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E9C9"/>
    <a:srgbClr val="FECED8"/>
    <a:srgbClr val="EFE5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9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DBB534-88B2-45DC-BD78-74722C5CF11D}" type="datetimeFigureOut">
              <a:rPr lang="hr-HR" smtClean="0"/>
              <a:t>30.10.2019.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9F73C-D583-4123-9BFC-0AFD583D044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95666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20C1C-8903-493D-8102-DAA5F60F386F}" type="datetime1">
              <a:rPr lang="hr-HR" smtClean="0"/>
              <a:t>30.10.2019.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OŠ Ivana Lovrića u Sinju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03A6-D99B-4390-AC3C-F012DEB7980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02327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C2BCB-0E7B-4451-8F6A-48328CFD85DD}" type="datetime1">
              <a:rPr lang="hr-HR" smtClean="0"/>
              <a:t>30.10.2019.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OŠ Ivana Lovrića u Sinju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03A6-D99B-4390-AC3C-F012DEB7980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91316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A4B69-DCDA-42C7-9E3B-48AA59938620}" type="datetime1">
              <a:rPr lang="hr-HR" smtClean="0"/>
              <a:t>30.10.2019.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OŠ Ivana Lovrića u Sinju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03A6-D99B-4390-AC3C-F012DEB7980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21700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4FEC2-5771-4274-8E14-24399A85A788}" type="datetime1">
              <a:rPr lang="hr-HR" smtClean="0"/>
              <a:t>30.10.2019.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OŠ Ivana Lovrića u Sinju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03A6-D99B-4390-AC3C-F012DEB7980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8032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9F724-051B-4C45-8E37-872F0E6D9074}" type="datetime1">
              <a:rPr lang="hr-HR" smtClean="0"/>
              <a:t>30.10.2019.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OŠ Ivana Lovrića u Sinju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03A6-D99B-4390-AC3C-F012DEB7980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16982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FC35-1D73-4F6E-B99F-3780CA77F965}" type="datetime1">
              <a:rPr lang="hr-HR" smtClean="0"/>
              <a:t>30.10.2019.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OŠ Ivana Lovrića u Sinju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03A6-D99B-4390-AC3C-F012DEB7980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88548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3A177-8F3C-4858-9E66-37E26131CE37}" type="datetime1">
              <a:rPr lang="hr-HR" smtClean="0"/>
              <a:t>30.10.2019.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OŠ Ivana Lovrića u Sinju</a:t>
            </a:r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03A6-D99B-4390-AC3C-F012DEB7980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30725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5AED2-07EB-4C5F-814C-475423956F14}" type="datetime1">
              <a:rPr lang="hr-HR" smtClean="0"/>
              <a:t>30.10.2019.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OŠ Ivana Lovrića u Sinju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03A6-D99B-4390-AC3C-F012DEB7980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67198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01AD9-5707-4A24-A0AA-157453CF2C1A}" type="datetime1">
              <a:rPr lang="hr-HR" smtClean="0"/>
              <a:t>30.10.2019.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OŠ Ivana Lovrića u Sinju</a:t>
            </a:r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03A6-D99B-4390-AC3C-F012DEB7980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93731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701B7-14A6-4904-8182-A89D6E71D233}" type="datetime1">
              <a:rPr lang="hr-HR" smtClean="0"/>
              <a:t>30.10.2019.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OŠ Ivana Lovrića u Sinju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03A6-D99B-4390-AC3C-F012DEB7980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11764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F934D-7ACB-43BA-94B0-542F2A152A67}" type="datetime1">
              <a:rPr lang="hr-HR" smtClean="0"/>
              <a:t>30.10.2019.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OŠ Ivana Lovrića u Sinju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F03A6-D99B-4390-AC3C-F012DEB7980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46539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A8A22-766C-4B35-B1D7-09ECB6339F65}" type="datetime1">
              <a:rPr lang="hr-HR" smtClean="0"/>
              <a:t>30.10.2019.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/>
              <a:t>OŠ Ivana Lovrića u Sinju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F03A6-D99B-4390-AC3C-F012DEB7980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77329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ivona.tabak@skole.hr" TargetMode="External"/><Relationship Id="rId2" Type="http://schemas.openxmlformats.org/officeDocument/2006/relationships/hyperlink" Target="mailto:vesna.samardzic@skole.hr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dragana.dolic1@skole.hr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hyperlink" Target="https://www.thinglink.com/scene/1144972327243481089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jpg"/><Relationship Id="rId4" Type="http://schemas.openxmlformats.org/officeDocument/2006/relationships/hyperlink" Target="https://www.thinglink.com/scene/114498417783419699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hyperlink" Target="https://prezi.com/view/IEBOrXzv7A5sigGYAlfO/?fbclid=IwAR1Rl1W5PnOiTs1cdJFXSvmBfjWgWZiBY4lCbZGibWDSEGSF3H620prBTbI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hyperlink" Target="https://animoto.com/play/sk1Npaibry1faRzuvslAmQ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hyperlink" Target="https://wordwall.net/resource/506238/hrvatski-jezik/koje-je-planete-mali-princ-posjetio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jpg"/><Relationship Id="rId4" Type="http://schemas.openxmlformats.org/officeDocument/2006/relationships/hyperlink" Target="https://wordwall.net/hr/resource/50625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59AE206-7EBA-4D33-8BC9-9D8158553F0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38199" y="4525347"/>
            <a:ext cx="6801321" cy="1737360"/>
          </a:xfrm>
        </p:spPr>
        <p:txBody>
          <a:bodyPr anchor="ctr">
            <a:normAutofit/>
          </a:bodyPr>
          <a:lstStyle/>
          <a:p>
            <a:pPr algn="r"/>
            <a:r>
              <a:rPr lang="hr-HR" sz="6000"/>
              <a:t>Alat u ruke za lektiru bez muke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7961258" y="4525347"/>
            <a:ext cx="3258675" cy="1737360"/>
          </a:xfrm>
        </p:spPr>
        <p:txBody>
          <a:bodyPr anchor="ctr">
            <a:normAutofit/>
          </a:bodyPr>
          <a:lstStyle/>
          <a:p>
            <a:pPr algn="l"/>
            <a:r>
              <a:rPr lang="hr-HR" sz="2400"/>
              <a:t>Vesna Samardžić, prof.</a:t>
            </a:r>
          </a:p>
          <a:p>
            <a:pPr algn="l"/>
            <a:r>
              <a:rPr lang="hr-HR" sz="2400"/>
              <a:t>Ivona Tabak, prof.</a:t>
            </a:r>
          </a:p>
          <a:p>
            <a:pPr algn="l"/>
            <a:r>
              <a:rPr lang="hr-HR" sz="2400"/>
              <a:t>Dragana Dolić, prof.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437D937-A7F1-4011-92B4-328E5BE1B16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672F332-AF08-46C6-94F0-77684310D7B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4244EF8-D73A-40E1-BE73-D46E6B4B04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B84D7E8-4ECB-42D7-ADBF-01689B0F24A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E8E38ED-369A-44C2-B635-0BED0E48A6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357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4F9F79B-A093-478E-96B5-EE02BC93A85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40079" y="4526280"/>
            <a:ext cx="7410681" cy="17373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Hvala na pažnji!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40080" y="595293"/>
            <a:ext cx="5676637" cy="346395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vesna.samardzic@skole.hr</a:t>
            </a:r>
            <a:endParaRPr lang="en-US" sz="18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ivona.tabak@skole.hr</a:t>
            </a:r>
            <a:endParaRPr lang="en-US" sz="18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dragana.dolic1@skole.hr</a:t>
            </a:r>
            <a:endParaRPr lang="en-US" sz="18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18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1394CD8-BD30-4B74-86F4-51FDF338341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4C22394-EBC2-4FAF-A555-6C02D589EED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16200000">
            <a:off x="1508760" y="3431556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F7194F93-1F71-4A70-9DF1-28F1837711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32897" y="5004581"/>
            <a:ext cx="962395" cy="96239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BBC0C84-DC2A-43AE-9576-0A44295E8B9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63725" y="4865965"/>
            <a:ext cx="293695" cy="2936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095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hr-HR" sz="4400">
                <a:solidFill>
                  <a:schemeClr val="accent1"/>
                </a:solidFill>
              </a:rPr>
              <a:t>Uvod u projekt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hr-HR" sz="2400"/>
              <a:t>upoznavanje učenika s projektom</a:t>
            </a:r>
          </a:p>
          <a:p>
            <a:pPr marL="0" indent="0">
              <a:buNone/>
            </a:pPr>
            <a:endParaRPr lang="hr-HR" sz="2400"/>
          </a:p>
          <a:p>
            <a:pPr marL="0" indent="0">
              <a:buNone/>
            </a:pPr>
            <a:endParaRPr lang="hr-HR" sz="2400"/>
          </a:p>
          <a:p>
            <a:r>
              <a:rPr lang="hr-HR" sz="2400"/>
              <a:t>izbor učenika za digitalnu skupinu</a:t>
            </a:r>
          </a:p>
          <a:p>
            <a:endParaRPr lang="hr-HR" sz="2400"/>
          </a:p>
          <a:p>
            <a:pPr marL="0" indent="0">
              <a:buNone/>
            </a:pPr>
            <a:endParaRPr lang="hr-HR" sz="2400"/>
          </a:p>
          <a:p>
            <a:r>
              <a:rPr lang="hr-HR" sz="2400"/>
              <a:t>koordinacija s učiteljima koji sudjeluju u projektu</a:t>
            </a:r>
          </a:p>
          <a:p>
            <a:pPr marL="0" indent="0">
              <a:buNone/>
            </a:pPr>
            <a:endParaRPr lang="hr-HR" sz="2400"/>
          </a:p>
          <a:p>
            <a:endParaRPr lang="hr-HR" sz="240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>
          <a:xfrm>
            <a:off x="4976031" y="6033479"/>
            <a:ext cx="5259985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s-ES" sz="1050">
                <a:solidFill>
                  <a:schemeClr val="tx1">
                    <a:alpha val="80000"/>
                  </a:schemeClr>
                </a:solidFill>
              </a:rPr>
              <a:t>OŠ Ivana Lovrića u Sinju</a:t>
            </a:r>
            <a:endParaRPr lang="hr-HR" sz="1050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96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8444204" y="640081"/>
            <a:ext cx="3141664" cy="557445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Maja </a:t>
            </a:r>
            <a:r>
              <a:rPr lang="en-US" sz="24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Brajko-Livaković</a:t>
            </a:r>
            <a:r>
              <a:rPr lang="en-US" sz="2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US" sz="24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Kad</a:t>
            </a:r>
            <a:r>
              <a:rPr lang="en-US" sz="2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pobijedi</a:t>
            </a:r>
            <a:r>
              <a:rPr lang="en-US" sz="2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ljubav</a:t>
            </a:r>
            <a:r>
              <a:rPr lang="hr-HR" sz="2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hr-HR" sz="2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Zadatak</a:t>
            </a:r>
            <a:r>
              <a:rPr lang="en-US" sz="2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:</a:t>
            </a:r>
            <a:br>
              <a:rPr lang="en-US" sz="2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U web 2.0 </a:t>
            </a:r>
            <a:r>
              <a:rPr lang="en-US" sz="2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alatu</a:t>
            </a:r>
            <a:r>
              <a:rPr lang="en-US" sz="2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Canva </a:t>
            </a:r>
            <a:r>
              <a:rPr lang="en-US" sz="2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izradi</a:t>
            </a:r>
            <a:r>
              <a:rPr lang="hr-HR" sz="2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te</a:t>
            </a:r>
            <a:r>
              <a:rPr lang="en-US" sz="2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tri </a:t>
            </a:r>
            <a:r>
              <a:rPr lang="en-US" sz="2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plakata</a:t>
            </a:r>
            <a:r>
              <a:rPr lang="en-US" sz="2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od </a:t>
            </a:r>
            <a:r>
              <a:rPr lang="en-US" sz="2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kojih</a:t>
            </a:r>
            <a:r>
              <a:rPr lang="en-US" sz="2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će</a:t>
            </a:r>
            <a:r>
              <a:rPr lang="en-US" sz="2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jedan</a:t>
            </a:r>
            <a:r>
              <a:rPr lang="en-US" sz="2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predstavljati</a:t>
            </a:r>
            <a:r>
              <a:rPr lang="en-US" sz="2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naslovnicu</a:t>
            </a:r>
            <a:r>
              <a:rPr lang="en-US" sz="2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knjige</a:t>
            </a:r>
            <a:r>
              <a:rPr lang="en-US" sz="2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US" sz="2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drugi</a:t>
            </a:r>
            <a:r>
              <a:rPr lang="en-US" sz="2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plakat</a:t>
            </a:r>
            <a:r>
              <a:rPr lang="en-US" sz="2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za </a:t>
            </a:r>
            <a:r>
              <a:rPr lang="en-US" sz="2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kazališnu</a:t>
            </a:r>
            <a:r>
              <a:rPr lang="en-US" sz="2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predstavu</a:t>
            </a:r>
            <a:r>
              <a:rPr lang="en-US" sz="2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, a </a:t>
            </a:r>
            <a:r>
              <a:rPr lang="en-US" sz="2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treći</a:t>
            </a:r>
            <a:r>
              <a:rPr lang="en-US" sz="2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plakat</a:t>
            </a:r>
            <a:r>
              <a:rPr lang="en-US" sz="2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za film </a:t>
            </a:r>
            <a:r>
              <a:rPr lang="en-US" sz="2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snimljen</a:t>
            </a:r>
            <a:r>
              <a:rPr lang="en-US" sz="2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prema</a:t>
            </a:r>
            <a:r>
              <a:rPr lang="en-US" sz="2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djelu</a:t>
            </a:r>
            <a:r>
              <a:rPr lang="en-US" sz="2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.</a:t>
            </a:r>
            <a:br>
              <a:rPr lang="en-US" sz="2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2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>
          <a:xfrm>
            <a:off x="643467" y="6356350"/>
            <a:ext cx="530695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OŠ Ivana </a:t>
            </a:r>
            <a:r>
              <a:rPr lang="en-US" sz="1200" kern="1200" dirty="0" err="1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Lovrića</a:t>
            </a:r>
            <a:r>
              <a:rPr lang="en-US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 u </a:t>
            </a:r>
            <a:r>
              <a:rPr lang="en-US" sz="1200" kern="1200" dirty="0" err="1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Sinju</a:t>
            </a:r>
            <a:endParaRPr lang="en-US" sz="1200" kern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1389063"/>
            <a:ext cx="2413000" cy="4075113"/>
          </a:xfr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9763" y="1389063"/>
            <a:ext cx="2413000" cy="4075113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5313" y="1389063"/>
            <a:ext cx="2411413" cy="4075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90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/>
          <p:cNvSpPr txBox="1"/>
          <p:nvPr/>
        </p:nvSpPr>
        <p:spPr>
          <a:xfrm>
            <a:off x="487680" y="444137"/>
            <a:ext cx="1146918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/>
              <a:t>Dragutin Tadijanović, Srebrne svirale</a:t>
            </a:r>
          </a:p>
          <a:p>
            <a:r>
              <a:rPr lang="hr-HR" sz="2400" dirty="0"/>
              <a:t>Zadatak: </a:t>
            </a:r>
          </a:p>
          <a:p>
            <a:r>
              <a:rPr lang="hr-HR" sz="2400" dirty="0"/>
              <a:t>Odaberite dvije pjesme po izboru, a zatim ih prikažite koristeći se alatom </a:t>
            </a:r>
            <a:r>
              <a:rPr lang="hr-HR" sz="2800" b="1" dirty="0" err="1"/>
              <a:t>Toondoo</a:t>
            </a:r>
            <a:r>
              <a:rPr lang="hr-HR" sz="2800" b="1" dirty="0"/>
              <a:t>.</a:t>
            </a:r>
          </a:p>
          <a:p>
            <a:endParaRPr lang="hr-HR" sz="2800" b="1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3931" y="2182071"/>
            <a:ext cx="3866606" cy="4174279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9177" y="2038760"/>
            <a:ext cx="4158551" cy="4456633"/>
          </a:xfrm>
          <a:prstGeom prst="rect">
            <a:avLst/>
          </a:prstGeom>
        </p:spPr>
      </p:pic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s-ES"/>
              <a:t>OŠ Ivana Lovrića u Sinju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8063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0">
            <a:extLst>
              <a:ext uri="{FF2B5EF4-FFF2-40B4-BE49-F238E27FC236}">
                <a16:creationId xmlns:a16="http://schemas.microsoft.com/office/drawing/2014/main" id="{54DDEBDD-D8BD-41A6-8A0D-B00E3768B0F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Rezervirano mjesto sadržaja 3"/>
          <p:cNvPicPr>
            <a:picLocks noGrp="1" noChangeAspect="1"/>
          </p:cNvPicPr>
          <p:nvPr>
            <p:ph sz="half" idx="1"/>
          </p:nvPr>
        </p:nvPicPr>
        <p:blipFill rotWithShape="1"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17"/>
          <a:stretch/>
        </p:blipFill>
        <p:spPr>
          <a:xfrm>
            <a:off x="5797543" y="10"/>
            <a:ext cx="6394152" cy="685799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04998" y="798445"/>
            <a:ext cx="4803636" cy="131166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4000" b="1" kern="1200" dirty="0" err="1">
                <a:solidFill>
                  <a:srgbClr val="000000"/>
                </a:solidFill>
                <a:latin typeface="+mj-lt"/>
                <a:ea typeface="+mj-ea"/>
                <a:cs typeface="+mj-cs"/>
              </a:rPr>
              <a:t>Dinko</a:t>
            </a:r>
            <a:r>
              <a:rPr lang="en-US" sz="4000" b="1" kern="12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Šimunović, </a:t>
            </a:r>
            <a:r>
              <a:rPr lang="en-US" sz="4000" b="1" kern="1200" dirty="0" err="1">
                <a:solidFill>
                  <a:srgbClr val="000000"/>
                </a:solidFill>
                <a:latin typeface="+mj-lt"/>
                <a:ea typeface="+mj-ea"/>
                <a:cs typeface="+mj-cs"/>
              </a:rPr>
              <a:t>Alkar</a:t>
            </a:r>
            <a:r>
              <a:rPr lang="en-US" sz="2800" b="1" kern="12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800" b="1" kern="12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</a:br>
            <a:r>
              <a:rPr lang="en-US" sz="2800" b="1" kern="12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800" b="1" kern="12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</a:br>
            <a:endParaRPr lang="en-US" sz="2800" kern="120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Rezervirano mjesto sadržaja 4"/>
          <p:cNvSpPr>
            <a:spLocks noGrp="1"/>
          </p:cNvSpPr>
          <p:nvPr>
            <p:ph sz="half" idx="2"/>
          </p:nvPr>
        </p:nvSpPr>
        <p:spPr>
          <a:xfrm>
            <a:off x="804997" y="2272143"/>
            <a:ext cx="4706803" cy="378883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/>
            <a:endParaRPr lang="en-US" sz="2000" kern="12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en-US" sz="2000" kern="120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Zadatak</a:t>
            </a:r>
            <a:r>
              <a:rPr lang="en-US" sz="2000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:</a:t>
            </a:r>
          </a:p>
          <a:p>
            <a:pPr marL="0" indent="0">
              <a:buNone/>
            </a:pPr>
            <a:r>
              <a:rPr lang="en-US" sz="2000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U </a:t>
            </a:r>
            <a:r>
              <a:rPr lang="en-US" sz="2000" kern="120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alatu</a:t>
            </a:r>
            <a:r>
              <a:rPr lang="en-US" sz="2000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b="1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Storyboard</a:t>
            </a:r>
          </a:p>
          <a:p>
            <a:pPr marL="0" indent="0">
              <a:buNone/>
            </a:pPr>
            <a:r>
              <a:rPr lang="en-US" sz="2000" kern="120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izradi</a:t>
            </a:r>
            <a:r>
              <a:rPr lang="hr-HR" sz="2000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te</a:t>
            </a:r>
            <a:r>
              <a:rPr lang="en-US" sz="2000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strip </a:t>
            </a:r>
            <a:r>
              <a:rPr lang="en-US" sz="2000" kern="120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prema</a:t>
            </a:r>
            <a:endParaRPr lang="en-US" sz="2000" kern="12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en-US" sz="2000" kern="120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odabranome</a:t>
            </a:r>
            <a:r>
              <a:rPr lang="en-US" sz="2000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događaju</a:t>
            </a:r>
            <a:endParaRPr lang="en-US" sz="2000" kern="12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en-US" sz="2000" kern="120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iz</a:t>
            </a:r>
            <a:r>
              <a:rPr lang="en-US" sz="2000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djela</a:t>
            </a:r>
            <a:r>
              <a:rPr lang="en-US" sz="2000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805661" y="6223702"/>
            <a:ext cx="6584750" cy="3140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OŠ Ivana Lovrića u Sinju</a:t>
            </a:r>
          </a:p>
        </p:txBody>
      </p:sp>
    </p:spTree>
    <p:extLst>
      <p:ext uri="{BB962C8B-B14F-4D97-AF65-F5344CB8AC3E}">
        <p14:creationId xmlns:p14="http://schemas.microsoft.com/office/powerpoint/2010/main" val="369897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116878" y="629266"/>
            <a:ext cx="6422849" cy="167660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Dnevnik</a:t>
            </a:r>
            <a:r>
              <a:rPr lang="en-US" sz="4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Anne Frank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95B82D5-A8BB-45BF-BED8-C7B20689210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solidFill>
            <a:srgbClr val="435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9">
            <a:extLst>
              <a:ext uri="{FF2B5EF4-FFF2-40B4-BE49-F238E27FC236}">
                <a16:creationId xmlns:a16="http://schemas.microsoft.com/office/drawing/2014/main" id="{296C61EC-FBF4-4216-BE67-6C864D30A0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484632"/>
            <a:ext cx="366674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Slika 4" descr="Slika na kojoj se prikazuje žena, ljudi&#10;&#10;Opis je automatski generiran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221" y="803049"/>
            <a:ext cx="1881565" cy="2470743"/>
          </a:xfrm>
          <a:prstGeom prst="rect">
            <a:avLst/>
          </a:prstGeom>
          <a:effectLst/>
        </p:spPr>
      </p:pic>
      <p:pic>
        <p:nvPicPr>
          <p:cNvPr id="7" name="Slika 6" descr="Slika na kojoj se prikazuje soba, stol, radni stol, živo&#10;&#10;Opis je automatski generiran">
            <a:hlinkClick r:id="rId4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72" y="3757781"/>
            <a:ext cx="3026663" cy="1845526"/>
          </a:xfrm>
          <a:prstGeom prst="rect">
            <a:avLst/>
          </a:prstGeom>
        </p:spPr>
      </p:pic>
      <p:sp>
        <p:nvSpPr>
          <p:cNvPr id="3" name="Rezervirano mjesto sadržaja 2"/>
          <p:cNvSpPr>
            <a:spLocks noGrp="1"/>
          </p:cNvSpPr>
          <p:nvPr>
            <p:ph sz="half" idx="4294967295"/>
          </p:nvPr>
        </p:nvSpPr>
        <p:spPr>
          <a:xfrm>
            <a:off x="5116880" y="2438400"/>
            <a:ext cx="6422848" cy="3785419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0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Zadatak</a:t>
            </a:r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</a:p>
          <a:p>
            <a:pPr marL="0" indent="0">
              <a:buNone/>
            </a:pPr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 </a:t>
            </a:r>
            <a:r>
              <a:rPr lang="en-US" sz="20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alatu</a:t>
            </a:r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b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Thinglink</a:t>
            </a:r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predstavite</a:t>
            </a:r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zadanu</a:t>
            </a:r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lektiru</a:t>
            </a:r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9" name="Rezervirano mjesto podnožja 8"/>
          <p:cNvSpPr>
            <a:spLocks noGrp="1"/>
          </p:cNvSpPr>
          <p:nvPr>
            <p:ph type="ftr" sz="quarter" idx="11"/>
          </p:nvPr>
        </p:nvSpPr>
        <p:spPr>
          <a:xfrm>
            <a:off x="5097781" y="6355080"/>
            <a:ext cx="6441946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r>
              <a:rPr lang="en-US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OŠ Ivana Lovrića u Sinju</a:t>
            </a:r>
          </a:p>
        </p:txBody>
      </p:sp>
    </p:spTree>
    <p:extLst>
      <p:ext uri="{BB962C8B-B14F-4D97-AF65-F5344CB8AC3E}">
        <p14:creationId xmlns:p14="http://schemas.microsoft.com/office/powerpoint/2010/main" val="17749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74519">
              <a:srgbClr val="B5D2EC"/>
            </a:gs>
            <a:gs pos="72000">
              <a:schemeClr val="accent1">
                <a:lumMod val="45000"/>
                <a:lumOff val="55000"/>
              </a:schemeClr>
            </a:gs>
            <a:gs pos="7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Ernest Hemingway, Starac i more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914400" y="1825625"/>
            <a:ext cx="5181600" cy="4351338"/>
          </a:xfrm>
        </p:spPr>
        <p:txBody>
          <a:bodyPr/>
          <a:lstStyle/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Zadatak:</a:t>
            </a:r>
          </a:p>
          <a:p>
            <a:pPr marL="0" indent="0">
              <a:buNone/>
            </a:pPr>
            <a:r>
              <a:rPr lang="hr-HR" dirty="0"/>
              <a:t>U alatu </a:t>
            </a:r>
            <a:r>
              <a:rPr lang="hr-HR" b="1" dirty="0" err="1"/>
              <a:t>Prezi</a:t>
            </a:r>
            <a:r>
              <a:rPr lang="hr-HR" b="1" dirty="0"/>
              <a:t> </a:t>
            </a:r>
          </a:p>
          <a:p>
            <a:pPr marL="0" indent="0">
              <a:buNone/>
            </a:pPr>
            <a:r>
              <a:rPr lang="hr-HR" dirty="0"/>
              <a:t>predstavite zadanu lektiru.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4" name="Slika 3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9" y="2409146"/>
            <a:ext cx="5347063" cy="3463816"/>
          </a:xfrm>
          <a:prstGeom prst="rect">
            <a:avLst/>
          </a:prstGeom>
        </p:spPr>
      </p:pic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OŠ Ivana Lovrića u Sinju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2345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Đuro Sudeta, </a:t>
            </a:r>
            <a:r>
              <a:rPr lang="hr-HR" b="1" dirty="0" err="1"/>
              <a:t>Mor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Zadatak:</a:t>
            </a:r>
          </a:p>
          <a:p>
            <a:pPr marL="0" indent="0">
              <a:buNone/>
            </a:pPr>
            <a:r>
              <a:rPr lang="hr-HR" dirty="0"/>
              <a:t>U alatu </a:t>
            </a:r>
            <a:r>
              <a:rPr lang="hr-HR" b="1" dirty="0" err="1"/>
              <a:t>Animoto</a:t>
            </a:r>
            <a:r>
              <a:rPr lang="hr-HR" dirty="0"/>
              <a:t> prikažite</a:t>
            </a:r>
          </a:p>
          <a:p>
            <a:pPr marL="0" indent="0">
              <a:buNone/>
            </a:pPr>
            <a:r>
              <a:rPr lang="hr-HR" dirty="0"/>
              <a:t> zadanu lektiru.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4" name="Slika 3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9285" y="1825625"/>
            <a:ext cx="3389831" cy="4351338"/>
          </a:xfrm>
          <a:prstGeom prst="rect">
            <a:avLst/>
          </a:prstGeom>
        </p:spPr>
      </p:pic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OŠ Ivana Lovrića u Sinju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3644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F64F6814-96D5-4463-898E-405CC0C4014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3" y="321176"/>
            <a:ext cx="7174247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21516" y="640263"/>
            <a:ext cx="6204984" cy="134497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Antoine de Saint-Exupery, Mali </a:t>
            </a:r>
            <a:r>
              <a:rPr lang="en-US" sz="40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princ</a:t>
            </a:r>
            <a:endParaRPr lang="en-US" sz="40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21515" y="2121762"/>
            <a:ext cx="6204984" cy="3626917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endParaRPr lang="hr-HR" sz="2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Zadatak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</a:p>
          <a:p>
            <a:pPr marL="0" indent="0">
              <a:buNone/>
            </a:pP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alatu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b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Wordwall</a:t>
            </a:r>
            <a:r>
              <a:rPr lang="en-US" sz="24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marL="0" indent="0">
              <a:buNone/>
            </a:pP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izradite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igre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marL="0" indent="0">
              <a:buNone/>
            </a:pP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temelju</a:t>
            </a:r>
            <a:endParaRPr lang="en-US" sz="2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zadane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lektire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0" indent="0">
              <a:buNone/>
            </a:pPr>
            <a:endParaRPr lang="en-US" sz="2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endParaRPr lang="en-US" sz="2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2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Slika 5">
            <a:hlinkClick r:id="rId2"/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16" b="6517"/>
          <a:stretch/>
        </p:blipFill>
        <p:spPr>
          <a:xfrm>
            <a:off x="7685902" y="321176"/>
            <a:ext cx="4356810" cy="2656802"/>
          </a:xfrm>
          <a:prstGeom prst="rect">
            <a:avLst/>
          </a:prstGeom>
        </p:spPr>
      </p:pic>
      <p:pic>
        <p:nvPicPr>
          <p:cNvPr id="5" name="Rezervirano mjesto sadržaja 4">
            <a:hlinkClick r:id="rId4"/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69" r="1" b="1"/>
          <a:stretch/>
        </p:blipFill>
        <p:spPr>
          <a:xfrm>
            <a:off x="7784757" y="3428999"/>
            <a:ext cx="4257955" cy="2788919"/>
          </a:xfrm>
          <a:prstGeom prst="rect">
            <a:avLst/>
          </a:prstGeom>
        </p:spPr>
      </p:pic>
      <p:sp>
        <p:nvSpPr>
          <p:cNvPr id="7" name="Rezervirano mjesto podnožja 6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OŠ Ivana Lovrića u Sinju</a:t>
            </a:r>
          </a:p>
        </p:txBody>
      </p:sp>
    </p:spTree>
    <p:extLst>
      <p:ext uri="{BB962C8B-B14F-4D97-AF65-F5344CB8AC3E}">
        <p14:creationId xmlns:p14="http://schemas.microsoft.com/office/powerpoint/2010/main" val="117847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193</Words>
  <Application>Microsoft Office PowerPoint</Application>
  <PresentationFormat>Široki zaslon</PresentationFormat>
  <Paragraphs>58</Paragraphs>
  <Slides>10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sustava Office</vt:lpstr>
      <vt:lpstr>Alat u ruke za lektiru bez muke</vt:lpstr>
      <vt:lpstr>Uvod u projekt</vt:lpstr>
      <vt:lpstr>Maja Brajko-Livaković, Kad pobijedi ljubav  Zadatak: U web 2.0 alatu Canva izradite tri plakata od kojih će jedan predstavljati naslovnicu knjige, drugi plakat za kazališnu predstavu, a treći plakat za film snimljen prema djelu. </vt:lpstr>
      <vt:lpstr>PowerPoint prezentacija</vt:lpstr>
      <vt:lpstr>Dinko Šimunović, Alkar  </vt:lpstr>
      <vt:lpstr>Dnevnik Anne Frank</vt:lpstr>
      <vt:lpstr>Ernest Hemingway, Starac i more</vt:lpstr>
      <vt:lpstr>Đuro Sudeta, Mor</vt:lpstr>
      <vt:lpstr>Antoine de Saint-Exupery, Mali princ</vt:lpstr>
      <vt:lpstr>Hvala na pažnji!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Alat u ruke za lektiru bez muke</dc:title>
  <dc:creator>keranko</dc:creator>
  <cp:lastModifiedBy>Dragana Dolić</cp:lastModifiedBy>
  <cp:revision>3</cp:revision>
  <dcterms:created xsi:type="dcterms:W3CDTF">2019-10-30T09:40:33Z</dcterms:created>
  <dcterms:modified xsi:type="dcterms:W3CDTF">2019-10-30T10:11:10Z</dcterms:modified>
</cp:coreProperties>
</file>