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Lst>
  <p:sldSz cy="5143500" cx="9144000"/>
  <p:notesSz cx="6858000" cy="9144000"/>
  <p:embeddedFontLst>
    <p:embeddedFont>
      <p:font typeface="Roboto"/>
      <p:regular r:id="rId57"/>
      <p:bold r:id="rId58"/>
      <p:italic r:id="rId59"/>
      <p:boldItalic r:id="rId60"/>
    </p:embeddedFont>
    <p:embeddedFont>
      <p:font typeface="Caveat"/>
      <p:regular r:id="rId61"/>
      <p:bold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Caveat-bold.fntdata"/><Relationship Id="rId61" Type="http://schemas.openxmlformats.org/officeDocument/2006/relationships/font" Target="fonts/Caveat-regular.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Roboto-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Roboto-regular.fntdata"/><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Roboto-italic.fntdata"/><Relationship Id="rId14" Type="http://schemas.openxmlformats.org/officeDocument/2006/relationships/slide" Target="slides/slide9.xml"/><Relationship Id="rId58" Type="http://schemas.openxmlformats.org/officeDocument/2006/relationships/font" Target="fonts/Roboto-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ooks.google.hr/books?id=uCvmE6AHOIoC&amp;pg=PT99&amp;lpg=PT99&amp;dq=Daniel+Goleman+threats+to+self-esteem+criticism&amp;source=bl&amp;ots=tQGN0Ue6DY&amp;sig=QGW25DiUc4jP5otN84UZNQFo4g0&amp;hl=en&amp;sa=X&amp;ei=-BN1VO3jA4yqgwT394H4Cg&amp;redir_esc=y#v=onepage&amp;q=amygdala&amp;f=false"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lideshare.net/andreja/marceti-andreja-upravljanje-konfliktima-motivacija"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sychologytoday.com/blog/wired-success/201211/why-performance-reviews-dont-improve-performance"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nytimes.com/2012/03/24/your-money/why-people-remember-negative-events-more-than-positive-ones.html?pagewanted=all&amp;_r=0"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D578ecuz4T1J2ajON6nEpU8Nxvw6ScY3mT1CqK1r-Fg/edit"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6598cdaf26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6598cdaf26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50">
                <a:solidFill>
                  <a:srgbClr val="676767"/>
                </a:solidFill>
                <a:highlight>
                  <a:srgbClr val="FFFFFF"/>
                </a:highlight>
                <a:latin typeface="Roboto"/>
                <a:ea typeface="Roboto"/>
                <a:cs typeface="Roboto"/>
                <a:sym typeface="Roboto"/>
              </a:rPr>
              <a:t>constructive feedback is to give feedback to an individual in a way that will lead to improvements or corrections.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6598cdaf26_0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6598cdaf26_0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6598cdaf26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6598cdaf26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u="sng">
                <a:solidFill>
                  <a:schemeClr val="hlink"/>
                </a:solidFill>
                <a:hlinkClick r:id="rId2"/>
              </a:rPr>
              <a:t>https://books.google.hr/books?id=uCvmE6AHOIoC&amp;pg=PT99&amp;lpg=PT99&amp;dq=Daniel+Goleman+threats+to+self-esteem+criticism&amp;source=bl&amp;ots=tQGN0Ue6DY&amp;sig=QGW25DiUc4jP5otN84UZNQFo4g0&amp;hl=en&amp;sa=X&amp;ei=-BN1VO3jA4yqgwT394H4Cg&amp;redir_esc=y#v=onepage&amp;q=amygdala&amp;f=false</a:t>
            </a:r>
            <a:endParaRPr sz="900"/>
          </a:p>
          <a:p>
            <a:pPr indent="0" lvl="0" marL="0" rtl="0" algn="l">
              <a:spcBef>
                <a:spcPts val="0"/>
              </a:spcBef>
              <a:spcAft>
                <a:spcPts val="0"/>
              </a:spcAft>
              <a:buNone/>
            </a:pPr>
            <a:r>
              <a:t/>
            </a:r>
            <a:endParaRPr sz="9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6598cdaf26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6598cdaf26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6598cdaf26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6598cdaf26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Evolucijski mehanizam pre</a:t>
            </a:r>
            <a:r>
              <a:rPr lang="en"/>
              <a:t>življavanja. Brižno orkestrirana i skoro istovremena navala hormona koji prožimaju cijelo tijelo.</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6598cdaf26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6598cdaf26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900"/>
              <a:t>Your amygdala - your early warning system - picked up the potential threat posed by my words even before your prefrontal cortex had a chance to evaluate whether the words had any reasonable validity. </a:t>
            </a:r>
            <a:endParaRPr sz="900"/>
          </a:p>
          <a:p>
            <a:pPr indent="0" lvl="0" marL="0" rtl="0" algn="l">
              <a:spcBef>
                <a:spcPts val="0"/>
              </a:spcBef>
              <a:spcAft>
                <a:spcPts val="0"/>
              </a:spcAft>
              <a:buClr>
                <a:schemeClr val="dk1"/>
              </a:buClr>
              <a:buSzPts val="1100"/>
              <a:buFont typeface="Arial"/>
              <a:buNone/>
            </a:pPr>
            <a:r>
              <a:rPr lang="en" sz="900"/>
              <a:t>If amygdala did take over in a fraction of a second it engineered the release of stress hormones into your bloodstream, all to get you prepared to defend yourself. </a:t>
            </a:r>
            <a:endParaRPr sz="900"/>
          </a:p>
          <a:p>
            <a:pPr indent="0" lvl="0" marL="0" rtl="0" algn="l">
              <a:spcBef>
                <a:spcPts val="0"/>
              </a:spcBef>
              <a:spcAft>
                <a:spcPts val="0"/>
              </a:spcAft>
              <a:buNone/>
            </a:pPr>
            <a:r>
              <a:rPr lang="en" sz="900"/>
              <a:t>Those hormones are still in your bloodstream </a:t>
            </a:r>
            <a:r>
              <a:rPr lang="en" sz="900"/>
              <a:t>lucky</a:t>
            </a:r>
            <a:r>
              <a:rPr lang="en" sz="900"/>
              <a:t> dropping now that your prefrontal cortex gotten in the act. </a:t>
            </a:r>
            <a:endParaRPr sz="9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6598cdaf26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6598cdaf26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6598cdaf26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6598cdaf26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6598cdaf26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6598cdaf26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900">
                <a:solidFill>
                  <a:schemeClr val="dk1"/>
                </a:solidFill>
              </a:rPr>
              <a:t>Kritika je biološki potentna</a:t>
            </a:r>
            <a:endParaRPr sz="900">
              <a:solidFill>
                <a:schemeClr val="dk1"/>
              </a:solidFill>
            </a:endParaRPr>
          </a:p>
          <a:p>
            <a:pPr indent="0" lvl="0" marL="0" rtl="0" algn="l">
              <a:spcBef>
                <a:spcPts val="0"/>
              </a:spcBef>
              <a:spcAft>
                <a:spcPts val="0"/>
              </a:spcAft>
              <a:buNone/>
            </a:pPr>
            <a:r>
              <a:rPr lang="en" sz="900">
                <a:solidFill>
                  <a:schemeClr val="dk1"/>
                </a:solidFill>
              </a:rPr>
              <a:t>Potencija, def: </a:t>
            </a:r>
            <a:r>
              <a:rPr lang="en" sz="1050">
                <a:solidFill>
                  <a:srgbClr val="333333"/>
                </a:solidFill>
                <a:highlight>
                  <a:srgbClr val="EDF4FA"/>
                </a:highlight>
              </a:rPr>
              <a:t>mogućnost, sposobnost koja postoji u latentnom stanju i koja dolazi do izražaja u određenim uvjetima; moć, snaga</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642ed3c9cf6b4ea6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642ed3c9cf6b4ea6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Mozak vidi prijetnju našem preživljavanju</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Google Shape;59;g708cd613ef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708cd613ef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6598cdaf26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6598cdaf26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are more liely to blame failure to external factors like luck or the difficulty of the task</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6598cdaf26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6598cdaf26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6598cdaf2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6598cdaf2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6ad0f0127ec68006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6ad0f0127ec68006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https://www.slideshare.net/andreja/marceti-andreja-upravljanje-konfliktima-motivacija</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708cd613ef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708cd613ef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when we hear information that conflicts with our self-image, our instinct is to first </a:t>
            </a:r>
            <a:r>
              <a:rPr lang="en" sz="1200" u="sng">
                <a:solidFill>
                  <a:schemeClr val="accent5"/>
                </a:solidFill>
                <a:latin typeface="Calibri"/>
                <a:ea typeface="Calibri"/>
                <a:cs typeface="Calibri"/>
                <a:sym typeface="Calibri"/>
                <a:hlinkClick r:id="rId2"/>
              </a:rPr>
              <a:t>change the information, rather than ourselves.</a:t>
            </a:r>
            <a:endParaRPr sz="1200" u="sng">
              <a:solidFill>
                <a:schemeClr val="accent5"/>
              </a:solidFill>
              <a:latin typeface="Calibri"/>
              <a:ea typeface="Calibri"/>
              <a:cs typeface="Calibri"/>
              <a:sym typeface="Calibri"/>
            </a:endParaRPr>
          </a:p>
          <a:p>
            <a:pPr indent="0" lvl="0" marL="0" rtl="0" algn="l">
              <a:lnSpc>
                <a:spcPct val="90000"/>
              </a:lnSpc>
              <a:spcBef>
                <a:spcPts val="0"/>
              </a:spcBef>
              <a:spcAft>
                <a:spcPts val="0"/>
              </a:spcAft>
              <a:buNone/>
            </a:pPr>
            <a:r>
              <a:rPr lang="en" sz="1200">
                <a:solidFill>
                  <a:schemeClr val="dk1"/>
                </a:solidFill>
                <a:latin typeface="Calibri"/>
                <a:ea typeface="Calibri"/>
                <a:cs typeface="Calibri"/>
                <a:sym typeface="Calibri"/>
              </a:rPr>
              <a:t>  Charles Jacobs</a:t>
            </a:r>
            <a:endParaRPr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Google Shape;263;g708cd613ef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708cd613ef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almost everyone </a:t>
            </a:r>
            <a:r>
              <a:rPr lang="en" sz="1200" u="sng">
                <a:solidFill>
                  <a:schemeClr val="accent5"/>
                </a:solidFill>
                <a:latin typeface="Calibri"/>
                <a:ea typeface="Calibri"/>
                <a:cs typeface="Calibri"/>
                <a:sym typeface="Calibri"/>
                <a:hlinkClick r:id="rId2"/>
              </a:rPr>
              <a:t>remembers negative things more strongly</a:t>
            </a:r>
            <a:r>
              <a:rPr lang="en" sz="1200">
                <a:solidFill>
                  <a:schemeClr val="dk1"/>
                </a:solidFill>
                <a:latin typeface="Calibri"/>
                <a:ea typeface="Calibri"/>
                <a:cs typeface="Calibri"/>
                <a:sym typeface="Calibri"/>
              </a:rPr>
              <a:t> and in more detail</a:t>
            </a:r>
            <a:endParaRPr sz="1200">
              <a:solidFill>
                <a:schemeClr val="dk1"/>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1100"/>
              <a:buFont typeface="Arial"/>
              <a:buNone/>
            </a:pPr>
            <a:r>
              <a:rPr lang="en" sz="1200">
                <a:solidFill>
                  <a:srgbClr val="333333"/>
                </a:solidFill>
                <a:highlight>
                  <a:srgbClr val="FFFFFF"/>
                </a:highlight>
                <a:latin typeface="Georgia"/>
                <a:ea typeface="Georgia"/>
                <a:cs typeface="Georgia"/>
                <a:sym typeface="Georgia"/>
              </a:rPr>
              <a:t>Some people do have a more positive outlook, but almost everyone remembers negative things more strongly and in more detail.</a:t>
            </a:r>
            <a:endParaRPr sz="1200">
              <a:solidFill>
                <a:schemeClr val="dk1"/>
              </a:solidFill>
              <a:latin typeface="Calibri"/>
              <a:ea typeface="Calibri"/>
              <a:cs typeface="Calibri"/>
              <a:sym typeface="Calibri"/>
            </a:endParaRPr>
          </a:p>
          <a:p>
            <a:pPr indent="0" lvl="0" marL="0" rtl="0" algn="l">
              <a:lnSpc>
                <a:spcPct val="90000"/>
              </a:lnSpc>
              <a:spcBef>
                <a:spcPts val="0"/>
              </a:spcBef>
              <a:spcAft>
                <a:spcPts val="0"/>
              </a:spcAft>
              <a:buNone/>
            </a:pPr>
            <a:r>
              <a:rPr lang="en" sz="1200">
                <a:solidFill>
                  <a:schemeClr val="dk1"/>
                </a:solidFill>
                <a:latin typeface="Calibri"/>
                <a:ea typeface="Calibri"/>
                <a:cs typeface="Calibri"/>
                <a:sym typeface="Calibri"/>
              </a:rPr>
              <a:t>Clifford Nass,</a:t>
            </a:r>
            <a:endParaRP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g708cd613ef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708cd613ef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708cd613ef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708cd613e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KOGNITIVNA PRISTRANOST - negativity bias</a:t>
            </a:r>
            <a:endParaRPr/>
          </a:p>
          <a:p>
            <a:pPr indent="0" lvl="0" marL="0" rtl="0" algn="l">
              <a:spcBef>
                <a:spcPts val="0"/>
              </a:spcBef>
              <a:spcAft>
                <a:spcPts val="0"/>
              </a:spcAft>
              <a:buClr>
                <a:schemeClr val="dk1"/>
              </a:buClr>
              <a:buSzPts val="1100"/>
              <a:buFont typeface="Arial"/>
              <a:buNone/>
            </a:pPr>
            <a:r>
              <a:rPr b="1" lang="en"/>
              <a:t>Why did we evolve to go negative?</a:t>
            </a:r>
            <a:endParaRPr b="1"/>
          </a:p>
          <a:p>
            <a:pPr indent="0" lvl="0" marL="0" rtl="0" algn="l">
              <a:spcBef>
                <a:spcPts val="0"/>
              </a:spcBef>
              <a:spcAft>
                <a:spcPts val="0"/>
              </a:spcAft>
              <a:buClr>
                <a:schemeClr val="dk1"/>
              </a:buClr>
              <a:buSzPts val="1100"/>
              <a:buFont typeface="Arial"/>
              <a:buNone/>
            </a:pPr>
            <a:r>
              <a:rPr lang="en"/>
              <a:t>Our brains evolved for survival and reproduction, not for happiness. Assuming the worst did our ancestors well: assuming a rustle in the bushes is a Sabre-toothed tiger when it isn’t, is better than assuming you are safe when there is a tiger.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The tendency to look for danger and assume the worst, whilst helpful in our evolutionary past, can leave us in a state of constant panic, worry and anxiety even though our daily exposure to fatal circumstance is greatly reduced compared to our ancestors.</a:t>
            </a:r>
            <a:endParaRPr/>
          </a:p>
          <a:p>
            <a:pPr indent="0" lvl="0" marL="0" rtl="0" algn="l">
              <a:spcBef>
                <a:spcPts val="0"/>
              </a:spcBef>
              <a:spcAft>
                <a:spcPts val="0"/>
              </a:spcAft>
              <a:buClr>
                <a:schemeClr val="dk1"/>
              </a:buClr>
              <a:buSzPts val="1100"/>
              <a:buFont typeface="Arial"/>
              <a:buNone/>
            </a:pPr>
            <a:r>
              <a:rPr b="1" lang="en"/>
              <a:t>The two brains</a:t>
            </a:r>
            <a:endParaRPr b="1"/>
          </a:p>
          <a:p>
            <a:pPr indent="0" lvl="0" marL="0" rtl="0" algn="l">
              <a:spcBef>
                <a:spcPts val="0"/>
              </a:spcBef>
              <a:spcAft>
                <a:spcPts val="0"/>
              </a:spcAft>
              <a:buNone/>
            </a:pPr>
            <a:r>
              <a:rPr lang="en"/>
              <a:t>We essentially have two brains: the conscious brain (the cortex) and the emotional brain (the limbic system). These are functionally and anatomically distinct from each other and the conscious brain appeared much later in our evolutionary history. The cortex generates ideas and the limbic system tells us what feels good and what feels bad3.</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708cd613ef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708cd613ef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As a receiver of criticism, you understand that critique is meant to help you improve, not accuse you of wrongdoing.  How would you feel receiving constructive criticism?</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Constructive criticism requires that you put yourself in the receiver’s shoes and imagine how your criticism will be interpreted.  What models of constructive criticism in addition to compliment, suggest would be interpreted well by the receiver?</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708cd613ef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708cd613ef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6598cdaf26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6598cdaf26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Što god radili u životu, bilo u profesionalnom ili osobnom svijetu, </a:t>
            </a:r>
            <a:r>
              <a:rPr b="1" lang="en"/>
              <a:t>vaše odluke će netko procjenjivati i suditi</a:t>
            </a:r>
            <a:r>
              <a:rPr lang="en"/>
              <a:t>. Da li se radi o odlukama za posao, slaganju prioriteta, kako ste odlučili nazvati dijete, gdje idete na godišnji, koliko se odmarate, koliko često idete u teretanu, kako ste se obukli, ošišali netko vas posmatra i netko vas stalno gleda.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708cd613ef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708cd613ef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g708cd613ef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708cd613ef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708cd613ef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708cd613ef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https://docs.google.com/document/d/1D578ecuz4T1J2ajON6nEpU8Nxvw6ScY3mT1CqK1r-Fg/edit</a:t>
            </a:r>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6598cdaf26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6598cdaf26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6598cdaf26_0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6598cdaf26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g708cd613ef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708cd613ef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Write down a harsh critique – </a:t>
            </a:r>
            <a:r>
              <a:rPr b="1" lang="en" sz="1200">
                <a:solidFill>
                  <a:schemeClr val="dk1"/>
                </a:solidFill>
              </a:rPr>
              <a:t>spiting vennom</a:t>
            </a:r>
            <a:endParaRPr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g6598cdaf26_0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6598cdaf26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Write down a harsh critique – </a:t>
            </a:r>
            <a:r>
              <a:rPr b="1" lang="en" sz="1200">
                <a:solidFill>
                  <a:schemeClr val="dk1"/>
                </a:solidFill>
              </a:rPr>
              <a:t>spiting vennom</a:t>
            </a:r>
            <a:endParaRPr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Google Shape;359;g708cd613ef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708cd613ef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g708cd613ef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708cd613ef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Turn it into a compliment</a:t>
            </a:r>
            <a:endParaRPr sz="1200">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g6598cdaf26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6598cdaf26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Turn it into a compliment</a:t>
            </a:r>
            <a:endParaRPr sz="120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Google Shape;72;g6598cdaf26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6598cdaf26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Zbog bilo kakvih razloga, netko će naći opravdanje da na vas projicira svoju nesigurnost, svoju negativnost, i svoje strahove. Ta projekcija će utjecati na vas i vaš život u najmanju ruku u tom smjeru da ćete morati naći načina kako se nositi s time.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g708cd613ef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708cd613ef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Turn it into a compliment</a:t>
            </a:r>
            <a:endParaRPr sz="1200">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2" name="Shape 392"/>
        <p:cNvGrpSpPr/>
        <p:nvPr/>
      </p:nvGrpSpPr>
      <p:grpSpPr>
        <a:xfrm>
          <a:off x="0" y="0"/>
          <a:ext cx="0" cy="0"/>
          <a:chOff x="0" y="0"/>
          <a:chExt cx="0" cy="0"/>
        </a:xfrm>
      </p:grpSpPr>
      <p:sp>
        <p:nvSpPr>
          <p:cNvPr id="393" name="Google Shape;393;g708cd613ef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708cd613ef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Turn it into advice </a:t>
            </a:r>
            <a:r>
              <a:rPr lang="en" sz="1200">
                <a:solidFill>
                  <a:schemeClr val="dk1"/>
                </a:solidFill>
                <a:latin typeface="Calibri"/>
                <a:ea typeface="Calibri"/>
                <a:cs typeface="Calibri"/>
                <a:sym typeface="Calibri"/>
              </a:rPr>
              <a:t>Ne treba uvijek nuditi konkretan savjet nego ponekad i omogućiti otvaranje horizonta za samorefleksiju i prepoznavanje</a:t>
            </a:r>
            <a:endParaRPr sz="1200">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g6598cdaf26_0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6598cdaf26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Turn it into advice </a:t>
            </a:r>
            <a:r>
              <a:rPr lang="en" sz="1200">
                <a:solidFill>
                  <a:schemeClr val="dk1"/>
                </a:solidFill>
                <a:latin typeface="Calibri"/>
                <a:ea typeface="Calibri"/>
                <a:cs typeface="Calibri"/>
                <a:sym typeface="Calibri"/>
              </a:rPr>
              <a:t>Ne treba uvijek nuditi konkretan savjet nego ponekad i omogućiti otvaranje horizonta za samorefleksiju i prepoznavanje</a:t>
            </a:r>
            <a:endParaRPr sz="1200">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Google Shape;411;g708cd613ef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708cd613ef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Turn it into advice </a:t>
            </a:r>
            <a:r>
              <a:rPr lang="en" sz="1200">
                <a:solidFill>
                  <a:schemeClr val="dk1"/>
                </a:solidFill>
                <a:latin typeface="Calibri"/>
                <a:ea typeface="Calibri"/>
                <a:cs typeface="Calibri"/>
                <a:sym typeface="Calibri"/>
              </a:rPr>
              <a:t>Ne treba uvijek nuditi konkretan savjet nego ponekad i omogućiti otvaranje horizonta za samorefleksiju i prepoznavanje</a:t>
            </a:r>
            <a:endParaRPr sz="1200">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8" name="Shape 418"/>
        <p:cNvGrpSpPr/>
        <p:nvPr/>
      </p:nvGrpSpPr>
      <p:grpSpPr>
        <a:xfrm>
          <a:off x="0" y="0"/>
          <a:ext cx="0" cy="0"/>
          <a:chOff x="0" y="0"/>
          <a:chExt cx="0" cy="0"/>
        </a:xfrm>
      </p:grpSpPr>
      <p:sp>
        <p:nvSpPr>
          <p:cNvPr id="419" name="Google Shape;419;g708cd613ef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708cd613ef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Turn it into a question / request</a:t>
            </a:r>
            <a:endParaRPr sz="1200">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6" name="Shape 426"/>
        <p:cNvGrpSpPr/>
        <p:nvPr/>
      </p:nvGrpSpPr>
      <p:grpSpPr>
        <a:xfrm>
          <a:off x="0" y="0"/>
          <a:ext cx="0" cy="0"/>
          <a:chOff x="0" y="0"/>
          <a:chExt cx="0" cy="0"/>
        </a:xfrm>
      </p:grpSpPr>
      <p:sp>
        <p:nvSpPr>
          <p:cNvPr id="427" name="Google Shape;427;g6598cdaf26_0_3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6598cdaf26_0_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Turn it into a question / request</a:t>
            </a:r>
            <a:endParaRPr sz="1200">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Google Shape;437;g6598cdaf26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6598cdaf26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Google Shape;445;g6598cdaf26_0_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6598cdaf26_0_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g6ad0f0127ec68006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6ad0f0127ec68006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Google Shape;458;g6598cdaf26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6598cdaf26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g6598cdaf26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6598cdaf26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4" name="Shape 464"/>
        <p:cNvGrpSpPr/>
        <p:nvPr/>
      </p:nvGrpSpPr>
      <p:grpSpPr>
        <a:xfrm>
          <a:off x="0" y="0"/>
          <a:ext cx="0" cy="0"/>
          <a:chOff x="0" y="0"/>
          <a:chExt cx="0" cy="0"/>
        </a:xfrm>
      </p:grpSpPr>
      <p:sp>
        <p:nvSpPr>
          <p:cNvPr id="465" name="Google Shape;465;g708cd613ef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708cd613ef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Google Shape;471;g708cd613ef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708cd613ef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g6598cdaf26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6598cdaf26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6598cdaf26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6598cdaf26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6598cdaf26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6598cdaf26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6598cdaf26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6598cdaf26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hyperlink" Target="https://www.flickr.com/people/68877611@N00"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3.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3.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3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22.png"/><Relationship Id="rId4" Type="http://schemas.openxmlformats.org/officeDocument/2006/relationships/hyperlink" Target="http://www.youtube.com/watch?v=4ic6bFOEdzs" TargetMode="External"/><Relationship Id="rId5" Type="http://schemas.openxmlformats.org/officeDocument/2006/relationships/image" Target="../media/image1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5.png"/><Relationship Id="rId4" Type="http://schemas.openxmlformats.org/officeDocument/2006/relationships/hyperlink" Target="http://www.youtube.com/watch?v=UIrLyE7iz50" TargetMode="External"/><Relationship Id="rId5" Type="http://schemas.openxmlformats.org/officeDocument/2006/relationships/image" Target="../media/image2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0.png"/><Relationship Id="rId4" Type="http://schemas.openxmlformats.org/officeDocument/2006/relationships/hyperlink" Target="http://www.youtube.com/watch?v=4ic6bFOEdzs" TargetMode="External"/><Relationship Id="rId5" Type="http://schemas.openxmlformats.org/officeDocument/2006/relationships/image" Target="../media/image2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9.png"/><Relationship Id="rId4" Type="http://schemas.openxmlformats.org/officeDocument/2006/relationships/hyperlink" Target="http://www.youtube.com/watch?v=-FUyt8bcJk0" TargetMode="External"/><Relationship Id="rId5" Type="http://schemas.openxmlformats.org/officeDocument/2006/relationships/image" Target="../media/image3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4.png"/><Relationship Id="rId4" Type="http://schemas.openxmlformats.org/officeDocument/2006/relationships/hyperlink" Target="http://www.youtube.com/watch?v=mm8_pEtm35M" TargetMode="External"/><Relationship Id="rId5" Type="http://schemas.openxmlformats.org/officeDocument/2006/relationships/image" Target="../media/image3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3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hyperlink" Target="https://doi.org/10.1111/j.1467-6494.1971.tb00065.x" TargetMode="External"/><Relationship Id="rId4" Type="http://schemas.openxmlformats.org/officeDocument/2006/relationships/hyperlink" Target="https://psycnet.apa.org/doi/10.1146/annurev.ne.15.030192.002033" TargetMode="External"/><Relationship Id="rId5" Type="http://schemas.openxmlformats.org/officeDocument/2006/relationships/hyperlink" Target="https://books.google.hr/books?id=uCvmE6AHOIoC&amp;pg=PT4&amp;dq=Daniel+Goleman+threats+to+self-esteem+criticism&amp;hl=hr&amp;source=gbs_selected_pages&amp;cad=3#v=onepage&amp;q=amygdala&amp;f=false" TargetMode="External"/><Relationship Id="rId6" Type="http://schemas.openxmlformats.org/officeDocument/2006/relationships/hyperlink" Target="https://www.nytimes.com/2012/03/24/your-money/why-people-remember-negative-events-more-than-positive-ones.html" TargetMode="External"/><Relationship Id="rId7" Type="http://schemas.openxmlformats.org/officeDocument/2006/relationships/hyperlink" Target="https://www.theguardian.com/science/brain-flapping/2014/may/09/you-suck-why-criticism-is-more-powerful-than-praise" TargetMode="External"/><Relationship Id="rId8" Type="http://schemas.openxmlformats.org/officeDocument/2006/relationships/hyperlink" Target="https://www.health.harvard.edu/staying-healthy/understanding-the-stress-response"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7.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5.jp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5.jp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3" cy="5143498"/>
          </a:xfrm>
          <a:prstGeom prst="rect">
            <a:avLst/>
          </a:prstGeom>
          <a:noFill/>
          <a:ln>
            <a:noFill/>
          </a:ln>
        </p:spPr>
      </p:pic>
      <p:sp>
        <p:nvSpPr>
          <p:cNvPr id="55" name="Google Shape;55;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t>Svaka akcija ima i reakciju</a:t>
            </a:r>
            <a:endParaRPr b="1"/>
          </a:p>
        </p:txBody>
      </p:sp>
      <p:sp>
        <p:nvSpPr>
          <p:cNvPr id="56" name="Google Shape;56;p1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III. Newtonov zakon kroz me</a:t>
            </a:r>
            <a:r>
              <a:rPr lang="en"/>
              <a:t>đuljudske odnose</a:t>
            </a:r>
            <a:endParaRPr/>
          </a:p>
        </p:txBody>
      </p:sp>
      <p:sp>
        <p:nvSpPr>
          <p:cNvPr id="57" name="Google Shape;57;p13"/>
          <p:cNvSpPr txBox="1"/>
          <p:nvPr>
            <p:ph idx="1" type="subTitle"/>
          </p:nvPr>
        </p:nvSpPr>
        <p:spPr>
          <a:xfrm>
            <a:off x="311700" y="423297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200"/>
              <a:t>Pavlović Patricia, Pandurović Ugrin Andrea, Markičević Bojan</a:t>
            </a:r>
            <a:endParaRPr b="1" sz="12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2"/>
          <p:cNvSpPr txBox="1"/>
          <p:nvPr>
            <p:ph idx="1" type="body"/>
          </p:nvPr>
        </p:nvSpPr>
        <p:spPr>
          <a:xfrm>
            <a:off x="1010400" y="726500"/>
            <a:ext cx="2350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D9D9D9"/>
                </a:solidFill>
              </a:rPr>
              <a:t>Kritičko mišljenje</a:t>
            </a:r>
            <a:endParaRPr b="1">
              <a:solidFill>
                <a:srgbClr val="D9D9D9"/>
              </a:solidFill>
            </a:endParaRPr>
          </a:p>
        </p:txBody>
      </p:sp>
      <p:sp>
        <p:nvSpPr>
          <p:cNvPr id="129" name="Google Shape;129;p22"/>
          <p:cNvSpPr txBox="1"/>
          <p:nvPr/>
        </p:nvSpPr>
        <p:spPr>
          <a:xfrm>
            <a:off x="1010400" y="2217125"/>
            <a:ext cx="33126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800">
                <a:solidFill>
                  <a:srgbClr val="D9D9D9"/>
                </a:solidFill>
              </a:rPr>
              <a:t>Kritička povratna informacija</a:t>
            </a:r>
            <a:endParaRPr b="1" sz="1800">
              <a:solidFill>
                <a:srgbClr val="D9D9D9"/>
              </a:solidFill>
            </a:endParaRPr>
          </a:p>
        </p:txBody>
      </p:sp>
      <p:sp>
        <p:nvSpPr>
          <p:cNvPr id="130" name="Google Shape;130;p22"/>
          <p:cNvSpPr txBox="1"/>
          <p:nvPr/>
        </p:nvSpPr>
        <p:spPr>
          <a:xfrm>
            <a:off x="1010400" y="3707750"/>
            <a:ext cx="2539500" cy="473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800">
                <a:solidFill>
                  <a:schemeClr val="dk2"/>
                </a:solidFill>
              </a:rPr>
              <a:t>Konstruktivna kritika</a:t>
            </a:r>
            <a:endParaRPr b="1"/>
          </a:p>
        </p:txBody>
      </p:sp>
      <p:sp>
        <p:nvSpPr>
          <p:cNvPr id="131" name="Google Shape;131;p22"/>
          <p:cNvSpPr/>
          <p:nvPr/>
        </p:nvSpPr>
        <p:spPr>
          <a:xfrm flipH="1" rot="-8948711">
            <a:off x="377000" y="1486751"/>
            <a:ext cx="947034" cy="781675"/>
          </a:xfrm>
          <a:prstGeom prst="bentArrow">
            <a:avLst>
              <a:gd fmla="val 27889" name="adj1"/>
              <a:gd fmla="val 25000" name="adj2"/>
              <a:gd fmla="val 38576" name="adj3"/>
              <a:gd fmla="val 43750" name="adj4"/>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2"/>
          <p:cNvSpPr/>
          <p:nvPr/>
        </p:nvSpPr>
        <p:spPr>
          <a:xfrm flipH="1" rot="-8948711">
            <a:off x="377000" y="2977376"/>
            <a:ext cx="947034" cy="781675"/>
          </a:xfrm>
          <a:prstGeom prst="bentArrow">
            <a:avLst>
              <a:gd fmla="val 27889" name="adj1"/>
              <a:gd fmla="val 25000" name="adj2"/>
              <a:gd fmla="val 38576"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2"/>
          <p:cNvSpPr txBox="1"/>
          <p:nvPr/>
        </p:nvSpPr>
        <p:spPr>
          <a:xfrm>
            <a:off x="4572000" y="3543550"/>
            <a:ext cx="4068600" cy="1369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None/>
            </a:pPr>
            <a:r>
              <a:rPr lang="en" sz="1800"/>
              <a:t>Povratna informacija koja pruža mogućnosti za poboljšanje ili napredak.</a:t>
            </a:r>
            <a:endParaRPr sz="1800">
              <a:solidFill>
                <a:srgbClr val="000000"/>
              </a:solidFill>
            </a:endParaRPr>
          </a:p>
        </p:txBody>
      </p:sp>
      <p:pic>
        <p:nvPicPr>
          <p:cNvPr id="134" name="Google Shape;134;p22"/>
          <p:cNvPicPr preferRelativeResize="0"/>
          <p:nvPr/>
        </p:nvPicPr>
        <p:blipFill>
          <a:blip r:embed="rId3">
            <a:alphaModFix/>
          </a:blip>
          <a:stretch>
            <a:fillRect/>
          </a:stretch>
        </p:blipFill>
        <p:spPr>
          <a:xfrm>
            <a:off x="4571999" y="0"/>
            <a:ext cx="4572000" cy="342900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pic>
        <p:nvPicPr>
          <p:cNvPr id="139" name="Google Shape;139;p23"/>
          <p:cNvPicPr preferRelativeResize="0"/>
          <p:nvPr/>
        </p:nvPicPr>
        <p:blipFill>
          <a:blip r:embed="rId3">
            <a:alphaModFix/>
          </a:blip>
          <a:stretch>
            <a:fillRect/>
          </a:stretch>
        </p:blipFill>
        <p:spPr>
          <a:xfrm>
            <a:off x="2152650" y="152400"/>
            <a:ext cx="4838700" cy="483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24"/>
          <p:cNvSpPr txBox="1"/>
          <p:nvPr>
            <p:ph type="title"/>
          </p:nvPr>
        </p:nvSpPr>
        <p:spPr>
          <a:xfrm>
            <a:off x="159300" y="-12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Razmislite o ovome ….</a:t>
            </a:r>
            <a:endParaRPr b="1"/>
          </a:p>
        </p:txBody>
      </p:sp>
      <p:sp>
        <p:nvSpPr>
          <p:cNvPr id="145" name="Google Shape;145;p24"/>
          <p:cNvSpPr txBox="1"/>
          <p:nvPr>
            <p:ph idx="1" type="body"/>
          </p:nvPr>
        </p:nvSpPr>
        <p:spPr>
          <a:xfrm>
            <a:off x="158250" y="542875"/>
            <a:ext cx="8850900" cy="34164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n" sz="1650"/>
              <a:t>Vrlo vjerojatno, obzirom na moje iskustvo do sada, niste uspješno pohvatali početak predavanja. Nakon što smo odigrali aktivnost gluhe pantomime i pogledali video gdje ste vidjeli sebe kako u javnosti izvodite prilično glupe i nerazumne pokrete osjećate se malo nelagodno. Još uvijek ste relativno pod dojmom te aktivnosti i niste se u stanju fokusirati. Dapače, ovih prvih par slajdova do sad, iako su imali jako malo riječi niste u potpunosti povezali sa prvom aktivnošću. Štoviše, uopće niste shvatili razliku između kritičke povratne informacije i konstruktivne kritike. Vaš mozak nema mogućnost zadržavanja pozornosti, misli letaju i još uvijek razmišljate o onome što se dogodilo jutros. Unatoč tome što ste visoko obrazovani čak imate problema i s razumijevanjem ovog teksta. Nekoliko puta se vraćate na riječi i rečenice koje ste već pročitali. Posljedica toga je da ne možete razumno povezati ono o čemu pričamo. Osjećate se zbunjeni. Čak i ako ovo pročitam na glas, jako sporo, vaše površno znanje bi uzrokovalo još veću nelagodu. A tek onda bi ste se osjećali potpuno bezveze. </a:t>
            </a:r>
            <a:endParaRPr sz="1650"/>
          </a:p>
          <a:p>
            <a:pPr indent="0" lvl="0" marL="0" rtl="0" algn="l">
              <a:spcBef>
                <a:spcPts val="1600"/>
              </a:spcBef>
              <a:spcAft>
                <a:spcPts val="1600"/>
              </a:spcAft>
              <a:buNone/>
            </a:pPr>
            <a:r>
              <a:rPr lang="en" sz="1700"/>
              <a:t>Što mislite o tome? Jesam li više manje pogodio? Siguran sam da jesam i da istovremeno osjećate ogroman poriv da to poričete i ne prihvatite kao istinu. </a:t>
            </a:r>
            <a:endParaRPr sz="1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49" name="Shape 149"/>
        <p:cNvGrpSpPr/>
        <p:nvPr/>
      </p:nvGrpSpPr>
      <p:grpSpPr>
        <a:xfrm>
          <a:off x="0" y="0"/>
          <a:ext cx="0" cy="0"/>
          <a:chOff x="0" y="0"/>
          <a:chExt cx="0" cy="0"/>
        </a:xfrm>
      </p:grpSpPr>
      <p:sp>
        <p:nvSpPr>
          <p:cNvPr id="150" name="Google Shape;150;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5"/>
          <p:cNvSpPr txBox="1"/>
          <p:nvPr>
            <p:ph idx="1" type="body"/>
          </p:nvPr>
        </p:nvSpPr>
        <p:spPr>
          <a:xfrm>
            <a:off x="311700" y="1152475"/>
            <a:ext cx="2055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Disanje</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Otkucaji srca</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Nervoza</a:t>
            </a:r>
            <a:endParaRPr/>
          </a:p>
        </p:txBody>
      </p:sp>
      <p:pic>
        <p:nvPicPr>
          <p:cNvPr id="152" name="Google Shape;152;p25"/>
          <p:cNvPicPr preferRelativeResize="0"/>
          <p:nvPr/>
        </p:nvPicPr>
        <p:blipFill>
          <a:blip r:embed="rId3">
            <a:alphaModFix/>
          </a:blip>
          <a:stretch>
            <a:fillRect/>
          </a:stretch>
        </p:blipFill>
        <p:spPr>
          <a:xfrm>
            <a:off x="2643188" y="0"/>
            <a:ext cx="3857625" cy="5143500"/>
          </a:xfrm>
          <a:prstGeom prst="rect">
            <a:avLst/>
          </a:prstGeom>
          <a:noFill/>
          <a:ln>
            <a:noFill/>
          </a:ln>
        </p:spPr>
      </p:pic>
      <p:sp>
        <p:nvSpPr>
          <p:cNvPr id="153" name="Google Shape;153;p25"/>
          <p:cNvSpPr txBox="1"/>
          <p:nvPr>
            <p:ph idx="1" type="body"/>
          </p:nvPr>
        </p:nvSpPr>
        <p:spPr>
          <a:xfrm>
            <a:off x="6777325" y="1257550"/>
            <a:ext cx="21528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Grč u trbuhu ili grudima</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Osjećate se razdraženo</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Osjećate se neugodno</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57" name="Shape 157"/>
        <p:cNvGrpSpPr/>
        <p:nvPr/>
      </p:nvGrpSpPr>
      <p:grpSpPr>
        <a:xfrm>
          <a:off x="0" y="0"/>
          <a:ext cx="0" cy="0"/>
          <a:chOff x="0" y="0"/>
          <a:chExt cx="0" cy="0"/>
        </a:xfrm>
      </p:grpSpPr>
      <p:pic>
        <p:nvPicPr>
          <p:cNvPr id="158" name="Google Shape;158;p26"/>
          <p:cNvPicPr preferRelativeResize="0"/>
          <p:nvPr/>
        </p:nvPicPr>
        <p:blipFill>
          <a:blip r:embed="rId3">
            <a:alphaModFix/>
          </a:blip>
          <a:stretch>
            <a:fillRect/>
          </a:stretch>
        </p:blipFill>
        <p:spPr>
          <a:xfrm>
            <a:off x="0" y="0"/>
            <a:ext cx="9144000" cy="5143501"/>
          </a:xfrm>
          <a:prstGeom prst="rect">
            <a:avLst/>
          </a:prstGeom>
          <a:noFill/>
          <a:ln>
            <a:noFill/>
          </a:ln>
        </p:spPr>
      </p:pic>
      <p:sp>
        <p:nvSpPr>
          <p:cNvPr id="159" name="Google Shape;159;p26"/>
          <p:cNvSpPr txBox="1"/>
          <p:nvPr/>
        </p:nvSpPr>
        <p:spPr>
          <a:xfrm rot="-5400000">
            <a:off x="7478400" y="3477900"/>
            <a:ext cx="3000000" cy="33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999999"/>
                </a:solidFill>
                <a:uFill>
                  <a:noFill/>
                </a:uFill>
                <a:hlinkClick r:id="rId4"/>
              </a:rPr>
              <a:t>Peretz Partensky</a:t>
            </a:r>
            <a:endParaRPr>
              <a:solidFill>
                <a:srgbClr val="999999"/>
              </a:solidFill>
            </a:endParaRPr>
          </a:p>
        </p:txBody>
      </p:sp>
      <p:sp>
        <p:nvSpPr>
          <p:cNvPr id="160" name="Google Shape;160;p26"/>
          <p:cNvSpPr txBox="1"/>
          <p:nvPr>
            <p:ph type="title"/>
          </p:nvPr>
        </p:nvSpPr>
        <p:spPr>
          <a:xfrm>
            <a:off x="4067325" y="172600"/>
            <a:ext cx="41637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t>Bori se ili bježi</a:t>
            </a:r>
            <a:endParaRPr b="1"/>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pic>
        <p:nvPicPr>
          <p:cNvPr id="165" name="Google Shape;165;p27"/>
          <p:cNvPicPr preferRelativeResize="0"/>
          <p:nvPr/>
        </p:nvPicPr>
        <p:blipFill>
          <a:blip r:embed="rId3">
            <a:alphaModFix/>
          </a:blip>
          <a:stretch>
            <a:fillRect/>
          </a:stretch>
        </p:blipFill>
        <p:spPr>
          <a:xfrm>
            <a:off x="4000500" y="0"/>
            <a:ext cx="51435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pic>
        <p:nvPicPr>
          <p:cNvPr id="170" name="Google Shape;170;p28"/>
          <p:cNvPicPr preferRelativeResize="0"/>
          <p:nvPr/>
        </p:nvPicPr>
        <p:blipFill>
          <a:blip r:embed="rId3">
            <a:alphaModFix/>
          </a:blip>
          <a:stretch>
            <a:fillRect/>
          </a:stretch>
        </p:blipFill>
        <p:spPr>
          <a:xfrm>
            <a:off x="4000500" y="0"/>
            <a:ext cx="5143500" cy="5143500"/>
          </a:xfrm>
          <a:prstGeom prst="rect">
            <a:avLst/>
          </a:prstGeom>
          <a:noFill/>
          <a:ln>
            <a:noFill/>
          </a:ln>
        </p:spPr>
      </p:pic>
      <p:sp>
        <p:nvSpPr>
          <p:cNvPr id="171" name="Google Shape;171;p28"/>
          <p:cNvSpPr/>
          <p:nvPr/>
        </p:nvSpPr>
        <p:spPr>
          <a:xfrm>
            <a:off x="481250" y="460125"/>
            <a:ext cx="5968800" cy="1044900"/>
          </a:xfrm>
          <a:prstGeom prst="roundRect">
            <a:avLst>
              <a:gd fmla="val 16667" name="adj"/>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EFEFEF"/>
                </a:solidFill>
              </a:rPr>
              <a:t>Prijetnje koje narušavaju sliku o nama u očima drugih nevjerojatno su biološki snažne, gotovo jednako snažne kao i one povezane s opstankom.</a:t>
            </a:r>
            <a:endParaRPr sz="2000">
              <a:solidFill>
                <a:srgbClr val="EFEFEF"/>
              </a:solidFill>
            </a:endParaRPr>
          </a:p>
        </p:txBody>
      </p:sp>
      <p:sp>
        <p:nvSpPr>
          <p:cNvPr id="172" name="Google Shape;172;p28"/>
          <p:cNvSpPr/>
          <p:nvPr/>
        </p:nvSpPr>
        <p:spPr>
          <a:xfrm>
            <a:off x="4953575" y="1890125"/>
            <a:ext cx="1496400" cy="316500"/>
          </a:xfrm>
          <a:prstGeom prst="roundRect">
            <a:avLst>
              <a:gd fmla="val 16667" name="adj"/>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rPr lang="en" sz="1600">
                <a:solidFill>
                  <a:srgbClr val="EFEFEF"/>
                </a:solidFill>
                <a:latin typeface="Calibri"/>
                <a:ea typeface="Calibri"/>
                <a:cs typeface="Calibri"/>
                <a:sym typeface="Calibri"/>
              </a:rPr>
              <a:t>Goleman, 2006</a:t>
            </a:r>
            <a:endParaRPr sz="1600">
              <a:solidFill>
                <a:srgbClr val="EFEFE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76" name="Shape 176"/>
        <p:cNvGrpSpPr/>
        <p:nvPr/>
      </p:nvGrpSpPr>
      <p:grpSpPr>
        <a:xfrm>
          <a:off x="0" y="0"/>
          <a:ext cx="0" cy="0"/>
          <a:chOff x="0" y="0"/>
          <a:chExt cx="0" cy="0"/>
        </a:xfrm>
      </p:grpSpPr>
      <p:pic>
        <p:nvPicPr>
          <p:cNvPr id="177" name="Google Shape;177;p29"/>
          <p:cNvPicPr preferRelativeResize="0"/>
          <p:nvPr/>
        </p:nvPicPr>
        <p:blipFill>
          <a:blip r:embed="rId3">
            <a:alphaModFix/>
          </a:blip>
          <a:stretch>
            <a:fillRect/>
          </a:stretch>
        </p:blipFill>
        <p:spPr>
          <a:xfrm>
            <a:off x="2795702" y="0"/>
            <a:ext cx="6348297" cy="5143499"/>
          </a:xfrm>
          <a:prstGeom prst="rect">
            <a:avLst/>
          </a:prstGeom>
          <a:noFill/>
          <a:ln>
            <a:noFill/>
          </a:ln>
        </p:spPr>
      </p:pic>
      <p:sp>
        <p:nvSpPr>
          <p:cNvPr id="178" name="Google Shape;178;p29"/>
          <p:cNvSpPr txBox="1"/>
          <p:nvPr>
            <p:ph idx="4294967295" type="title"/>
          </p:nvPr>
        </p:nvSpPr>
        <p:spPr>
          <a:xfrm>
            <a:off x="201275" y="4152425"/>
            <a:ext cx="6348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Kritika kao životna prijetnja</a:t>
            </a:r>
            <a:endParaRPr b="1">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82" name="Shape 182"/>
        <p:cNvGrpSpPr/>
        <p:nvPr/>
      </p:nvGrpSpPr>
      <p:grpSpPr>
        <a:xfrm>
          <a:off x="0" y="0"/>
          <a:ext cx="0" cy="0"/>
          <a:chOff x="0" y="0"/>
          <a:chExt cx="0" cy="0"/>
        </a:xfrm>
      </p:grpSpPr>
      <p:pic>
        <p:nvPicPr>
          <p:cNvPr id="183" name="Google Shape;183;p30"/>
          <p:cNvPicPr preferRelativeResize="0"/>
          <p:nvPr/>
        </p:nvPicPr>
        <p:blipFill>
          <a:blip r:embed="rId3">
            <a:alphaModFix/>
          </a:blip>
          <a:stretch>
            <a:fillRect/>
          </a:stretch>
        </p:blipFill>
        <p:spPr>
          <a:xfrm>
            <a:off x="2795702" y="0"/>
            <a:ext cx="6348297" cy="5143499"/>
          </a:xfrm>
          <a:prstGeom prst="rect">
            <a:avLst/>
          </a:prstGeom>
          <a:noFill/>
          <a:ln>
            <a:noFill/>
          </a:ln>
        </p:spPr>
      </p:pic>
      <p:sp>
        <p:nvSpPr>
          <p:cNvPr id="184" name="Google Shape;184;p30"/>
          <p:cNvSpPr txBox="1"/>
          <p:nvPr>
            <p:ph idx="4294967295" type="title"/>
          </p:nvPr>
        </p:nvSpPr>
        <p:spPr>
          <a:xfrm>
            <a:off x="201275" y="4152425"/>
            <a:ext cx="6348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Kritika je iznimno biološki potentna</a:t>
            </a:r>
            <a:endParaRPr b="1">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pic>
        <p:nvPicPr>
          <p:cNvPr id="189" name="Google Shape;189;p31"/>
          <p:cNvPicPr preferRelativeResize="0"/>
          <p:nvPr/>
        </p:nvPicPr>
        <p:blipFill>
          <a:blip r:embed="rId3">
            <a:alphaModFix/>
          </a:blip>
          <a:stretch>
            <a:fillRect/>
          </a:stretch>
        </p:blipFill>
        <p:spPr>
          <a:xfrm>
            <a:off x="0" y="0"/>
            <a:ext cx="9144000" cy="5143505"/>
          </a:xfrm>
          <a:prstGeom prst="rect">
            <a:avLst/>
          </a:prstGeom>
          <a:noFill/>
          <a:ln>
            <a:noFill/>
          </a:ln>
        </p:spPr>
      </p:pic>
      <p:sp>
        <p:nvSpPr>
          <p:cNvPr id="190" name="Google Shape;190;p31"/>
          <p:cNvSpPr txBox="1"/>
          <p:nvPr/>
        </p:nvSpPr>
        <p:spPr>
          <a:xfrm>
            <a:off x="485504" y="641128"/>
            <a:ext cx="7315200" cy="8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FFFFFF"/>
                </a:solidFill>
              </a:rPr>
              <a:t>Mozak nas štiti </a:t>
            </a:r>
            <a:endParaRPr b="1" sz="2800">
              <a:solidFill>
                <a:srgbClr val="FFFFFF"/>
              </a:solidFill>
            </a:endParaRPr>
          </a:p>
          <a:p>
            <a:pPr indent="0" lvl="0" marL="0" rtl="0" algn="l">
              <a:spcBef>
                <a:spcPts val="0"/>
              </a:spcBef>
              <a:spcAft>
                <a:spcPts val="0"/>
              </a:spcAft>
              <a:buNone/>
            </a:pPr>
            <a:r>
              <a:rPr b="1" lang="en" sz="2800">
                <a:solidFill>
                  <a:srgbClr val="FFFFFF"/>
                </a:solidFill>
              </a:rPr>
              <a:t>i od nas samih</a:t>
            </a:r>
            <a:endParaRPr b="1" sz="28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sp>
        <p:nvSpPr>
          <p:cNvPr id="62" name="Google Shape;62;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Gluha pantomima</a:t>
            </a:r>
            <a:endParaRPr/>
          </a:p>
        </p:txBody>
      </p:sp>
      <p:pic>
        <p:nvPicPr>
          <p:cNvPr id="63" name="Google Shape;63;p14"/>
          <p:cNvPicPr preferRelativeResize="0"/>
          <p:nvPr/>
        </p:nvPicPr>
        <p:blipFill>
          <a:blip r:embed="rId3">
            <a:alphaModFix/>
          </a:blip>
          <a:stretch>
            <a:fillRect/>
          </a:stretch>
        </p:blipFill>
        <p:spPr>
          <a:xfrm>
            <a:off x="5519124" y="0"/>
            <a:ext cx="3624873" cy="51435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94" name="Shape 194"/>
        <p:cNvGrpSpPr/>
        <p:nvPr/>
      </p:nvGrpSpPr>
      <p:grpSpPr>
        <a:xfrm>
          <a:off x="0" y="0"/>
          <a:ext cx="0" cy="0"/>
          <a:chOff x="0" y="0"/>
          <a:chExt cx="0" cy="0"/>
        </a:xfrm>
      </p:grpSpPr>
      <p:pic>
        <p:nvPicPr>
          <p:cNvPr id="195" name="Google Shape;195;p32"/>
          <p:cNvPicPr preferRelativeResize="0"/>
          <p:nvPr/>
        </p:nvPicPr>
        <p:blipFill rotWithShape="1">
          <a:blip r:embed="rId3">
            <a:alphaModFix/>
          </a:blip>
          <a:srcRect b="0" l="0" r="9264" t="0"/>
          <a:stretch/>
        </p:blipFill>
        <p:spPr>
          <a:xfrm>
            <a:off x="0" y="0"/>
            <a:ext cx="9143998" cy="5143500"/>
          </a:xfrm>
          <a:prstGeom prst="rect">
            <a:avLst/>
          </a:prstGeom>
          <a:noFill/>
          <a:ln>
            <a:noFill/>
          </a:ln>
        </p:spPr>
      </p:pic>
      <p:sp>
        <p:nvSpPr>
          <p:cNvPr id="196" name="Google Shape;196;p32"/>
          <p:cNvSpPr txBox="1"/>
          <p:nvPr>
            <p:ph idx="1" type="body"/>
          </p:nvPr>
        </p:nvSpPr>
        <p:spPr>
          <a:xfrm>
            <a:off x="4572000" y="1152475"/>
            <a:ext cx="4260300" cy="34164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rgbClr val="F3F3F3"/>
              </a:buClr>
              <a:buSzPts val="2200"/>
              <a:buChar char="●"/>
            </a:pPr>
            <a:r>
              <a:rPr lang="en" sz="2200">
                <a:solidFill>
                  <a:srgbClr val="F3F3F3"/>
                </a:solidFill>
              </a:rPr>
              <a:t>Kad napravimo nešto krivo </a:t>
            </a:r>
            <a:endParaRPr sz="2200">
              <a:solidFill>
                <a:srgbClr val="F3F3F3"/>
              </a:solidFill>
            </a:endParaRPr>
          </a:p>
          <a:p>
            <a:pPr indent="-342900" lvl="1" marL="914400" rtl="0" algn="l">
              <a:spcBef>
                <a:spcPts val="0"/>
              </a:spcBef>
              <a:spcAft>
                <a:spcPts val="0"/>
              </a:spcAft>
              <a:buClr>
                <a:srgbClr val="F3F3F3"/>
              </a:buClr>
              <a:buSzPts val="1800"/>
              <a:buChar char="○"/>
            </a:pPr>
            <a:r>
              <a:rPr lang="en" sz="1800">
                <a:solidFill>
                  <a:srgbClr val="F3F3F3"/>
                </a:solidFill>
              </a:rPr>
              <a:t>lakše nađemo opravdanje</a:t>
            </a:r>
            <a:endParaRPr sz="1800">
              <a:solidFill>
                <a:srgbClr val="F3F3F3"/>
              </a:solidFill>
            </a:endParaRPr>
          </a:p>
          <a:p>
            <a:pPr indent="0" lvl="0" marL="0" rtl="0" algn="l">
              <a:spcBef>
                <a:spcPts val="1600"/>
              </a:spcBef>
              <a:spcAft>
                <a:spcPts val="0"/>
              </a:spcAft>
              <a:buNone/>
            </a:pPr>
            <a:r>
              <a:t/>
            </a:r>
            <a:endParaRPr sz="1800">
              <a:solidFill>
                <a:srgbClr val="F3F3F3"/>
              </a:solidFill>
            </a:endParaRPr>
          </a:p>
          <a:p>
            <a:pPr indent="0" lvl="0" marL="0" rtl="0" algn="l">
              <a:spcBef>
                <a:spcPts val="1600"/>
              </a:spcBef>
              <a:spcAft>
                <a:spcPts val="1600"/>
              </a:spcAft>
              <a:buNone/>
            </a:pPr>
            <a:r>
              <a:t/>
            </a:r>
            <a:endParaRPr sz="1800">
              <a:solidFill>
                <a:srgbClr val="F3F3F3"/>
              </a:solidFill>
            </a:endParaRPr>
          </a:p>
        </p:txBody>
      </p:sp>
      <p:sp>
        <p:nvSpPr>
          <p:cNvPr id="197" name="Google Shape;197;p32"/>
          <p:cNvSpPr/>
          <p:nvPr/>
        </p:nvSpPr>
        <p:spPr>
          <a:xfrm>
            <a:off x="4209750" y="3050975"/>
            <a:ext cx="4622400" cy="1044900"/>
          </a:xfrm>
          <a:prstGeom prst="roundRect">
            <a:avLst>
              <a:gd fmla="val 16667" name="adj"/>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EFEFEF"/>
                </a:solidFill>
              </a:rPr>
              <a:t>Vjerojatnije je da ćemo za neuspjeh okriviti vanjske faktore poput sreće ili same težine zadatka.</a:t>
            </a:r>
            <a:endParaRPr sz="2000">
              <a:solidFill>
                <a:srgbClr val="EFEFEF"/>
              </a:solidFill>
            </a:endParaRPr>
          </a:p>
        </p:txBody>
      </p:sp>
      <p:sp>
        <p:nvSpPr>
          <p:cNvPr id="198" name="Google Shape;198;p32"/>
          <p:cNvSpPr/>
          <p:nvPr/>
        </p:nvSpPr>
        <p:spPr>
          <a:xfrm>
            <a:off x="7169250" y="4252375"/>
            <a:ext cx="1662900" cy="316500"/>
          </a:xfrm>
          <a:prstGeom prst="roundRect">
            <a:avLst>
              <a:gd fmla="val 16667" name="adj"/>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rPr lang="en" sz="1600">
                <a:solidFill>
                  <a:srgbClr val="EFEFEF"/>
                </a:solidFill>
                <a:latin typeface="Calibri"/>
                <a:ea typeface="Calibri"/>
                <a:cs typeface="Calibri"/>
                <a:sym typeface="Calibri"/>
              </a:rPr>
              <a:t>Frieze i dr. 1971</a:t>
            </a:r>
            <a:endParaRPr sz="1600">
              <a:solidFill>
                <a:srgbClr val="EFEFE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02" name="Shape 202"/>
        <p:cNvGrpSpPr/>
        <p:nvPr/>
      </p:nvGrpSpPr>
      <p:grpSpPr>
        <a:xfrm>
          <a:off x="0" y="0"/>
          <a:ext cx="0" cy="0"/>
          <a:chOff x="0" y="0"/>
          <a:chExt cx="0" cy="0"/>
        </a:xfrm>
      </p:grpSpPr>
      <p:pic>
        <p:nvPicPr>
          <p:cNvPr id="203" name="Google Shape;203;p33"/>
          <p:cNvPicPr preferRelativeResize="0"/>
          <p:nvPr/>
        </p:nvPicPr>
        <p:blipFill rotWithShape="1">
          <a:blip r:embed="rId3">
            <a:alphaModFix/>
          </a:blip>
          <a:srcRect b="0" l="0" r="9264" t="0"/>
          <a:stretch/>
        </p:blipFill>
        <p:spPr>
          <a:xfrm>
            <a:off x="0" y="0"/>
            <a:ext cx="9143998" cy="5143500"/>
          </a:xfrm>
          <a:prstGeom prst="rect">
            <a:avLst/>
          </a:prstGeom>
          <a:noFill/>
          <a:ln>
            <a:noFill/>
          </a:ln>
        </p:spPr>
      </p:pic>
      <p:sp>
        <p:nvSpPr>
          <p:cNvPr id="204" name="Google Shape;204;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206" name="Google Shape;206;p33"/>
          <p:cNvSpPr txBox="1"/>
          <p:nvPr>
            <p:ph idx="1" type="body"/>
          </p:nvPr>
        </p:nvSpPr>
        <p:spPr>
          <a:xfrm>
            <a:off x="4572000" y="1152475"/>
            <a:ext cx="4260300" cy="22437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rgbClr val="666666"/>
              </a:buClr>
              <a:buSzPts val="2200"/>
              <a:buChar char="●"/>
            </a:pPr>
            <a:r>
              <a:rPr lang="en" sz="2200">
                <a:solidFill>
                  <a:srgbClr val="666666"/>
                </a:solidFill>
              </a:rPr>
              <a:t>Kad napravimo nešto krivo </a:t>
            </a:r>
            <a:endParaRPr sz="2200">
              <a:solidFill>
                <a:srgbClr val="666666"/>
              </a:solidFill>
            </a:endParaRPr>
          </a:p>
          <a:p>
            <a:pPr indent="-342900" lvl="1" marL="914400" rtl="0" algn="l">
              <a:spcBef>
                <a:spcPts val="0"/>
              </a:spcBef>
              <a:spcAft>
                <a:spcPts val="0"/>
              </a:spcAft>
              <a:buClr>
                <a:srgbClr val="666666"/>
              </a:buClr>
              <a:buSzPts val="1800"/>
              <a:buChar char="○"/>
            </a:pPr>
            <a:r>
              <a:rPr lang="en" sz="1800">
                <a:solidFill>
                  <a:srgbClr val="666666"/>
                </a:solidFill>
              </a:rPr>
              <a:t>lakše nađemo opravdanje</a:t>
            </a:r>
            <a:endParaRPr sz="1800">
              <a:solidFill>
                <a:srgbClr val="666666"/>
              </a:solidFill>
            </a:endParaRPr>
          </a:p>
          <a:p>
            <a:pPr indent="-368300" lvl="0" marL="457200" rtl="0" algn="l">
              <a:spcBef>
                <a:spcPts val="0"/>
              </a:spcBef>
              <a:spcAft>
                <a:spcPts val="0"/>
              </a:spcAft>
              <a:buClr>
                <a:srgbClr val="F3F3F3"/>
              </a:buClr>
              <a:buSzPts val="2200"/>
              <a:buChar char="●"/>
            </a:pPr>
            <a:r>
              <a:rPr lang="en" sz="2200">
                <a:solidFill>
                  <a:srgbClr val="F3F3F3"/>
                </a:solidFill>
              </a:rPr>
              <a:t>Kad dobijemo kritiku</a:t>
            </a:r>
            <a:endParaRPr sz="2200">
              <a:solidFill>
                <a:srgbClr val="F3F3F3"/>
              </a:solidFill>
            </a:endParaRPr>
          </a:p>
          <a:p>
            <a:pPr indent="-342900" lvl="1" marL="914400" rtl="0" algn="l">
              <a:spcBef>
                <a:spcPts val="0"/>
              </a:spcBef>
              <a:spcAft>
                <a:spcPts val="0"/>
              </a:spcAft>
              <a:buClr>
                <a:srgbClr val="F3F3F3"/>
              </a:buClr>
              <a:buSzPts val="1800"/>
              <a:buChar char="○"/>
            </a:pPr>
            <a:r>
              <a:rPr lang="en" sz="1800">
                <a:solidFill>
                  <a:srgbClr val="F3F3F3"/>
                </a:solidFill>
              </a:rPr>
              <a:t>mozak to vidi kao prijetnju našem socijalnom i društvenom statusu</a:t>
            </a:r>
            <a:endParaRPr sz="1800">
              <a:solidFill>
                <a:srgbClr val="F3F3F3"/>
              </a:solidFill>
            </a:endParaRPr>
          </a:p>
        </p:txBody>
      </p:sp>
      <p:sp>
        <p:nvSpPr>
          <p:cNvPr id="207" name="Google Shape;207;p33"/>
          <p:cNvSpPr/>
          <p:nvPr/>
        </p:nvSpPr>
        <p:spPr>
          <a:xfrm>
            <a:off x="4209900" y="3396225"/>
            <a:ext cx="4622400" cy="713700"/>
          </a:xfrm>
          <a:prstGeom prst="roundRect">
            <a:avLst>
              <a:gd fmla="val 16667" name="adj"/>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EFEFEF"/>
                </a:solidFill>
              </a:rPr>
              <a:t>Izjava: “U krivu sam!” opisuje apsurd, logičku nemogućnost.</a:t>
            </a:r>
            <a:endParaRPr sz="2000">
              <a:solidFill>
                <a:srgbClr val="EFEFEF"/>
              </a:solidFill>
            </a:endParaRPr>
          </a:p>
        </p:txBody>
      </p:sp>
      <p:sp>
        <p:nvSpPr>
          <p:cNvPr id="208" name="Google Shape;208;p33"/>
          <p:cNvSpPr/>
          <p:nvPr/>
        </p:nvSpPr>
        <p:spPr>
          <a:xfrm>
            <a:off x="7169400" y="4252375"/>
            <a:ext cx="1662900" cy="316500"/>
          </a:xfrm>
          <a:prstGeom prst="roundRect">
            <a:avLst>
              <a:gd fmla="val 16667" name="adj"/>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rPr lang="en" sz="1600">
                <a:solidFill>
                  <a:srgbClr val="EFEFEF"/>
                </a:solidFill>
                <a:latin typeface="Calibri"/>
                <a:ea typeface="Calibri"/>
                <a:cs typeface="Calibri"/>
                <a:sym typeface="Calibri"/>
              </a:rPr>
              <a:t>Schulz, 2011.</a:t>
            </a:r>
            <a:endParaRPr sz="1600">
              <a:solidFill>
                <a:srgbClr val="EFEFE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pic>
        <p:nvPicPr>
          <p:cNvPr id="213" name="Google Shape;213;p34"/>
          <p:cNvPicPr preferRelativeResize="0"/>
          <p:nvPr/>
        </p:nvPicPr>
        <p:blipFill>
          <a:blip r:embed="rId3">
            <a:alphaModFix/>
          </a:blip>
          <a:stretch>
            <a:fillRect/>
          </a:stretch>
        </p:blipFill>
        <p:spPr>
          <a:xfrm>
            <a:off x="152400" y="152400"/>
            <a:ext cx="6354582" cy="4838699"/>
          </a:xfrm>
          <a:prstGeom prst="rect">
            <a:avLst/>
          </a:prstGeom>
          <a:noFill/>
          <a:ln>
            <a:noFill/>
          </a:ln>
        </p:spPr>
      </p:pic>
      <p:sp>
        <p:nvSpPr>
          <p:cNvPr id="214" name="Google Shape;214;p34"/>
          <p:cNvSpPr txBox="1"/>
          <p:nvPr>
            <p:ph type="title"/>
          </p:nvPr>
        </p:nvSpPr>
        <p:spPr>
          <a:xfrm>
            <a:off x="311700" y="265775"/>
            <a:ext cx="3370200" cy="76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Maslovljeva hijerarhija potreba</a:t>
            </a:r>
            <a:endParaRPr b="1" sz="1800"/>
          </a:p>
        </p:txBody>
      </p:sp>
      <p:sp>
        <p:nvSpPr>
          <p:cNvPr id="215" name="Google Shape;215;p34"/>
          <p:cNvSpPr txBox="1"/>
          <p:nvPr>
            <p:ph type="title"/>
          </p:nvPr>
        </p:nvSpPr>
        <p:spPr>
          <a:xfrm>
            <a:off x="291375" y="922575"/>
            <a:ext cx="3370200" cy="76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000"/>
              <a:t>(Abraham Maslow, 1943.)</a:t>
            </a:r>
            <a:endParaRPr sz="1000"/>
          </a:p>
        </p:txBody>
      </p:sp>
      <p:cxnSp>
        <p:nvCxnSpPr>
          <p:cNvPr id="216" name="Google Shape;216;p34"/>
          <p:cNvCxnSpPr/>
          <p:nvPr/>
        </p:nvCxnSpPr>
        <p:spPr>
          <a:xfrm flipH="1" rot="10800000">
            <a:off x="1485300" y="976500"/>
            <a:ext cx="1182600" cy="247500"/>
          </a:xfrm>
          <a:prstGeom prst="straightConnector1">
            <a:avLst/>
          </a:prstGeom>
          <a:noFill/>
          <a:ln cap="flat" cmpd="sng" w="38100">
            <a:solidFill>
              <a:srgbClr val="F4CCCC"/>
            </a:solidFill>
            <a:prstDash val="solid"/>
            <a:round/>
            <a:headEnd len="med" w="med" type="none"/>
            <a:tailEnd len="med" w="med" type="none"/>
          </a:ln>
        </p:spPr>
      </p:cxnSp>
      <p:cxnSp>
        <p:nvCxnSpPr>
          <p:cNvPr id="217" name="Google Shape;217;p34"/>
          <p:cNvCxnSpPr/>
          <p:nvPr/>
        </p:nvCxnSpPr>
        <p:spPr>
          <a:xfrm>
            <a:off x="1254500" y="947850"/>
            <a:ext cx="1491600" cy="376500"/>
          </a:xfrm>
          <a:prstGeom prst="straightConnector1">
            <a:avLst/>
          </a:prstGeom>
          <a:noFill/>
          <a:ln cap="flat" cmpd="sng" w="38100">
            <a:solidFill>
              <a:srgbClr val="F4CCCC"/>
            </a:solidFill>
            <a:prstDash val="solid"/>
            <a:round/>
            <a:headEnd len="med" w="med" type="none"/>
            <a:tailEnd len="med" w="med" type="none"/>
          </a:ln>
        </p:spPr>
      </p:cxnSp>
      <p:sp>
        <p:nvSpPr>
          <p:cNvPr id="218" name="Google Shape;218;p34"/>
          <p:cNvSpPr txBox="1"/>
          <p:nvPr/>
        </p:nvSpPr>
        <p:spPr>
          <a:xfrm>
            <a:off x="76200" y="1718100"/>
            <a:ext cx="2748000" cy="37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FFFF"/>
                </a:solidFill>
                <a:highlight>
                  <a:schemeClr val="lt1"/>
                </a:highlight>
              </a:rPr>
              <a:t>SAMOAKTUALIZACIJA</a:t>
            </a:r>
            <a:endParaRPr b="1">
              <a:solidFill>
                <a:srgbClr val="00FFFF"/>
              </a:solidFill>
              <a:highlight>
                <a:schemeClr val="lt1"/>
              </a:highlight>
            </a:endParaRPr>
          </a:p>
          <a:p>
            <a:pPr indent="0" lvl="0" marL="0" rtl="0" algn="l">
              <a:spcBef>
                <a:spcPts val="0"/>
              </a:spcBef>
              <a:spcAft>
                <a:spcPts val="0"/>
              </a:spcAft>
              <a:buNone/>
            </a:pPr>
            <a:r>
              <a:rPr b="1" lang="en">
                <a:solidFill>
                  <a:srgbClr val="00FFFF"/>
                </a:solidFill>
                <a:highlight>
                  <a:schemeClr val="lt1"/>
                </a:highlight>
              </a:rPr>
              <a:t>POTREBA ZA POSTIGNUĆEM</a:t>
            </a:r>
            <a:endParaRPr b="1">
              <a:solidFill>
                <a:srgbClr val="00FFFF"/>
              </a:solidFill>
              <a:highlight>
                <a:schemeClr val="lt1"/>
              </a:highlight>
            </a:endParaRPr>
          </a:p>
        </p:txBody>
      </p:sp>
      <p:sp>
        <p:nvSpPr>
          <p:cNvPr id="219" name="Google Shape;219;p34"/>
          <p:cNvSpPr txBox="1"/>
          <p:nvPr/>
        </p:nvSpPr>
        <p:spPr>
          <a:xfrm>
            <a:off x="83100" y="2392775"/>
            <a:ext cx="2545200" cy="61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FF00"/>
                </a:solidFill>
                <a:highlight>
                  <a:schemeClr val="lt1"/>
                </a:highlight>
              </a:rPr>
              <a:t>POŠTOVANJE I PRIZNANJE</a:t>
            </a:r>
            <a:endParaRPr b="1">
              <a:solidFill>
                <a:srgbClr val="00FF00"/>
              </a:solidFill>
              <a:highlight>
                <a:schemeClr val="lt1"/>
              </a:highlight>
            </a:endParaRPr>
          </a:p>
          <a:p>
            <a:pPr indent="0" lvl="0" marL="0" rtl="0" algn="l">
              <a:spcBef>
                <a:spcPts val="0"/>
              </a:spcBef>
              <a:spcAft>
                <a:spcPts val="0"/>
              </a:spcAft>
              <a:buNone/>
            </a:pPr>
            <a:r>
              <a:rPr b="1" lang="en">
                <a:solidFill>
                  <a:srgbClr val="00FF00"/>
                </a:solidFill>
                <a:highlight>
                  <a:schemeClr val="lt1"/>
                </a:highlight>
              </a:rPr>
              <a:t>POTREBA ZA UGLEDOM</a:t>
            </a:r>
            <a:endParaRPr b="1">
              <a:solidFill>
                <a:srgbClr val="00FF00"/>
              </a:solidFill>
              <a:highlight>
                <a:schemeClr val="lt1"/>
              </a:highlight>
            </a:endParaRPr>
          </a:p>
        </p:txBody>
      </p:sp>
      <p:sp>
        <p:nvSpPr>
          <p:cNvPr id="220" name="Google Shape;220;p34"/>
          <p:cNvSpPr txBox="1"/>
          <p:nvPr/>
        </p:nvSpPr>
        <p:spPr>
          <a:xfrm>
            <a:off x="76200" y="3082475"/>
            <a:ext cx="2545200" cy="61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00"/>
                </a:solidFill>
                <a:highlight>
                  <a:schemeClr val="lt1"/>
                </a:highlight>
              </a:rPr>
              <a:t>PRIPADNOST I LJUBAV</a:t>
            </a:r>
            <a:endParaRPr b="1">
              <a:solidFill>
                <a:srgbClr val="FFFF00"/>
              </a:solidFill>
              <a:highlight>
                <a:schemeClr val="lt1"/>
              </a:highlight>
            </a:endParaRPr>
          </a:p>
          <a:p>
            <a:pPr indent="0" lvl="0" marL="0" rtl="0" algn="l">
              <a:spcBef>
                <a:spcPts val="0"/>
              </a:spcBef>
              <a:spcAft>
                <a:spcPts val="0"/>
              </a:spcAft>
              <a:buNone/>
            </a:pPr>
            <a:r>
              <a:rPr b="1" lang="en">
                <a:solidFill>
                  <a:srgbClr val="FFFF00"/>
                </a:solidFill>
                <a:highlight>
                  <a:schemeClr val="lt1"/>
                </a:highlight>
              </a:rPr>
              <a:t>DRUŠTVENA POTREBA</a:t>
            </a:r>
            <a:endParaRPr b="1">
              <a:solidFill>
                <a:srgbClr val="FFFF00"/>
              </a:solidFill>
              <a:highlight>
                <a:schemeClr val="lt1"/>
              </a:highlight>
            </a:endParaRPr>
          </a:p>
        </p:txBody>
      </p:sp>
      <p:sp>
        <p:nvSpPr>
          <p:cNvPr id="221" name="Google Shape;221;p34"/>
          <p:cNvSpPr txBox="1"/>
          <p:nvPr/>
        </p:nvSpPr>
        <p:spPr>
          <a:xfrm>
            <a:off x="62775" y="3876475"/>
            <a:ext cx="2545200" cy="37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rPr b="1" lang="en">
                <a:solidFill>
                  <a:srgbClr val="FF9900"/>
                </a:solidFill>
                <a:highlight>
                  <a:schemeClr val="lt1"/>
                </a:highlight>
              </a:rPr>
              <a:t>SIGURNOST</a:t>
            </a:r>
            <a:endParaRPr b="1">
              <a:solidFill>
                <a:srgbClr val="FF9900"/>
              </a:solidFill>
              <a:highlight>
                <a:schemeClr val="lt1"/>
              </a:highlight>
            </a:endParaRPr>
          </a:p>
        </p:txBody>
      </p:sp>
      <p:sp>
        <p:nvSpPr>
          <p:cNvPr id="222" name="Google Shape;222;p34"/>
          <p:cNvSpPr txBox="1"/>
          <p:nvPr/>
        </p:nvSpPr>
        <p:spPr>
          <a:xfrm>
            <a:off x="48500" y="4335850"/>
            <a:ext cx="2545200" cy="37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C27BA0"/>
                </a:solidFill>
                <a:highlight>
                  <a:schemeClr val="lt1"/>
                </a:highlight>
              </a:rPr>
              <a:t>FIZIOLOŠKE</a:t>
            </a:r>
            <a:br>
              <a:rPr b="1" lang="en">
                <a:solidFill>
                  <a:srgbClr val="C27BA0"/>
                </a:solidFill>
                <a:highlight>
                  <a:schemeClr val="lt1"/>
                </a:highlight>
              </a:rPr>
            </a:br>
            <a:r>
              <a:rPr b="1" lang="en">
                <a:solidFill>
                  <a:srgbClr val="C27BA0"/>
                </a:solidFill>
                <a:highlight>
                  <a:schemeClr val="lt1"/>
                </a:highlight>
              </a:rPr>
              <a:t>POTREBE</a:t>
            </a:r>
            <a:r>
              <a:rPr b="1" lang="en">
                <a:solidFill>
                  <a:schemeClr val="lt1"/>
                </a:solidFill>
                <a:highlight>
                  <a:schemeClr val="lt1"/>
                </a:highlight>
              </a:rPr>
              <a:t>_____</a:t>
            </a:r>
            <a:endParaRPr b="1">
              <a:solidFill>
                <a:schemeClr val="lt1"/>
              </a:solidFill>
              <a:highlight>
                <a:schemeClr val="lt1"/>
              </a:highlight>
            </a:endParaRPr>
          </a:p>
        </p:txBody>
      </p:sp>
      <p:sp>
        <p:nvSpPr>
          <p:cNvPr id="223" name="Google Shape;223;p34"/>
          <p:cNvSpPr/>
          <p:nvPr/>
        </p:nvSpPr>
        <p:spPr>
          <a:xfrm rot="-1589708">
            <a:off x="4628752" y="-349"/>
            <a:ext cx="219895" cy="2235847"/>
          </a:xfrm>
          <a:prstGeom prst="rightBrace">
            <a:avLst>
              <a:gd fmla="val 41397" name="adj1"/>
              <a:gd fmla="val 50000" name="adj2"/>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4"/>
          <p:cNvSpPr/>
          <p:nvPr/>
        </p:nvSpPr>
        <p:spPr>
          <a:xfrm rot="-1621170">
            <a:off x="5518967" y="2097994"/>
            <a:ext cx="219902" cy="1457612"/>
          </a:xfrm>
          <a:prstGeom prst="rightBrace">
            <a:avLst>
              <a:gd fmla="val 41397" name="adj1"/>
              <a:gd fmla="val 50000" name="adj2"/>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4"/>
          <p:cNvSpPr/>
          <p:nvPr/>
        </p:nvSpPr>
        <p:spPr>
          <a:xfrm rot="-1589708">
            <a:off x="6201427" y="3445288"/>
            <a:ext cx="219895" cy="1408322"/>
          </a:xfrm>
          <a:prstGeom prst="rightBrace">
            <a:avLst>
              <a:gd fmla="val 41397" name="adj1"/>
              <a:gd fmla="val 50000" name="adj2"/>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4"/>
          <p:cNvSpPr txBox="1"/>
          <p:nvPr/>
        </p:nvSpPr>
        <p:spPr>
          <a:xfrm>
            <a:off x="4763049" y="599998"/>
            <a:ext cx="2171700" cy="37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999999"/>
                </a:solidFill>
                <a:highlight>
                  <a:schemeClr val="lt1"/>
                </a:highlight>
              </a:rPr>
              <a:t>samoispunjenje</a:t>
            </a:r>
            <a:endParaRPr b="1">
              <a:solidFill>
                <a:srgbClr val="999999"/>
              </a:solidFill>
              <a:highlight>
                <a:schemeClr val="lt1"/>
              </a:highlight>
            </a:endParaRPr>
          </a:p>
        </p:txBody>
      </p:sp>
      <p:sp>
        <p:nvSpPr>
          <p:cNvPr id="227" name="Google Shape;227;p34"/>
          <p:cNvSpPr txBox="1"/>
          <p:nvPr/>
        </p:nvSpPr>
        <p:spPr>
          <a:xfrm>
            <a:off x="5720075" y="2481775"/>
            <a:ext cx="1182600" cy="76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999999"/>
                </a:solidFill>
                <a:highlight>
                  <a:schemeClr val="lt1"/>
                </a:highlight>
              </a:rPr>
              <a:t>Psihološke potrebe</a:t>
            </a:r>
            <a:endParaRPr b="1">
              <a:solidFill>
                <a:srgbClr val="999999"/>
              </a:solidFill>
              <a:highlight>
                <a:schemeClr val="lt1"/>
              </a:highlight>
            </a:endParaRPr>
          </a:p>
        </p:txBody>
      </p:sp>
      <p:sp>
        <p:nvSpPr>
          <p:cNvPr id="228" name="Google Shape;228;p34"/>
          <p:cNvSpPr/>
          <p:nvPr/>
        </p:nvSpPr>
        <p:spPr>
          <a:xfrm flipH="1">
            <a:off x="5487838" y="1842900"/>
            <a:ext cx="1882800" cy="760800"/>
          </a:xfrm>
          <a:prstGeom prst="stripedRightArrow">
            <a:avLst>
              <a:gd fmla="val 39398" name="adj1"/>
              <a:gd fmla="val 44515"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4"/>
          <p:cNvSpPr txBox="1"/>
          <p:nvPr>
            <p:ph idx="1" type="body"/>
          </p:nvPr>
        </p:nvSpPr>
        <p:spPr>
          <a:xfrm>
            <a:off x="7522949" y="1946700"/>
            <a:ext cx="1940400" cy="2099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400"/>
              <a:t>KRITIKA</a:t>
            </a:r>
            <a:endParaRPr b="1" sz="2400"/>
          </a:p>
        </p:txBody>
      </p:sp>
      <p:sp>
        <p:nvSpPr>
          <p:cNvPr id="230" name="Google Shape;230;p34"/>
          <p:cNvSpPr txBox="1"/>
          <p:nvPr>
            <p:ph type="title"/>
          </p:nvPr>
        </p:nvSpPr>
        <p:spPr>
          <a:xfrm>
            <a:off x="7229500" y="1324350"/>
            <a:ext cx="1916700" cy="103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očekivanje</a:t>
            </a:r>
            <a:endParaRPr b="1" sz="1800"/>
          </a:p>
        </p:txBody>
      </p:sp>
      <p:sp>
        <p:nvSpPr>
          <p:cNvPr id="231" name="Google Shape;231;p34"/>
          <p:cNvSpPr txBox="1"/>
          <p:nvPr/>
        </p:nvSpPr>
        <p:spPr>
          <a:xfrm>
            <a:off x="6436625" y="3809550"/>
            <a:ext cx="1491600" cy="10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999999"/>
                </a:solidFill>
                <a:highlight>
                  <a:schemeClr val="lt1"/>
                </a:highlight>
              </a:rPr>
              <a:t>Bazične potrebe</a:t>
            </a:r>
            <a:endParaRPr b="1">
              <a:solidFill>
                <a:srgbClr val="999999"/>
              </a:solidFill>
              <a:highlight>
                <a:schemeClr val="lt1"/>
              </a:high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pic>
        <p:nvPicPr>
          <p:cNvPr id="236" name="Google Shape;236;p35"/>
          <p:cNvPicPr preferRelativeResize="0"/>
          <p:nvPr/>
        </p:nvPicPr>
        <p:blipFill>
          <a:blip r:embed="rId3">
            <a:alphaModFix/>
          </a:blip>
          <a:stretch>
            <a:fillRect/>
          </a:stretch>
        </p:blipFill>
        <p:spPr>
          <a:xfrm>
            <a:off x="152400" y="152400"/>
            <a:ext cx="6354582" cy="4838699"/>
          </a:xfrm>
          <a:prstGeom prst="rect">
            <a:avLst/>
          </a:prstGeom>
          <a:noFill/>
          <a:ln>
            <a:noFill/>
          </a:ln>
        </p:spPr>
      </p:pic>
      <p:sp>
        <p:nvSpPr>
          <p:cNvPr id="237" name="Google Shape;237;p35"/>
          <p:cNvSpPr txBox="1"/>
          <p:nvPr>
            <p:ph type="title"/>
          </p:nvPr>
        </p:nvSpPr>
        <p:spPr>
          <a:xfrm>
            <a:off x="311700" y="265775"/>
            <a:ext cx="3370200" cy="76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Maslovljeva hijerarhija potreba</a:t>
            </a:r>
            <a:endParaRPr b="1" sz="1800"/>
          </a:p>
        </p:txBody>
      </p:sp>
      <p:sp>
        <p:nvSpPr>
          <p:cNvPr id="238" name="Google Shape;238;p35"/>
          <p:cNvSpPr txBox="1"/>
          <p:nvPr>
            <p:ph type="title"/>
          </p:nvPr>
        </p:nvSpPr>
        <p:spPr>
          <a:xfrm>
            <a:off x="291375" y="922575"/>
            <a:ext cx="3370200" cy="76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000"/>
              <a:t>(Abraham Maslow, 1943.)</a:t>
            </a:r>
            <a:endParaRPr sz="1000"/>
          </a:p>
        </p:txBody>
      </p:sp>
      <p:cxnSp>
        <p:nvCxnSpPr>
          <p:cNvPr id="239" name="Google Shape;239;p35"/>
          <p:cNvCxnSpPr/>
          <p:nvPr/>
        </p:nvCxnSpPr>
        <p:spPr>
          <a:xfrm flipH="1" rot="10800000">
            <a:off x="1485300" y="976500"/>
            <a:ext cx="1182600" cy="247500"/>
          </a:xfrm>
          <a:prstGeom prst="straightConnector1">
            <a:avLst/>
          </a:prstGeom>
          <a:noFill/>
          <a:ln cap="flat" cmpd="sng" w="38100">
            <a:solidFill>
              <a:srgbClr val="F4CCCC"/>
            </a:solidFill>
            <a:prstDash val="solid"/>
            <a:round/>
            <a:headEnd len="med" w="med" type="none"/>
            <a:tailEnd len="med" w="med" type="none"/>
          </a:ln>
        </p:spPr>
      </p:cxnSp>
      <p:cxnSp>
        <p:nvCxnSpPr>
          <p:cNvPr id="240" name="Google Shape;240;p35"/>
          <p:cNvCxnSpPr/>
          <p:nvPr/>
        </p:nvCxnSpPr>
        <p:spPr>
          <a:xfrm>
            <a:off x="1254500" y="947850"/>
            <a:ext cx="1491600" cy="376500"/>
          </a:xfrm>
          <a:prstGeom prst="straightConnector1">
            <a:avLst/>
          </a:prstGeom>
          <a:noFill/>
          <a:ln cap="flat" cmpd="sng" w="38100">
            <a:solidFill>
              <a:srgbClr val="F4CCCC"/>
            </a:solidFill>
            <a:prstDash val="solid"/>
            <a:round/>
            <a:headEnd len="med" w="med" type="none"/>
            <a:tailEnd len="med" w="med" type="none"/>
          </a:ln>
        </p:spPr>
      </p:cxnSp>
      <p:sp>
        <p:nvSpPr>
          <p:cNvPr id="241" name="Google Shape;241;p35"/>
          <p:cNvSpPr txBox="1"/>
          <p:nvPr/>
        </p:nvSpPr>
        <p:spPr>
          <a:xfrm>
            <a:off x="62775" y="3876475"/>
            <a:ext cx="2545200" cy="37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9900"/>
                </a:solidFill>
                <a:highlight>
                  <a:schemeClr val="lt1"/>
                </a:highlight>
              </a:rPr>
              <a:t>SIGURNOST</a:t>
            </a:r>
            <a:endParaRPr b="1">
              <a:solidFill>
                <a:srgbClr val="FF9900"/>
              </a:solidFill>
              <a:highlight>
                <a:schemeClr val="lt1"/>
              </a:highlight>
            </a:endParaRPr>
          </a:p>
        </p:txBody>
      </p:sp>
      <p:sp>
        <p:nvSpPr>
          <p:cNvPr id="242" name="Google Shape;242;p35"/>
          <p:cNvSpPr txBox="1"/>
          <p:nvPr/>
        </p:nvSpPr>
        <p:spPr>
          <a:xfrm>
            <a:off x="48500" y="4335850"/>
            <a:ext cx="2545200" cy="37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C27BA0"/>
                </a:solidFill>
                <a:highlight>
                  <a:schemeClr val="lt1"/>
                </a:highlight>
              </a:rPr>
              <a:t>FIZIOLOŠKE</a:t>
            </a:r>
            <a:br>
              <a:rPr b="1" lang="en">
                <a:solidFill>
                  <a:srgbClr val="C27BA0"/>
                </a:solidFill>
                <a:highlight>
                  <a:schemeClr val="lt1"/>
                </a:highlight>
              </a:rPr>
            </a:br>
            <a:r>
              <a:rPr b="1" lang="en">
                <a:solidFill>
                  <a:srgbClr val="C27BA0"/>
                </a:solidFill>
                <a:highlight>
                  <a:schemeClr val="lt1"/>
                </a:highlight>
              </a:rPr>
              <a:t>POTREBE</a:t>
            </a:r>
            <a:r>
              <a:rPr b="1" lang="en">
                <a:solidFill>
                  <a:schemeClr val="lt1"/>
                </a:solidFill>
                <a:highlight>
                  <a:schemeClr val="lt1"/>
                </a:highlight>
              </a:rPr>
              <a:t>_____</a:t>
            </a:r>
            <a:endParaRPr b="1">
              <a:solidFill>
                <a:schemeClr val="lt1"/>
              </a:solidFill>
              <a:highlight>
                <a:schemeClr val="lt1"/>
              </a:highlight>
            </a:endParaRPr>
          </a:p>
        </p:txBody>
      </p:sp>
      <p:sp>
        <p:nvSpPr>
          <p:cNvPr id="243" name="Google Shape;243;p35"/>
          <p:cNvSpPr/>
          <p:nvPr/>
        </p:nvSpPr>
        <p:spPr>
          <a:xfrm rot="-1589708">
            <a:off x="4628752" y="-349"/>
            <a:ext cx="219895" cy="2235847"/>
          </a:xfrm>
          <a:prstGeom prst="rightBrace">
            <a:avLst>
              <a:gd fmla="val 41397" name="adj1"/>
              <a:gd fmla="val 50000" name="adj2"/>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5"/>
          <p:cNvSpPr/>
          <p:nvPr/>
        </p:nvSpPr>
        <p:spPr>
          <a:xfrm rot="-1621170">
            <a:off x="5518967" y="2097994"/>
            <a:ext cx="219902" cy="1457612"/>
          </a:xfrm>
          <a:prstGeom prst="rightBrace">
            <a:avLst>
              <a:gd fmla="val 41397" name="adj1"/>
              <a:gd fmla="val 50000" name="adj2"/>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5"/>
          <p:cNvSpPr/>
          <p:nvPr/>
        </p:nvSpPr>
        <p:spPr>
          <a:xfrm rot="-1589708">
            <a:off x="6201427" y="3445288"/>
            <a:ext cx="219895" cy="1408322"/>
          </a:xfrm>
          <a:prstGeom prst="rightBrace">
            <a:avLst>
              <a:gd fmla="val 41397" name="adj1"/>
              <a:gd fmla="val 50000" name="adj2"/>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5"/>
          <p:cNvSpPr txBox="1"/>
          <p:nvPr/>
        </p:nvSpPr>
        <p:spPr>
          <a:xfrm>
            <a:off x="4763049" y="599998"/>
            <a:ext cx="2171700" cy="37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999999"/>
                </a:solidFill>
                <a:highlight>
                  <a:schemeClr val="lt1"/>
                </a:highlight>
              </a:rPr>
              <a:t>samoispunjenje</a:t>
            </a:r>
            <a:endParaRPr b="1">
              <a:solidFill>
                <a:srgbClr val="999999"/>
              </a:solidFill>
              <a:highlight>
                <a:schemeClr val="lt1"/>
              </a:highlight>
            </a:endParaRPr>
          </a:p>
        </p:txBody>
      </p:sp>
      <p:sp>
        <p:nvSpPr>
          <p:cNvPr id="247" name="Google Shape;247;p35"/>
          <p:cNvSpPr txBox="1"/>
          <p:nvPr/>
        </p:nvSpPr>
        <p:spPr>
          <a:xfrm>
            <a:off x="5720075" y="2481775"/>
            <a:ext cx="1182600" cy="76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999999"/>
                </a:solidFill>
                <a:highlight>
                  <a:schemeClr val="lt1"/>
                </a:highlight>
              </a:rPr>
              <a:t>Psihološke potrebe</a:t>
            </a:r>
            <a:endParaRPr b="1">
              <a:solidFill>
                <a:srgbClr val="999999"/>
              </a:solidFill>
              <a:highlight>
                <a:schemeClr val="lt1"/>
              </a:highlight>
            </a:endParaRPr>
          </a:p>
        </p:txBody>
      </p:sp>
      <p:sp>
        <p:nvSpPr>
          <p:cNvPr id="248" name="Google Shape;248;p35"/>
          <p:cNvSpPr/>
          <p:nvPr/>
        </p:nvSpPr>
        <p:spPr>
          <a:xfrm flipH="1" rot="-1426514">
            <a:off x="5972278" y="2702128"/>
            <a:ext cx="1882675" cy="760144"/>
          </a:xfrm>
          <a:prstGeom prst="stripedRightArrow">
            <a:avLst>
              <a:gd fmla="val 39398" name="adj1"/>
              <a:gd fmla="val 44515" name="adj2"/>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5"/>
          <p:cNvSpPr txBox="1"/>
          <p:nvPr>
            <p:ph idx="1" type="body"/>
          </p:nvPr>
        </p:nvSpPr>
        <p:spPr>
          <a:xfrm>
            <a:off x="7522950" y="1946700"/>
            <a:ext cx="1940400" cy="1030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400"/>
              <a:t>KRITIKA</a:t>
            </a:r>
            <a:endParaRPr b="1" sz="2400"/>
          </a:p>
        </p:txBody>
      </p:sp>
      <p:sp>
        <p:nvSpPr>
          <p:cNvPr id="250" name="Google Shape;250;p35"/>
          <p:cNvSpPr txBox="1"/>
          <p:nvPr>
            <p:ph type="title"/>
          </p:nvPr>
        </p:nvSpPr>
        <p:spPr>
          <a:xfrm>
            <a:off x="7229500" y="1324350"/>
            <a:ext cx="1916700" cy="103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vjerojatnije</a:t>
            </a:r>
            <a:endParaRPr b="1" sz="1800"/>
          </a:p>
        </p:txBody>
      </p:sp>
      <p:sp>
        <p:nvSpPr>
          <p:cNvPr id="251" name="Google Shape;251;p35"/>
          <p:cNvSpPr txBox="1"/>
          <p:nvPr/>
        </p:nvSpPr>
        <p:spPr>
          <a:xfrm>
            <a:off x="6436625" y="3809550"/>
            <a:ext cx="1491600" cy="10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999999"/>
                </a:solidFill>
                <a:highlight>
                  <a:schemeClr val="lt1"/>
                </a:highlight>
              </a:rPr>
              <a:t>Bazične</a:t>
            </a:r>
            <a:r>
              <a:rPr b="1" lang="en">
                <a:solidFill>
                  <a:srgbClr val="999999"/>
                </a:solidFill>
                <a:highlight>
                  <a:schemeClr val="lt1"/>
                </a:highlight>
              </a:rPr>
              <a:t> potrebe</a:t>
            </a:r>
            <a:endParaRPr b="1">
              <a:solidFill>
                <a:srgbClr val="999999"/>
              </a:solidFill>
              <a:highlight>
                <a:schemeClr val="lt1"/>
              </a:highlight>
            </a:endParaRPr>
          </a:p>
        </p:txBody>
      </p:sp>
      <p:sp>
        <p:nvSpPr>
          <p:cNvPr id="252" name="Google Shape;252;p35"/>
          <p:cNvSpPr txBox="1"/>
          <p:nvPr/>
        </p:nvSpPr>
        <p:spPr>
          <a:xfrm>
            <a:off x="76200" y="1718100"/>
            <a:ext cx="2748000" cy="37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FFFF"/>
                </a:solidFill>
                <a:highlight>
                  <a:schemeClr val="lt1"/>
                </a:highlight>
              </a:rPr>
              <a:t>SAMOAKTUALIZACIJA</a:t>
            </a:r>
            <a:endParaRPr b="1">
              <a:solidFill>
                <a:srgbClr val="00FFFF"/>
              </a:solidFill>
              <a:highlight>
                <a:schemeClr val="lt1"/>
              </a:highlight>
            </a:endParaRPr>
          </a:p>
          <a:p>
            <a:pPr indent="0" lvl="0" marL="0" rtl="0" algn="l">
              <a:spcBef>
                <a:spcPts val="0"/>
              </a:spcBef>
              <a:spcAft>
                <a:spcPts val="0"/>
              </a:spcAft>
              <a:buNone/>
            </a:pPr>
            <a:r>
              <a:rPr b="1" lang="en">
                <a:solidFill>
                  <a:srgbClr val="00FFFF"/>
                </a:solidFill>
                <a:highlight>
                  <a:schemeClr val="lt1"/>
                </a:highlight>
              </a:rPr>
              <a:t>POTREBA ZA POSTIGNUĆEM</a:t>
            </a:r>
            <a:endParaRPr b="1">
              <a:solidFill>
                <a:srgbClr val="00FFFF"/>
              </a:solidFill>
              <a:highlight>
                <a:schemeClr val="lt1"/>
              </a:highlight>
            </a:endParaRPr>
          </a:p>
        </p:txBody>
      </p:sp>
      <p:sp>
        <p:nvSpPr>
          <p:cNvPr id="253" name="Google Shape;253;p35"/>
          <p:cNvSpPr txBox="1"/>
          <p:nvPr/>
        </p:nvSpPr>
        <p:spPr>
          <a:xfrm>
            <a:off x="83100" y="2392775"/>
            <a:ext cx="2545200" cy="61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FF00"/>
                </a:solidFill>
                <a:highlight>
                  <a:schemeClr val="lt1"/>
                </a:highlight>
              </a:rPr>
              <a:t>POŠTOVANJE I PRIZNANJE</a:t>
            </a:r>
            <a:endParaRPr b="1">
              <a:solidFill>
                <a:srgbClr val="00FF00"/>
              </a:solidFill>
              <a:highlight>
                <a:schemeClr val="lt1"/>
              </a:highlight>
            </a:endParaRPr>
          </a:p>
          <a:p>
            <a:pPr indent="0" lvl="0" marL="0" rtl="0" algn="l">
              <a:spcBef>
                <a:spcPts val="0"/>
              </a:spcBef>
              <a:spcAft>
                <a:spcPts val="0"/>
              </a:spcAft>
              <a:buNone/>
            </a:pPr>
            <a:r>
              <a:rPr b="1" lang="en">
                <a:solidFill>
                  <a:srgbClr val="00FF00"/>
                </a:solidFill>
                <a:highlight>
                  <a:schemeClr val="lt1"/>
                </a:highlight>
              </a:rPr>
              <a:t>POTREBA ZA UGLEDOM</a:t>
            </a:r>
            <a:endParaRPr b="1">
              <a:solidFill>
                <a:srgbClr val="00FF00"/>
              </a:solidFill>
              <a:highlight>
                <a:schemeClr val="lt1"/>
              </a:highlight>
            </a:endParaRPr>
          </a:p>
        </p:txBody>
      </p:sp>
      <p:sp>
        <p:nvSpPr>
          <p:cNvPr id="254" name="Google Shape;254;p35"/>
          <p:cNvSpPr txBox="1"/>
          <p:nvPr/>
        </p:nvSpPr>
        <p:spPr>
          <a:xfrm>
            <a:off x="76200" y="3082475"/>
            <a:ext cx="2545200" cy="61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00"/>
                </a:solidFill>
                <a:highlight>
                  <a:schemeClr val="lt1"/>
                </a:highlight>
              </a:rPr>
              <a:t>PRIPADNOST I LJUBAV</a:t>
            </a:r>
            <a:endParaRPr b="1">
              <a:solidFill>
                <a:srgbClr val="FFFF00"/>
              </a:solidFill>
              <a:highlight>
                <a:schemeClr val="lt1"/>
              </a:highlight>
            </a:endParaRPr>
          </a:p>
          <a:p>
            <a:pPr indent="0" lvl="0" marL="0" rtl="0" algn="l">
              <a:spcBef>
                <a:spcPts val="0"/>
              </a:spcBef>
              <a:spcAft>
                <a:spcPts val="0"/>
              </a:spcAft>
              <a:buNone/>
            </a:pPr>
            <a:r>
              <a:rPr b="1" lang="en">
                <a:solidFill>
                  <a:srgbClr val="FFFF00"/>
                </a:solidFill>
                <a:highlight>
                  <a:schemeClr val="lt1"/>
                </a:highlight>
              </a:rPr>
              <a:t>DRUŠTVENA POTREBA</a:t>
            </a:r>
            <a:endParaRPr b="1">
              <a:solidFill>
                <a:srgbClr val="FFFF00"/>
              </a:solidFill>
              <a:highlight>
                <a:schemeClr val="lt1"/>
              </a:high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pic>
        <p:nvPicPr>
          <p:cNvPr id="259" name="Google Shape;259;p36"/>
          <p:cNvPicPr preferRelativeResize="0"/>
          <p:nvPr/>
        </p:nvPicPr>
        <p:blipFill rotWithShape="1">
          <a:blip r:embed="rId3">
            <a:alphaModFix/>
          </a:blip>
          <a:srcRect b="18982" l="0" r="0" t="0"/>
          <a:stretch/>
        </p:blipFill>
        <p:spPr>
          <a:xfrm>
            <a:off x="0" y="0"/>
            <a:ext cx="9144001" cy="5304863"/>
          </a:xfrm>
          <a:prstGeom prst="rect">
            <a:avLst/>
          </a:prstGeom>
          <a:noFill/>
          <a:ln>
            <a:noFill/>
          </a:ln>
        </p:spPr>
      </p:pic>
      <p:sp>
        <p:nvSpPr>
          <p:cNvPr id="260" name="Google Shape;260;p36"/>
          <p:cNvSpPr/>
          <p:nvPr/>
        </p:nvSpPr>
        <p:spPr>
          <a:xfrm>
            <a:off x="481250" y="460125"/>
            <a:ext cx="5968800" cy="1044900"/>
          </a:xfrm>
          <a:prstGeom prst="roundRect">
            <a:avLst>
              <a:gd fmla="val 16667" name="adj"/>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EFEFEF"/>
                </a:solidFill>
              </a:rPr>
              <a:t>Kad čujemo informaciju koja je u sukobu s vlastitom slikom o sebi, instinktivno prvo radije želimo promijeniti tu informaciju nego sebe.</a:t>
            </a:r>
            <a:endParaRPr sz="2000">
              <a:solidFill>
                <a:srgbClr val="EFEFEF"/>
              </a:solidFill>
            </a:endParaRPr>
          </a:p>
        </p:txBody>
      </p:sp>
      <p:sp>
        <p:nvSpPr>
          <p:cNvPr id="261" name="Google Shape;261;p36"/>
          <p:cNvSpPr/>
          <p:nvPr/>
        </p:nvSpPr>
        <p:spPr>
          <a:xfrm>
            <a:off x="5157350" y="1890125"/>
            <a:ext cx="1292700" cy="412800"/>
          </a:xfrm>
          <a:prstGeom prst="roundRect">
            <a:avLst>
              <a:gd fmla="val 16667" name="adj"/>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rPr lang="en" sz="1600">
                <a:solidFill>
                  <a:srgbClr val="EFEFEF"/>
                </a:solidFill>
                <a:latin typeface="Calibri"/>
                <a:ea typeface="Calibri"/>
                <a:cs typeface="Calibri"/>
                <a:sym typeface="Calibri"/>
              </a:rPr>
              <a:t>Jacobs</a:t>
            </a:r>
            <a:r>
              <a:rPr lang="en" sz="1600">
                <a:solidFill>
                  <a:srgbClr val="EFEFEF"/>
                </a:solidFill>
                <a:latin typeface="Calibri"/>
                <a:ea typeface="Calibri"/>
                <a:cs typeface="Calibri"/>
                <a:sym typeface="Calibri"/>
              </a:rPr>
              <a:t>, 2012</a:t>
            </a:r>
            <a:endParaRPr sz="1600">
              <a:solidFill>
                <a:srgbClr val="EFEFE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pic>
        <p:nvPicPr>
          <p:cNvPr id="266" name="Google Shape;266;p37"/>
          <p:cNvPicPr preferRelativeResize="0"/>
          <p:nvPr/>
        </p:nvPicPr>
        <p:blipFill>
          <a:blip r:embed="rId3">
            <a:alphaModFix/>
          </a:blip>
          <a:stretch>
            <a:fillRect/>
          </a:stretch>
        </p:blipFill>
        <p:spPr>
          <a:xfrm>
            <a:off x="0" y="0"/>
            <a:ext cx="9144001" cy="5253530"/>
          </a:xfrm>
          <a:prstGeom prst="rect">
            <a:avLst/>
          </a:prstGeom>
          <a:noFill/>
          <a:ln>
            <a:noFill/>
          </a:ln>
        </p:spPr>
      </p:pic>
      <p:sp>
        <p:nvSpPr>
          <p:cNvPr id="267" name="Google Shape;267;p37"/>
          <p:cNvSpPr txBox="1"/>
          <p:nvPr>
            <p:ph idx="1" type="body"/>
          </p:nvPr>
        </p:nvSpPr>
        <p:spPr>
          <a:xfrm>
            <a:off x="6392875" y="2266325"/>
            <a:ext cx="2377200" cy="7596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lang="en" sz="2800">
                <a:solidFill>
                  <a:schemeClr val="dk1"/>
                </a:solidFill>
                <a:latin typeface="Calibri"/>
                <a:ea typeface="Calibri"/>
                <a:cs typeface="Calibri"/>
                <a:sym typeface="Calibri"/>
              </a:rPr>
              <a:t>Clifford Nass</a:t>
            </a:r>
            <a:endParaRPr/>
          </a:p>
        </p:txBody>
      </p:sp>
      <p:sp>
        <p:nvSpPr>
          <p:cNvPr id="268" name="Google Shape;268;p37"/>
          <p:cNvSpPr/>
          <p:nvPr/>
        </p:nvSpPr>
        <p:spPr>
          <a:xfrm>
            <a:off x="481250" y="460125"/>
            <a:ext cx="5968800" cy="759600"/>
          </a:xfrm>
          <a:prstGeom prst="roundRect">
            <a:avLst>
              <a:gd fmla="val 16667" name="adj"/>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EFEFEF"/>
                </a:solidFill>
              </a:rPr>
              <a:t>Neki ljudi imaju pozitivniju perspektivu, ali gotovo se svi snažnije i detaljnije sjećaju negativnih stvari.</a:t>
            </a:r>
            <a:endParaRPr sz="2000">
              <a:solidFill>
                <a:srgbClr val="EFEFEF"/>
              </a:solidFill>
            </a:endParaRPr>
          </a:p>
        </p:txBody>
      </p:sp>
      <p:sp>
        <p:nvSpPr>
          <p:cNvPr id="269" name="Google Shape;269;p37"/>
          <p:cNvSpPr/>
          <p:nvPr/>
        </p:nvSpPr>
        <p:spPr>
          <a:xfrm>
            <a:off x="5291750" y="1697600"/>
            <a:ext cx="1158300" cy="412800"/>
          </a:xfrm>
          <a:prstGeom prst="roundRect">
            <a:avLst>
              <a:gd fmla="val 16667" name="adj"/>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rPr lang="en" sz="1600">
                <a:solidFill>
                  <a:srgbClr val="EFEFEF"/>
                </a:solidFill>
                <a:latin typeface="Calibri"/>
                <a:ea typeface="Calibri"/>
                <a:cs typeface="Calibri"/>
                <a:sym typeface="Calibri"/>
              </a:rPr>
              <a:t>Nass, 2012</a:t>
            </a:r>
            <a:endParaRPr sz="1600">
              <a:solidFill>
                <a:srgbClr val="EFEFE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pic>
        <p:nvPicPr>
          <p:cNvPr id="274" name="Google Shape;274;p38"/>
          <p:cNvPicPr preferRelativeResize="0"/>
          <p:nvPr/>
        </p:nvPicPr>
        <p:blipFill>
          <a:blip r:embed="rId3">
            <a:alphaModFix/>
          </a:blip>
          <a:stretch>
            <a:fillRect/>
          </a:stretch>
        </p:blipFill>
        <p:spPr>
          <a:xfrm>
            <a:off x="0" y="0"/>
            <a:ext cx="9144000" cy="5143500"/>
          </a:xfrm>
          <a:prstGeom prst="rect">
            <a:avLst/>
          </a:prstGeom>
          <a:noFill/>
          <a:ln>
            <a:noFill/>
          </a:ln>
        </p:spPr>
      </p:pic>
      <p:sp>
        <p:nvSpPr>
          <p:cNvPr id="275" name="Google Shape;275;p38"/>
          <p:cNvSpPr txBox="1"/>
          <p:nvPr>
            <p:ph type="title"/>
          </p:nvPr>
        </p:nvSpPr>
        <p:spPr>
          <a:xfrm>
            <a:off x="4153725" y="1398350"/>
            <a:ext cx="4579500" cy="132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Kritiku pamtimo intenzivnije, ali nepotpunije</a:t>
            </a:r>
            <a:endParaRPr>
              <a:solidFill>
                <a:srgbClr val="FFFF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pic>
        <p:nvPicPr>
          <p:cNvPr id="280" name="Google Shape;280;p39"/>
          <p:cNvPicPr preferRelativeResize="0"/>
          <p:nvPr/>
        </p:nvPicPr>
        <p:blipFill rotWithShape="1">
          <a:blip r:embed="rId3">
            <a:alphaModFix/>
          </a:blip>
          <a:srcRect b="0" l="4462" r="4462" t="0"/>
          <a:stretch/>
        </p:blipFill>
        <p:spPr>
          <a:xfrm>
            <a:off x="0" y="0"/>
            <a:ext cx="9143998" cy="5143500"/>
          </a:xfrm>
          <a:prstGeom prst="rect">
            <a:avLst/>
          </a:prstGeom>
          <a:noFill/>
          <a:ln>
            <a:noFill/>
          </a:ln>
        </p:spPr>
      </p:pic>
      <p:sp>
        <p:nvSpPr>
          <p:cNvPr id="281" name="Google Shape;281;p39"/>
          <p:cNvSpPr txBox="1"/>
          <p:nvPr>
            <p:ph type="title"/>
          </p:nvPr>
        </p:nvSpPr>
        <p:spPr>
          <a:xfrm>
            <a:off x="311700" y="445025"/>
            <a:ext cx="8520600" cy="9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400"/>
              <a:t>Sklonost negativnosti </a:t>
            </a:r>
            <a:r>
              <a:rPr lang="en" sz="2000"/>
              <a:t>(Negativity bias)</a:t>
            </a:r>
            <a:endParaRPr sz="2000"/>
          </a:p>
        </p:txBody>
      </p:sp>
      <p:sp>
        <p:nvSpPr>
          <p:cNvPr id="282" name="Google Shape;282;p39"/>
          <p:cNvSpPr txBox="1"/>
          <p:nvPr>
            <p:ph idx="1" type="body"/>
          </p:nvPr>
        </p:nvSpPr>
        <p:spPr>
          <a:xfrm>
            <a:off x="311700" y="1581550"/>
            <a:ext cx="8520600" cy="55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Više pozornosti pridajemo lošim vijestima</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pic>
        <p:nvPicPr>
          <p:cNvPr id="287" name="Google Shape;287;p40"/>
          <p:cNvPicPr preferRelativeResize="0"/>
          <p:nvPr/>
        </p:nvPicPr>
        <p:blipFill rotWithShape="1">
          <a:blip r:embed="rId3">
            <a:alphaModFix/>
          </a:blip>
          <a:srcRect b="6448" l="0" r="0" t="6760"/>
          <a:stretch/>
        </p:blipFill>
        <p:spPr>
          <a:xfrm>
            <a:off x="0" y="0"/>
            <a:ext cx="9143999" cy="5143501"/>
          </a:xfrm>
          <a:prstGeom prst="rect">
            <a:avLst/>
          </a:prstGeom>
          <a:noFill/>
          <a:ln>
            <a:noFill/>
          </a:ln>
        </p:spPr>
      </p:pic>
      <p:sp>
        <p:nvSpPr>
          <p:cNvPr id="288" name="Google Shape;288;p40"/>
          <p:cNvSpPr txBox="1"/>
          <p:nvPr>
            <p:ph idx="1" type="body"/>
          </p:nvPr>
        </p:nvSpPr>
        <p:spPr>
          <a:xfrm>
            <a:off x="311700" y="847675"/>
            <a:ext cx="8520600" cy="10989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None/>
            </a:pPr>
            <a:r>
              <a:rPr b="1" lang="en" sz="2800">
                <a:solidFill>
                  <a:schemeClr val="dk1"/>
                </a:solidFill>
                <a:latin typeface="Calibri"/>
                <a:ea typeface="Calibri"/>
                <a:cs typeface="Calibri"/>
                <a:sym typeface="Calibri"/>
              </a:rPr>
              <a:t>Konstruktivna kritika osnažuje druge u promjeni bez da ih pri tome odbije</a:t>
            </a:r>
            <a:endParaRPr b="1" i="1"/>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Google Shape;293;p41"/>
          <p:cNvSpPr txBox="1"/>
          <p:nvPr>
            <p:ph type="title"/>
          </p:nvPr>
        </p:nvSpPr>
        <p:spPr>
          <a:xfrm>
            <a:off x="311700" y="2250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Smjernice</a:t>
            </a:r>
            <a:endParaRPr/>
          </a:p>
        </p:txBody>
      </p:sp>
      <p:sp>
        <p:nvSpPr>
          <p:cNvPr id="294" name="Google Shape;294;p41"/>
          <p:cNvSpPr txBox="1"/>
          <p:nvPr>
            <p:ph idx="1" type="body"/>
          </p:nvPr>
        </p:nvSpPr>
        <p:spPr>
          <a:xfrm>
            <a:off x="311700" y="927450"/>
            <a:ext cx="3797700" cy="3641400"/>
          </a:xfrm>
          <a:prstGeom prst="rect">
            <a:avLst/>
          </a:prstGeom>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Ne napadati osobu nego ideju  </a:t>
            </a:r>
            <a:endParaRPr>
              <a:solidFill>
                <a:schemeClr val="dk1"/>
              </a:solidFill>
              <a:latin typeface="Calibri"/>
              <a:ea typeface="Calibri"/>
              <a:cs typeface="Calibri"/>
              <a:sym typeface="Calibri"/>
            </a:endParaRPr>
          </a:p>
          <a:p>
            <a:pPr indent="0" lvl="0" marL="0" rtl="0" algn="l">
              <a:spcBef>
                <a:spcPts val="1000"/>
              </a:spcBef>
              <a:spcAft>
                <a:spcPts val="1600"/>
              </a:spcAft>
              <a:buNone/>
            </a:pPr>
            <a:r>
              <a:t/>
            </a:r>
            <a:endParaRPr/>
          </a:p>
        </p:txBody>
      </p:sp>
      <p:sp>
        <p:nvSpPr>
          <p:cNvPr id="295" name="Google Shape;295;p41"/>
          <p:cNvSpPr txBox="1"/>
          <p:nvPr/>
        </p:nvSpPr>
        <p:spPr>
          <a:xfrm>
            <a:off x="5832300" y="797700"/>
            <a:ext cx="3000000" cy="3000000"/>
          </a:xfrm>
          <a:prstGeom prst="rect">
            <a:avLst/>
          </a:prstGeom>
          <a:noFill/>
          <a:ln>
            <a:noFill/>
          </a:ln>
        </p:spPr>
        <p:txBody>
          <a:bodyPr anchorCtr="0" anchor="t" bIns="91425" lIns="91425" spcFirstLastPara="1" rIns="91425" wrap="square" tIns="91425">
            <a:noAutofit/>
          </a:bodyPr>
          <a:lstStyle/>
          <a:p>
            <a:pPr indent="-355600" lvl="0" marL="457200" rtl="0" algn="l">
              <a:lnSpc>
                <a:spcPct val="90000"/>
              </a:lnSpc>
              <a:spcBef>
                <a:spcPts val="0"/>
              </a:spcBef>
              <a:spcAft>
                <a:spcPts val="1000"/>
              </a:spcAft>
              <a:buClr>
                <a:srgbClr val="FF0000"/>
              </a:buClr>
              <a:buSzPts val="2000"/>
              <a:buFont typeface="Calibri"/>
              <a:buChar char="●"/>
            </a:pPr>
            <a:r>
              <a:rPr lang="en" sz="2000">
                <a:solidFill>
                  <a:srgbClr val="FF0000"/>
                </a:solidFill>
                <a:latin typeface="Calibri"/>
                <a:ea typeface="Calibri"/>
                <a:cs typeface="Calibri"/>
                <a:sym typeface="Calibri"/>
              </a:rPr>
              <a:t>Charlie Hebdo</a:t>
            </a:r>
            <a:endParaRPr>
              <a:solidFill>
                <a:srgbClr val="FF0000"/>
              </a:solidFill>
            </a:endParaRPr>
          </a:p>
        </p:txBody>
      </p:sp>
      <p:pic>
        <p:nvPicPr>
          <p:cNvPr id="296" name="Google Shape;296;p41"/>
          <p:cNvPicPr preferRelativeResize="0"/>
          <p:nvPr/>
        </p:nvPicPr>
        <p:blipFill rotWithShape="1">
          <a:blip r:embed="rId3">
            <a:alphaModFix/>
          </a:blip>
          <a:srcRect b="22959" l="0" r="0" t="27611"/>
          <a:stretch/>
        </p:blipFill>
        <p:spPr>
          <a:xfrm>
            <a:off x="4304575" y="0"/>
            <a:ext cx="4839424" cy="5143500"/>
          </a:xfrm>
          <a:prstGeom prst="rect">
            <a:avLst/>
          </a:prstGeom>
          <a:noFill/>
          <a:ln>
            <a:noFill/>
          </a:ln>
        </p:spPr>
      </p:pic>
      <p:sp>
        <p:nvSpPr>
          <p:cNvPr id="297" name="Google Shape;297;p41"/>
          <p:cNvSpPr txBox="1"/>
          <p:nvPr>
            <p:ph idx="1" type="body"/>
          </p:nvPr>
        </p:nvSpPr>
        <p:spPr>
          <a:xfrm>
            <a:off x="4373350" y="4695975"/>
            <a:ext cx="4770600" cy="371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2000">
                <a:solidFill>
                  <a:schemeClr val="dk1"/>
                </a:solidFill>
                <a:latin typeface="Calibri"/>
                <a:ea typeface="Calibri"/>
                <a:cs typeface="Calibri"/>
                <a:sym typeface="Calibri"/>
              </a:rPr>
              <a:t>#jesuischarlie	#charliehebdo</a:t>
            </a:r>
            <a:endParaRPr b="1" sz="2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69" name="Google Shape;69;p15"/>
          <p:cNvPicPr preferRelativeResize="0"/>
          <p:nvPr/>
        </p:nvPicPr>
        <p:blipFill rotWithShape="1">
          <a:blip r:embed="rId3">
            <a:alphaModFix/>
          </a:blip>
          <a:srcRect b="19172" l="0" r="0" t="23713"/>
          <a:stretch/>
        </p:blipFill>
        <p:spPr>
          <a:xfrm>
            <a:off x="0" y="0"/>
            <a:ext cx="9144000" cy="5222400"/>
          </a:xfrm>
          <a:prstGeom prst="rect">
            <a:avLst/>
          </a:prstGeom>
          <a:noFill/>
          <a:ln>
            <a:noFill/>
          </a:ln>
        </p:spPr>
      </p:pic>
      <p:sp>
        <p:nvSpPr>
          <p:cNvPr id="70" name="Google Shape;70;p15"/>
          <p:cNvSpPr txBox="1"/>
          <p:nvPr>
            <p:ph idx="4294967295" type="body"/>
          </p:nvPr>
        </p:nvSpPr>
        <p:spPr>
          <a:xfrm>
            <a:off x="311700" y="1804050"/>
            <a:ext cx="8368200" cy="42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Izbori</a:t>
            </a:r>
            <a:endParaRPr b="1">
              <a:solidFill>
                <a:srgbClr val="FFFFFF"/>
              </a:solidFill>
            </a:endParaRPr>
          </a:p>
          <a:p>
            <a:pPr indent="457200" lvl="0" marL="1828800" rtl="0" algn="l">
              <a:spcBef>
                <a:spcPts val="1600"/>
              </a:spcBef>
              <a:spcAft>
                <a:spcPts val="0"/>
              </a:spcAft>
              <a:buNone/>
            </a:pPr>
            <a:r>
              <a:rPr b="1" lang="en">
                <a:solidFill>
                  <a:srgbClr val="FFFFFF"/>
                </a:solidFill>
              </a:rPr>
              <a:t>  Prilike	</a:t>
            </a:r>
            <a:endParaRPr b="1">
              <a:solidFill>
                <a:srgbClr val="FFFFFF"/>
              </a:solidFill>
            </a:endParaRPr>
          </a:p>
          <a:p>
            <a:pPr indent="0" lvl="0" marL="0" rtl="0" algn="ctr">
              <a:spcBef>
                <a:spcPts val="1600"/>
              </a:spcBef>
              <a:spcAft>
                <a:spcPts val="0"/>
              </a:spcAft>
              <a:buNone/>
            </a:pPr>
            <a:r>
              <a:rPr b="1" lang="en">
                <a:solidFill>
                  <a:srgbClr val="FFFFFF"/>
                </a:solidFill>
              </a:rPr>
              <a:t>Odluke</a:t>
            </a:r>
            <a:endParaRPr b="1">
              <a:solidFill>
                <a:srgbClr val="FFFFFF"/>
              </a:solidFill>
            </a:endParaRPr>
          </a:p>
          <a:p>
            <a:pPr indent="457200" lvl="0" marL="5029200" rtl="0" algn="ctr">
              <a:spcBef>
                <a:spcPts val="1600"/>
              </a:spcBef>
              <a:spcAft>
                <a:spcPts val="1600"/>
              </a:spcAft>
              <a:buNone/>
            </a:pPr>
            <a:r>
              <a:rPr b="1" lang="en">
                <a:solidFill>
                  <a:srgbClr val="FFFFFF"/>
                </a:solidFill>
              </a:rPr>
              <a:t>Greške </a:t>
            </a:r>
            <a:endParaRPr b="1">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42"/>
          <p:cNvSpPr txBox="1"/>
          <p:nvPr>
            <p:ph type="title"/>
          </p:nvPr>
        </p:nvSpPr>
        <p:spPr>
          <a:xfrm>
            <a:off x="311700" y="2250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Smjernice</a:t>
            </a:r>
            <a:endParaRPr/>
          </a:p>
        </p:txBody>
      </p:sp>
      <p:sp>
        <p:nvSpPr>
          <p:cNvPr id="303" name="Google Shape;303;p42"/>
          <p:cNvSpPr txBox="1"/>
          <p:nvPr>
            <p:ph idx="1" type="body"/>
          </p:nvPr>
        </p:nvSpPr>
        <p:spPr>
          <a:xfrm>
            <a:off x="311700" y="927450"/>
            <a:ext cx="4061700" cy="3641400"/>
          </a:xfrm>
          <a:prstGeom prst="rect">
            <a:avLst/>
          </a:prstGeom>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Clr>
                <a:schemeClr val="dk1"/>
              </a:buClr>
              <a:buSzPts val="1800"/>
              <a:buFont typeface="Calibri"/>
              <a:buChar char="●"/>
            </a:pPr>
            <a:r>
              <a:rPr lang="en">
                <a:solidFill>
                  <a:srgbClr val="CCCCCC"/>
                </a:solidFill>
                <a:latin typeface="Calibri"/>
                <a:ea typeface="Calibri"/>
                <a:cs typeface="Calibri"/>
                <a:sym typeface="Calibri"/>
              </a:rPr>
              <a:t>Ne napadati osobu nego ideju </a:t>
            </a: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342900" lvl="0" marL="457200" rtl="0" algn="l">
              <a:lnSpc>
                <a:spcPct val="90000"/>
              </a:lnSpc>
              <a:spcBef>
                <a:spcPts val="1000"/>
              </a:spcBef>
              <a:spcAft>
                <a:spcPts val="0"/>
              </a:spcAft>
              <a:buClr>
                <a:schemeClr val="dk1"/>
              </a:buClr>
              <a:buSzPts val="1800"/>
              <a:buFont typeface="Calibri"/>
              <a:buChar char="●"/>
            </a:pPr>
            <a:r>
              <a:rPr lang="en">
                <a:solidFill>
                  <a:schemeClr val="dk1"/>
                </a:solidFill>
                <a:latin typeface="Calibri"/>
                <a:ea typeface="Calibri"/>
                <a:cs typeface="Calibri"/>
                <a:sym typeface="Calibri"/>
              </a:rPr>
              <a:t>Biti objektivan i ne okrivljavati</a:t>
            </a:r>
            <a:endParaRPr>
              <a:solidFill>
                <a:schemeClr val="dk1"/>
              </a:solidFill>
              <a:latin typeface="Calibri"/>
              <a:ea typeface="Calibri"/>
              <a:cs typeface="Calibri"/>
              <a:sym typeface="Calibri"/>
            </a:endParaRPr>
          </a:p>
          <a:p>
            <a:pPr indent="-323850" lvl="1" marL="914400" rtl="0" algn="l">
              <a:lnSpc>
                <a:spcPct val="9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Neka je primjedba činjenična i taktična</a:t>
            </a:r>
            <a:endParaRPr sz="1500">
              <a:solidFill>
                <a:schemeClr val="dk1"/>
              </a:solidFill>
              <a:latin typeface="Calibri"/>
              <a:ea typeface="Calibri"/>
              <a:cs typeface="Calibri"/>
              <a:sym typeface="Calibri"/>
            </a:endParaRPr>
          </a:p>
          <a:p>
            <a:pPr indent="-323850" lvl="1" marL="914400" rtl="0" algn="l">
              <a:lnSpc>
                <a:spcPct val="9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Prije nego počnete rješavati situaciju potrebno je saznati sve činjenice</a:t>
            </a:r>
            <a:endParaRPr sz="1500">
              <a:solidFill>
                <a:schemeClr val="dk1"/>
              </a:solidFill>
              <a:latin typeface="Calibri"/>
              <a:ea typeface="Calibri"/>
              <a:cs typeface="Calibri"/>
              <a:sym typeface="Calibri"/>
            </a:endParaRPr>
          </a:p>
          <a:p>
            <a:pPr indent="0" lvl="0" marL="0" rtl="0" algn="l">
              <a:spcBef>
                <a:spcPts val="0"/>
              </a:spcBef>
              <a:spcAft>
                <a:spcPts val="1600"/>
              </a:spcAft>
              <a:buNone/>
            </a:pPr>
            <a:r>
              <a:t/>
            </a:r>
            <a:endParaRPr sz="2000"/>
          </a:p>
        </p:txBody>
      </p:sp>
      <p:pic>
        <p:nvPicPr>
          <p:cNvPr id="304" name="Google Shape;304;p42"/>
          <p:cNvPicPr preferRelativeResize="0"/>
          <p:nvPr/>
        </p:nvPicPr>
        <p:blipFill>
          <a:blip r:embed="rId3">
            <a:alphaModFix/>
          </a:blip>
          <a:stretch>
            <a:fillRect/>
          </a:stretch>
        </p:blipFill>
        <p:spPr>
          <a:xfrm>
            <a:off x="4290825" y="0"/>
            <a:ext cx="4853176" cy="5143500"/>
          </a:xfrm>
          <a:prstGeom prst="rect">
            <a:avLst/>
          </a:prstGeom>
          <a:noFill/>
          <a:ln>
            <a:noFill/>
          </a:ln>
        </p:spPr>
      </p:pic>
      <p:sp>
        <p:nvSpPr>
          <p:cNvPr id="305" name="Google Shape;305;p42"/>
          <p:cNvSpPr txBox="1"/>
          <p:nvPr/>
        </p:nvSpPr>
        <p:spPr>
          <a:xfrm>
            <a:off x="7068600" y="4568850"/>
            <a:ext cx="2075400" cy="301500"/>
          </a:xfrm>
          <a:prstGeom prst="rect">
            <a:avLst/>
          </a:prstGeom>
          <a:solidFill>
            <a:schemeClr val="lt1"/>
          </a:solid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800">
                <a:solidFill>
                  <a:schemeClr val="dk1"/>
                </a:solidFill>
                <a:latin typeface="Calibri"/>
                <a:ea typeface="Calibri"/>
                <a:cs typeface="Calibri"/>
                <a:sym typeface="Calibri"/>
              </a:rPr>
              <a:t>Ilustracija: Hans Moller, mollers.dk</a:t>
            </a:r>
            <a:endParaRPr b="1" sz="8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pic>
        <p:nvPicPr>
          <p:cNvPr id="310" name="Google Shape;310;p43"/>
          <p:cNvPicPr preferRelativeResize="0"/>
          <p:nvPr/>
        </p:nvPicPr>
        <p:blipFill rotWithShape="1">
          <a:blip r:embed="rId3">
            <a:alphaModFix/>
          </a:blip>
          <a:srcRect b="0" l="0" r="2959" t="0"/>
          <a:stretch/>
        </p:blipFill>
        <p:spPr>
          <a:xfrm>
            <a:off x="4152900" y="0"/>
            <a:ext cx="4991101" cy="5143500"/>
          </a:xfrm>
          <a:prstGeom prst="rect">
            <a:avLst/>
          </a:prstGeom>
          <a:noFill/>
          <a:ln>
            <a:noFill/>
          </a:ln>
        </p:spPr>
      </p:pic>
      <p:sp>
        <p:nvSpPr>
          <p:cNvPr id="311" name="Google Shape;311;p43"/>
          <p:cNvSpPr txBox="1"/>
          <p:nvPr>
            <p:ph type="title"/>
          </p:nvPr>
        </p:nvSpPr>
        <p:spPr>
          <a:xfrm>
            <a:off x="311700" y="2250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Smjernice</a:t>
            </a:r>
            <a:endParaRPr/>
          </a:p>
        </p:txBody>
      </p:sp>
      <p:sp>
        <p:nvSpPr>
          <p:cNvPr id="312" name="Google Shape;312;p43"/>
          <p:cNvSpPr txBox="1"/>
          <p:nvPr>
            <p:ph idx="1" type="body"/>
          </p:nvPr>
        </p:nvSpPr>
        <p:spPr>
          <a:xfrm>
            <a:off x="311700" y="938350"/>
            <a:ext cx="4059600" cy="3641400"/>
          </a:xfrm>
          <a:prstGeom prst="rect">
            <a:avLst/>
          </a:prstGeom>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Clr>
                <a:srgbClr val="CCCCCC"/>
              </a:buClr>
              <a:buSzPts val="1800"/>
              <a:buFont typeface="Calibri"/>
              <a:buChar char="●"/>
            </a:pPr>
            <a:r>
              <a:rPr lang="en">
                <a:solidFill>
                  <a:srgbClr val="CCCCCC"/>
                </a:solidFill>
                <a:latin typeface="Calibri"/>
                <a:ea typeface="Calibri"/>
                <a:cs typeface="Calibri"/>
                <a:sym typeface="Calibri"/>
              </a:rPr>
              <a:t>Ne napadati osobu nego ideju  </a:t>
            </a:r>
            <a:endParaRPr>
              <a:solidFill>
                <a:srgbClr val="CCCCCC"/>
              </a:solidFill>
              <a:latin typeface="Calibri"/>
              <a:ea typeface="Calibri"/>
              <a:cs typeface="Calibri"/>
              <a:sym typeface="Calibri"/>
            </a:endParaRPr>
          </a:p>
          <a:p>
            <a:pPr indent="-342900" lvl="0" marL="457200" rtl="0" algn="l">
              <a:lnSpc>
                <a:spcPct val="90000"/>
              </a:lnSpc>
              <a:spcBef>
                <a:spcPts val="1000"/>
              </a:spcBef>
              <a:spcAft>
                <a:spcPts val="0"/>
              </a:spcAft>
              <a:buClr>
                <a:srgbClr val="CCCCCC"/>
              </a:buClr>
              <a:buSzPts val="1800"/>
              <a:buFont typeface="Calibri"/>
              <a:buChar char="●"/>
            </a:pPr>
            <a:r>
              <a:rPr lang="en">
                <a:solidFill>
                  <a:srgbClr val="CCCCCC"/>
                </a:solidFill>
                <a:latin typeface="Calibri"/>
                <a:ea typeface="Calibri"/>
                <a:cs typeface="Calibri"/>
                <a:sym typeface="Calibri"/>
              </a:rPr>
              <a:t>Biti objektivan i ne okrivljavati</a:t>
            </a:r>
            <a:endParaRPr>
              <a:solidFill>
                <a:srgbClr val="CCCCCC"/>
              </a:solidFill>
              <a:latin typeface="Calibri"/>
              <a:ea typeface="Calibri"/>
              <a:cs typeface="Calibri"/>
              <a:sym typeface="Calibri"/>
            </a:endParaRPr>
          </a:p>
          <a:p>
            <a:pPr indent="-323850" lvl="1" marL="914400" rtl="0" algn="l">
              <a:lnSpc>
                <a:spcPct val="90000"/>
              </a:lnSpc>
              <a:spcBef>
                <a:spcPts val="0"/>
              </a:spcBef>
              <a:spcAft>
                <a:spcPts val="0"/>
              </a:spcAft>
              <a:buClr>
                <a:srgbClr val="CCCCCC"/>
              </a:buClr>
              <a:buSzPts val="1500"/>
              <a:buFont typeface="Calibri"/>
              <a:buChar char="○"/>
            </a:pPr>
            <a:r>
              <a:rPr lang="en" sz="1500">
                <a:solidFill>
                  <a:srgbClr val="CCCCCC"/>
                </a:solidFill>
                <a:latin typeface="Calibri"/>
                <a:ea typeface="Calibri"/>
                <a:cs typeface="Calibri"/>
                <a:sym typeface="Calibri"/>
              </a:rPr>
              <a:t>Neka je primjedba činjenična i taktična</a:t>
            </a:r>
            <a:endParaRPr sz="1500">
              <a:solidFill>
                <a:srgbClr val="CCCCCC"/>
              </a:solidFill>
              <a:latin typeface="Calibri"/>
              <a:ea typeface="Calibri"/>
              <a:cs typeface="Calibri"/>
              <a:sym typeface="Calibri"/>
            </a:endParaRPr>
          </a:p>
          <a:p>
            <a:pPr indent="-323850" lvl="1" marL="914400" rtl="0" algn="l">
              <a:lnSpc>
                <a:spcPct val="90000"/>
              </a:lnSpc>
              <a:spcBef>
                <a:spcPts val="0"/>
              </a:spcBef>
              <a:spcAft>
                <a:spcPts val="0"/>
              </a:spcAft>
              <a:buClr>
                <a:srgbClr val="CCCCCC"/>
              </a:buClr>
              <a:buSzPts val="1500"/>
              <a:buFont typeface="Calibri"/>
              <a:buChar char="○"/>
            </a:pPr>
            <a:r>
              <a:rPr lang="en" sz="1500">
                <a:solidFill>
                  <a:srgbClr val="CCCCCC"/>
                </a:solidFill>
                <a:latin typeface="Calibri"/>
                <a:ea typeface="Calibri"/>
                <a:cs typeface="Calibri"/>
                <a:sym typeface="Calibri"/>
              </a:rPr>
              <a:t>Prije nego počnete rješavati situaciju potrebno je saznati sve činjenice</a:t>
            </a:r>
            <a:endParaRPr sz="1500">
              <a:solidFill>
                <a:srgbClr val="CCCCCC"/>
              </a:solidFill>
              <a:latin typeface="Calibri"/>
              <a:ea typeface="Calibri"/>
              <a:cs typeface="Calibri"/>
              <a:sym typeface="Calibri"/>
            </a:endParaRPr>
          </a:p>
          <a:p>
            <a:pPr indent="-342900" lvl="0" marL="457200" rtl="0" algn="l">
              <a:lnSpc>
                <a:spcPct val="90000"/>
              </a:lnSpc>
              <a:spcBef>
                <a:spcPts val="1000"/>
              </a:spcBef>
              <a:spcAft>
                <a:spcPts val="0"/>
              </a:spcAft>
              <a:buClr>
                <a:schemeClr val="dk1"/>
              </a:buClr>
              <a:buSzPts val="1800"/>
              <a:buFont typeface="Calibri"/>
              <a:buChar char="●"/>
            </a:pPr>
            <a:r>
              <a:rPr lang="en">
                <a:solidFill>
                  <a:schemeClr val="dk1"/>
                </a:solidFill>
                <a:latin typeface="Calibri"/>
                <a:ea typeface="Calibri"/>
                <a:cs typeface="Calibri"/>
                <a:sym typeface="Calibri"/>
              </a:rPr>
              <a:t>WHEN, THINK, FEEL izjave</a:t>
            </a:r>
            <a:endParaRPr>
              <a:solidFill>
                <a:schemeClr val="dk1"/>
              </a:solidFill>
              <a:latin typeface="Calibri"/>
              <a:ea typeface="Calibri"/>
              <a:cs typeface="Calibri"/>
              <a:sym typeface="Calibri"/>
            </a:endParaRPr>
          </a:p>
          <a:p>
            <a:pPr indent="-323850" lvl="1" marL="914400" rtl="0" algn="l">
              <a:lnSpc>
                <a:spcPct val="90000"/>
              </a:lnSpc>
              <a:spcBef>
                <a:spcPts val="0"/>
              </a:spcBef>
              <a:spcAft>
                <a:spcPts val="0"/>
              </a:spcAft>
              <a:buClr>
                <a:schemeClr val="dk1"/>
              </a:buClr>
              <a:buSzPts val="1500"/>
              <a:buFont typeface="Calibri"/>
              <a:buChar char="○"/>
            </a:pPr>
            <a:r>
              <a:rPr b="1" lang="en" sz="1500">
                <a:solidFill>
                  <a:schemeClr val="dk1"/>
                </a:solidFill>
                <a:latin typeface="Calibri"/>
                <a:ea typeface="Calibri"/>
                <a:cs typeface="Calibri"/>
                <a:sym typeface="Calibri"/>
              </a:rPr>
              <a:t>WHEN</a:t>
            </a:r>
            <a:r>
              <a:rPr lang="en" sz="1500">
                <a:solidFill>
                  <a:schemeClr val="dk1"/>
                </a:solidFill>
                <a:latin typeface="Calibri"/>
                <a:ea typeface="Calibri"/>
                <a:cs typeface="Calibri"/>
                <a:sym typeface="Calibri"/>
              </a:rPr>
              <a:t> – fokus na činjenice radi identifikacije problematične situacije </a:t>
            </a:r>
            <a:endParaRPr sz="1500">
              <a:solidFill>
                <a:schemeClr val="dk1"/>
              </a:solidFill>
              <a:latin typeface="Calibri"/>
              <a:ea typeface="Calibri"/>
              <a:cs typeface="Calibri"/>
              <a:sym typeface="Calibri"/>
            </a:endParaRPr>
          </a:p>
          <a:p>
            <a:pPr indent="-323850" lvl="1" marL="914400" rtl="0" algn="l">
              <a:lnSpc>
                <a:spcPct val="90000"/>
              </a:lnSpc>
              <a:spcBef>
                <a:spcPts val="0"/>
              </a:spcBef>
              <a:spcAft>
                <a:spcPts val="0"/>
              </a:spcAft>
              <a:buClr>
                <a:schemeClr val="dk1"/>
              </a:buClr>
              <a:buSzPts val="1500"/>
              <a:buFont typeface="Calibri"/>
              <a:buChar char="○"/>
            </a:pPr>
            <a:r>
              <a:rPr b="1" lang="en" sz="1500">
                <a:solidFill>
                  <a:schemeClr val="dk1"/>
                </a:solidFill>
                <a:latin typeface="Calibri"/>
                <a:ea typeface="Calibri"/>
                <a:cs typeface="Calibri"/>
                <a:sym typeface="Calibri"/>
              </a:rPr>
              <a:t>THINK</a:t>
            </a:r>
            <a:r>
              <a:rPr lang="en" sz="1500">
                <a:solidFill>
                  <a:schemeClr val="dk1"/>
                </a:solidFill>
                <a:latin typeface="Calibri"/>
                <a:ea typeface="Calibri"/>
                <a:cs typeface="Calibri"/>
                <a:sym typeface="Calibri"/>
              </a:rPr>
              <a:t> – fokus na posljedice neprikladnog ponašanja</a:t>
            </a:r>
            <a:endParaRPr sz="1500">
              <a:solidFill>
                <a:schemeClr val="dk1"/>
              </a:solidFill>
              <a:latin typeface="Calibri"/>
              <a:ea typeface="Calibri"/>
              <a:cs typeface="Calibri"/>
              <a:sym typeface="Calibri"/>
            </a:endParaRPr>
          </a:p>
          <a:p>
            <a:pPr indent="-323850" lvl="1" marL="914400" rtl="0" algn="l">
              <a:lnSpc>
                <a:spcPct val="90000"/>
              </a:lnSpc>
              <a:spcBef>
                <a:spcPts val="0"/>
              </a:spcBef>
              <a:spcAft>
                <a:spcPts val="0"/>
              </a:spcAft>
              <a:buClr>
                <a:schemeClr val="dk1"/>
              </a:buClr>
              <a:buSzPts val="1500"/>
              <a:buFont typeface="Calibri"/>
              <a:buChar char="○"/>
            </a:pPr>
            <a:r>
              <a:rPr b="1" lang="en" sz="1500">
                <a:solidFill>
                  <a:schemeClr val="dk1"/>
                </a:solidFill>
                <a:latin typeface="Calibri"/>
                <a:ea typeface="Calibri"/>
                <a:cs typeface="Calibri"/>
                <a:sym typeface="Calibri"/>
              </a:rPr>
              <a:t>FEEL</a:t>
            </a:r>
            <a:r>
              <a:rPr lang="en" sz="1500">
                <a:solidFill>
                  <a:schemeClr val="dk1"/>
                </a:solidFill>
                <a:latin typeface="Calibri"/>
                <a:ea typeface="Calibri"/>
                <a:cs typeface="Calibri"/>
                <a:sym typeface="Calibri"/>
              </a:rPr>
              <a:t> – fokus na osjećaje,</a:t>
            </a:r>
            <a:r>
              <a:rPr lang="en" sz="1500">
                <a:solidFill>
                  <a:schemeClr val="dk1"/>
                </a:solidFill>
                <a:latin typeface="Calibri"/>
                <a:ea typeface="Calibri"/>
                <a:cs typeface="Calibri"/>
                <a:sym typeface="Calibri"/>
              </a:rPr>
              <a:t> suosjećanje, zabrinutost - prijedlog promjena</a:t>
            </a:r>
            <a:endParaRPr sz="20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pic>
        <p:nvPicPr>
          <p:cNvPr id="317" name="Google Shape;317;p44"/>
          <p:cNvPicPr preferRelativeResize="0"/>
          <p:nvPr/>
        </p:nvPicPr>
        <p:blipFill>
          <a:blip r:embed="rId3">
            <a:alphaModFix/>
          </a:blip>
          <a:stretch>
            <a:fillRect/>
          </a:stretch>
        </p:blipFill>
        <p:spPr>
          <a:xfrm>
            <a:off x="0" y="-1"/>
            <a:ext cx="9029728" cy="5143500"/>
          </a:xfrm>
          <a:prstGeom prst="rect">
            <a:avLst/>
          </a:prstGeom>
          <a:noFill/>
          <a:ln>
            <a:noFill/>
          </a:ln>
        </p:spPr>
      </p:pic>
      <p:sp>
        <p:nvSpPr>
          <p:cNvPr id="318" name="Google Shape;318;p44"/>
          <p:cNvSpPr txBox="1"/>
          <p:nvPr>
            <p:ph idx="1" type="body"/>
          </p:nvPr>
        </p:nvSpPr>
        <p:spPr>
          <a:xfrm>
            <a:off x="311700" y="1152475"/>
            <a:ext cx="8520600" cy="1419300"/>
          </a:xfrm>
          <a:prstGeom prst="rect">
            <a:avLst/>
          </a:prstGeom>
        </p:spPr>
        <p:txBody>
          <a:bodyPr anchorCtr="0" anchor="t" bIns="91425" lIns="91425" spcFirstLastPara="1" rIns="91425" wrap="square" tIns="91425">
            <a:noAutofit/>
          </a:bodyPr>
          <a:lstStyle/>
          <a:p>
            <a:pPr indent="-1371600" lvl="0" marL="1371600" rtl="0" algn="l">
              <a:spcBef>
                <a:spcPts val="1000"/>
              </a:spcBef>
              <a:spcAft>
                <a:spcPts val="0"/>
              </a:spcAft>
              <a:buNone/>
            </a:pPr>
            <a:r>
              <a:rPr b="1" lang="en" sz="2400">
                <a:solidFill>
                  <a:schemeClr val="dk1"/>
                </a:solidFill>
                <a:latin typeface="Calibri"/>
                <a:ea typeface="Calibri"/>
                <a:cs typeface="Calibri"/>
                <a:sym typeface="Calibri"/>
              </a:rPr>
              <a:t>Gdje:	Srednja škola, gimnazijski prirodoslovno-matematički program</a:t>
            </a:r>
            <a:endParaRPr b="1" sz="2400">
              <a:solidFill>
                <a:schemeClr val="dk1"/>
              </a:solidFill>
              <a:latin typeface="Calibri"/>
              <a:ea typeface="Calibri"/>
              <a:cs typeface="Calibri"/>
              <a:sym typeface="Calibri"/>
            </a:endParaRPr>
          </a:p>
          <a:p>
            <a:pPr indent="0" lvl="0" marL="0" rtl="0" algn="l">
              <a:spcBef>
                <a:spcPts val="1000"/>
              </a:spcBef>
              <a:spcAft>
                <a:spcPts val="0"/>
              </a:spcAft>
              <a:buNone/>
            </a:pPr>
            <a:r>
              <a:rPr b="1" lang="en" sz="2400">
                <a:solidFill>
                  <a:schemeClr val="dk1"/>
                </a:solidFill>
                <a:latin typeface="Calibri"/>
                <a:ea typeface="Calibri"/>
                <a:cs typeface="Calibri"/>
                <a:sym typeface="Calibri"/>
              </a:rPr>
              <a:t>Sudionici:</a:t>
            </a:r>
            <a:endParaRPr b="1" sz="2400">
              <a:solidFill>
                <a:schemeClr val="dk1"/>
              </a:solidFill>
              <a:latin typeface="Calibri"/>
              <a:ea typeface="Calibri"/>
              <a:cs typeface="Calibri"/>
              <a:sym typeface="Calibri"/>
            </a:endParaRPr>
          </a:p>
          <a:p>
            <a:pPr indent="-381000" lvl="0" marL="1600200" rtl="0" algn="l">
              <a:spcBef>
                <a:spcPts val="0"/>
              </a:spcBef>
              <a:spcAft>
                <a:spcPts val="0"/>
              </a:spcAft>
              <a:buClr>
                <a:schemeClr val="dk1"/>
              </a:buClr>
              <a:buSzPts val="2400"/>
              <a:buFont typeface="Calibri"/>
              <a:buChar char="●"/>
            </a:pPr>
            <a:r>
              <a:rPr b="1" lang="en" sz="2400">
                <a:solidFill>
                  <a:schemeClr val="dk1"/>
                </a:solidFill>
                <a:latin typeface="Calibri"/>
                <a:ea typeface="Calibri"/>
                <a:cs typeface="Calibri"/>
                <a:sym typeface="Calibri"/>
              </a:rPr>
              <a:t>Nova osoba N, prof. fizike dolazi u kolektiv početkom nastavne godine</a:t>
            </a:r>
            <a:endParaRPr b="1" sz="2400">
              <a:solidFill>
                <a:schemeClr val="dk1"/>
              </a:solidFill>
              <a:latin typeface="Calibri"/>
              <a:ea typeface="Calibri"/>
              <a:cs typeface="Calibri"/>
              <a:sym typeface="Calibri"/>
            </a:endParaRPr>
          </a:p>
          <a:p>
            <a:pPr indent="-381000" lvl="0" marL="1600200" rtl="0" algn="l">
              <a:spcBef>
                <a:spcPts val="0"/>
              </a:spcBef>
              <a:spcAft>
                <a:spcPts val="0"/>
              </a:spcAft>
              <a:buClr>
                <a:schemeClr val="dk1"/>
              </a:buClr>
              <a:buSzPts val="2400"/>
              <a:buFont typeface="Calibri"/>
              <a:buChar char="●"/>
            </a:pPr>
            <a:r>
              <a:rPr b="1" lang="en" sz="2400">
                <a:solidFill>
                  <a:schemeClr val="dk1"/>
                </a:solidFill>
                <a:latin typeface="Calibri"/>
                <a:ea typeface="Calibri"/>
                <a:cs typeface="Calibri"/>
                <a:sym typeface="Calibri"/>
              </a:rPr>
              <a:t>Osoba R po struci prof. matematike razrednik/ca tom razredu</a:t>
            </a:r>
            <a:endParaRPr b="1" sz="2400">
              <a:solidFill>
                <a:schemeClr val="dk1"/>
              </a:solidFill>
              <a:latin typeface="Calibri"/>
              <a:ea typeface="Calibri"/>
              <a:cs typeface="Calibri"/>
              <a:sym typeface="Calibri"/>
            </a:endParaRPr>
          </a:p>
          <a:p>
            <a:pPr indent="-381000" lvl="0" marL="1600200" rtl="0" algn="l">
              <a:spcBef>
                <a:spcPts val="0"/>
              </a:spcBef>
              <a:spcAft>
                <a:spcPts val="0"/>
              </a:spcAft>
              <a:buClr>
                <a:schemeClr val="dk1"/>
              </a:buClr>
              <a:buSzPts val="2400"/>
              <a:buFont typeface="Calibri"/>
              <a:buChar char="●"/>
            </a:pPr>
            <a:r>
              <a:rPr b="1" lang="en" sz="2400">
                <a:solidFill>
                  <a:schemeClr val="dk1"/>
                </a:solidFill>
                <a:latin typeface="Calibri"/>
                <a:ea typeface="Calibri"/>
                <a:cs typeface="Calibri"/>
                <a:sym typeface="Calibri"/>
              </a:rPr>
              <a:t>4.D razred</a:t>
            </a:r>
            <a:endParaRPr b="1" sz="2400">
              <a:solidFill>
                <a:schemeClr val="dk1"/>
              </a:solidFill>
              <a:latin typeface="Calibri"/>
              <a:ea typeface="Calibri"/>
              <a:cs typeface="Calibri"/>
              <a:sym typeface="Calibri"/>
            </a:endParaRPr>
          </a:p>
        </p:txBody>
      </p:sp>
      <p:sp>
        <p:nvSpPr>
          <p:cNvPr id="319" name="Google Shape;319;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4500">
                <a:solidFill>
                  <a:srgbClr val="000000"/>
                </a:solidFill>
              </a:rPr>
              <a:t>Scenarij</a:t>
            </a:r>
            <a:endParaRPr b="1" sz="4500">
              <a:solidFill>
                <a:srgbClr val="0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pic>
        <p:nvPicPr>
          <p:cNvPr id="324" name="Google Shape;324;p45"/>
          <p:cNvPicPr preferRelativeResize="0"/>
          <p:nvPr/>
        </p:nvPicPr>
        <p:blipFill rotWithShape="1">
          <a:blip r:embed="rId3">
            <a:alphaModFix/>
          </a:blip>
          <a:srcRect b="7502" l="0" r="0" t="1893"/>
          <a:stretch/>
        </p:blipFill>
        <p:spPr>
          <a:xfrm>
            <a:off x="0" y="0"/>
            <a:ext cx="9144000" cy="5143499"/>
          </a:xfrm>
          <a:prstGeom prst="rect">
            <a:avLst/>
          </a:prstGeom>
          <a:noFill/>
          <a:ln>
            <a:noFill/>
          </a:ln>
        </p:spPr>
      </p:pic>
      <p:sp>
        <p:nvSpPr>
          <p:cNvPr id="325" name="Google Shape;325;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4500">
                <a:solidFill>
                  <a:srgbClr val="000000"/>
                </a:solidFill>
              </a:rPr>
              <a:t>Scenarij</a:t>
            </a:r>
            <a:endParaRPr b="1" sz="4500">
              <a:solidFill>
                <a:srgbClr val="000000"/>
              </a:solidFill>
            </a:endParaRPr>
          </a:p>
        </p:txBody>
      </p:sp>
      <p:sp>
        <p:nvSpPr>
          <p:cNvPr id="326" name="Google Shape;326;p45"/>
          <p:cNvSpPr txBox="1"/>
          <p:nvPr>
            <p:ph idx="1" type="body"/>
          </p:nvPr>
        </p:nvSpPr>
        <p:spPr>
          <a:xfrm>
            <a:off x="391300" y="663400"/>
            <a:ext cx="1975200" cy="882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000000"/>
                </a:solidFill>
              </a:rPr>
              <a:t>Analizirajte situaciju</a:t>
            </a:r>
            <a:endParaRPr b="1" sz="2200">
              <a:solidFill>
                <a:srgbClr val="000000"/>
              </a:solidFill>
            </a:endParaRPr>
          </a:p>
          <a:p>
            <a:pPr indent="0" lvl="0" marL="0" rtl="0" algn="r">
              <a:spcBef>
                <a:spcPts val="1600"/>
              </a:spcBef>
              <a:spcAft>
                <a:spcPts val="1600"/>
              </a:spcAft>
              <a:buNone/>
            </a:pPr>
            <a:r>
              <a:t/>
            </a:r>
            <a:endParaRPr b="1" sz="2200">
              <a:solidFill>
                <a:srgbClr val="000000"/>
              </a:solidFill>
            </a:endParaRPr>
          </a:p>
        </p:txBody>
      </p:sp>
      <p:sp>
        <p:nvSpPr>
          <p:cNvPr id="327" name="Google Shape;327;p45"/>
          <p:cNvSpPr txBox="1"/>
          <p:nvPr/>
        </p:nvSpPr>
        <p:spPr>
          <a:xfrm>
            <a:off x="786200" y="3181725"/>
            <a:ext cx="2934600" cy="725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2200">
                <a:solidFill>
                  <a:schemeClr val="dk1"/>
                </a:solidFill>
              </a:rPr>
              <a:t>Razlikujte mišljenja od činjenica</a:t>
            </a:r>
            <a:endParaRPr b="1" sz="2200">
              <a:solidFill>
                <a:schemeClr val="dk1"/>
              </a:solidFill>
            </a:endParaRPr>
          </a:p>
        </p:txBody>
      </p:sp>
      <p:sp>
        <p:nvSpPr>
          <p:cNvPr id="328" name="Google Shape;328;p45"/>
          <p:cNvSpPr txBox="1"/>
          <p:nvPr/>
        </p:nvSpPr>
        <p:spPr>
          <a:xfrm>
            <a:off x="6216025" y="2090600"/>
            <a:ext cx="3000000" cy="80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2200"/>
              <a:t>Odlučite tko zaslužuje kritiku.</a:t>
            </a:r>
            <a:endParaRPr b="1" sz="22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pic>
        <p:nvPicPr>
          <p:cNvPr id="333" name="Google Shape;333;p46"/>
          <p:cNvPicPr preferRelativeResize="0"/>
          <p:nvPr/>
        </p:nvPicPr>
        <p:blipFill rotWithShape="1">
          <a:blip r:embed="rId3">
            <a:alphaModFix/>
          </a:blip>
          <a:srcRect b="7502" l="0" r="0" t="1893"/>
          <a:stretch/>
        </p:blipFill>
        <p:spPr>
          <a:xfrm>
            <a:off x="0" y="0"/>
            <a:ext cx="9144000" cy="5143499"/>
          </a:xfrm>
          <a:prstGeom prst="rect">
            <a:avLst/>
          </a:prstGeom>
          <a:noFill/>
          <a:ln>
            <a:noFill/>
          </a:ln>
        </p:spPr>
      </p:pic>
      <p:sp>
        <p:nvSpPr>
          <p:cNvPr id="334" name="Google Shape;334;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4500">
                <a:solidFill>
                  <a:srgbClr val="000000"/>
                </a:solidFill>
              </a:rPr>
              <a:t>Scenarij</a:t>
            </a:r>
            <a:endParaRPr b="1" sz="4500">
              <a:solidFill>
                <a:srgbClr val="000000"/>
              </a:solidFill>
            </a:endParaRPr>
          </a:p>
        </p:txBody>
      </p:sp>
      <p:pic>
        <p:nvPicPr>
          <p:cNvPr descr="Counting down from 5 minutes to zero. Could be useful to time things like speeches or short breaks." id="335" name="Google Shape;335;p46" title="5 Minute Timer">
            <a:hlinkClick r:id="rId4"/>
          </p:cNvPr>
          <p:cNvPicPr preferRelativeResize="0"/>
          <p:nvPr/>
        </p:nvPicPr>
        <p:blipFill>
          <a:blip r:embed="rId5">
            <a:alphaModFix/>
          </a:blip>
          <a:stretch>
            <a:fillRect/>
          </a:stretch>
        </p:blipFill>
        <p:spPr>
          <a:xfrm>
            <a:off x="6893075" y="3455300"/>
            <a:ext cx="2249424" cy="1691640"/>
          </a:xfrm>
          <a:prstGeom prst="rect">
            <a:avLst/>
          </a:prstGeom>
          <a:noFill/>
          <a:ln>
            <a:noFill/>
          </a:ln>
        </p:spPr>
      </p:pic>
      <p:sp>
        <p:nvSpPr>
          <p:cNvPr id="336" name="Google Shape;336;p46"/>
          <p:cNvSpPr txBox="1"/>
          <p:nvPr>
            <p:ph idx="1" type="body"/>
          </p:nvPr>
        </p:nvSpPr>
        <p:spPr>
          <a:xfrm>
            <a:off x="391300" y="663400"/>
            <a:ext cx="1975200" cy="882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000000"/>
                </a:solidFill>
              </a:rPr>
              <a:t>Analizirajte situaciju</a:t>
            </a:r>
            <a:endParaRPr b="1" sz="2200">
              <a:solidFill>
                <a:srgbClr val="000000"/>
              </a:solidFill>
            </a:endParaRPr>
          </a:p>
          <a:p>
            <a:pPr indent="0" lvl="0" marL="0" rtl="0" algn="r">
              <a:spcBef>
                <a:spcPts val="1600"/>
              </a:spcBef>
              <a:spcAft>
                <a:spcPts val="1600"/>
              </a:spcAft>
              <a:buNone/>
            </a:pPr>
            <a:r>
              <a:t/>
            </a:r>
            <a:endParaRPr b="1" sz="2200">
              <a:solidFill>
                <a:srgbClr val="000000"/>
              </a:solidFill>
            </a:endParaRPr>
          </a:p>
        </p:txBody>
      </p:sp>
      <p:sp>
        <p:nvSpPr>
          <p:cNvPr id="337" name="Google Shape;337;p46"/>
          <p:cNvSpPr txBox="1"/>
          <p:nvPr/>
        </p:nvSpPr>
        <p:spPr>
          <a:xfrm>
            <a:off x="786200" y="3181725"/>
            <a:ext cx="2934600" cy="725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2200">
                <a:solidFill>
                  <a:schemeClr val="dk1"/>
                </a:solidFill>
              </a:rPr>
              <a:t>Razlikujte mišljenja od činjenica</a:t>
            </a:r>
            <a:endParaRPr b="1" sz="2200">
              <a:solidFill>
                <a:schemeClr val="dk1"/>
              </a:solidFill>
            </a:endParaRPr>
          </a:p>
        </p:txBody>
      </p:sp>
      <p:sp>
        <p:nvSpPr>
          <p:cNvPr id="338" name="Google Shape;338;p46"/>
          <p:cNvSpPr txBox="1"/>
          <p:nvPr/>
        </p:nvSpPr>
        <p:spPr>
          <a:xfrm>
            <a:off x="6216025" y="2090600"/>
            <a:ext cx="3000000" cy="80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2200"/>
              <a:t>Odlučite tko zaslužuje kritiku.</a:t>
            </a:r>
            <a:endParaRPr b="1" sz="2200"/>
          </a:p>
        </p:txBody>
      </p:sp>
      <p:sp>
        <p:nvSpPr>
          <p:cNvPr id="339" name="Google Shape;339;p46"/>
          <p:cNvSpPr txBox="1"/>
          <p:nvPr/>
        </p:nvSpPr>
        <p:spPr>
          <a:xfrm>
            <a:off x="5630975" y="4670175"/>
            <a:ext cx="1262100" cy="394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a:t>5 min</a:t>
            </a:r>
            <a:endParaRPr b="1"/>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pic>
        <p:nvPicPr>
          <p:cNvPr id="344" name="Google Shape;344;p47"/>
          <p:cNvPicPr preferRelativeResize="0"/>
          <p:nvPr/>
        </p:nvPicPr>
        <p:blipFill>
          <a:blip r:embed="rId3">
            <a:alphaModFix/>
          </a:blip>
          <a:stretch>
            <a:fillRect/>
          </a:stretch>
        </p:blipFill>
        <p:spPr>
          <a:xfrm>
            <a:off x="0" y="0"/>
            <a:ext cx="9143999" cy="6085702"/>
          </a:xfrm>
          <a:prstGeom prst="rect">
            <a:avLst/>
          </a:prstGeom>
          <a:noFill/>
          <a:ln>
            <a:noFill/>
          </a:ln>
        </p:spPr>
      </p:pic>
      <p:sp>
        <p:nvSpPr>
          <p:cNvPr id="345" name="Google Shape;345;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400">
                <a:solidFill>
                  <a:srgbClr val="FFFFFF"/>
                </a:solidFill>
              </a:rPr>
              <a:t>Izbaci to iz sebe</a:t>
            </a:r>
            <a:endParaRPr b="1" sz="4400">
              <a:solidFill>
                <a:srgbClr val="FFFFFF"/>
              </a:solidFill>
            </a:endParaRPr>
          </a:p>
          <a:p>
            <a:pPr indent="457200" lvl="0" marL="2286000" rtl="0" algn="l">
              <a:spcBef>
                <a:spcPts val="0"/>
              </a:spcBef>
              <a:spcAft>
                <a:spcPts val="0"/>
              </a:spcAft>
              <a:buNone/>
            </a:pPr>
            <a:r>
              <a:rPr b="1" lang="en" sz="3000">
                <a:solidFill>
                  <a:srgbClr val="FFFFFF"/>
                </a:solidFill>
              </a:rPr>
              <a:t>Brutalna Kritika</a:t>
            </a:r>
            <a:r>
              <a:rPr b="1" lang="en" sz="4400">
                <a:solidFill>
                  <a:srgbClr val="FFFFFF"/>
                </a:solidFill>
              </a:rPr>
              <a:t> </a:t>
            </a:r>
            <a:r>
              <a:rPr lang="en" sz="2000">
                <a:solidFill>
                  <a:srgbClr val="FFFFFF"/>
                </a:solidFill>
              </a:rPr>
              <a:t>(spitting venom)</a:t>
            </a:r>
            <a:endParaRPr sz="2000">
              <a:solidFill>
                <a:srgbClr val="FFFFFF"/>
              </a:solidFill>
            </a:endParaRPr>
          </a:p>
        </p:txBody>
      </p:sp>
      <p:sp>
        <p:nvSpPr>
          <p:cNvPr id="346" name="Google Shape;346;p47"/>
          <p:cNvSpPr txBox="1"/>
          <p:nvPr>
            <p:ph idx="1" type="body"/>
          </p:nvPr>
        </p:nvSpPr>
        <p:spPr>
          <a:xfrm>
            <a:off x="311700" y="1968875"/>
            <a:ext cx="5178900" cy="9078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None/>
            </a:pPr>
            <a:r>
              <a:rPr lang="en" sz="2800">
                <a:solidFill>
                  <a:srgbClr val="FFFFFF"/>
                </a:solidFill>
                <a:latin typeface="Calibri"/>
                <a:ea typeface="Calibri"/>
                <a:cs typeface="Calibri"/>
                <a:sym typeface="Calibri"/>
              </a:rPr>
              <a:t>Brutalnost ne pomaže </a:t>
            </a:r>
            <a:endParaRPr sz="2800">
              <a:solidFill>
                <a:srgbClr val="FFFFFF"/>
              </a:solidFill>
              <a:latin typeface="Calibri"/>
              <a:ea typeface="Calibri"/>
              <a:cs typeface="Calibri"/>
              <a:sym typeface="Calibri"/>
            </a:endParaRPr>
          </a:p>
          <a:p>
            <a:pPr indent="457200" lvl="0" marL="0" rtl="0" algn="l">
              <a:lnSpc>
                <a:spcPct val="90000"/>
              </a:lnSpc>
              <a:spcBef>
                <a:spcPts val="1000"/>
              </a:spcBef>
              <a:spcAft>
                <a:spcPts val="0"/>
              </a:spcAft>
              <a:buNone/>
            </a:pPr>
            <a:r>
              <a:rPr lang="en" sz="2800">
                <a:solidFill>
                  <a:srgbClr val="FFFFFF"/>
                </a:solidFill>
                <a:latin typeface="Calibri"/>
                <a:ea typeface="Calibri"/>
                <a:cs typeface="Calibri"/>
                <a:sym typeface="Calibri"/>
              </a:rPr>
              <a:t>– samo će povrijediti</a:t>
            </a:r>
            <a:endParaRPr>
              <a:solidFill>
                <a:srgbClr val="FFFFFF"/>
              </a:solidFill>
            </a:endParaRPr>
          </a:p>
        </p:txBody>
      </p:sp>
      <p:sp>
        <p:nvSpPr>
          <p:cNvPr id="347" name="Google Shape;347;p47"/>
          <p:cNvSpPr txBox="1"/>
          <p:nvPr/>
        </p:nvSpPr>
        <p:spPr>
          <a:xfrm>
            <a:off x="934750" y="3555625"/>
            <a:ext cx="8444100" cy="1169100"/>
          </a:xfrm>
          <a:prstGeom prst="rect">
            <a:avLst/>
          </a:prstGeom>
          <a:noFill/>
          <a:ln>
            <a:noFill/>
          </a:ln>
        </p:spPr>
        <p:txBody>
          <a:bodyPr anchorCtr="0" anchor="t" bIns="91425" lIns="91425" spcFirstLastPara="1" rIns="91425" wrap="square" tIns="91425">
            <a:noAutofit/>
          </a:bodyPr>
          <a:lstStyle/>
          <a:p>
            <a:pPr indent="0" lvl="0" marL="457200" rtl="0" algn="l">
              <a:lnSpc>
                <a:spcPct val="90000"/>
              </a:lnSpc>
              <a:spcBef>
                <a:spcPts val="500"/>
              </a:spcBef>
              <a:spcAft>
                <a:spcPts val="0"/>
              </a:spcAft>
              <a:buNone/>
            </a:pPr>
            <a:r>
              <a:rPr lang="en" sz="2000">
                <a:solidFill>
                  <a:srgbClr val="FFFFFF"/>
                </a:solidFill>
                <a:latin typeface="Calibri"/>
                <a:ea typeface="Calibri"/>
                <a:cs typeface="Calibri"/>
                <a:sym typeface="Calibri"/>
              </a:rPr>
              <a:t>Ali nezadovoljstvo treba izbaciti van.</a:t>
            </a:r>
            <a:endParaRPr sz="2000">
              <a:solidFill>
                <a:srgbClr val="FFFFFF"/>
              </a:solidFill>
              <a:latin typeface="Calibri"/>
              <a:ea typeface="Calibri"/>
              <a:cs typeface="Calibri"/>
              <a:sym typeface="Calibri"/>
            </a:endParaRPr>
          </a:p>
          <a:p>
            <a:pPr indent="0" lvl="0" marL="457200" rtl="0" algn="l">
              <a:lnSpc>
                <a:spcPct val="90000"/>
              </a:lnSpc>
              <a:spcBef>
                <a:spcPts val="500"/>
              </a:spcBef>
              <a:spcAft>
                <a:spcPts val="0"/>
              </a:spcAft>
              <a:buNone/>
            </a:pPr>
            <a:r>
              <a:rPr lang="en" sz="2000">
                <a:solidFill>
                  <a:srgbClr val="FFFFFF"/>
                </a:solidFill>
                <a:latin typeface="Calibri"/>
                <a:ea typeface="Calibri"/>
                <a:cs typeface="Calibri"/>
                <a:sym typeface="Calibri"/>
              </a:rPr>
              <a:t>  Bez cenzure, bez okolišanja – šakom u glavu</a:t>
            </a:r>
            <a:endParaRPr sz="2000">
              <a:solidFill>
                <a:srgbClr val="FFFFFF"/>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pic>
        <p:nvPicPr>
          <p:cNvPr id="352" name="Google Shape;352;p48"/>
          <p:cNvPicPr preferRelativeResize="0"/>
          <p:nvPr/>
        </p:nvPicPr>
        <p:blipFill>
          <a:blip r:embed="rId3">
            <a:alphaModFix/>
          </a:blip>
          <a:stretch>
            <a:fillRect/>
          </a:stretch>
        </p:blipFill>
        <p:spPr>
          <a:xfrm>
            <a:off x="0" y="0"/>
            <a:ext cx="9143999" cy="6085702"/>
          </a:xfrm>
          <a:prstGeom prst="rect">
            <a:avLst/>
          </a:prstGeom>
          <a:noFill/>
          <a:ln>
            <a:noFill/>
          </a:ln>
        </p:spPr>
      </p:pic>
      <p:sp>
        <p:nvSpPr>
          <p:cNvPr id="353" name="Google Shape;353;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400">
                <a:solidFill>
                  <a:srgbClr val="FFFFFF"/>
                </a:solidFill>
              </a:rPr>
              <a:t>Izbaci to iz sebe</a:t>
            </a:r>
            <a:endParaRPr b="1" sz="4400">
              <a:solidFill>
                <a:srgbClr val="FFFFFF"/>
              </a:solidFill>
            </a:endParaRPr>
          </a:p>
          <a:p>
            <a:pPr indent="457200" lvl="0" marL="2286000" rtl="0" algn="l">
              <a:spcBef>
                <a:spcPts val="0"/>
              </a:spcBef>
              <a:spcAft>
                <a:spcPts val="0"/>
              </a:spcAft>
              <a:buNone/>
            </a:pPr>
            <a:r>
              <a:rPr b="1" lang="en" sz="3000">
                <a:solidFill>
                  <a:srgbClr val="FFFFFF"/>
                </a:solidFill>
              </a:rPr>
              <a:t>Brutalna Kritika</a:t>
            </a:r>
            <a:r>
              <a:rPr b="1" lang="en" sz="4400">
                <a:solidFill>
                  <a:srgbClr val="FFFFFF"/>
                </a:solidFill>
              </a:rPr>
              <a:t> </a:t>
            </a:r>
            <a:r>
              <a:rPr lang="en" sz="2000">
                <a:solidFill>
                  <a:srgbClr val="FFFFFF"/>
                </a:solidFill>
              </a:rPr>
              <a:t>(spitting venom)</a:t>
            </a:r>
            <a:endParaRPr sz="2000">
              <a:solidFill>
                <a:srgbClr val="FFFFFF"/>
              </a:solidFill>
            </a:endParaRPr>
          </a:p>
        </p:txBody>
      </p:sp>
      <p:sp>
        <p:nvSpPr>
          <p:cNvPr id="354" name="Google Shape;354;p48"/>
          <p:cNvSpPr txBox="1"/>
          <p:nvPr>
            <p:ph idx="1" type="body"/>
          </p:nvPr>
        </p:nvSpPr>
        <p:spPr>
          <a:xfrm>
            <a:off x="311700" y="1968875"/>
            <a:ext cx="5178900" cy="9078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None/>
            </a:pPr>
            <a:r>
              <a:rPr lang="en" sz="2800">
                <a:solidFill>
                  <a:srgbClr val="FFFFFF"/>
                </a:solidFill>
                <a:latin typeface="Calibri"/>
                <a:ea typeface="Calibri"/>
                <a:cs typeface="Calibri"/>
                <a:sym typeface="Calibri"/>
              </a:rPr>
              <a:t>Brutalnost ne pomaže </a:t>
            </a:r>
            <a:endParaRPr sz="2800">
              <a:solidFill>
                <a:srgbClr val="FFFFFF"/>
              </a:solidFill>
              <a:latin typeface="Calibri"/>
              <a:ea typeface="Calibri"/>
              <a:cs typeface="Calibri"/>
              <a:sym typeface="Calibri"/>
            </a:endParaRPr>
          </a:p>
          <a:p>
            <a:pPr indent="457200" lvl="0" marL="0" rtl="0" algn="l">
              <a:lnSpc>
                <a:spcPct val="90000"/>
              </a:lnSpc>
              <a:spcBef>
                <a:spcPts val="1000"/>
              </a:spcBef>
              <a:spcAft>
                <a:spcPts val="0"/>
              </a:spcAft>
              <a:buNone/>
            </a:pPr>
            <a:r>
              <a:rPr lang="en" sz="2800">
                <a:solidFill>
                  <a:srgbClr val="FFFFFF"/>
                </a:solidFill>
                <a:latin typeface="Calibri"/>
                <a:ea typeface="Calibri"/>
                <a:cs typeface="Calibri"/>
                <a:sym typeface="Calibri"/>
              </a:rPr>
              <a:t>– samo će povrijediti</a:t>
            </a:r>
            <a:endParaRPr>
              <a:solidFill>
                <a:srgbClr val="FFFFFF"/>
              </a:solidFill>
            </a:endParaRPr>
          </a:p>
        </p:txBody>
      </p:sp>
      <p:sp>
        <p:nvSpPr>
          <p:cNvPr id="355" name="Google Shape;355;p48"/>
          <p:cNvSpPr txBox="1"/>
          <p:nvPr/>
        </p:nvSpPr>
        <p:spPr>
          <a:xfrm>
            <a:off x="934750" y="3555625"/>
            <a:ext cx="8444100" cy="1169100"/>
          </a:xfrm>
          <a:prstGeom prst="rect">
            <a:avLst/>
          </a:prstGeom>
          <a:noFill/>
          <a:ln>
            <a:noFill/>
          </a:ln>
        </p:spPr>
        <p:txBody>
          <a:bodyPr anchorCtr="0" anchor="t" bIns="91425" lIns="91425" spcFirstLastPara="1" rIns="91425" wrap="square" tIns="91425">
            <a:noAutofit/>
          </a:bodyPr>
          <a:lstStyle/>
          <a:p>
            <a:pPr indent="0" lvl="0" marL="457200" rtl="0" algn="l">
              <a:lnSpc>
                <a:spcPct val="90000"/>
              </a:lnSpc>
              <a:spcBef>
                <a:spcPts val="500"/>
              </a:spcBef>
              <a:spcAft>
                <a:spcPts val="0"/>
              </a:spcAft>
              <a:buNone/>
            </a:pPr>
            <a:r>
              <a:rPr lang="en" sz="2000">
                <a:solidFill>
                  <a:srgbClr val="FFFFFF"/>
                </a:solidFill>
                <a:latin typeface="Calibri"/>
                <a:ea typeface="Calibri"/>
                <a:cs typeface="Calibri"/>
                <a:sym typeface="Calibri"/>
              </a:rPr>
              <a:t>Ali nezadovoljstvo treba izbaciti van.</a:t>
            </a:r>
            <a:endParaRPr sz="2000">
              <a:solidFill>
                <a:srgbClr val="FFFFFF"/>
              </a:solidFill>
              <a:latin typeface="Calibri"/>
              <a:ea typeface="Calibri"/>
              <a:cs typeface="Calibri"/>
              <a:sym typeface="Calibri"/>
            </a:endParaRPr>
          </a:p>
          <a:p>
            <a:pPr indent="0" lvl="0" marL="457200" rtl="0" algn="l">
              <a:lnSpc>
                <a:spcPct val="90000"/>
              </a:lnSpc>
              <a:spcBef>
                <a:spcPts val="500"/>
              </a:spcBef>
              <a:spcAft>
                <a:spcPts val="0"/>
              </a:spcAft>
              <a:buNone/>
            </a:pPr>
            <a:r>
              <a:rPr lang="en" sz="2000">
                <a:solidFill>
                  <a:srgbClr val="FFFFFF"/>
                </a:solidFill>
                <a:latin typeface="Calibri"/>
                <a:ea typeface="Calibri"/>
                <a:cs typeface="Calibri"/>
                <a:sym typeface="Calibri"/>
              </a:rPr>
              <a:t>  Bez cenzure, bez okolišanja – šakom u glavu</a:t>
            </a:r>
            <a:endParaRPr sz="2000">
              <a:solidFill>
                <a:srgbClr val="FFFFFF"/>
              </a:solidFill>
            </a:endParaRPr>
          </a:p>
        </p:txBody>
      </p:sp>
      <p:pic>
        <p:nvPicPr>
          <p:cNvPr descr="Precise 3 minute countdown, with visual indication of minutes and seconds." id="356" name="Google Shape;356;p48" title="3 Minute Timer">
            <a:hlinkClick r:id="rId4"/>
          </p:cNvPr>
          <p:cNvPicPr preferRelativeResize="0"/>
          <p:nvPr/>
        </p:nvPicPr>
        <p:blipFill>
          <a:blip r:embed="rId5">
            <a:alphaModFix/>
          </a:blip>
          <a:stretch>
            <a:fillRect/>
          </a:stretch>
        </p:blipFill>
        <p:spPr>
          <a:xfrm>
            <a:off x="6894575" y="3488425"/>
            <a:ext cx="2249424" cy="1700784"/>
          </a:xfrm>
          <a:prstGeom prst="rect">
            <a:avLst/>
          </a:prstGeom>
          <a:noFill/>
          <a:ln>
            <a:noFill/>
          </a:ln>
        </p:spPr>
      </p:pic>
      <p:sp>
        <p:nvSpPr>
          <p:cNvPr id="357" name="Google Shape;357;p48"/>
          <p:cNvSpPr txBox="1"/>
          <p:nvPr/>
        </p:nvSpPr>
        <p:spPr>
          <a:xfrm>
            <a:off x="5630975" y="4670175"/>
            <a:ext cx="1262100" cy="394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FFFFFF"/>
                </a:solidFill>
              </a:rPr>
              <a:t>3</a:t>
            </a:r>
            <a:r>
              <a:rPr b="1" lang="en">
                <a:solidFill>
                  <a:srgbClr val="FFFFFF"/>
                </a:solidFill>
              </a:rPr>
              <a:t> min</a:t>
            </a:r>
            <a:endParaRPr b="1">
              <a:solidFill>
                <a:srgbClr val="FFFF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pic>
        <p:nvPicPr>
          <p:cNvPr id="362" name="Google Shape;362;p49"/>
          <p:cNvPicPr preferRelativeResize="0"/>
          <p:nvPr/>
        </p:nvPicPr>
        <p:blipFill>
          <a:blip r:embed="rId3">
            <a:alphaModFix/>
          </a:blip>
          <a:stretch>
            <a:fillRect/>
          </a:stretch>
        </p:blipFill>
        <p:spPr>
          <a:xfrm>
            <a:off x="0" y="0"/>
            <a:ext cx="9143999" cy="6085702"/>
          </a:xfrm>
          <a:prstGeom prst="rect">
            <a:avLst/>
          </a:prstGeom>
          <a:noFill/>
          <a:ln>
            <a:noFill/>
          </a:ln>
        </p:spPr>
      </p:pic>
      <p:sp>
        <p:nvSpPr>
          <p:cNvPr id="363" name="Google Shape;363;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400">
                <a:solidFill>
                  <a:srgbClr val="FFFFFF"/>
                </a:solidFill>
              </a:rPr>
              <a:t>Izbaci to iz sebe</a:t>
            </a:r>
            <a:endParaRPr b="1" sz="4400">
              <a:solidFill>
                <a:srgbClr val="FFFFFF"/>
              </a:solidFill>
            </a:endParaRPr>
          </a:p>
          <a:p>
            <a:pPr indent="457200" lvl="0" marL="2286000" rtl="0" algn="l">
              <a:spcBef>
                <a:spcPts val="0"/>
              </a:spcBef>
              <a:spcAft>
                <a:spcPts val="0"/>
              </a:spcAft>
              <a:buNone/>
            </a:pPr>
            <a:r>
              <a:rPr b="1" lang="en" sz="3000">
                <a:solidFill>
                  <a:srgbClr val="FFFFFF"/>
                </a:solidFill>
              </a:rPr>
              <a:t>Brutalna Kritika</a:t>
            </a:r>
            <a:r>
              <a:rPr b="1" lang="en" sz="4400">
                <a:solidFill>
                  <a:srgbClr val="FFFFFF"/>
                </a:solidFill>
              </a:rPr>
              <a:t> </a:t>
            </a:r>
            <a:r>
              <a:rPr lang="en" sz="2000">
                <a:solidFill>
                  <a:srgbClr val="FFFFFF"/>
                </a:solidFill>
              </a:rPr>
              <a:t>(spitting venom)</a:t>
            </a:r>
            <a:endParaRPr sz="2000">
              <a:solidFill>
                <a:srgbClr val="FFFFFF"/>
              </a:solidFill>
            </a:endParaRPr>
          </a:p>
        </p:txBody>
      </p:sp>
      <p:sp>
        <p:nvSpPr>
          <p:cNvPr id="364" name="Google Shape;364;p49"/>
          <p:cNvSpPr/>
          <p:nvPr/>
        </p:nvSpPr>
        <p:spPr>
          <a:xfrm>
            <a:off x="769650" y="2143400"/>
            <a:ext cx="7604700" cy="27633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49"/>
          <p:cNvSpPr txBox="1"/>
          <p:nvPr/>
        </p:nvSpPr>
        <p:spPr>
          <a:xfrm>
            <a:off x="937700" y="2143400"/>
            <a:ext cx="7219200" cy="30609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500"/>
              </a:spcBef>
              <a:spcAft>
                <a:spcPts val="0"/>
              </a:spcAft>
              <a:buNone/>
            </a:pPr>
            <a:r>
              <a:rPr lang="en" sz="2200">
                <a:latin typeface="Caveat"/>
                <a:ea typeface="Caveat"/>
                <a:cs typeface="Caveat"/>
                <a:sym typeface="Caveat"/>
              </a:rPr>
              <a:t>Stvarno si neodgovorna i nepouzdana ljenčina</a:t>
            </a:r>
            <a:endParaRPr sz="2200">
              <a:latin typeface="Caveat"/>
              <a:ea typeface="Caveat"/>
              <a:cs typeface="Caveat"/>
              <a:sym typeface="Cavea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pic>
        <p:nvPicPr>
          <p:cNvPr id="370" name="Google Shape;370;p50"/>
          <p:cNvPicPr preferRelativeResize="0"/>
          <p:nvPr/>
        </p:nvPicPr>
        <p:blipFill rotWithShape="1">
          <a:blip r:embed="rId3">
            <a:alphaModFix/>
          </a:blip>
          <a:srcRect b="0" l="2505" r="0" t="0"/>
          <a:stretch/>
        </p:blipFill>
        <p:spPr>
          <a:xfrm>
            <a:off x="0" y="0"/>
            <a:ext cx="9144000" cy="5143499"/>
          </a:xfrm>
          <a:prstGeom prst="rect">
            <a:avLst/>
          </a:prstGeom>
          <a:noFill/>
          <a:ln>
            <a:noFill/>
          </a:ln>
        </p:spPr>
      </p:pic>
      <p:sp>
        <p:nvSpPr>
          <p:cNvPr id="371" name="Google Shape;371;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400">
                <a:solidFill>
                  <a:srgbClr val="000000"/>
                </a:solidFill>
              </a:rPr>
              <a:t>Gledaj pozitivno</a:t>
            </a:r>
            <a:endParaRPr b="1" sz="4400">
              <a:solidFill>
                <a:srgbClr val="000000"/>
              </a:solidFill>
            </a:endParaRPr>
          </a:p>
          <a:p>
            <a:pPr indent="457200" lvl="0" marL="2286000" rtl="0" algn="l">
              <a:spcBef>
                <a:spcPts val="0"/>
              </a:spcBef>
              <a:spcAft>
                <a:spcPts val="0"/>
              </a:spcAft>
              <a:buNone/>
            </a:pPr>
            <a:r>
              <a:rPr b="1" lang="en" sz="3000">
                <a:solidFill>
                  <a:srgbClr val="000000"/>
                </a:solidFill>
              </a:rPr>
              <a:t>Kompliment</a:t>
            </a:r>
            <a:r>
              <a:rPr b="1" lang="en" sz="4400">
                <a:solidFill>
                  <a:srgbClr val="000000"/>
                </a:solidFill>
              </a:rPr>
              <a:t> </a:t>
            </a:r>
            <a:endParaRPr>
              <a:solidFill>
                <a:srgbClr val="000000"/>
              </a:solidFill>
            </a:endParaRPr>
          </a:p>
        </p:txBody>
      </p:sp>
      <p:sp>
        <p:nvSpPr>
          <p:cNvPr id="372" name="Google Shape;372;p50"/>
          <p:cNvSpPr txBox="1"/>
          <p:nvPr>
            <p:ph idx="1" type="body"/>
          </p:nvPr>
        </p:nvSpPr>
        <p:spPr>
          <a:xfrm>
            <a:off x="311700" y="1968875"/>
            <a:ext cx="5841600" cy="9078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None/>
            </a:pPr>
            <a:r>
              <a:rPr lang="en" sz="2800">
                <a:solidFill>
                  <a:srgbClr val="000000"/>
                </a:solidFill>
                <a:latin typeface="Calibri"/>
                <a:ea typeface="Calibri"/>
                <a:cs typeface="Calibri"/>
                <a:sym typeface="Calibri"/>
              </a:rPr>
              <a:t>Promijeni perspektivu </a:t>
            </a:r>
            <a:endParaRPr sz="2800">
              <a:solidFill>
                <a:srgbClr val="000000"/>
              </a:solidFill>
              <a:latin typeface="Calibri"/>
              <a:ea typeface="Calibri"/>
              <a:cs typeface="Calibri"/>
              <a:sym typeface="Calibri"/>
            </a:endParaRPr>
          </a:p>
          <a:p>
            <a:pPr indent="0" lvl="0" marL="457200" rtl="0" algn="l">
              <a:lnSpc>
                <a:spcPct val="90000"/>
              </a:lnSpc>
              <a:spcBef>
                <a:spcPts val="1000"/>
              </a:spcBef>
              <a:spcAft>
                <a:spcPts val="0"/>
              </a:spcAft>
              <a:buNone/>
            </a:pPr>
            <a:r>
              <a:rPr lang="en" sz="2800">
                <a:solidFill>
                  <a:srgbClr val="000000"/>
                </a:solidFill>
                <a:latin typeface="Calibri"/>
                <a:ea typeface="Calibri"/>
                <a:cs typeface="Calibri"/>
                <a:sym typeface="Calibri"/>
              </a:rPr>
              <a:t>- nemojte udarati na ego</a:t>
            </a:r>
            <a:endParaRPr>
              <a:solidFill>
                <a:srgbClr val="000000"/>
              </a:solidFill>
            </a:endParaRPr>
          </a:p>
        </p:txBody>
      </p:sp>
      <p:sp>
        <p:nvSpPr>
          <p:cNvPr id="373" name="Google Shape;373;p50"/>
          <p:cNvSpPr txBox="1"/>
          <p:nvPr/>
        </p:nvSpPr>
        <p:spPr>
          <a:xfrm>
            <a:off x="1045200" y="3303175"/>
            <a:ext cx="3924600" cy="1169100"/>
          </a:xfrm>
          <a:prstGeom prst="rect">
            <a:avLst/>
          </a:prstGeom>
          <a:noFill/>
          <a:ln>
            <a:noFill/>
          </a:ln>
        </p:spPr>
        <p:txBody>
          <a:bodyPr anchorCtr="0" anchor="t" bIns="91425" lIns="91425" spcFirstLastPara="1" rIns="91425" wrap="square" tIns="91425">
            <a:noAutofit/>
          </a:bodyPr>
          <a:lstStyle/>
          <a:p>
            <a:pPr indent="0" lvl="0" marL="457200" rtl="0" algn="l">
              <a:lnSpc>
                <a:spcPct val="90000"/>
              </a:lnSpc>
              <a:spcBef>
                <a:spcPts val="500"/>
              </a:spcBef>
              <a:spcAft>
                <a:spcPts val="0"/>
              </a:spcAft>
              <a:buNone/>
            </a:pPr>
            <a:r>
              <a:rPr lang="en" sz="2000">
                <a:solidFill>
                  <a:srgbClr val="FFFFFF"/>
                </a:solidFill>
                <a:latin typeface="Calibri"/>
                <a:ea typeface="Calibri"/>
                <a:cs typeface="Calibri"/>
                <a:sym typeface="Calibri"/>
              </a:rPr>
              <a:t>Psihološki trik - pokazuje se mogućnost sagledavanja cjelovite slike, a ne samo jednog malog dijela</a:t>
            </a:r>
            <a:endParaRPr sz="2000">
              <a:solidFill>
                <a:srgbClr val="FFFFFF"/>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pic>
        <p:nvPicPr>
          <p:cNvPr id="378" name="Google Shape;378;p51"/>
          <p:cNvPicPr preferRelativeResize="0"/>
          <p:nvPr/>
        </p:nvPicPr>
        <p:blipFill rotWithShape="1">
          <a:blip r:embed="rId3">
            <a:alphaModFix/>
          </a:blip>
          <a:srcRect b="0" l="2505" r="0" t="0"/>
          <a:stretch/>
        </p:blipFill>
        <p:spPr>
          <a:xfrm>
            <a:off x="0" y="0"/>
            <a:ext cx="9144000" cy="5143499"/>
          </a:xfrm>
          <a:prstGeom prst="rect">
            <a:avLst/>
          </a:prstGeom>
          <a:noFill/>
          <a:ln>
            <a:noFill/>
          </a:ln>
        </p:spPr>
      </p:pic>
      <p:sp>
        <p:nvSpPr>
          <p:cNvPr id="379" name="Google Shape;379;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400">
                <a:solidFill>
                  <a:srgbClr val="000000"/>
                </a:solidFill>
              </a:rPr>
              <a:t>Gledaj pozitivno</a:t>
            </a:r>
            <a:endParaRPr b="1" sz="4400">
              <a:solidFill>
                <a:srgbClr val="000000"/>
              </a:solidFill>
            </a:endParaRPr>
          </a:p>
          <a:p>
            <a:pPr indent="457200" lvl="0" marL="2286000" rtl="0" algn="l">
              <a:spcBef>
                <a:spcPts val="0"/>
              </a:spcBef>
              <a:spcAft>
                <a:spcPts val="0"/>
              </a:spcAft>
              <a:buNone/>
            </a:pPr>
            <a:r>
              <a:rPr b="1" lang="en" sz="3000">
                <a:solidFill>
                  <a:srgbClr val="000000"/>
                </a:solidFill>
              </a:rPr>
              <a:t>Kompliment</a:t>
            </a:r>
            <a:r>
              <a:rPr b="1" lang="en" sz="4400">
                <a:solidFill>
                  <a:srgbClr val="000000"/>
                </a:solidFill>
              </a:rPr>
              <a:t> </a:t>
            </a:r>
            <a:endParaRPr>
              <a:solidFill>
                <a:srgbClr val="000000"/>
              </a:solidFill>
            </a:endParaRPr>
          </a:p>
        </p:txBody>
      </p:sp>
      <p:sp>
        <p:nvSpPr>
          <p:cNvPr id="380" name="Google Shape;380;p51"/>
          <p:cNvSpPr txBox="1"/>
          <p:nvPr>
            <p:ph idx="1" type="body"/>
          </p:nvPr>
        </p:nvSpPr>
        <p:spPr>
          <a:xfrm>
            <a:off x="311700" y="1968875"/>
            <a:ext cx="5841600" cy="9078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None/>
            </a:pPr>
            <a:r>
              <a:rPr lang="en" sz="2800">
                <a:solidFill>
                  <a:srgbClr val="000000"/>
                </a:solidFill>
                <a:latin typeface="Calibri"/>
                <a:ea typeface="Calibri"/>
                <a:cs typeface="Calibri"/>
                <a:sym typeface="Calibri"/>
              </a:rPr>
              <a:t>Promijeni perspektivu </a:t>
            </a:r>
            <a:endParaRPr sz="2800">
              <a:solidFill>
                <a:srgbClr val="000000"/>
              </a:solidFill>
              <a:latin typeface="Calibri"/>
              <a:ea typeface="Calibri"/>
              <a:cs typeface="Calibri"/>
              <a:sym typeface="Calibri"/>
            </a:endParaRPr>
          </a:p>
          <a:p>
            <a:pPr indent="0" lvl="0" marL="457200" rtl="0" algn="l">
              <a:lnSpc>
                <a:spcPct val="90000"/>
              </a:lnSpc>
              <a:spcBef>
                <a:spcPts val="1000"/>
              </a:spcBef>
              <a:spcAft>
                <a:spcPts val="0"/>
              </a:spcAft>
              <a:buNone/>
            </a:pPr>
            <a:r>
              <a:rPr lang="en" sz="2800">
                <a:solidFill>
                  <a:srgbClr val="000000"/>
                </a:solidFill>
                <a:latin typeface="Calibri"/>
                <a:ea typeface="Calibri"/>
                <a:cs typeface="Calibri"/>
                <a:sym typeface="Calibri"/>
              </a:rPr>
              <a:t>- nemojte udarati na ego</a:t>
            </a:r>
            <a:endParaRPr>
              <a:solidFill>
                <a:srgbClr val="000000"/>
              </a:solidFill>
            </a:endParaRPr>
          </a:p>
        </p:txBody>
      </p:sp>
      <p:sp>
        <p:nvSpPr>
          <p:cNvPr id="381" name="Google Shape;381;p51"/>
          <p:cNvSpPr txBox="1"/>
          <p:nvPr/>
        </p:nvSpPr>
        <p:spPr>
          <a:xfrm>
            <a:off x="1045200" y="3303175"/>
            <a:ext cx="3924600" cy="1169100"/>
          </a:xfrm>
          <a:prstGeom prst="rect">
            <a:avLst/>
          </a:prstGeom>
          <a:noFill/>
          <a:ln>
            <a:noFill/>
          </a:ln>
        </p:spPr>
        <p:txBody>
          <a:bodyPr anchorCtr="0" anchor="t" bIns="91425" lIns="91425" spcFirstLastPara="1" rIns="91425" wrap="square" tIns="91425">
            <a:noAutofit/>
          </a:bodyPr>
          <a:lstStyle/>
          <a:p>
            <a:pPr indent="0" lvl="0" marL="457200" rtl="0" algn="l">
              <a:lnSpc>
                <a:spcPct val="90000"/>
              </a:lnSpc>
              <a:spcBef>
                <a:spcPts val="500"/>
              </a:spcBef>
              <a:spcAft>
                <a:spcPts val="0"/>
              </a:spcAft>
              <a:buNone/>
            </a:pPr>
            <a:r>
              <a:rPr lang="en" sz="2000">
                <a:solidFill>
                  <a:srgbClr val="FFFFFF"/>
                </a:solidFill>
                <a:latin typeface="Calibri"/>
                <a:ea typeface="Calibri"/>
                <a:cs typeface="Calibri"/>
                <a:sym typeface="Calibri"/>
              </a:rPr>
              <a:t>Psihološki trik - pokazuje se mogućnost sagledavanja cjelovite slike, a ne samo jednog malog dijela</a:t>
            </a:r>
            <a:endParaRPr sz="2000">
              <a:solidFill>
                <a:srgbClr val="FFFFFF"/>
              </a:solidFill>
            </a:endParaRPr>
          </a:p>
        </p:txBody>
      </p:sp>
      <p:pic>
        <p:nvPicPr>
          <p:cNvPr descr="Counting down from 5 minutes to zero. Could be useful to time things like speeches or short breaks." id="382" name="Google Shape;382;p51" title="5 Minute Timer">
            <a:hlinkClick r:id="rId4"/>
          </p:cNvPr>
          <p:cNvPicPr preferRelativeResize="0"/>
          <p:nvPr/>
        </p:nvPicPr>
        <p:blipFill>
          <a:blip r:embed="rId5">
            <a:alphaModFix/>
          </a:blip>
          <a:stretch>
            <a:fillRect/>
          </a:stretch>
        </p:blipFill>
        <p:spPr>
          <a:xfrm>
            <a:off x="6894575" y="3442725"/>
            <a:ext cx="2249424" cy="1700784"/>
          </a:xfrm>
          <a:prstGeom prst="rect">
            <a:avLst/>
          </a:prstGeom>
          <a:noFill/>
          <a:ln>
            <a:noFill/>
          </a:ln>
        </p:spPr>
      </p:pic>
      <p:sp>
        <p:nvSpPr>
          <p:cNvPr id="383" name="Google Shape;383;p51"/>
          <p:cNvSpPr txBox="1"/>
          <p:nvPr/>
        </p:nvSpPr>
        <p:spPr>
          <a:xfrm>
            <a:off x="5630975" y="4670175"/>
            <a:ext cx="1262100" cy="394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FFFFFF"/>
                </a:solidFill>
              </a:rPr>
              <a:t>5</a:t>
            </a:r>
            <a:r>
              <a:rPr b="1" lang="en">
                <a:solidFill>
                  <a:srgbClr val="FFFFFF"/>
                </a:solidFill>
              </a:rPr>
              <a:t> min</a:t>
            </a:r>
            <a:endParaRPr b="1">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FF"/>
        </a:solidFill>
      </p:bgPr>
    </p:bg>
    <p:spTree>
      <p:nvGrpSpPr>
        <p:cNvPr id="74" name="Shape 74"/>
        <p:cNvGrpSpPr/>
        <p:nvPr/>
      </p:nvGrpSpPr>
      <p:grpSpPr>
        <a:xfrm>
          <a:off x="0" y="0"/>
          <a:ext cx="0" cy="0"/>
          <a:chOff x="0" y="0"/>
          <a:chExt cx="0" cy="0"/>
        </a:xfrm>
      </p:grpSpPr>
      <p:sp>
        <p:nvSpPr>
          <p:cNvPr id="75" name="Google Shape;75;p16"/>
          <p:cNvSpPr/>
          <p:nvPr/>
        </p:nvSpPr>
        <p:spPr>
          <a:xfrm>
            <a:off x="311700" y="283950"/>
            <a:ext cx="8598900" cy="4575600"/>
          </a:xfrm>
          <a:prstGeom prst="rect">
            <a:avLst/>
          </a:prstGeom>
          <a:noFill/>
          <a:ln cap="flat" cmpd="sng" w="381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6"/>
          <p:cNvSpPr txBox="1"/>
          <p:nvPr>
            <p:ph type="title"/>
          </p:nvPr>
        </p:nvSpPr>
        <p:spPr>
          <a:xfrm>
            <a:off x="615325" y="445025"/>
            <a:ext cx="8030700" cy="572700"/>
          </a:xfrm>
          <a:prstGeom prst="rect">
            <a:avLst/>
          </a:prstGeom>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rPr lang="en" sz="2000">
                <a:solidFill>
                  <a:srgbClr val="CCCCCC"/>
                </a:solidFill>
                <a:latin typeface="Calibri"/>
                <a:ea typeface="Calibri"/>
                <a:cs typeface="Calibri"/>
                <a:sym typeface="Calibri"/>
              </a:rPr>
              <a:t>Hard Disk Error</a:t>
            </a:r>
            <a:endParaRPr sz="2000">
              <a:solidFill>
                <a:srgbClr val="CCCCCC"/>
              </a:solidFill>
              <a:latin typeface="Calibri"/>
              <a:ea typeface="Calibri"/>
              <a:cs typeface="Calibri"/>
              <a:sym typeface="Calibri"/>
            </a:endParaRPr>
          </a:p>
          <a:p>
            <a:pPr indent="0" lvl="0" marL="0" rtl="0" algn="l">
              <a:lnSpc>
                <a:spcPct val="200000"/>
              </a:lnSpc>
              <a:spcBef>
                <a:spcPts val="0"/>
              </a:spcBef>
              <a:spcAft>
                <a:spcPts val="0"/>
              </a:spcAft>
              <a:buNone/>
            </a:pPr>
            <a:r>
              <a:rPr lang="en" sz="2000">
                <a:solidFill>
                  <a:srgbClr val="CCCCCC"/>
                </a:solidFill>
                <a:latin typeface="Calibri"/>
                <a:ea typeface="Calibri"/>
                <a:cs typeface="Calibri"/>
                <a:sym typeface="Calibri"/>
              </a:rPr>
              <a:t>Please run the Hard Disk Test in Diagnostics.</a:t>
            </a:r>
            <a:endParaRPr sz="2000">
              <a:solidFill>
                <a:srgbClr val="CCCCCC"/>
              </a:solidFill>
              <a:latin typeface="Calibri"/>
              <a:ea typeface="Calibri"/>
              <a:cs typeface="Calibri"/>
              <a:sym typeface="Calibri"/>
            </a:endParaRPr>
          </a:p>
          <a:p>
            <a:pPr indent="0" lvl="0" marL="0" rtl="0" algn="l">
              <a:lnSpc>
                <a:spcPct val="200000"/>
              </a:lnSpc>
              <a:spcBef>
                <a:spcPts val="0"/>
              </a:spcBef>
              <a:spcAft>
                <a:spcPts val="0"/>
              </a:spcAft>
              <a:buNone/>
            </a:pPr>
            <a:r>
              <a:rPr lang="en" sz="2000">
                <a:solidFill>
                  <a:srgbClr val="CCCCCC"/>
                </a:solidFill>
                <a:latin typeface="Calibri"/>
                <a:ea typeface="Calibri"/>
                <a:cs typeface="Calibri"/>
                <a:sym typeface="Calibri"/>
              </a:rPr>
              <a:t>Hard Disk # (XXX)</a:t>
            </a:r>
            <a:endParaRPr sz="2000">
              <a:solidFill>
                <a:srgbClr val="CCCCCC"/>
              </a:solidFill>
              <a:latin typeface="Calibri"/>
              <a:ea typeface="Calibri"/>
              <a:cs typeface="Calibri"/>
              <a:sym typeface="Calibri"/>
            </a:endParaRPr>
          </a:p>
          <a:p>
            <a:pPr indent="0" lvl="0" marL="0" rtl="0" algn="l">
              <a:lnSpc>
                <a:spcPct val="200000"/>
              </a:lnSpc>
              <a:spcBef>
                <a:spcPts val="0"/>
              </a:spcBef>
              <a:spcAft>
                <a:spcPts val="0"/>
              </a:spcAft>
              <a:buNone/>
            </a:pPr>
            <a:r>
              <a:rPr lang="en" sz="2000">
                <a:solidFill>
                  <a:srgbClr val="CCCCCC"/>
                </a:solidFill>
                <a:latin typeface="Calibri"/>
                <a:ea typeface="Calibri"/>
                <a:cs typeface="Calibri"/>
                <a:sym typeface="Calibri"/>
              </a:rPr>
              <a:t>F2 - System Diagnostics</a:t>
            </a:r>
            <a:endParaRPr sz="2000">
              <a:solidFill>
                <a:srgbClr val="CCCCCC"/>
              </a:solidFill>
              <a:latin typeface="Calibri"/>
              <a:ea typeface="Calibri"/>
              <a:cs typeface="Calibri"/>
              <a:sym typeface="Calibri"/>
            </a:endParaRPr>
          </a:p>
          <a:p>
            <a:pPr indent="0" lvl="0" marL="0" rtl="0" algn="l">
              <a:lnSpc>
                <a:spcPct val="200000"/>
              </a:lnSpc>
              <a:spcBef>
                <a:spcPts val="0"/>
              </a:spcBef>
              <a:spcAft>
                <a:spcPts val="0"/>
              </a:spcAft>
              <a:buNone/>
            </a:pPr>
            <a:r>
              <a:rPr lang="en" sz="2000">
                <a:solidFill>
                  <a:srgbClr val="CCCCCC"/>
                </a:solidFill>
                <a:latin typeface="Calibri"/>
                <a:ea typeface="Calibri"/>
                <a:cs typeface="Calibri"/>
                <a:sym typeface="Calibri"/>
              </a:rPr>
              <a:t>For more information, please visit:</a:t>
            </a:r>
            <a:br>
              <a:rPr lang="en" sz="2000">
                <a:solidFill>
                  <a:srgbClr val="CCCCCC"/>
                </a:solidFill>
                <a:latin typeface="Calibri"/>
                <a:ea typeface="Calibri"/>
                <a:cs typeface="Calibri"/>
                <a:sym typeface="Calibri"/>
              </a:rPr>
            </a:br>
            <a:r>
              <a:rPr lang="en" sz="2000">
                <a:solidFill>
                  <a:srgbClr val="CCCCCC"/>
                </a:solidFill>
                <a:latin typeface="Calibri"/>
                <a:ea typeface="Calibri"/>
                <a:cs typeface="Calibri"/>
                <a:sym typeface="Calibri"/>
              </a:rPr>
              <a:t>http://www.najlaksejesamogsebeprevariti.com </a:t>
            </a:r>
            <a:endParaRPr sz="2000">
              <a:solidFill>
                <a:srgbClr val="CCCCCC"/>
              </a:solidFill>
              <a:latin typeface="Calibri"/>
              <a:ea typeface="Calibri"/>
              <a:cs typeface="Calibri"/>
              <a:sym typeface="Calibri"/>
            </a:endParaRPr>
          </a:p>
        </p:txBody>
      </p:sp>
      <p:sp>
        <p:nvSpPr>
          <p:cNvPr id="77" name="Google Shape;77;p16"/>
          <p:cNvSpPr txBox="1"/>
          <p:nvPr>
            <p:ph type="title"/>
          </p:nvPr>
        </p:nvSpPr>
        <p:spPr>
          <a:xfrm>
            <a:off x="2634875" y="436350"/>
            <a:ext cx="3949800" cy="572700"/>
          </a:xfrm>
          <a:prstGeom prst="rect">
            <a:avLst/>
          </a:prstGeom>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rPr b="1" lang="en" sz="2000">
                <a:solidFill>
                  <a:srgbClr val="EFEFEF"/>
                </a:solidFill>
                <a:latin typeface="Calibri"/>
                <a:ea typeface="Calibri"/>
                <a:cs typeface="Calibri"/>
                <a:sym typeface="Calibri"/>
              </a:rPr>
              <a:t>Prije ili kasnije pojavit će se greška</a:t>
            </a:r>
            <a:endParaRPr b="1" sz="2000">
              <a:solidFill>
                <a:srgbClr val="EFEFEF"/>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pic>
        <p:nvPicPr>
          <p:cNvPr id="388" name="Google Shape;388;p52"/>
          <p:cNvPicPr preferRelativeResize="0"/>
          <p:nvPr/>
        </p:nvPicPr>
        <p:blipFill rotWithShape="1">
          <a:blip r:embed="rId3">
            <a:alphaModFix/>
          </a:blip>
          <a:srcRect b="0" l="2505" r="0" t="0"/>
          <a:stretch/>
        </p:blipFill>
        <p:spPr>
          <a:xfrm>
            <a:off x="0" y="0"/>
            <a:ext cx="9144000" cy="5143499"/>
          </a:xfrm>
          <a:prstGeom prst="rect">
            <a:avLst/>
          </a:prstGeom>
          <a:noFill/>
          <a:ln>
            <a:noFill/>
          </a:ln>
        </p:spPr>
      </p:pic>
      <p:sp>
        <p:nvSpPr>
          <p:cNvPr id="389" name="Google Shape;389;p52"/>
          <p:cNvSpPr/>
          <p:nvPr/>
        </p:nvSpPr>
        <p:spPr>
          <a:xfrm>
            <a:off x="769650" y="2143400"/>
            <a:ext cx="7604700" cy="27633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400"/>
              <a:t>Gledaj pozitivno</a:t>
            </a:r>
            <a:endParaRPr b="1" sz="4400"/>
          </a:p>
          <a:p>
            <a:pPr indent="457200" lvl="0" marL="2286000" rtl="0" algn="l">
              <a:spcBef>
                <a:spcPts val="0"/>
              </a:spcBef>
              <a:spcAft>
                <a:spcPts val="0"/>
              </a:spcAft>
              <a:buNone/>
            </a:pPr>
            <a:r>
              <a:rPr b="1" lang="en" sz="3000"/>
              <a:t>Kompliment</a:t>
            </a:r>
            <a:r>
              <a:rPr b="1" lang="en" sz="4400"/>
              <a:t> </a:t>
            </a:r>
            <a:endParaRPr/>
          </a:p>
        </p:txBody>
      </p:sp>
      <p:sp>
        <p:nvSpPr>
          <p:cNvPr id="391" name="Google Shape;391;p52"/>
          <p:cNvSpPr txBox="1"/>
          <p:nvPr/>
        </p:nvSpPr>
        <p:spPr>
          <a:xfrm>
            <a:off x="937700" y="2143400"/>
            <a:ext cx="7197000" cy="2738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None/>
            </a:pPr>
            <a:r>
              <a:rPr b="1" lang="en" sz="2200">
                <a:solidFill>
                  <a:schemeClr val="dk1"/>
                </a:solidFill>
                <a:latin typeface="Caveat"/>
                <a:ea typeface="Caveat"/>
                <a:cs typeface="Caveat"/>
                <a:sym typeface="Caveat"/>
              </a:rPr>
              <a:t>Mislim da je baš divna tvoja karakteristika što svoje mentalno zdravlje postavljaš na prvo mjesto i nisi pod stresom vremenskih okvira i rokova.</a:t>
            </a:r>
            <a:endParaRPr b="1" sz="2200">
              <a:solidFill>
                <a:schemeClr val="dk1"/>
              </a:solidFill>
              <a:latin typeface="Caveat"/>
              <a:ea typeface="Caveat"/>
              <a:cs typeface="Caveat"/>
              <a:sym typeface="Cavea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5" name="Shape 395"/>
        <p:cNvGrpSpPr/>
        <p:nvPr/>
      </p:nvGrpSpPr>
      <p:grpSpPr>
        <a:xfrm>
          <a:off x="0" y="0"/>
          <a:ext cx="0" cy="0"/>
          <a:chOff x="0" y="0"/>
          <a:chExt cx="0" cy="0"/>
        </a:xfrm>
      </p:grpSpPr>
      <p:pic>
        <p:nvPicPr>
          <p:cNvPr id="396" name="Google Shape;396;p53"/>
          <p:cNvPicPr preferRelativeResize="0"/>
          <p:nvPr/>
        </p:nvPicPr>
        <p:blipFill>
          <a:blip r:embed="rId3">
            <a:alphaModFix/>
          </a:blip>
          <a:stretch>
            <a:fillRect/>
          </a:stretch>
        </p:blipFill>
        <p:spPr>
          <a:xfrm>
            <a:off x="0" y="-10725"/>
            <a:ext cx="9144000" cy="5143500"/>
          </a:xfrm>
          <a:prstGeom prst="rect">
            <a:avLst/>
          </a:prstGeom>
          <a:noFill/>
          <a:ln>
            <a:noFill/>
          </a:ln>
        </p:spPr>
      </p:pic>
      <p:sp>
        <p:nvSpPr>
          <p:cNvPr id="397" name="Google Shape;397;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400"/>
              <a:t>Otvaraj horizonte</a:t>
            </a:r>
            <a:endParaRPr b="1" sz="4400"/>
          </a:p>
          <a:p>
            <a:pPr indent="457200" lvl="0" marL="2286000" rtl="0" algn="l">
              <a:spcBef>
                <a:spcPts val="0"/>
              </a:spcBef>
              <a:spcAft>
                <a:spcPts val="0"/>
              </a:spcAft>
              <a:buNone/>
            </a:pPr>
            <a:r>
              <a:rPr b="1" lang="en" sz="3000"/>
              <a:t>Savjet</a:t>
            </a:r>
            <a:r>
              <a:rPr b="1" lang="en" sz="4400"/>
              <a:t> </a:t>
            </a:r>
            <a:endParaRPr/>
          </a:p>
        </p:txBody>
      </p:sp>
      <p:sp>
        <p:nvSpPr>
          <p:cNvPr id="398" name="Google Shape;398;p53"/>
          <p:cNvSpPr txBox="1"/>
          <p:nvPr>
            <p:ph idx="1" type="body"/>
          </p:nvPr>
        </p:nvSpPr>
        <p:spPr>
          <a:xfrm>
            <a:off x="311700" y="1816475"/>
            <a:ext cx="8520600" cy="9078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None/>
            </a:pPr>
            <a:r>
              <a:rPr lang="en" sz="2800">
                <a:solidFill>
                  <a:srgbClr val="000000"/>
                </a:solidFill>
                <a:latin typeface="Calibri"/>
                <a:ea typeface="Calibri"/>
                <a:cs typeface="Calibri"/>
                <a:sym typeface="Calibri"/>
              </a:rPr>
              <a:t>Prepoznaj prilike za rast/ razvoj</a:t>
            </a:r>
            <a:endParaRPr>
              <a:solidFill>
                <a:srgbClr val="000000"/>
              </a:solidFill>
            </a:endParaRPr>
          </a:p>
        </p:txBody>
      </p:sp>
      <p:sp>
        <p:nvSpPr>
          <p:cNvPr id="399" name="Google Shape;399;p53"/>
          <p:cNvSpPr txBox="1"/>
          <p:nvPr/>
        </p:nvSpPr>
        <p:spPr>
          <a:xfrm>
            <a:off x="3772200" y="2706325"/>
            <a:ext cx="4145700" cy="1169100"/>
          </a:xfrm>
          <a:prstGeom prst="rect">
            <a:avLst/>
          </a:prstGeom>
          <a:noFill/>
          <a:ln>
            <a:noFill/>
          </a:ln>
        </p:spPr>
        <p:txBody>
          <a:bodyPr anchorCtr="0" anchor="t" bIns="91425" lIns="91425" spcFirstLastPara="1" rIns="91425" wrap="square" tIns="91425">
            <a:noAutofit/>
          </a:bodyPr>
          <a:lstStyle/>
          <a:p>
            <a:pPr indent="0" lvl="0" marL="457200" rtl="0" algn="l">
              <a:lnSpc>
                <a:spcPct val="90000"/>
              </a:lnSpc>
              <a:spcBef>
                <a:spcPts val="500"/>
              </a:spcBef>
              <a:spcAft>
                <a:spcPts val="0"/>
              </a:spcAft>
              <a:buNone/>
            </a:pPr>
            <a:r>
              <a:rPr lang="en" sz="2000">
                <a:solidFill>
                  <a:srgbClr val="FFFFFF"/>
                </a:solidFill>
                <a:latin typeface="Calibri"/>
                <a:ea typeface="Calibri"/>
                <a:cs typeface="Calibri"/>
                <a:sym typeface="Calibri"/>
              </a:rPr>
              <a:t>Konkretan savjet</a:t>
            </a:r>
            <a:endParaRPr sz="2000">
              <a:solidFill>
                <a:srgbClr val="FFFFFF"/>
              </a:solidFill>
              <a:latin typeface="Calibri"/>
              <a:ea typeface="Calibri"/>
              <a:cs typeface="Calibri"/>
              <a:sym typeface="Calibri"/>
            </a:endParaRPr>
          </a:p>
          <a:p>
            <a:pPr indent="-336550" lvl="0" marL="1371600" rtl="0" algn="l">
              <a:lnSpc>
                <a:spcPct val="90000"/>
              </a:lnSpc>
              <a:spcBef>
                <a:spcPts val="500"/>
              </a:spcBef>
              <a:spcAft>
                <a:spcPts val="0"/>
              </a:spcAft>
              <a:buClr>
                <a:srgbClr val="FFFFFF"/>
              </a:buClr>
              <a:buSzPts val="1700"/>
              <a:buFont typeface="Calibri"/>
              <a:buChar char="●"/>
            </a:pPr>
            <a:r>
              <a:rPr lang="en" sz="1700">
                <a:solidFill>
                  <a:srgbClr val="FFFFFF"/>
                </a:solidFill>
                <a:latin typeface="Calibri"/>
                <a:ea typeface="Calibri"/>
                <a:cs typeface="Calibri"/>
                <a:sym typeface="Calibri"/>
              </a:rPr>
              <a:t>Na uvijek - pametovanje</a:t>
            </a:r>
            <a:endParaRPr sz="1700">
              <a:solidFill>
                <a:srgbClr val="FFFFFF"/>
              </a:solidFill>
              <a:latin typeface="Calibri"/>
              <a:ea typeface="Calibri"/>
              <a:cs typeface="Calibri"/>
              <a:sym typeface="Calibri"/>
            </a:endParaRPr>
          </a:p>
          <a:p>
            <a:pPr indent="0" lvl="0" marL="457200" rtl="0" algn="l">
              <a:lnSpc>
                <a:spcPct val="90000"/>
              </a:lnSpc>
              <a:spcBef>
                <a:spcPts val="500"/>
              </a:spcBef>
              <a:spcAft>
                <a:spcPts val="0"/>
              </a:spcAft>
              <a:buNone/>
            </a:pPr>
            <a:r>
              <a:rPr lang="en" sz="2000">
                <a:solidFill>
                  <a:srgbClr val="FFFFFF"/>
                </a:solidFill>
                <a:latin typeface="Calibri"/>
                <a:ea typeface="Calibri"/>
                <a:cs typeface="Calibri"/>
                <a:sym typeface="Calibri"/>
              </a:rPr>
              <a:t>Omogući samo-refleksiju </a:t>
            </a:r>
            <a:endParaRPr sz="2000">
              <a:solidFill>
                <a:srgbClr val="FFFFFF"/>
              </a:solidFill>
              <a:latin typeface="Calibri"/>
              <a:ea typeface="Calibri"/>
              <a:cs typeface="Calibri"/>
              <a:sym typeface="Calibri"/>
            </a:endParaRPr>
          </a:p>
          <a:p>
            <a:pPr indent="-336550" lvl="0" marL="1371600" rtl="0" algn="l">
              <a:lnSpc>
                <a:spcPct val="90000"/>
              </a:lnSpc>
              <a:spcBef>
                <a:spcPts val="500"/>
              </a:spcBef>
              <a:spcAft>
                <a:spcPts val="0"/>
              </a:spcAft>
              <a:buClr>
                <a:srgbClr val="FFFFFF"/>
              </a:buClr>
              <a:buSzPts val="1700"/>
              <a:buFont typeface="Calibri"/>
              <a:buChar char="●"/>
            </a:pPr>
            <a:r>
              <a:rPr lang="en" sz="1700">
                <a:solidFill>
                  <a:srgbClr val="FFFFFF"/>
                </a:solidFill>
                <a:latin typeface="Calibri"/>
                <a:ea typeface="Calibri"/>
                <a:cs typeface="Calibri"/>
                <a:sym typeface="Calibri"/>
              </a:rPr>
              <a:t>Prilika za samo-identifikaciju potencijalnih problema i nedostataka</a:t>
            </a:r>
            <a:endParaRPr sz="1700">
              <a:solidFill>
                <a:srgbClr val="FFFFFF"/>
              </a:solidFill>
              <a:latin typeface="Calibri"/>
              <a:ea typeface="Calibri"/>
              <a:cs typeface="Calibri"/>
              <a:sym typeface="Calibri"/>
            </a:endParaRPr>
          </a:p>
          <a:p>
            <a:pPr indent="-336550" lvl="0" marL="1371600" rtl="0" algn="l">
              <a:lnSpc>
                <a:spcPct val="90000"/>
              </a:lnSpc>
              <a:spcBef>
                <a:spcPts val="0"/>
              </a:spcBef>
              <a:spcAft>
                <a:spcPts val="0"/>
              </a:spcAft>
              <a:buClr>
                <a:srgbClr val="FFFFFF"/>
              </a:buClr>
              <a:buSzPts val="1700"/>
              <a:buFont typeface="Calibri"/>
              <a:buChar char="●"/>
            </a:pPr>
            <a:r>
              <a:rPr lang="en" sz="1700">
                <a:solidFill>
                  <a:srgbClr val="FFFFFF"/>
                </a:solidFill>
                <a:latin typeface="Calibri"/>
                <a:ea typeface="Calibri"/>
                <a:cs typeface="Calibri"/>
                <a:sym typeface="Calibri"/>
              </a:rPr>
              <a:t>Postavljanje osobnih izazova</a:t>
            </a:r>
            <a:endParaRPr sz="1700">
              <a:solidFill>
                <a:srgbClr val="FFFFFF"/>
              </a:solidFill>
              <a:latin typeface="Calibri"/>
              <a:ea typeface="Calibri"/>
              <a:cs typeface="Calibri"/>
              <a:sym typeface="Calibri"/>
            </a:endParaRPr>
          </a:p>
          <a:p>
            <a:pPr indent="0" lvl="0" marL="457200" rtl="0" algn="l">
              <a:lnSpc>
                <a:spcPct val="90000"/>
              </a:lnSpc>
              <a:spcBef>
                <a:spcPts val="500"/>
              </a:spcBef>
              <a:spcAft>
                <a:spcPts val="0"/>
              </a:spcAft>
              <a:buNone/>
            </a:pPr>
            <a:r>
              <a:t/>
            </a:r>
            <a:endParaRPr sz="2000">
              <a:solidFill>
                <a:srgbClr val="FFFF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pic>
        <p:nvPicPr>
          <p:cNvPr id="404" name="Google Shape;404;p54"/>
          <p:cNvPicPr preferRelativeResize="0"/>
          <p:nvPr/>
        </p:nvPicPr>
        <p:blipFill>
          <a:blip r:embed="rId3">
            <a:alphaModFix/>
          </a:blip>
          <a:stretch>
            <a:fillRect/>
          </a:stretch>
        </p:blipFill>
        <p:spPr>
          <a:xfrm>
            <a:off x="0" y="-10725"/>
            <a:ext cx="9144000" cy="5143500"/>
          </a:xfrm>
          <a:prstGeom prst="rect">
            <a:avLst/>
          </a:prstGeom>
          <a:noFill/>
          <a:ln>
            <a:noFill/>
          </a:ln>
        </p:spPr>
      </p:pic>
      <p:sp>
        <p:nvSpPr>
          <p:cNvPr id="405" name="Google Shape;405;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400"/>
              <a:t>Otvaraj horizonte</a:t>
            </a:r>
            <a:endParaRPr b="1" sz="4400"/>
          </a:p>
          <a:p>
            <a:pPr indent="457200" lvl="0" marL="2286000" rtl="0" algn="l">
              <a:spcBef>
                <a:spcPts val="0"/>
              </a:spcBef>
              <a:spcAft>
                <a:spcPts val="0"/>
              </a:spcAft>
              <a:buNone/>
            </a:pPr>
            <a:r>
              <a:rPr b="1" lang="en" sz="3000"/>
              <a:t>Savjet</a:t>
            </a:r>
            <a:r>
              <a:rPr b="1" lang="en" sz="4400"/>
              <a:t> </a:t>
            </a:r>
            <a:endParaRPr/>
          </a:p>
        </p:txBody>
      </p:sp>
      <p:sp>
        <p:nvSpPr>
          <p:cNvPr id="406" name="Google Shape;406;p54"/>
          <p:cNvSpPr txBox="1"/>
          <p:nvPr>
            <p:ph idx="1" type="body"/>
          </p:nvPr>
        </p:nvSpPr>
        <p:spPr>
          <a:xfrm>
            <a:off x="311700" y="1816475"/>
            <a:ext cx="8520600" cy="9078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None/>
            </a:pPr>
            <a:r>
              <a:rPr lang="en" sz="2800">
                <a:solidFill>
                  <a:srgbClr val="000000"/>
                </a:solidFill>
                <a:latin typeface="Calibri"/>
                <a:ea typeface="Calibri"/>
                <a:cs typeface="Calibri"/>
                <a:sym typeface="Calibri"/>
              </a:rPr>
              <a:t>Prepoznaj prilike za rast/ razvoj</a:t>
            </a:r>
            <a:endParaRPr>
              <a:solidFill>
                <a:srgbClr val="000000"/>
              </a:solidFill>
            </a:endParaRPr>
          </a:p>
        </p:txBody>
      </p:sp>
      <p:sp>
        <p:nvSpPr>
          <p:cNvPr id="407" name="Google Shape;407;p54"/>
          <p:cNvSpPr txBox="1"/>
          <p:nvPr/>
        </p:nvSpPr>
        <p:spPr>
          <a:xfrm>
            <a:off x="3772200" y="2706325"/>
            <a:ext cx="4145700" cy="1169100"/>
          </a:xfrm>
          <a:prstGeom prst="rect">
            <a:avLst/>
          </a:prstGeom>
          <a:noFill/>
          <a:ln>
            <a:noFill/>
          </a:ln>
        </p:spPr>
        <p:txBody>
          <a:bodyPr anchorCtr="0" anchor="t" bIns="91425" lIns="91425" spcFirstLastPara="1" rIns="91425" wrap="square" tIns="91425">
            <a:noAutofit/>
          </a:bodyPr>
          <a:lstStyle/>
          <a:p>
            <a:pPr indent="0" lvl="0" marL="457200" rtl="0" algn="l">
              <a:lnSpc>
                <a:spcPct val="90000"/>
              </a:lnSpc>
              <a:spcBef>
                <a:spcPts val="500"/>
              </a:spcBef>
              <a:spcAft>
                <a:spcPts val="0"/>
              </a:spcAft>
              <a:buNone/>
            </a:pPr>
            <a:r>
              <a:rPr lang="en" sz="2000">
                <a:solidFill>
                  <a:srgbClr val="FFFFFF"/>
                </a:solidFill>
                <a:latin typeface="Calibri"/>
                <a:ea typeface="Calibri"/>
                <a:cs typeface="Calibri"/>
                <a:sym typeface="Calibri"/>
              </a:rPr>
              <a:t>Konkretan savjet</a:t>
            </a:r>
            <a:endParaRPr sz="2000">
              <a:solidFill>
                <a:srgbClr val="FFFFFF"/>
              </a:solidFill>
              <a:latin typeface="Calibri"/>
              <a:ea typeface="Calibri"/>
              <a:cs typeface="Calibri"/>
              <a:sym typeface="Calibri"/>
            </a:endParaRPr>
          </a:p>
          <a:p>
            <a:pPr indent="-336550" lvl="0" marL="1371600" rtl="0" algn="l">
              <a:lnSpc>
                <a:spcPct val="90000"/>
              </a:lnSpc>
              <a:spcBef>
                <a:spcPts val="500"/>
              </a:spcBef>
              <a:spcAft>
                <a:spcPts val="0"/>
              </a:spcAft>
              <a:buClr>
                <a:srgbClr val="FFFFFF"/>
              </a:buClr>
              <a:buSzPts val="1700"/>
              <a:buFont typeface="Calibri"/>
              <a:buChar char="●"/>
            </a:pPr>
            <a:r>
              <a:rPr lang="en" sz="1700">
                <a:solidFill>
                  <a:srgbClr val="FFFFFF"/>
                </a:solidFill>
                <a:latin typeface="Calibri"/>
                <a:ea typeface="Calibri"/>
                <a:cs typeface="Calibri"/>
                <a:sym typeface="Calibri"/>
              </a:rPr>
              <a:t>Na uvijek - pametovanje</a:t>
            </a:r>
            <a:endParaRPr sz="1700">
              <a:solidFill>
                <a:srgbClr val="FFFFFF"/>
              </a:solidFill>
              <a:latin typeface="Calibri"/>
              <a:ea typeface="Calibri"/>
              <a:cs typeface="Calibri"/>
              <a:sym typeface="Calibri"/>
            </a:endParaRPr>
          </a:p>
          <a:p>
            <a:pPr indent="0" lvl="0" marL="457200" rtl="0" algn="l">
              <a:lnSpc>
                <a:spcPct val="90000"/>
              </a:lnSpc>
              <a:spcBef>
                <a:spcPts val="500"/>
              </a:spcBef>
              <a:spcAft>
                <a:spcPts val="0"/>
              </a:spcAft>
              <a:buNone/>
            </a:pPr>
            <a:r>
              <a:rPr lang="en" sz="2000">
                <a:solidFill>
                  <a:srgbClr val="FFFFFF"/>
                </a:solidFill>
                <a:latin typeface="Calibri"/>
                <a:ea typeface="Calibri"/>
                <a:cs typeface="Calibri"/>
                <a:sym typeface="Calibri"/>
              </a:rPr>
              <a:t>Omogući samo-refleksiju </a:t>
            </a:r>
            <a:endParaRPr sz="2000">
              <a:solidFill>
                <a:srgbClr val="FFFFFF"/>
              </a:solidFill>
              <a:latin typeface="Calibri"/>
              <a:ea typeface="Calibri"/>
              <a:cs typeface="Calibri"/>
              <a:sym typeface="Calibri"/>
            </a:endParaRPr>
          </a:p>
          <a:p>
            <a:pPr indent="-336550" lvl="0" marL="1371600" rtl="0" algn="l">
              <a:lnSpc>
                <a:spcPct val="90000"/>
              </a:lnSpc>
              <a:spcBef>
                <a:spcPts val="500"/>
              </a:spcBef>
              <a:spcAft>
                <a:spcPts val="0"/>
              </a:spcAft>
              <a:buClr>
                <a:srgbClr val="FFFFFF"/>
              </a:buClr>
              <a:buSzPts val="1700"/>
              <a:buFont typeface="Calibri"/>
              <a:buChar char="●"/>
            </a:pPr>
            <a:r>
              <a:rPr lang="en" sz="1700">
                <a:solidFill>
                  <a:srgbClr val="FFFFFF"/>
                </a:solidFill>
                <a:latin typeface="Calibri"/>
                <a:ea typeface="Calibri"/>
                <a:cs typeface="Calibri"/>
                <a:sym typeface="Calibri"/>
              </a:rPr>
              <a:t>Prilika za samo-identifikaciju potencijalnih problema i nedostataka</a:t>
            </a:r>
            <a:endParaRPr sz="1700">
              <a:solidFill>
                <a:srgbClr val="FFFFFF"/>
              </a:solidFill>
              <a:latin typeface="Calibri"/>
              <a:ea typeface="Calibri"/>
              <a:cs typeface="Calibri"/>
              <a:sym typeface="Calibri"/>
            </a:endParaRPr>
          </a:p>
          <a:p>
            <a:pPr indent="-336550" lvl="0" marL="1371600" rtl="0" algn="l">
              <a:lnSpc>
                <a:spcPct val="90000"/>
              </a:lnSpc>
              <a:spcBef>
                <a:spcPts val="0"/>
              </a:spcBef>
              <a:spcAft>
                <a:spcPts val="0"/>
              </a:spcAft>
              <a:buClr>
                <a:srgbClr val="FFFFFF"/>
              </a:buClr>
              <a:buSzPts val="1700"/>
              <a:buFont typeface="Calibri"/>
              <a:buChar char="●"/>
            </a:pPr>
            <a:r>
              <a:rPr lang="en" sz="1700">
                <a:solidFill>
                  <a:srgbClr val="FFFFFF"/>
                </a:solidFill>
                <a:latin typeface="Calibri"/>
                <a:ea typeface="Calibri"/>
                <a:cs typeface="Calibri"/>
                <a:sym typeface="Calibri"/>
              </a:rPr>
              <a:t>Postavljanje osobnih izazova</a:t>
            </a:r>
            <a:endParaRPr sz="1700">
              <a:solidFill>
                <a:srgbClr val="FFFFFF"/>
              </a:solidFill>
              <a:latin typeface="Calibri"/>
              <a:ea typeface="Calibri"/>
              <a:cs typeface="Calibri"/>
              <a:sym typeface="Calibri"/>
            </a:endParaRPr>
          </a:p>
          <a:p>
            <a:pPr indent="0" lvl="0" marL="457200" rtl="0" algn="l">
              <a:lnSpc>
                <a:spcPct val="90000"/>
              </a:lnSpc>
              <a:spcBef>
                <a:spcPts val="500"/>
              </a:spcBef>
              <a:spcAft>
                <a:spcPts val="0"/>
              </a:spcAft>
              <a:buNone/>
            </a:pPr>
            <a:r>
              <a:t/>
            </a:r>
            <a:endParaRPr sz="2000">
              <a:solidFill>
                <a:srgbClr val="FFFFFF"/>
              </a:solidFill>
            </a:endParaRPr>
          </a:p>
        </p:txBody>
      </p:sp>
      <p:pic>
        <p:nvPicPr>
          <p:cNvPr descr="7 minutes countdown timer with beep. Beeps at the start/end.&#10;Simple mode - timer with white background and black text.&#10;&#10;Seven minutes alarm clock with beep end. Help you for all occasions in LIFE.&#10;&#10;This timer is good for use when you:&#10;Study homework&#10;Doing something in classroom&#10;Readin a book&#10;Doing exercise&#10;Fit timer for gym&#10;&#10;Online and free for you! &#10;Best regards, Timers channel.&#10;---&#10;If you want change something in this timer send message on my e-mail.&#10;&#10;===&#10;P.S. I have challange for you and me. &#10;If you'll subscribe on this channel, I'll do new timer!&#10;&#10;Lets'GO!&#10;===&#10;&#10;Thank you for reading. I hope this countdown timer was useful to you." id="408" name="Google Shape;408;p54" title="7 Minutes countdown Timer - Beep at the end | Simple Timer (Seven min)">
            <a:hlinkClick r:id="rId4"/>
          </p:cNvPr>
          <p:cNvPicPr preferRelativeResize="0"/>
          <p:nvPr/>
        </p:nvPicPr>
        <p:blipFill>
          <a:blip r:embed="rId5">
            <a:alphaModFix/>
          </a:blip>
          <a:stretch>
            <a:fillRect/>
          </a:stretch>
        </p:blipFill>
        <p:spPr>
          <a:xfrm>
            <a:off x="0" y="3432000"/>
            <a:ext cx="2249424" cy="1700784"/>
          </a:xfrm>
          <a:prstGeom prst="rect">
            <a:avLst/>
          </a:prstGeom>
          <a:noFill/>
          <a:ln>
            <a:noFill/>
          </a:ln>
        </p:spPr>
      </p:pic>
      <p:sp>
        <p:nvSpPr>
          <p:cNvPr id="409" name="Google Shape;409;p54"/>
          <p:cNvSpPr txBox="1"/>
          <p:nvPr/>
        </p:nvSpPr>
        <p:spPr>
          <a:xfrm>
            <a:off x="2249425" y="4738275"/>
            <a:ext cx="1262100" cy="39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7</a:t>
            </a:r>
            <a:r>
              <a:rPr b="1" lang="en">
                <a:solidFill>
                  <a:srgbClr val="FFFFFF"/>
                </a:solidFill>
              </a:rPr>
              <a:t> min</a:t>
            </a:r>
            <a:endParaRPr b="1">
              <a:solidFill>
                <a:srgbClr val="FFFFF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3" name="Shape 413"/>
        <p:cNvGrpSpPr/>
        <p:nvPr/>
      </p:nvGrpSpPr>
      <p:grpSpPr>
        <a:xfrm>
          <a:off x="0" y="0"/>
          <a:ext cx="0" cy="0"/>
          <a:chOff x="0" y="0"/>
          <a:chExt cx="0" cy="0"/>
        </a:xfrm>
      </p:grpSpPr>
      <p:pic>
        <p:nvPicPr>
          <p:cNvPr id="414" name="Google Shape;414;p55"/>
          <p:cNvPicPr preferRelativeResize="0"/>
          <p:nvPr/>
        </p:nvPicPr>
        <p:blipFill>
          <a:blip r:embed="rId3">
            <a:alphaModFix/>
          </a:blip>
          <a:stretch>
            <a:fillRect/>
          </a:stretch>
        </p:blipFill>
        <p:spPr>
          <a:xfrm>
            <a:off x="0" y="-10725"/>
            <a:ext cx="9144000" cy="5143500"/>
          </a:xfrm>
          <a:prstGeom prst="rect">
            <a:avLst/>
          </a:prstGeom>
          <a:noFill/>
          <a:ln>
            <a:noFill/>
          </a:ln>
        </p:spPr>
      </p:pic>
      <p:sp>
        <p:nvSpPr>
          <p:cNvPr id="415" name="Google Shape;415;p55"/>
          <p:cNvSpPr/>
          <p:nvPr/>
        </p:nvSpPr>
        <p:spPr>
          <a:xfrm>
            <a:off x="769650" y="2143400"/>
            <a:ext cx="7604700" cy="27633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400"/>
              <a:t>Otvaraj horizonte</a:t>
            </a:r>
            <a:endParaRPr b="1" sz="4400"/>
          </a:p>
          <a:p>
            <a:pPr indent="457200" lvl="0" marL="2286000" rtl="0" algn="l">
              <a:spcBef>
                <a:spcPts val="0"/>
              </a:spcBef>
              <a:spcAft>
                <a:spcPts val="0"/>
              </a:spcAft>
              <a:buNone/>
            </a:pPr>
            <a:r>
              <a:rPr b="1" lang="en" sz="3000"/>
              <a:t>Savjet</a:t>
            </a:r>
            <a:r>
              <a:rPr b="1" lang="en" sz="4400"/>
              <a:t> </a:t>
            </a:r>
            <a:endParaRPr/>
          </a:p>
        </p:txBody>
      </p:sp>
      <p:sp>
        <p:nvSpPr>
          <p:cNvPr id="417" name="Google Shape;417;p55"/>
          <p:cNvSpPr txBox="1"/>
          <p:nvPr/>
        </p:nvSpPr>
        <p:spPr>
          <a:xfrm>
            <a:off x="937700" y="2143400"/>
            <a:ext cx="7219200" cy="2738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en" sz="2200">
                <a:solidFill>
                  <a:schemeClr val="dk1"/>
                </a:solidFill>
                <a:latin typeface="Caveat"/>
                <a:ea typeface="Caveat"/>
                <a:cs typeface="Caveat"/>
                <a:sym typeface="Caveat"/>
              </a:rPr>
              <a:t>Tvoja sposobnost brige o vlastitom mentalnom zdravlju je na zavidnom nivou prioriteta i mislim da bi tvoji kolege od tebe mogli puno naučiti kada bi im iskreno, otvoreno i jasno rekao što i kada od tebe mogu očekivati. Sigurno bi tvoj poslovni uspjeh, karijera ali i odnos sa suradnicima bio puno kvalitetniji kada bi poradio na boljoj organizaciji vremena i svoje obaveze izvršavao na vrijeme i odgovorno. To bi sigurno povećalo tvoje osobno zadovoljstvo kao i zadovoljstvo tvojih suradnika.</a:t>
            </a:r>
            <a:endParaRPr b="1" sz="2200">
              <a:solidFill>
                <a:schemeClr val="dk1"/>
              </a:solidFill>
              <a:latin typeface="Caveat"/>
              <a:ea typeface="Caveat"/>
              <a:cs typeface="Caveat"/>
              <a:sym typeface="Cavea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1" name="Shape 421"/>
        <p:cNvGrpSpPr/>
        <p:nvPr/>
      </p:nvGrpSpPr>
      <p:grpSpPr>
        <a:xfrm>
          <a:off x="0" y="0"/>
          <a:ext cx="0" cy="0"/>
          <a:chOff x="0" y="0"/>
          <a:chExt cx="0" cy="0"/>
        </a:xfrm>
      </p:grpSpPr>
      <p:pic>
        <p:nvPicPr>
          <p:cNvPr id="422" name="Google Shape;422;p56"/>
          <p:cNvPicPr preferRelativeResize="0"/>
          <p:nvPr/>
        </p:nvPicPr>
        <p:blipFill>
          <a:blip r:embed="rId3">
            <a:alphaModFix/>
          </a:blip>
          <a:stretch>
            <a:fillRect/>
          </a:stretch>
        </p:blipFill>
        <p:spPr>
          <a:xfrm flipH="1">
            <a:off x="1" y="0"/>
            <a:ext cx="9143998" cy="5143500"/>
          </a:xfrm>
          <a:prstGeom prst="rect">
            <a:avLst/>
          </a:prstGeom>
          <a:noFill/>
          <a:ln>
            <a:noFill/>
          </a:ln>
        </p:spPr>
      </p:pic>
      <p:sp>
        <p:nvSpPr>
          <p:cNvPr id="423" name="Google Shape;423;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400"/>
              <a:t>Traži mišljenje</a:t>
            </a:r>
            <a:endParaRPr b="1" sz="4400"/>
          </a:p>
          <a:p>
            <a:pPr indent="457200" lvl="0" marL="2286000" rtl="0" algn="l">
              <a:spcBef>
                <a:spcPts val="0"/>
              </a:spcBef>
              <a:spcAft>
                <a:spcPts val="0"/>
              </a:spcAft>
              <a:buNone/>
            </a:pPr>
            <a:r>
              <a:rPr b="1" lang="en" sz="3000"/>
              <a:t>Pitanje</a:t>
            </a:r>
            <a:r>
              <a:rPr b="1" lang="en" sz="4400"/>
              <a:t> </a:t>
            </a:r>
            <a:endParaRPr/>
          </a:p>
        </p:txBody>
      </p:sp>
      <p:sp>
        <p:nvSpPr>
          <p:cNvPr id="424" name="Google Shape;424;p56"/>
          <p:cNvSpPr txBox="1"/>
          <p:nvPr>
            <p:ph idx="1" type="body"/>
          </p:nvPr>
        </p:nvSpPr>
        <p:spPr>
          <a:xfrm>
            <a:off x="311700" y="1968875"/>
            <a:ext cx="8520600" cy="9078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None/>
            </a:pPr>
            <a:r>
              <a:rPr lang="en" sz="2800">
                <a:solidFill>
                  <a:schemeClr val="dk1"/>
                </a:solidFill>
                <a:latin typeface="Calibri"/>
                <a:ea typeface="Calibri"/>
                <a:cs typeface="Calibri"/>
                <a:sym typeface="Calibri"/>
              </a:rPr>
              <a:t>Poticati na razmišljanje</a:t>
            </a:r>
            <a:endParaRPr sz="28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rPr lang="en" sz="2800">
                <a:solidFill>
                  <a:schemeClr val="dk1"/>
                </a:solidFill>
                <a:latin typeface="Calibri"/>
                <a:ea typeface="Calibri"/>
                <a:cs typeface="Calibri"/>
                <a:sym typeface="Calibri"/>
              </a:rPr>
              <a:t>			- boje razumijevanje</a:t>
            </a:r>
            <a:endParaRPr sz="2800">
              <a:solidFill>
                <a:schemeClr val="dk1"/>
              </a:solidFill>
              <a:latin typeface="Calibri"/>
              <a:ea typeface="Calibri"/>
              <a:cs typeface="Calibri"/>
              <a:sym typeface="Calibri"/>
            </a:endParaRPr>
          </a:p>
          <a:p>
            <a:pPr indent="0" lvl="0" marL="0" rtl="0" algn="l">
              <a:lnSpc>
                <a:spcPct val="90000"/>
              </a:lnSpc>
              <a:spcBef>
                <a:spcPts val="500"/>
              </a:spcBef>
              <a:spcAft>
                <a:spcPts val="0"/>
              </a:spcAft>
              <a:buNone/>
            </a:pPr>
            <a:r>
              <a:t/>
            </a:r>
            <a:endParaRPr sz="2400">
              <a:solidFill>
                <a:schemeClr val="dk1"/>
              </a:solidFill>
            </a:endParaRPr>
          </a:p>
          <a:p>
            <a:pPr indent="0" lvl="0" marL="457200" rtl="0" algn="l">
              <a:lnSpc>
                <a:spcPct val="90000"/>
              </a:lnSpc>
              <a:spcBef>
                <a:spcPts val="500"/>
              </a:spcBef>
              <a:spcAft>
                <a:spcPts val="0"/>
              </a:spcAft>
              <a:buNone/>
            </a:pPr>
            <a:r>
              <a:t/>
            </a:r>
            <a:endParaRPr sz="2400">
              <a:solidFill>
                <a:schemeClr val="dk1"/>
              </a:solidFill>
              <a:latin typeface="Calibri"/>
              <a:ea typeface="Calibri"/>
              <a:cs typeface="Calibri"/>
              <a:sym typeface="Calibri"/>
            </a:endParaRPr>
          </a:p>
          <a:p>
            <a:pPr indent="0" lvl="0" marL="457200" rtl="0" algn="l">
              <a:lnSpc>
                <a:spcPct val="90000"/>
              </a:lnSpc>
              <a:spcBef>
                <a:spcPts val="500"/>
              </a:spcBef>
              <a:spcAft>
                <a:spcPts val="0"/>
              </a:spcAft>
              <a:buNone/>
            </a:pPr>
            <a:r>
              <a:t/>
            </a:r>
            <a:endParaRPr sz="2400">
              <a:solidFill>
                <a:schemeClr val="dk1"/>
              </a:solidFill>
              <a:latin typeface="Calibri"/>
              <a:ea typeface="Calibri"/>
              <a:cs typeface="Calibri"/>
              <a:sym typeface="Calibri"/>
            </a:endParaRPr>
          </a:p>
          <a:p>
            <a:pPr indent="0" lvl="0" marL="0" rtl="0" algn="l">
              <a:spcBef>
                <a:spcPts val="0"/>
              </a:spcBef>
              <a:spcAft>
                <a:spcPts val="1600"/>
              </a:spcAft>
              <a:buNone/>
            </a:pPr>
            <a:r>
              <a:t/>
            </a:r>
            <a:endParaRPr/>
          </a:p>
        </p:txBody>
      </p:sp>
      <p:sp>
        <p:nvSpPr>
          <p:cNvPr id="425" name="Google Shape;425;p56"/>
          <p:cNvSpPr txBox="1"/>
          <p:nvPr/>
        </p:nvSpPr>
        <p:spPr>
          <a:xfrm>
            <a:off x="4648200" y="2722100"/>
            <a:ext cx="4445400" cy="2029500"/>
          </a:xfrm>
          <a:prstGeom prst="rect">
            <a:avLst/>
          </a:prstGeom>
          <a:noFill/>
          <a:ln>
            <a:noFill/>
          </a:ln>
        </p:spPr>
        <p:txBody>
          <a:bodyPr anchorCtr="0" anchor="t" bIns="91425" lIns="91425" spcFirstLastPara="1" rIns="91425" wrap="square" tIns="91425">
            <a:noAutofit/>
          </a:bodyPr>
          <a:lstStyle/>
          <a:p>
            <a:pPr indent="0" lvl="0" marL="457200" rtl="0" algn="l">
              <a:lnSpc>
                <a:spcPct val="90000"/>
              </a:lnSpc>
              <a:spcBef>
                <a:spcPts val="500"/>
              </a:spcBef>
              <a:spcAft>
                <a:spcPts val="0"/>
              </a:spcAft>
              <a:buNone/>
            </a:pPr>
            <a:r>
              <a:rPr lang="en" sz="2000">
                <a:solidFill>
                  <a:srgbClr val="FFFFFF"/>
                </a:solidFill>
                <a:latin typeface="Calibri"/>
                <a:ea typeface="Calibri"/>
                <a:cs typeface="Calibri"/>
                <a:sym typeface="Calibri"/>
              </a:rPr>
              <a:t>Prebaciti fokus s</a:t>
            </a:r>
            <a:endParaRPr sz="2000">
              <a:solidFill>
                <a:srgbClr val="FFFFFF"/>
              </a:solidFill>
              <a:latin typeface="Calibri"/>
              <a:ea typeface="Calibri"/>
              <a:cs typeface="Calibri"/>
              <a:sym typeface="Calibri"/>
            </a:endParaRPr>
          </a:p>
          <a:p>
            <a:pPr indent="-336550" lvl="0" marL="1371600" rtl="0" algn="l">
              <a:lnSpc>
                <a:spcPct val="90000"/>
              </a:lnSpc>
              <a:spcBef>
                <a:spcPts val="500"/>
              </a:spcBef>
              <a:spcAft>
                <a:spcPts val="0"/>
              </a:spcAft>
              <a:buClr>
                <a:srgbClr val="FFFFFF"/>
              </a:buClr>
              <a:buSzPts val="1700"/>
              <a:buFont typeface="Calibri"/>
              <a:buChar char="●"/>
            </a:pPr>
            <a:r>
              <a:rPr b="1" lang="en" sz="1700">
                <a:solidFill>
                  <a:srgbClr val="FFFFFF"/>
                </a:solidFill>
                <a:latin typeface="Calibri"/>
                <a:ea typeface="Calibri"/>
                <a:cs typeface="Calibri"/>
                <a:sym typeface="Calibri"/>
              </a:rPr>
              <a:t>TI </a:t>
            </a:r>
            <a:r>
              <a:rPr lang="en" sz="1700">
                <a:solidFill>
                  <a:srgbClr val="FFFFFF"/>
                </a:solidFill>
                <a:latin typeface="Calibri"/>
                <a:ea typeface="Calibri"/>
                <a:cs typeface="Calibri"/>
                <a:sym typeface="Calibri"/>
              </a:rPr>
              <a:t>(okrivljavanje)</a:t>
            </a:r>
            <a:endParaRPr sz="1700">
              <a:solidFill>
                <a:srgbClr val="FFFFFF"/>
              </a:solidFill>
              <a:latin typeface="Calibri"/>
              <a:ea typeface="Calibri"/>
              <a:cs typeface="Calibri"/>
              <a:sym typeface="Calibri"/>
            </a:endParaRPr>
          </a:p>
          <a:p>
            <a:pPr indent="0" lvl="0" marL="457200" rtl="0" algn="l">
              <a:lnSpc>
                <a:spcPct val="90000"/>
              </a:lnSpc>
              <a:spcBef>
                <a:spcPts val="500"/>
              </a:spcBef>
              <a:spcAft>
                <a:spcPts val="0"/>
              </a:spcAft>
              <a:buNone/>
            </a:pPr>
            <a:r>
              <a:rPr lang="en" sz="2000">
                <a:solidFill>
                  <a:srgbClr val="FFFFFF"/>
                </a:solidFill>
                <a:latin typeface="Calibri"/>
                <a:ea typeface="Calibri"/>
                <a:cs typeface="Calibri"/>
                <a:sym typeface="Calibri"/>
              </a:rPr>
              <a:t>Na: </a:t>
            </a:r>
            <a:r>
              <a:rPr lang="en" sz="2000">
                <a:solidFill>
                  <a:srgbClr val="FFFFFF"/>
                </a:solidFill>
                <a:latin typeface="Calibri"/>
                <a:ea typeface="Calibri"/>
                <a:cs typeface="Calibri"/>
                <a:sym typeface="Calibri"/>
              </a:rPr>
              <a:t> </a:t>
            </a:r>
            <a:endParaRPr sz="2000">
              <a:solidFill>
                <a:srgbClr val="FFFFFF"/>
              </a:solidFill>
              <a:latin typeface="Calibri"/>
              <a:ea typeface="Calibri"/>
              <a:cs typeface="Calibri"/>
              <a:sym typeface="Calibri"/>
            </a:endParaRPr>
          </a:p>
          <a:p>
            <a:pPr indent="-336550" lvl="0" marL="1371600" rtl="0" algn="l">
              <a:lnSpc>
                <a:spcPct val="90000"/>
              </a:lnSpc>
              <a:spcBef>
                <a:spcPts val="500"/>
              </a:spcBef>
              <a:spcAft>
                <a:spcPts val="0"/>
              </a:spcAft>
              <a:buClr>
                <a:srgbClr val="FFFFFF"/>
              </a:buClr>
              <a:buSzPts val="1700"/>
              <a:buFont typeface="Calibri"/>
              <a:buChar char="●"/>
            </a:pPr>
            <a:r>
              <a:rPr b="1" lang="en" sz="1700">
                <a:solidFill>
                  <a:srgbClr val="FFFFFF"/>
                </a:solidFill>
                <a:latin typeface="Calibri"/>
                <a:ea typeface="Calibri"/>
                <a:cs typeface="Calibri"/>
                <a:sym typeface="Calibri"/>
              </a:rPr>
              <a:t>KAKO</a:t>
            </a:r>
            <a:r>
              <a:rPr lang="en" sz="1700">
                <a:solidFill>
                  <a:srgbClr val="FFFFFF"/>
                </a:solidFill>
                <a:latin typeface="Calibri"/>
                <a:ea typeface="Calibri"/>
                <a:cs typeface="Calibri"/>
                <a:sym typeface="Calibri"/>
              </a:rPr>
              <a:t> (“nuditi” rješenje i otvarati prilike za osobni razvoj</a:t>
            </a:r>
            <a:endParaRPr sz="1700">
              <a:solidFill>
                <a:srgbClr val="FFFFFF"/>
              </a:solidFill>
              <a:latin typeface="Calibri"/>
              <a:ea typeface="Calibri"/>
              <a:cs typeface="Calibri"/>
              <a:sym typeface="Calibri"/>
            </a:endParaRPr>
          </a:p>
          <a:p>
            <a:pPr indent="457200" lvl="0" marL="1828800" rtl="0" algn="l">
              <a:lnSpc>
                <a:spcPct val="90000"/>
              </a:lnSpc>
              <a:spcBef>
                <a:spcPts val="500"/>
              </a:spcBef>
              <a:spcAft>
                <a:spcPts val="0"/>
              </a:spcAft>
              <a:buNone/>
            </a:pPr>
            <a:r>
              <a:rPr lang="en" sz="1700">
                <a:solidFill>
                  <a:srgbClr val="FFFFFF"/>
                </a:solidFill>
                <a:latin typeface="Calibri"/>
                <a:ea typeface="Calibri"/>
                <a:cs typeface="Calibri"/>
                <a:sym typeface="Calibri"/>
              </a:rPr>
              <a:t>Otvoriti dijalog</a:t>
            </a:r>
            <a:endParaRPr sz="2000">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9" name="Shape 429"/>
        <p:cNvGrpSpPr/>
        <p:nvPr/>
      </p:nvGrpSpPr>
      <p:grpSpPr>
        <a:xfrm>
          <a:off x="0" y="0"/>
          <a:ext cx="0" cy="0"/>
          <a:chOff x="0" y="0"/>
          <a:chExt cx="0" cy="0"/>
        </a:xfrm>
      </p:grpSpPr>
      <p:pic>
        <p:nvPicPr>
          <p:cNvPr id="430" name="Google Shape;430;p57"/>
          <p:cNvPicPr preferRelativeResize="0"/>
          <p:nvPr/>
        </p:nvPicPr>
        <p:blipFill>
          <a:blip r:embed="rId3">
            <a:alphaModFix/>
          </a:blip>
          <a:stretch>
            <a:fillRect/>
          </a:stretch>
        </p:blipFill>
        <p:spPr>
          <a:xfrm flipH="1">
            <a:off x="1" y="0"/>
            <a:ext cx="9143998" cy="5143500"/>
          </a:xfrm>
          <a:prstGeom prst="rect">
            <a:avLst/>
          </a:prstGeom>
          <a:noFill/>
          <a:ln>
            <a:noFill/>
          </a:ln>
        </p:spPr>
      </p:pic>
      <p:sp>
        <p:nvSpPr>
          <p:cNvPr id="431" name="Google Shape;431;p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400"/>
              <a:t>Traži mišljenje</a:t>
            </a:r>
            <a:endParaRPr b="1" sz="4400"/>
          </a:p>
          <a:p>
            <a:pPr indent="457200" lvl="0" marL="2286000" rtl="0" algn="l">
              <a:spcBef>
                <a:spcPts val="0"/>
              </a:spcBef>
              <a:spcAft>
                <a:spcPts val="0"/>
              </a:spcAft>
              <a:buNone/>
            </a:pPr>
            <a:r>
              <a:rPr b="1" lang="en" sz="3000"/>
              <a:t>Pitanje</a:t>
            </a:r>
            <a:r>
              <a:rPr b="1" lang="en" sz="4400"/>
              <a:t> </a:t>
            </a:r>
            <a:endParaRPr/>
          </a:p>
        </p:txBody>
      </p:sp>
      <p:pic>
        <p:nvPicPr>
          <p:cNvPr descr="Countdown clock starting at 10 minutes. Sound at start/end.&#10;Useful for timing your talk/presentation, for example. The circle animation gives a clear indication of the amount of elapsed time." id="432" name="Google Shape;432;p57" title="10 Minute Countdown Timer">
            <a:hlinkClick r:id="rId4"/>
          </p:cNvPr>
          <p:cNvPicPr preferRelativeResize="0"/>
          <p:nvPr/>
        </p:nvPicPr>
        <p:blipFill>
          <a:blip r:embed="rId5">
            <a:alphaModFix/>
          </a:blip>
          <a:stretch>
            <a:fillRect/>
          </a:stretch>
        </p:blipFill>
        <p:spPr>
          <a:xfrm>
            <a:off x="0" y="3442725"/>
            <a:ext cx="2249424" cy="1700784"/>
          </a:xfrm>
          <a:prstGeom prst="rect">
            <a:avLst/>
          </a:prstGeom>
          <a:noFill/>
          <a:ln>
            <a:noFill/>
          </a:ln>
        </p:spPr>
      </p:pic>
      <p:sp>
        <p:nvSpPr>
          <p:cNvPr id="433" name="Google Shape;433;p57"/>
          <p:cNvSpPr txBox="1"/>
          <p:nvPr/>
        </p:nvSpPr>
        <p:spPr>
          <a:xfrm>
            <a:off x="2249425" y="4738275"/>
            <a:ext cx="1262100" cy="39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10 min</a:t>
            </a:r>
            <a:endParaRPr b="1"/>
          </a:p>
        </p:txBody>
      </p:sp>
      <p:sp>
        <p:nvSpPr>
          <p:cNvPr id="434" name="Google Shape;434;p57"/>
          <p:cNvSpPr txBox="1"/>
          <p:nvPr>
            <p:ph idx="1" type="body"/>
          </p:nvPr>
        </p:nvSpPr>
        <p:spPr>
          <a:xfrm>
            <a:off x="311700" y="1968875"/>
            <a:ext cx="8520600" cy="9078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None/>
            </a:pPr>
            <a:r>
              <a:rPr lang="en" sz="2800">
                <a:solidFill>
                  <a:schemeClr val="dk1"/>
                </a:solidFill>
                <a:latin typeface="Calibri"/>
                <a:ea typeface="Calibri"/>
                <a:cs typeface="Calibri"/>
                <a:sym typeface="Calibri"/>
              </a:rPr>
              <a:t>Poticati na razmišljanje</a:t>
            </a:r>
            <a:endParaRPr sz="28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rPr lang="en" sz="2800">
                <a:solidFill>
                  <a:schemeClr val="dk1"/>
                </a:solidFill>
                <a:latin typeface="Calibri"/>
                <a:ea typeface="Calibri"/>
                <a:cs typeface="Calibri"/>
                <a:sym typeface="Calibri"/>
              </a:rPr>
              <a:t>			- boje razumijevanje</a:t>
            </a:r>
            <a:endParaRPr sz="2800">
              <a:solidFill>
                <a:schemeClr val="dk1"/>
              </a:solidFill>
              <a:latin typeface="Calibri"/>
              <a:ea typeface="Calibri"/>
              <a:cs typeface="Calibri"/>
              <a:sym typeface="Calibri"/>
            </a:endParaRPr>
          </a:p>
          <a:p>
            <a:pPr indent="0" lvl="0" marL="0" rtl="0" algn="l">
              <a:lnSpc>
                <a:spcPct val="90000"/>
              </a:lnSpc>
              <a:spcBef>
                <a:spcPts val="500"/>
              </a:spcBef>
              <a:spcAft>
                <a:spcPts val="0"/>
              </a:spcAft>
              <a:buNone/>
            </a:pPr>
            <a:r>
              <a:t/>
            </a:r>
            <a:endParaRPr sz="2400">
              <a:solidFill>
                <a:schemeClr val="dk1"/>
              </a:solidFill>
            </a:endParaRPr>
          </a:p>
          <a:p>
            <a:pPr indent="0" lvl="0" marL="457200" rtl="0" algn="l">
              <a:lnSpc>
                <a:spcPct val="90000"/>
              </a:lnSpc>
              <a:spcBef>
                <a:spcPts val="500"/>
              </a:spcBef>
              <a:spcAft>
                <a:spcPts val="0"/>
              </a:spcAft>
              <a:buNone/>
            </a:pPr>
            <a:r>
              <a:t/>
            </a:r>
            <a:endParaRPr sz="2400">
              <a:solidFill>
                <a:schemeClr val="dk1"/>
              </a:solidFill>
              <a:latin typeface="Calibri"/>
              <a:ea typeface="Calibri"/>
              <a:cs typeface="Calibri"/>
              <a:sym typeface="Calibri"/>
            </a:endParaRPr>
          </a:p>
          <a:p>
            <a:pPr indent="0" lvl="0" marL="457200" rtl="0" algn="l">
              <a:lnSpc>
                <a:spcPct val="90000"/>
              </a:lnSpc>
              <a:spcBef>
                <a:spcPts val="500"/>
              </a:spcBef>
              <a:spcAft>
                <a:spcPts val="0"/>
              </a:spcAft>
              <a:buNone/>
            </a:pPr>
            <a:r>
              <a:t/>
            </a:r>
            <a:endParaRPr sz="2400">
              <a:solidFill>
                <a:schemeClr val="dk1"/>
              </a:solidFill>
              <a:latin typeface="Calibri"/>
              <a:ea typeface="Calibri"/>
              <a:cs typeface="Calibri"/>
              <a:sym typeface="Calibri"/>
            </a:endParaRPr>
          </a:p>
          <a:p>
            <a:pPr indent="0" lvl="0" marL="0" rtl="0" algn="l">
              <a:spcBef>
                <a:spcPts val="0"/>
              </a:spcBef>
              <a:spcAft>
                <a:spcPts val="1600"/>
              </a:spcAft>
              <a:buNone/>
            </a:pPr>
            <a:r>
              <a:t/>
            </a:r>
            <a:endParaRPr/>
          </a:p>
        </p:txBody>
      </p:sp>
      <p:sp>
        <p:nvSpPr>
          <p:cNvPr id="435" name="Google Shape;435;p57"/>
          <p:cNvSpPr txBox="1"/>
          <p:nvPr/>
        </p:nvSpPr>
        <p:spPr>
          <a:xfrm>
            <a:off x="4648200" y="2722100"/>
            <a:ext cx="4445400" cy="2029500"/>
          </a:xfrm>
          <a:prstGeom prst="rect">
            <a:avLst/>
          </a:prstGeom>
          <a:noFill/>
          <a:ln>
            <a:noFill/>
          </a:ln>
        </p:spPr>
        <p:txBody>
          <a:bodyPr anchorCtr="0" anchor="t" bIns="91425" lIns="91425" spcFirstLastPara="1" rIns="91425" wrap="square" tIns="91425">
            <a:noAutofit/>
          </a:bodyPr>
          <a:lstStyle/>
          <a:p>
            <a:pPr indent="0" lvl="0" marL="457200" rtl="0" algn="l">
              <a:lnSpc>
                <a:spcPct val="90000"/>
              </a:lnSpc>
              <a:spcBef>
                <a:spcPts val="500"/>
              </a:spcBef>
              <a:spcAft>
                <a:spcPts val="0"/>
              </a:spcAft>
              <a:buNone/>
            </a:pPr>
            <a:r>
              <a:rPr lang="en" sz="2000">
                <a:solidFill>
                  <a:srgbClr val="FFFFFF"/>
                </a:solidFill>
                <a:latin typeface="Calibri"/>
                <a:ea typeface="Calibri"/>
                <a:cs typeface="Calibri"/>
                <a:sym typeface="Calibri"/>
              </a:rPr>
              <a:t>Prebaciti fokus s</a:t>
            </a:r>
            <a:endParaRPr sz="2000">
              <a:solidFill>
                <a:srgbClr val="FFFFFF"/>
              </a:solidFill>
              <a:latin typeface="Calibri"/>
              <a:ea typeface="Calibri"/>
              <a:cs typeface="Calibri"/>
              <a:sym typeface="Calibri"/>
            </a:endParaRPr>
          </a:p>
          <a:p>
            <a:pPr indent="-336550" lvl="0" marL="1371600" rtl="0" algn="l">
              <a:lnSpc>
                <a:spcPct val="90000"/>
              </a:lnSpc>
              <a:spcBef>
                <a:spcPts val="500"/>
              </a:spcBef>
              <a:spcAft>
                <a:spcPts val="0"/>
              </a:spcAft>
              <a:buClr>
                <a:srgbClr val="FFFFFF"/>
              </a:buClr>
              <a:buSzPts val="1700"/>
              <a:buFont typeface="Calibri"/>
              <a:buChar char="●"/>
            </a:pPr>
            <a:r>
              <a:rPr b="1" lang="en" sz="1700">
                <a:solidFill>
                  <a:srgbClr val="FFFFFF"/>
                </a:solidFill>
                <a:latin typeface="Calibri"/>
                <a:ea typeface="Calibri"/>
                <a:cs typeface="Calibri"/>
                <a:sym typeface="Calibri"/>
              </a:rPr>
              <a:t>TI </a:t>
            </a:r>
            <a:r>
              <a:rPr lang="en" sz="1700">
                <a:solidFill>
                  <a:srgbClr val="FFFFFF"/>
                </a:solidFill>
                <a:latin typeface="Calibri"/>
                <a:ea typeface="Calibri"/>
                <a:cs typeface="Calibri"/>
                <a:sym typeface="Calibri"/>
              </a:rPr>
              <a:t>(okrivljavanje)</a:t>
            </a:r>
            <a:endParaRPr sz="1700">
              <a:solidFill>
                <a:srgbClr val="FFFFFF"/>
              </a:solidFill>
              <a:latin typeface="Calibri"/>
              <a:ea typeface="Calibri"/>
              <a:cs typeface="Calibri"/>
              <a:sym typeface="Calibri"/>
            </a:endParaRPr>
          </a:p>
          <a:p>
            <a:pPr indent="0" lvl="0" marL="457200" rtl="0" algn="l">
              <a:lnSpc>
                <a:spcPct val="90000"/>
              </a:lnSpc>
              <a:spcBef>
                <a:spcPts val="500"/>
              </a:spcBef>
              <a:spcAft>
                <a:spcPts val="0"/>
              </a:spcAft>
              <a:buNone/>
            </a:pPr>
            <a:r>
              <a:rPr lang="en" sz="2000">
                <a:solidFill>
                  <a:srgbClr val="FFFFFF"/>
                </a:solidFill>
                <a:latin typeface="Calibri"/>
                <a:ea typeface="Calibri"/>
                <a:cs typeface="Calibri"/>
                <a:sym typeface="Calibri"/>
              </a:rPr>
              <a:t>Na:  </a:t>
            </a:r>
            <a:endParaRPr sz="2000">
              <a:solidFill>
                <a:srgbClr val="FFFFFF"/>
              </a:solidFill>
              <a:latin typeface="Calibri"/>
              <a:ea typeface="Calibri"/>
              <a:cs typeface="Calibri"/>
              <a:sym typeface="Calibri"/>
            </a:endParaRPr>
          </a:p>
          <a:p>
            <a:pPr indent="-336550" lvl="0" marL="1371600" rtl="0" algn="l">
              <a:lnSpc>
                <a:spcPct val="90000"/>
              </a:lnSpc>
              <a:spcBef>
                <a:spcPts val="500"/>
              </a:spcBef>
              <a:spcAft>
                <a:spcPts val="0"/>
              </a:spcAft>
              <a:buClr>
                <a:srgbClr val="FFFFFF"/>
              </a:buClr>
              <a:buSzPts val="1700"/>
              <a:buFont typeface="Calibri"/>
              <a:buChar char="●"/>
            </a:pPr>
            <a:r>
              <a:rPr b="1" lang="en" sz="1700">
                <a:solidFill>
                  <a:srgbClr val="FFFFFF"/>
                </a:solidFill>
                <a:latin typeface="Calibri"/>
                <a:ea typeface="Calibri"/>
                <a:cs typeface="Calibri"/>
                <a:sym typeface="Calibri"/>
              </a:rPr>
              <a:t>KAKO</a:t>
            </a:r>
            <a:r>
              <a:rPr lang="en" sz="1700">
                <a:solidFill>
                  <a:srgbClr val="FFFFFF"/>
                </a:solidFill>
                <a:latin typeface="Calibri"/>
                <a:ea typeface="Calibri"/>
                <a:cs typeface="Calibri"/>
                <a:sym typeface="Calibri"/>
              </a:rPr>
              <a:t> (“nuditi” rješenje i otvarati prilike za osobni razvoj</a:t>
            </a:r>
            <a:endParaRPr sz="1700">
              <a:solidFill>
                <a:srgbClr val="FFFFFF"/>
              </a:solidFill>
              <a:latin typeface="Calibri"/>
              <a:ea typeface="Calibri"/>
              <a:cs typeface="Calibri"/>
              <a:sym typeface="Calibri"/>
            </a:endParaRPr>
          </a:p>
          <a:p>
            <a:pPr indent="457200" lvl="0" marL="1828800" rtl="0" algn="l">
              <a:lnSpc>
                <a:spcPct val="90000"/>
              </a:lnSpc>
              <a:spcBef>
                <a:spcPts val="500"/>
              </a:spcBef>
              <a:spcAft>
                <a:spcPts val="0"/>
              </a:spcAft>
              <a:buNone/>
            </a:pPr>
            <a:r>
              <a:rPr lang="en" sz="1700">
                <a:solidFill>
                  <a:srgbClr val="FFFFFF"/>
                </a:solidFill>
                <a:latin typeface="Calibri"/>
                <a:ea typeface="Calibri"/>
                <a:cs typeface="Calibri"/>
                <a:sym typeface="Calibri"/>
              </a:rPr>
              <a:t>Otvoriti dijalog</a:t>
            </a:r>
            <a:endParaRPr sz="2000">
              <a:solidFill>
                <a:srgbClr val="FFFFF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pic>
        <p:nvPicPr>
          <p:cNvPr id="440" name="Google Shape;440;p58"/>
          <p:cNvPicPr preferRelativeResize="0"/>
          <p:nvPr/>
        </p:nvPicPr>
        <p:blipFill>
          <a:blip r:embed="rId3">
            <a:alphaModFix/>
          </a:blip>
          <a:stretch>
            <a:fillRect/>
          </a:stretch>
        </p:blipFill>
        <p:spPr>
          <a:xfrm>
            <a:off x="0" y="0"/>
            <a:ext cx="10676148" cy="5143501"/>
          </a:xfrm>
          <a:prstGeom prst="rect">
            <a:avLst/>
          </a:prstGeom>
          <a:noFill/>
          <a:ln>
            <a:noFill/>
          </a:ln>
        </p:spPr>
      </p:pic>
      <p:sp>
        <p:nvSpPr>
          <p:cNvPr id="441" name="Google Shape;441;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5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FFFFFF"/>
                </a:solidFill>
              </a:rPr>
              <a:t>Detaljno analizirati situaciju</a:t>
            </a:r>
            <a:endParaRPr sz="2000">
              <a:solidFill>
                <a:srgbClr val="FFFFFF"/>
              </a:solidFill>
            </a:endParaRPr>
          </a:p>
          <a:p>
            <a:pPr indent="0" lvl="0" marL="0" rtl="0" algn="l">
              <a:spcBef>
                <a:spcPts val="1600"/>
              </a:spcBef>
              <a:spcAft>
                <a:spcPts val="0"/>
              </a:spcAft>
              <a:buNone/>
            </a:pPr>
            <a:r>
              <a:rPr lang="en" sz="2000">
                <a:solidFill>
                  <a:srgbClr val="FFFFFF"/>
                </a:solidFill>
              </a:rPr>
              <a:t>Razmisliti o svim mogućim razvojima situacije</a:t>
            </a:r>
            <a:endParaRPr sz="2000">
              <a:solidFill>
                <a:srgbClr val="FFFFFF"/>
              </a:solidFill>
            </a:endParaRPr>
          </a:p>
          <a:p>
            <a:pPr indent="0" lvl="0" marL="0" rtl="0" algn="l">
              <a:spcBef>
                <a:spcPts val="1600"/>
              </a:spcBef>
              <a:spcAft>
                <a:spcPts val="0"/>
              </a:spcAft>
              <a:buNone/>
            </a:pPr>
            <a:r>
              <a:rPr lang="en" sz="2000">
                <a:solidFill>
                  <a:srgbClr val="FFFFFF"/>
                </a:solidFill>
              </a:rPr>
              <a:t>Razmisliti o emocionalnim stanjima svih sudionika</a:t>
            </a:r>
            <a:endParaRPr sz="2000">
              <a:solidFill>
                <a:srgbClr val="FFFFFF"/>
              </a:solidFill>
            </a:endParaRPr>
          </a:p>
          <a:p>
            <a:pPr indent="0" lvl="0" marL="0" rtl="0" algn="l">
              <a:spcBef>
                <a:spcPts val="1600"/>
              </a:spcBef>
              <a:spcAft>
                <a:spcPts val="0"/>
              </a:spcAft>
              <a:buNone/>
            </a:pPr>
            <a:r>
              <a:rPr lang="en" sz="2000">
                <a:solidFill>
                  <a:srgbClr val="FFFFFF"/>
                </a:solidFill>
              </a:rPr>
              <a:t>Pripremiti igrokaz od max 2 min</a:t>
            </a:r>
            <a:endParaRPr sz="2000">
              <a:solidFill>
                <a:srgbClr val="FFFFFF"/>
              </a:solidFill>
            </a:endParaRPr>
          </a:p>
          <a:p>
            <a:pPr indent="0" lvl="0" marL="0" rtl="0" algn="l">
              <a:spcBef>
                <a:spcPts val="1600"/>
              </a:spcBef>
              <a:spcAft>
                <a:spcPts val="1600"/>
              </a:spcAft>
              <a:buNone/>
            </a:pPr>
            <a:r>
              <a:t/>
            </a:r>
            <a:endParaRPr sz="2000">
              <a:solidFill>
                <a:srgbClr val="FFFFFF"/>
              </a:solidFill>
            </a:endParaRPr>
          </a:p>
        </p:txBody>
      </p:sp>
      <p:sp>
        <p:nvSpPr>
          <p:cNvPr id="443" name="Google Shape;443;p5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7" name="Shape 447"/>
        <p:cNvGrpSpPr/>
        <p:nvPr/>
      </p:nvGrpSpPr>
      <p:grpSpPr>
        <a:xfrm>
          <a:off x="0" y="0"/>
          <a:ext cx="0" cy="0"/>
          <a:chOff x="0" y="0"/>
          <a:chExt cx="0" cy="0"/>
        </a:xfrm>
      </p:grpSpPr>
      <p:pic>
        <p:nvPicPr>
          <p:cNvPr id="448" name="Google Shape;448;p59"/>
          <p:cNvPicPr preferRelativeResize="0"/>
          <p:nvPr/>
        </p:nvPicPr>
        <p:blipFill>
          <a:blip r:embed="rId3">
            <a:alphaModFix/>
          </a:blip>
          <a:stretch>
            <a:fillRect/>
          </a:stretch>
        </p:blipFill>
        <p:spPr>
          <a:xfrm>
            <a:off x="0" y="-7"/>
            <a:ext cx="9144000" cy="5143507"/>
          </a:xfrm>
          <a:prstGeom prst="rect">
            <a:avLst/>
          </a:prstGeom>
          <a:noFill/>
          <a:ln>
            <a:noFill/>
          </a:ln>
        </p:spPr>
      </p:pic>
      <p:sp>
        <p:nvSpPr>
          <p:cNvPr id="449" name="Google Shape;449;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59"/>
          <p:cNvSpPr txBox="1"/>
          <p:nvPr>
            <p:ph idx="1" type="body"/>
          </p:nvPr>
        </p:nvSpPr>
        <p:spPr>
          <a:xfrm>
            <a:off x="311700" y="1152475"/>
            <a:ext cx="3486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highlight>
                  <a:srgbClr val="000000"/>
                </a:highlight>
              </a:rPr>
              <a:t>Jedni prezentiraju drugi analiziraju i interveniraju</a:t>
            </a:r>
            <a:endParaRPr>
              <a:solidFill>
                <a:srgbClr val="FFFFFF"/>
              </a:solidFill>
              <a:highlight>
                <a:srgbClr val="000000"/>
              </a:highlight>
            </a:endParaRPr>
          </a:p>
          <a:p>
            <a:pPr indent="-342900" lvl="0" marL="457200" rtl="0" algn="l">
              <a:spcBef>
                <a:spcPts val="1600"/>
              </a:spcBef>
              <a:spcAft>
                <a:spcPts val="0"/>
              </a:spcAft>
              <a:buClr>
                <a:srgbClr val="FFFFFF"/>
              </a:buClr>
              <a:buSzPts val="1800"/>
              <a:buAutoNum type="arabicPeriod"/>
            </a:pPr>
            <a:r>
              <a:rPr lang="en">
                <a:solidFill>
                  <a:srgbClr val="FFFFFF"/>
                </a:solidFill>
                <a:highlight>
                  <a:srgbClr val="000000"/>
                </a:highlight>
              </a:rPr>
              <a:t>Igrokaz - bez ometanja</a:t>
            </a:r>
            <a:endParaRPr>
              <a:solidFill>
                <a:srgbClr val="FFFFFF"/>
              </a:solidFill>
              <a:highlight>
                <a:srgbClr val="000000"/>
              </a:highlight>
            </a:endParaRPr>
          </a:p>
          <a:p>
            <a:pPr indent="-342900" lvl="0" marL="457200" rtl="0" algn="l">
              <a:spcBef>
                <a:spcPts val="0"/>
              </a:spcBef>
              <a:spcAft>
                <a:spcPts val="0"/>
              </a:spcAft>
              <a:buClr>
                <a:srgbClr val="FFFFFF"/>
              </a:buClr>
              <a:buSzPts val="1800"/>
              <a:buAutoNum type="arabicPeriod"/>
            </a:pPr>
            <a:r>
              <a:rPr lang="en">
                <a:solidFill>
                  <a:srgbClr val="FFFFFF"/>
                </a:solidFill>
                <a:highlight>
                  <a:srgbClr val="000000"/>
                </a:highlight>
              </a:rPr>
              <a:t>Ponovljeni igrokaz s intervencijom</a:t>
            </a:r>
            <a:endParaRPr>
              <a:solidFill>
                <a:srgbClr val="FFFFFF"/>
              </a:solidFill>
              <a:highlight>
                <a:srgbClr val="000000"/>
              </a:highlight>
            </a:endParaRPr>
          </a:p>
          <a:p>
            <a:pPr indent="0" lvl="0" marL="457200" rtl="0" algn="l">
              <a:spcBef>
                <a:spcPts val="1600"/>
              </a:spcBef>
              <a:spcAft>
                <a:spcPts val="1600"/>
              </a:spcAft>
              <a:buNone/>
            </a:pPr>
            <a:r>
              <a:t/>
            </a:r>
            <a:endParaRPr>
              <a:solidFill>
                <a:srgbClr val="FFFFFF"/>
              </a:solidFill>
              <a:highlight>
                <a:srgbClr val="000000"/>
              </a:highligh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54" name="Shape 454"/>
        <p:cNvGrpSpPr/>
        <p:nvPr/>
      </p:nvGrpSpPr>
      <p:grpSpPr>
        <a:xfrm>
          <a:off x="0" y="0"/>
          <a:ext cx="0" cy="0"/>
          <a:chOff x="0" y="0"/>
          <a:chExt cx="0" cy="0"/>
        </a:xfrm>
      </p:grpSpPr>
      <p:sp>
        <p:nvSpPr>
          <p:cNvPr id="455" name="Google Shape;455;p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Resursi</a:t>
            </a:r>
            <a:endParaRPr>
              <a:solidFill>
                <a:srgbClr val="FFFFFF"/>
              </a:solidFill>
            </a:endParaRPr>
          </a:p>
        </p:txBody>
      </p:sp>
      <p:sp>
        <p:nvSpPr>
          <p:cNvPr id="456" name="Google Shape;456;p6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rgbClr val="FFFFFF"/>
              </a:buClr>
              <a:buSzPts val="1200"/>
              <a:buChar char="●"/>
            </a:pPr>
            <a:r>
              <a:rPr lang="en" sz="1200">
                <a:solidFill>
                  <a:srgbClr val="FFFFFF"/>
                </a:solidFill>
              </a:rPr>
              <a:t>Frieze, I.H., Weiner, B., (1971) Cue utilization and attributional judgements for success and failure, Journal of Personality, 39, pp. 591-606, </a:t>
            </a:r>
            <a:r>
              <a:rPr lang="en" sz="1200">
                <a:solidFill>
                  <a:srgbClr val="FFFFFF"/>
                </a:solidFill>
                <a:uFill>
                  <a:noFill/>
                </a:uFill>
                <a:hlinkClick r:id="rId3"/>
              </a:rPr>
              <a:t>https://doi.org/10.1111/j.1467-6494.1971.tb00065.x</a:t>
            </a:r>
            <a:endParaRPr sz="1200">
              <a:solidFill>
                <a:srgbClr val="FFFFFF"/>
              </a:solidFill>
            </a:endParaRPr>
          </a:p>
          <a:p>
            <a:pPr indent="-304800" lvl="0" marL="457200" rtl="0" algn="l">
              <a:spcBef>
                <a:spcPts val="0"/>
              </a:spcBef>
              <a:spcAft>
                <a:spcPts val="0"/>
              </a:spcAft>
              <a:buClr>
                <a:srgbClr val="FFFFFF"/>
              </a:buClr>
              <a:buSzPts val="1200"/>
              <a:buChar char="●"/>
            </a:pPr>
            <a:r>
              <a:rPr lang="en" sz="1200">
                <a:solidFill>
                  <a:srgbClr val="FFFFFF"/>
                </a:solidFill>
              </a:rPr>
              <a:t>Davis, M. (1992). The role of the amygdala in fear and anxiety. </a:t>
            </a:r>
            <a:r>
              <a:rPr i="1" lang="en" sz="1200">
                <a:solidFill>
                  <a:srgbClr val="FFFFFF"/>
                </a:solidFill>
              </a:rPr>
              <a:t>Annual Review of Neuroscience, 15,</a:t>
            </a:r>
            <a:r>
              <a:rPr lang="en" sz="1200">
                <a:solidFill>
                  <a:srgbClr val="FFFFFF"/>
                </a:solidFill>
              </a:rPr>
              <a:t> 353-375.</a:t>
            </a:r>
            <a:endParaRPr sz="1200">
              <a:solidFill>
                <a:srgbClr val="FFFFFF"/>
              </a:solidFill>
            </a:endParaRPr>
          </a:p>
          <a:p>
            <a:pPr indent="-304800" lvl="0" marL="457200" rtl="0" algn="l">
              <a:spcBef>
                <a:spcPts val="0"/>
              </a:spcBef>
              <a:spcAft>
                <a:spcPts val="0"/>
              </a:spcAft>
              <a:buClr>
                <a:srgbClr val="FFFFFF"/>
              </a:buClr>
              <a:buSzPts val="1200"/>
              <a:buChar char="●"/>
            </a:pPr>
            <a:r>
              <a:rPr lang="en" sz="1200" u="sng">
                <a:solidFill>
                  <a:srgbClr val="FFFFFF"/>
                </a:solidFill>
                <a:hlinkClick r:id="rId4"/>
              </a:rPr>
              <a:t>http://dx.doi.org/10.1146/annurev.ne.15.030192.002033</a:t>
            </a:r>
            <a:endParaRPr sz="1200">
              <a:solidFill>
                <a:srgbClr val="FFFFFF"/>
              </a:solidFill>
            </a:endParaRPr>
          </a:p>
          <a:p>
            <a:pPr indent="-304800" lvl="0" marL="457200" rtl="0" algn="l">
              <a:spcBef>
                <a:spcPts val="0"/>
              </a:spcBef>
              <a:spcAft>
                <a:spcPts val="0"/>
              </a:spcAft>
              <a:buClr>
                <a:srgbClr val="FFFFFF"/>
              </a:buClr>
              <a:buSzPts val="1200"/>
              <a:buChar char="●"/>
            </a:pPr>
            <a:r>
              <a:rPr lang="en" sz="1200">
                <a:solidFill>
                  <a:srgbClr val="FFFFFF"/>
                </a:solidFill>
              </a:rPr>
              <a:t>Goleman, Daniel, 2006, Social </a:t>
            </a:r>
            <a:r>
              <a:rPr lang="en" sz="1200">
                <a:solidFill>
                  <a:srgbClr val="FFFFFF"/>
                </a:solidFill>
              </a:rPr>
              <a:t>intelligence</a:t>
            </a:r>
            <a:r>
              <a:rPr lang="en" sz="1200">
                <a:solidFill>
                  <a:srgbClr val="FFFFFF"/>
                </a:solidFill>
              </a:rPr>
              <a:t>, New York: Bantam books, 226</a:t>
            </a:r>
            <a:endParaRPr sz="1200">
              <a:solidFill>
                <a:srgbClr val="FFFFFF"/>
              </a:solidFill>
            </a:endParaRPr>
          </a:p>
          <a:p>
            <a:pPr indent="-304800" lvl="0" marL="457200" rtl="0" algn="l">
              <a:spcBef>
                <a:spcPts val="0"/>
              </a:spcBef>
              <a:spcAft>
                <a:spcPts val="0"/>
              </a:spcAft>
              <a:buClr>
                <a:srgbClr val="FFFFFF"/>
              </a:buClr>
              <a:buSzPts val="1200"/>
              <a:buChar char="●"/>
            </a:pPr>
            <a:r>
              <a:rPr lang="en" sz="1200">
                <a:solidFill>
                  <a:srgbClr val="FFFFFF"/>
                </a:solidFill>
              </a:rPr>
              <a:t>Charles S. Jacobs, 2010, Management Rewired: Why Feedback Doesn't Work and Other Surprising Lessons from the Latest Brain Science, </a:t>
            </a:r>
            <a:r>
              <a:rPr lang="en" sz="1200">
                <a:solidFill>
                  <a:srgbClr val="FFFFFF"/>
                </a:solidFill>
              </a:rPr>
              <a:t>Portfolio; Reprint edition </a:t>
            </a:r>
            <a:r>
              <a:rPr lang="en" sz="1200">
                <a:solidFill>
                  <a:srgbClr val="FFFFFF"/>
                </a:solidFill>
              </a:rPr>
              <a:t> </a:t>
            </a:r>
            <a:endParaRPr sz="1200">
              <a:solidFill>
                <a:srgbClr val="FFFFFF"/>
              </a:solidFill>
            </a:endParaRPr>
          </a:p>
          <a:p>
            <a:pPr indent="-304800" lvl="0" marL="457200" rtl="0" algn="l">
              <a:spcBef>
                <a:spcPts val="0"/>
              </a:spcBef>
              <a:spcAft>
                <a:spcPts val="0"/>
              </a:spcAft>
              <a:buClr>
                <a:srgbClr val="FFFFFF"/>
              </a:buClr>
              <a:buSzPts val="1200"/>
              <a:buChar char="●"/>
            </a:pPr>
            <a:r>
              <a:rPr lang="en" sz="1200">
                <a:solidFill>
                  <a:srgbClr val="FFFFFF"/>
                </a:solidFill>
              </a:rPr>
              <a:t>Schwartz T., McCarthy,C., Gomes, J., (2010) </a:t>
            </a:r>
            <a:r>
              <a:rPr lang="en" sz="1200" u="sng">
                <a:solidFill>
                  <a:srgbClr val="FFFFFF"/>
                </a:solidFill>
                <a:hlinkClick r:id="rId5"/>
              </a:rPr>
              <a:t>The Way We're Working Isn't Working</a:t>
            </a:r>
            <a:r>
              <a:rPr lang="en" sz="1200">
                <a:solidFill>
                  <a:srgbClr val="FFFFFF"/>
                </a:solidFill>
              </a:rPr>
              <a:t>, Chapter 11: If You Aint Got Pride You Aint Got Nothin, Simon and Schuster UK Ltd</a:t>
            </a:r>
            <a:endParaRPr sz="1200">
              <a:solidFill>
                <a:srgbClr val="FFFFFF"/>
              </a:solidFill>
            </a:endParaRPr>
          </a:p>
          <a:p>
            <a:pPr indent="-304800" lvl="0" marL="457200" rtl="0" algn="l">
              <a:spcBef>
                <a:spcPts val="0"/>
              </a:spcBef>
              <a:spcAft>
                <a:spcPts val="0"/>
              </a:spcAft>
              <a:buClr>
                <a:srgbClr val="FFFFFF"/>
              </a:buClr>
              <a:buSzPts val="1200"/>
              <a:buChar char="●"/>
            </a:pPr>
            <a:r>
              <a:rPr lang="en" sz="1200">
                <a:solidFill>
                  <a:srgbClr val="FFFFFF"/>
                </a:solidFill>
              </a:rPr>
              <a:t>Schulz, K. (2011) Being wrong: adventures in the margin of error, 1st ed. ISBN 978-0-06-117604-3</a:t>
            </a:r>
            <a:endParaRPr sz="1200">
              <a:solidFill>
                <a:srgbClr val="FFFFFF"/>
              </a:solidFill>
            </a:endParaRPr>
          </a:p>
          <a:p>
            <a:pPr indent="-304800" lvl="0" marL="457200" rtl="0" algn="l">
              <a:spcBef>
                <a:spcPts val="0"/>
              </a:spcBef>
              <a:spcAft>
                <a:spcPts val="0"/>
              </a:spcAft>
              <a:buClr>
                <a:srgbClr val="FFFFFF"/>
              </a:buClr>
              <a:buSzPts val="1200"/>
              <a:buChar char="●"/>
            </a:pPr>
            <a:r>
              <a:rPr lang="en" sz="1200">
                <a:solidFill>
                  <a:srgbClr val="FFFFFF"/>
                </a:solidFill>
              </a:rPr>
              <a:t>Tugend Alina, 2012, </a:t>
            </a:r>
            <a:r>
              <a:rPr lang="en" sz="1200" u="sng">
                <a:solidFill>
                  <a:srgbClr val="FFFFFF"/>
                </a:solidFill>
                <a:hlinkClick r:id="rId6"/>
              </a:rPr>
              <a:t>Praise Is Fleeting, but Brickbats We Recall, New York TImes</a:t>
            </a:r>
            <a:r>
              <a:rPr lang="en" sz="1200">
                <a:solidFill>
                  <a:srgbClr val="FFFFFF"/>
                </a:solidFill>
              </a:rPr>
              <a:t> - interview with Clifford Nass professor of communication at Stanford University</a:t>
            </a:r>
            <a:endParaRPr sz="1200">
              <a:solidFill>
                <a:srgbClr val="FFFFFF"/>
              </a:solidFill>
            </a:endParaRPr>
          </a:p>
          <a:p>
            <a:pPr indent="-304800" lvl="0" marL="457200" rtl="0" algn="l">
              <a:spcBef>
                <a:spcPts val="0"/>
              </a:spcBef>
              <a:spcAft>
                <a:spcPts val="0"/>
              </a:spcAft>
              <a:buClr>
                <a:srgbClr val="FFFFFF"/>
              </a:buClr>
              <a:buSzPts val="1200"/>
              <a:buChar char="●"/>
            </a:pPr>
            <a:r>
              <a:rPr lang="en" sz="1200">
                <a:solidFill>
                  <a:srgbClr val="FFFFFF"/>
                </a:solidFill>
              </a:rPr>
              <a:t>Burnett Dean, 2014, You suck! Why criticism is more powerful than praise, </a:t>
            </a:r>
            <a:r>
              <a:rPr lang="en" sz="1200" u="sng">
                <a:solidFill>
                  <a:srgbClr val="FFFFFF"/>
                </a:solidFill>
                <a:hlinkClick r:id="rId7"/>
              </a:rPr>
              <a:t>Theguardian.com</a:t>
            </a:r>
            <a:endParaRPr sz="1200">
              <a:solidFill>
                <a:srgbClr val="FFFFFF"/>
              </a:solidFill>
            </a:endParaRPr>
          </a:p>
          <a:p>
            <a:pPr indent="-304800" lvl="0" marL="457200" rtl="0" algn="l">
              <a:spcBef>
                <a:spcPts val="0"/>
              </a:spcBef>
              <a:spcAft>
                <a:spcPts val="0"/>
              </a:spcAft>
              <a:buClr>
                <a:srgbClr val="FFFFFF"/>
              </a:buClr>
              <a:buSzPts val="1200"/>
              <a:buChar char="●"/>
            </a:pPr>
            <a:r>
              <a:rPr lang="en" sz="1200" u="sng">
                <a:solidFill>
                  <a:srgbClr val="FFFFFF"/>
                </a:solidFill>
                <a:hlinkClick r:id="rId8"/>
              </a:rPr>
              <a:t>Understanding the stress response</a:t>
            </a:r>
            <a:r>
              <a:rPr lang="en" sz="1200">
                <a:solidFill>
                  <a:srgbClr val="FFFFFF"/>
                </a:solidFill>
              </a:rPr>
              <a:t>, Harward medical school</a:t>
            </a:r>
            <a:endParaRPr sz="1200">
              <a:solidFill>
                <a:srgbClr val="FFFFFF"/>
              </a:solidFill>
            </a:endParaRPr>
          </a:p>
          <a:p>
            <a:pPr indent="0" lvl="0" marL="0" rtl="0" algn="l">
              <a:spcBef>
                <a:spcPts val="1600"/>
              </a:spcBef>
              <a:spcAft>
                <a:spcPts val="0"/>
              </a:spcAft>
              <a:buNone/>
            </a:pPr>
            <a:r>
              <a:t/>
            </a:r>
            <a:endParaRPr>
              <a:solidFill>
                <a:srgbClr val="FFFFFF"/>
              </a:solidFill>
            </a:endParaRPr>
          </a:p>
          <a:p>
            <a:pPr indent="0" lvl="0" marL="0" rtl="0" algn="l">
              <a:spcBef>
                <a:spcPts val="1600"/>
              </a:spcBef>
              <a:spcAft>
                <a:spcPts val="1600"/>
              </a:spcAft>
              <a:buNone/>
            </a:pPr>
            <a:r>
              <a:t/>
            </a:r>
            <a:endParaRPr>
              <a:solidFill>
                <a:srgbClr val="FFFFF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pic>
        <p:nvPicPr>
          <p:cNvPr id="461" name="Google Shape;461;p61"/>
          <p:cNvPicPr preferRelativeResize="0"/>
          <p:nvPr/>
        </p:nvPicPr>
        <p:blipFill>
          <a:blip r:embed="rId3">
            <a:alphaModFix/>
          </a:blip>
          <a:stretch>
            <a:fillRect/>
          </a:stretch>
        </p:blipFill>
        <p:spPr>
          <a:xfrm>
            <a:off x="0" y="2295"/>
            <a:ext cx="9144000" cy="5141205"/>
          </a:xfrm>
          <a:prstGeom prst="rect">
            <a:avLst/>
          </a:prstGeom>
          <a:noFill/>
          <a:ln>
            <a:noFill/>
          </a:ln>
        </p:spPr>
      </p:pic>
      <p:sp>
        <p:nvSpPr>
          <p:cNvPr id="462" name="Google Shape;462;p61"/>
          <p:cNvSpPr txBox="1"/>
          <p:nvPr>
            <p:ph type="title"/>
          </p:nvPr>
        </p:nvSpPr>
        <p:spPr>
          <a:xfrm>
            <a:off x="6670075" y="4468325"/>
            <a:ext cx="1676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HVALA!</a:t>
            </a:r>
            <a:endParaRPr b="1"/>
          </a:p>
        </p:txBody>
      </p:sp>
      <p:sp>
        <p:nvSpPr>
          <p:cNvPr id="463" name="Google Shape;463;p6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pic>
        <p:nvPicPr>
          <p:cNvPr id="82" name="Google Shape;82;p17"/>
          <p:cNvPicPr preferRelativeResize="0"/>
          <p:nvPr/>
        </p:nvPicPr>
        <p:blipFill rotWithShape="1">
          <a:blip r:embed="rId3">
            <a:alphaModFix/>
          </a:blip>
          <a:srcRect b="17607" l="0" r="2353" t="0"/>
          <a:stretch/>
        </p:blipFill>
        <p:spPr>
          <a:xfrm>
            <a:off x="0" y="0"/>
            <a:ext cx="9144000" cy="5143500"/>
          </a:xfrm>
          <a:prstGeom prst="rect">
            <a:avLst/>
          </a:prstGeom>
          <a:noFill/>
          <a:ln>
            <a:noFill/>
          </a:ln>
        </p:spPr>
      </p:pic>
      <p:sp>
        <p:nvSpPr>
          <p:cNvPr id="83" name="Google Shape;83;p17"/>
          <p:cNvSpPr txBox="1"/>
          <p:nvPr>
            <p:ph type="title"/>
          </p:nvPr>
        </p:nvSpPr>
        <p:spPr>
          <a:xfrm>
            <a:off x="311700" y="4180000"/>
            <a:ext cx="8520600" cy="5727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1600"/>
              </a:spcAft>
              <a:buNone/>
            </a:pPr>
            <a:r>
              <a:rPr b="1" lang="en" sz="3600">
                <a:solidFill>
                  <a:schemeClr val="dk2"/>
                </a:solidFill>
              </a:rPr>
              <a:t>Znanost</a:t>
            </a:r>
            <a:endParaRPr b="1" sz="1800">
              <a:solidFill>
                <a:schemeClr val="dk2"/>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7" name="Shape 467"/>
        <p:cNvGrpSpPr/>
        <p:nvPr/>
      </p:nvGrpSpPr>
      <p:grpSpPr>
        <a:xfrm>
          <a:off x="0" y="0"/>
          <a:ext cx="0" cy="0"/>
          <a:chOff x="0" y="0"/>
          <a:chExt cx="0" cy="0"/>
        </a:xfrm>
      </p:grpSpPr>
      <p:sp>
        <p:nvSpPr>
          <p:cNvPr id="468" name="Google Shape;468;p62"/>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Scenarij</a:t>
            </a:r>
            <a:endParaRPr/>
          </a:p>
        </p:txBody>
      </p:sp>
      <p:sp>
        <p:nvSpPr>
          <p:cNvPr id="469" name="Google Shape;469;p62"/>
          <p:cNvSpPr txBox="1"/>
          <p:nvPr>
            <p:ph idx="1" type="body"/>
          </p:nvPr>
        </p:nvSpPr>
        <p:spPr>
          <a:xfrm>
            <a:off x="311700" y="572700"/>
            <a:ext cx="8520600" cy="34164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b="1" lang="en" sz="1300">
                <a:solidFill>
                  <a:schemeClr val="dk1"/>
                </a:solidFill>
                <a:latin typeface="Calibri"/>
                <a:ea typeface="Calibri"/>
                <a:cs typeface="Calibri"/>
                <a:sym typeface="Calibri"/>
              </a:rPr>
              <a:t>Gdje:		</a:t>
            </a:r>
            <a:r>
              <a:rPr lang="en" sz="1300">
                <a:solidFill>
                  <a:schemeClr val="dk1"/>
                </a:solidFill>
                <a:latin typeface="Calibri"/>
                <a:ea typeface="Calibri"/>
                <a:cs typeface="Calibri"/>
                <a:sym typeface="Calibri"/>
              </a:rPr>
              <a:t>Srednja škola, gimnazijski prirodoslovno-matematički program</a:t>
            </a:r>
            <a:endParaRPr sz="1300">
              <a:solidFill>
                <a:schemeClr val="dk1"/>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b="1" lang="en" sz="1300">
                <a:solidFill>
                  <a:schemeClr val="dk1"/>
                </a:solidFill>
                <a:latin typeface="Calibri"/>
                <a:ea typeface="Calibri"/>
                <a:cs typeface="Calibri"/>
                <a:sym typeface="Calibri"/>
              </a:rPr>
              <a:t>Sudionici:</a:t>
            </a:r>
            <a:endParaRPr b="1" sz="1300">
              <a:solidFill>
                <a:schemeClr val="dk1"/>
              </a:solidFill>
              <a:latin typeface="Calibri"/>
              <a:ea typeface="Calibri"/>
              <a:cs typeface="Calibri"/>
              <a:sym typeface="Calibri"/>
            </a:endParaRPr>
          </a:p>
          <a:p>
            <a:pPr indent="-311150" lvl="0" marL="1143000" rtl="0" algn="l">
              <a:spcBef>
                <a:spcPts val="0"/>
              </a:spcBef>
              <a:spcAft>
                <a:spcPts val="0"/>
              </a:spcAft>
              <a:buClr>
                <a:schemeClr val="dk1"/>
              </a:buClr>
              <a:buSzPts val="1300"/>
              <a:buFont typeface="Calibri"/>
              <a:buChar char="●"/>
            </a:pPr>
            <a:r>
              <a:rPr lang="en" sz="1300">
                <a:solidFill>
                  <a:schemeClr val="dk1"/>
                </a:solidFill>
                <a:latin typeface="Calibri"/>
                <a:ea typeface="Calibri"/>
                <a:cs typeface="Calibri"/>
                <a:sym typeface="Calibri"/>
              </a:rPr>
              <a:t>Nova osoba N, prof. fizike dolazi u kolektiv početkom nastavne godine</a:t>
            </a:r>
            <a:endParaRPr sz="1300">
              <a:solidFill>
                <a:schemeClr val="dk1"/>
              </a:solidFill>
              <a:latin typeface="Calibri"/>
              <a:ea typeface="Calibri"/>
              <a:cs typeface="Calibri"/>
              <a:sym typeface="Calibri"/>
            </a:endParaRPr>
          </a:p>
          <a:p>
            <a:pPr indent="-311150" lvl="0" marL="1143000" rtl="0" algn="l">
              <a:spcBef>
                <a:spcPts val="0"/>
              </a:spcBef>
              <a:spcAft>
                <a:spcPts val="0"/>
              </a:spcAft>
              <a:buClr>
                <a:schemeClr val="dk1"/>
              </a:buClr>
              <a:buSzPts val="1300"/>
              <a:buFont typeface="Calibri"/>
              <a:buChar char="●"/>
            </a:pPr>
            <a:r>
              <a:rPr lang="en" sz="1300">
                <a:solidFill>
                  <a:schemeClr val="dk1"/>
                </a:solidFill>
                <a:latin typeface="Calibri"/>
                <a:ea typeface="Calibri"/>
                <a:cs typeface="Calibri"/>
                <a:sym typeface="Calibri"/>
              </a:rPr>
              <a:t>Osoba R po struci prof. matematike razrednik/ca tom razredu</a:t>
            </a:r>
            <a:endParaRPr sz="1300">
              <a:solidFill>
                <a:schemeClr val="dk1"/>
              </a:solidFill>
              <a:latin typeface="Calibri"/>
              <a:ea typeface="Calibri"/>
              <a:cs typeface="Calibri"/>
              <a:sym typeface="Calibri"/>
            </a:endParaRPr>
          </a:p>
          <a:p>
            <a:pPr indent="-311150" lvl="0" marL="1143000" rtl="0" algn="l">
              <a:spcBef>
                <a:spcPts val="0"/>
              </a:spcBef>
              <a:spcAft>
                <a:spcPts val="0"/>
              </a:spcAft>
              <a:buClr>
                <a:schemeClr val="dk1"/>
              </a:buClr>
              <a:buSzPts val="1300"/>
              <a:buFont typeface="Calibri"/>
              <a:buChar char="●"/>
            </a:pPr>
            <a:r>
              <a:rPr lang="en" sz="1300">
                <a:solidFill>
                  <a:schemeClr val="dk1"/>
                </a:solidFill>
                <a:latin typeface="Calibri"/>
                <a:ea typeface="Calibri"/>
                <a:cs typeface="Calibri"/>
                <a:sym typeface="Calibri"/>
              </a:rPr>
              <a:t>4.D razre</a:t>
            </a:r>
            <a:r>
              <a:rPr lang="en" sz="1300">
                <a:solidFill>
                  <a:schemeClr val="dk1"/>
                </a:solidFill>
                <a:latin typeface="Calibri"/>
                <a:ea typeface="Calibri"/>
                <a:cs typeface="Calibri"/>
                <a:sym typeface="Calibri"/>
              </a:rPr>
              <a:t>d</a:t>
            </a:r>
            <a:endParaRPr sz="1300">
              <a:solidFill>
                <a:schemeClr val="dk1"/>
              </a:solidFill>
              <a:latin typeface="Calibri"/>
              <a:ea typeface="Calibri"/>
              <a:cs typeface="Calibri"/>
              <a:sym typeface="Calibri"/>
            </a:endParaRPr>
          </a:p>
          <a:p>
            <a:pPr indent="0" lvl="0" marL="0" rtl="0" algn="just">
              <a:spcBef>
                <a:spcPts val="1000"/>
              </a:spcBef>
              <a:spcAft>
                <a:spcPts val="0"/>
              </a:spcAft>
              <a:buNone/>
            </a:pPr>
            <a:r>
              <a:rPr lang="en" sz="1300">
                <a:solidFill>
                  <a:schemeClr val="dk1"/>
                </a:solidFill>
                <a:latin typeface="Calibri"/>
                <a:ea typeface="Calibri"/>
                <a:cs typeface="Calibri"/>
                <a:sym typeface="Calibri"/>
              </a:rPr>
              <a:t>Početkom nove nastavne godine 4.D dobiva novu, četvrtu po redu, osobu koja će im predavati fiziku. Nedugo nakon tog maturanti počinju govoriti kako će prof. N biti strog/a jer su odmah na početku dobili isprintane kriterije ocjenjivanja koji im se čine nerealni. Istovremeno, sviđa im se što ih tijekom nastave potiče na razmišljanje. Rrazrednik/ca tog odjeljenja, prof. R, odlučuje razgovarati s prof. N. U razgovoru objašnjava kako je 4.D najbolji razred u školi i kako im je trenutno jako bitna matura i konačni prosjek. Naglašava kako će u slučaju potrebe stati na stranu svoje djece.</a:t>
            </a:r>
            <a:endParaRPr sz="1300">
              <a:solidFill>
                <a:schemeClr val="dk1"/>
              </a:solidFill>
              <a:latin typeface="Calibri"/>
              <a:ea typeface="Calibri"/>
              <a:cs typeface="Calibri"/>
              <a:sym typeface="Calibri"/>
            </a:endParaRPr>
          </a:p>
          <a:p>
            <a:pPr indent="0" lvl="0" marL="0" rtl="0" algn="just">
              <a:spcBef>
                <a:spcPts val="1000"/>
              </a:spcBef>
              <a:spcAft>
                <a:spcPts val="0"/>
              </a:spcAft>
              <a:buClr>
                <a:schemeClr val="dk1"/>
              </a:buClr>
              <a:buSzPts val="1100"/>
              <a:buFont typeface="Arial"/>
              <a:buNone/>
            </a:pPr>
            <a:r>
              <a:rPr lang="en" sz="1300">
                <a:solidFill>
                  <a:schemeClr val="dk1"/>
                </a:solidFill>
                <a:latin typeface="Calibri"/>
                <a:ea typeface="Calibri"/>
                <a:cs typeface="Calibri"/>
                <a:sym typeface="Calibri"/>
              </a:rPr>
              <a:t>Sredinom nastavne godine postaje vidljivo da učenici dobivaju drastično manje ocjene nego su to imali u prva tri razreda. U novom razgovoru prof. R  saznaje kako prof. N uočava velike rupe u znanju - od neprepoznavanja osnovnih koncepata do nepravilnog korištenja kalkulatora. Prof. N., također, navodi kako je prethodni kolega fizičar rekao da treba početi obrađivati gradivo s kraja 2. razreda jer to uopće nisu radili.</a:t>
            </a:r>
            <a:endParaRPr sz="1300">
              <a:solidFill>
                <a:schemeClr val="dk1"/>
              </a:solidFill>
              <a:latin typeface="Calibri"/>
              <a:ea typeface="Calibri"/>
              <a:cs typeface="Calibri"/>
              <a:sym typeface="Calibri"/>
            </a:endParaRPr>
          </a:p>
          <a:p>
            <a:pPr indent="0" lvl="0" marL="0" rtl="0" algn="just">
              <a:spcBef>
                <a:spcPts val="1000"/>
              </a:spcBef>
              <a:spcAft>
                <a:spcPts val="0"/>
              </a:spcAft>
              <a:buClr>
                <a:schemeClr val="dk1"/>
              </a:buClr>
              <a:buSzPts val="1100"/>
              <a:buFont typeface="Arial"/>
              <a:buNone/>
            </a:pPr>
            <a:r>
              <a:rPr lang="en" sz="1300">
                <a:solidFill>
                  <a:schemeClr val="dk1"/>
                </a:solidFill>
                <a:latin typeface="Calibri"/>
                <a:ea typeface="Calibri"/>
                <a:cs typeface="Calibri"/>
                <a:sym typeface="Calibri"/>
              </a:rPr>
              <a:t>Prof. R. informira prof. N kako su roditelji nezadovoljni ocjenama svoje djece - pitaju se kako to da su tri godine bili odlični učenici, a sada se uočava tako drastičan pad te su zabrinuti zbog upisa na fakultete. Napominje i kako su ti isti učenici prije dvije godine nakon pritužbi i žalbi uspješno promijenili nastavnika fizike jer im nije zadovoljavajuće dobro objašnjavao. </a:t>
            </a:r>
            <a:endParaRPr sz="1300">
              <a:solidFill>
                <a:schemeClr val="dk1"/>
              </a:solidFill>
              <a:latin typeface="Calibri"/>
              <a:ea typeface="Calibri"/>
              <a:cs typeface="Calibri"/>
              <a:sym typeface="Calibri"/>
            </a:endParaRPr>
          </a:p>
          <a:p>
            <a:pPr indent="0" lvl="0" marL="0" rtl="0" algn="just">
              <a:spcBef>
                <a:spcPts val="1000"/>
              </a:spcBef>
              <a:spcAft>
                <a:spcPts val="0"/>
              </a:spcAft>
              <a:buClr>
                <a:schemeClr val="dk1"/>
              </a:buClr>
              <a:buSzPts val="1100"/>
              <a:buFont typeface="Arial"/>
              <a:buNone/>
            </a:pPr>
            <a:r>
              <a:rPr lang="en" sz="1300">
                <a:solidFill>
                  <a:schemeClr val="dk1"/>
                </a:solidFill>
                <a:latin typeface="Calibri"/>
                <a:ea typeface="Calibri"/>
                <a:cs typeface="Calibri"/>
                <a:sym typeface="Calibri"/>
              </a:rPr>
              <a:t>Nedugo nakon toga prof. R poziva prof. N. na roditeljski sastanak na kojem će biti prisutan i Ravnatelj. Na roditeljskom sastanku prof. R čita pismo koje su napisali učenici 4.D razreda u kojem se žale na kriterije ocjenjivanja i zahtijevaju da se prof. N. smjeni. Ni prof. N. ni Ravnatelj nisu bili upoznati sa sadržajem pisma kao ni s činjenicom da pismo postoji.</a:t>
            </a:r>
            <a:endParaRPr sz="1300">
              <a:solidFill>
                <a:schemeClr val="dk1"/>
              </a:solidFill>
              <a:latin typeface="Calibri"/>
              <a:ea typeface="Calibri"/>
              <a:cs typeface="Calibri"/>
              <a:sym typeface="Calibri"/>
            </a:endParaRPr>
          </a:p>
          <a:p>
            <a:pPr indent="0" lvl="0" marL="0" rtl="0" algn="just">
              <a:spcBef>
                <a:spcPts val="1000"/>
              </a:spcBef>
              <a:spcAft>
                <a:spcPts val="0"/>
              </a:spcAft>
              <a:buClr>
                <a:schemeClr val="dk1"/>
              </a:buClr>
              <a:buSzPts val="1100"/>
              <a:buFont typeface="Arial"/>
              <a:buNone/>
            </a:pPr>
            <a:r>
              <a:rPr lang="en" sz="1300">
                <a:solidFill>
                  <a:schemeClr val="dk1"/>
                </a:solidFill>
                <a:latin typeface="Calibri"/>
                <a:ea typeface="Calibri"/>
                <a:cs typeface="Calibri"/>
                <a:sym typeface="Calibri"/>
              </a:rPr>
              <a:t>Vi predajete u ovoj školi, ali ne predajete 4.D razredu. S osobom R radite već više od 15 godina dok ste za prof. N čuli da je navodno vrlo kompetentna, ali je ne znate osim što ste se nekoliko puta pozdravili u zbornici.</a:t>
            </a:r>
            <a:endParaRPr sz="150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3" name="Shape 473"/>
        <p:cNvGrpSpPr/>
        <p:nvPr/>
      </p:nvGrpSpPr>
      <p:grpSpPr>
        <a:xfrm>
          <a:off x="0" y="0"/>
          <a:ext cx="0" cy="0"/>
          <a:chOff x="0" y="0"/>
          <a:chExt cx="0" cy="0"/>
        </a:xfrm>
      </p:grpSpPr>
      <p:sp>
        <p:nvSpPr>
          <p:cNvPr id="474" name="Google Shape;474;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primjer</a:t>
            </a:r>
            <a:endParaRPr/>
          </a:p>
        </p:txBody>
      </p:sp>
      <p:sp>
        <p:nvSpPr>
          <p:cNvPr id="475" name="Google Shape;475;p6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30200" lvl="0" marL="457200" rtl="0" algn="l">
              <a:lnSpc>
                <a:spcPct val="90000"/>
              </a:lnSpc>
              <a:spcBef>
                <a:spcPts val="1000"/>
              </a:spcBef>
              <a:spcAft>
                <a:spcPts val="0"/>
              </a:spcAft>
              <a:buClr>
                <a:schemeClr val="dk1"/>
              </a:buClr>
              <a:buSzPts val="1600"/>
              <a:buChar char="●"/>
            </a:pPr>
            <a:r>
              <a:rPr i="1" lang="en" sz="1600">
                <a:solidFill>
                  <a:schemeClr val="dk1"/>
                </a:solidFill>
                <a:latin typeface="Calibri"/>
                <a:ea typeface="Calibri"/>
                <a:cs typeface="Calibri"/>
                <a:sym typeface="Calibri"/>
              </a:rPr>
              <a:t>Someone broke a beaker containing a solution your group just made.  </a:t>
            </a:r>
            <a:r>
              <a:rPr lang="en" sz="1600">
                <a:solidFill>
                  <a:schemeClr val="dk1"/>
                </a:solidFill>
                <a:latin typeface="Calibri"/>
                <a:ea typeface="Calibri"/>
                <a:cs typeface="Calibri"/>
                <a:sym typeface="Calibri"/>
              </a:rPr>
              <a:t>“Thank you for your willingness to work hard [compliment], but let’s be a little more careful next time [suggestion for improvement].”</a:t>
            </a:r>
            <a:endParaRPr sz="1600">
              <a:solidFill>
                <a:schemeClr val="dk1"/>
              </a:solidFill>
              <a:latin typeface="Calibri"/>
              <a:ea typeface="Calibri"/>
              <a:cs typeface="Calibri"/>
              <a:sym typeface="Calibri"/>
            </a:endParaRPr>
          </a:p>
          <a:p>
            <a:pPr indent="-330200" lvl="0" marL="457200" rtl="0" algn="l">
              <a:lnSpc>
                <a:spcPct val="90000"/>
              </a:lnSpc>
              <a:spcBef>
                <a:spcPts val="0"/>
              </a:spcBef>
              <a:spcAft>
                <a:spcPts val="0"/>
              </a:spcAft>
              <a:buClr>
                <a:schemeClr val="dk1"/>
              </a:buClr>
              <a:buSzPts val="1600"/>
              <a:buChar char="●"/>
            </a:pPr>
            <a:r>
              <a:rPr i="1" lang="en" sz="1600">
                <a:solidFill>
                  <a:schemeClr val="dk1"/>
                </a:solidFill>
                <a:latin typeface="Calibri"/>
                <a:ea typeface="Calibri"/>
                <a:cs typeface="Calibri"/>
                <a:sym typeface="Calibri"/>
              </a:rPr>
              <a:t>A male student has an unprofessional screen saver on his laptop computer.  </a:t>
            </a:r>
            <a:r>
              <a:rPr lang="en" sz="1600">
                <a:solidFill>
                  <a:schemeClr val="dk1"/>
                </a:solidFill>
                <a:latin typeface="Calibri"/>
                <a:ea typeface="Calibri"/>
                <a:cs typeface="Calibri"/>
                <a:sym typeface="Calibri"/>
              </a:rPr>
              <a:t>“I like your use of technology to express your tastes [compliment], but think that your screen saver may be offensive to the women in class.  Replacing it would make everyone more comfortable [suggestion for improvement].”</a:t>
            </a:r>
            <a:endParaRPr i="1" sz="1600">
              <a:solidFill>
                <a:schemeClr val="dk1"/>
              </a:solidFill>
              <a:latin typeface="Calibri"/>
              <a:ea typeface="Calibri"/>
              <a:cs typeface="Calibri"/>
              <a:sym typeface="Calibri"/>
            </a:endParaRPr>
          </a:p>
          <a:p>
            <a:pPr indent="-330200" lvl="0" marL="457200" rtl="0" algn="l">
              <a:lnSpc>
                <a:spcPct val="90000"/>
              </a:lnSpc>
              <a:spcBef>
                <a:spcPts val="0"/>
              </a:spcBef>
              <a:spcAft>
                <a:spcPts val="0"/>
              </a:spcAft>
              <a:buClr>
                <a:schemeClr val="dk1"/>
              </a:buClr>
              <a:buSzPts val="1600"/>
              <a:buChar char="●"/>
            </a:pPr>
            <a:r>
              <a:rPr i="1" lang="en" sz="1600">
                <a:solidFill>
                  <a:schemeClr val="dk1"/>
                </a:solidFill>
                <a:latin typeface="Calibri"/>
                <a:ea typeface="Calibri"/>
                <a:cs typeface="Calibri"/>
                <a:sym typeface="Calibri"/>
              </a:rPr>
              <a:t>Students disagree during a heated discussion about a moral issue.  </a:t>
            </a:r>
            <a:r>
              <a:rPr lang="en" sz="1600">
                <a:solidFill>
                  <a:schemeClr val="dk1"/>
                </a:solidFill>
                <a:latin typeface="Calibri"/>
                <a:ea typeface="Calibri"/>
                <a:cs typeface="Calibri"/>
                <a:sym typeface="Calibri"/>
              </a:rPr>
              <a:t>“I acknowledge your opinion [compliment], but heartily disagree.  You should consider this side of the issue, too [suggestion for improvement].”</a:t>
            </a:r>
            <a:endParaRPr sz="1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pic>
        <p:nvPicPr>
          <p:cNvPr id="88" name="Google Shape;88;p18"/>
          <p:cNvPicPr preferRelativeResize="0"/>
          <p:nvPr/>
        </p:nvPicPr>
        <p:blipFill rotWithShape="1">
          <a:blip r:embed="rId3">
            <a:alphaModFix/>
          </a:blip>
          <a:srcRect b="17607" l="0" r="2353" t="0"/>
          <a:stretch/>
        </p:blipFill>
        <p:spPr>
          <a:xfrm>
            <a:off x="0" y="0"/>
            <a:ext cx="9144000" cy="5143500"/>
          </a:xfrm>
          <a:prstGeom prst="rect">
            <a:avLst/>
          </a:prstGeom>
          <a:noFill/>
          <a:ln>
            <a:noFill/>
          </a:ln>
        </p:spPr>
      </p:pic>
      <p:sp>
        <p:nvSpPr>
          <p:cNvPr id="89" name="Google Shape;89;p18"/>
          <p:cNvSpPr txBox="1"/>
          <p:nvPr>
            <p:ph type="title"/>
          </p:nvPr>
        </p:nvSpPr>
        <p:spPr>
          <a:xfrm>
            <a:off x="311700" y="4180000"/>
            <a:ext cx="8520600" cy="5727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1600"/>
              </a:spcAft>
              <a:buNone/>
            </a:pPr>
            <a:r>
              <a:rPr b="1" lang="en" sz="3600">
                <a:solidFill>
                  <a:schemeClr val="dk2"/>
                </a:solidFill>
              </a:rPr>
              <a:t>Znanost</a:t>
            </a:r>
            <a:br>
              <a:rPr b="1" lang="en" sz="1800">
                <a:solidFill>
                  <a:schemeClr val="dk2"/>
                </a:solidFill>
              </a:rPr>
            </a:br>
            <a:r>
              <a:rPr b="1" lang="en" sz="1800">
                <a:solidFill>
                  <a:schemeClr val="dk2"/>
                </a:solidFill>
              </a:rPr>
              <a:t>(ali i život)</a:t>
            </a:r>
            <a:endParaRPr b="1" sz="1800">
              <a:solidFill>
                <a:schemeClr val="dk2"/>
              </a:solidFill>
            </a:endParaRPr>
          </a:p>
        </p:txBody>
      </p:sp>
      <p:sp>
        <p:nvSpPr>
          <p:cNvPr id="90" name="Google Shape;90;p18"/>
          <p:cNvSpPr/>
          <p:nvPr/>
        </p:nvSpPr>
        <p:spPr>
          <a:xfrm>
            <a:off x="-25" y="-23300"/>
            <a:ext cx="9144000" cy="2880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1" name="Google Shape;91;p18"/>
          <p:cNvPicPr preferRelativeResize="0"/>
          <p:nvPr/>
        </p:nvPicPr>
        <p:blipFill>
          <a:blip r:embed="rId4">
            <a:alphaModFix/>
          </a:blip>
          <a:stretch>
            <a:fillRect/>
          </a:stretch>
        </p:blipFill>
        <p:spPr>
          <a:xfrm flipH="1">
            <a:off x="4480829" y="425108"/>
            <a:ext cx="4480850" cy="2438885"/>
          </a:xfrm>
          <a:prstGeom prst="rect">
            <a:avLst/>
          </a:prstGeom>
          <a:noFill/>
          <a:ln>
            <a:noFill/>
          </a:ln>
        </p:spPr>
      </p:pic>
      <p:pic>
        <p:nvPicPr>
          <p:cNvPr id="92" name="Google Shape;92;p18"/>
          <p:cNvPicPr preferRelativeResize="0"/>
          <p:nvPr/>
        </p:nvPicPr>
        <p:blipFill>
          <a:blip r:embed="rId5">
            <a:alphaModFix/>
          </a:blip>
          <a:stretch>
            <a:fillRect/>
          </a:stretch>
        </p:blipFill>
        <p:spPr>
          <a:xfrm>
            <a:off x="849690" y="425100"/>
            <a:ext cx="3631130" cy="2438900"/>
          </a:xfrm>
          <a:prstGeom prst="rect">
            <a:avLst/>
          </a:prstGeom>
          <a:noFill/>
          <a:ln>
            <a:noFill/>
          </a:ln>
        </p:spPr>
      </p:pic>
      <p:sp>
        <p:nvSpPr>
          <p:cNvPr id="93" name="Google Shape;93;p18"/>
          <p:cNvSpPr txBox="1"/>
          <p:nvPr/>
        </p:nvSpPr>
        <p:spPr>
          <a:xfrm>
            <a:off x="-25" y="-76200"/>
            <a:ext cx="4480800" cy="57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rgbClr val="FFFFFF"/>
                </a:solidFill>
              </a:rPr>
              <a:t>Objektivno i racionalno</a:t>
            </a:r>
            <a:endParaRPr sz="2000">
              <a:solidFill>
                <a:srgbClr val="FFFFFF"/>
              </a:solidFill>
            </a:endParaRPr>
          </a:p>
        </p:txBody>
      </p:sp>
      <p:sp>
        <p:nvSpPr>
          <p:cNvPr id="94" name="Google Shape;94;p18"/>
          <p:cNvSpPr txBox="1"/>
          <p:nvPr/>
        </p:nvSpPr>
        <p:spPr>
          <a:xfrm>
            <a:off x="4480825" y="-76200"/>
            <a:ext cx="46632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2000">
                <a:solidFill>
                  <a:srgbClr val="FFFFFF"/>
                </a:solidFill>
              </a:rPr>
              <a:t>Subjektivno i emocionalno</a:t>
            </a:r>
            <a:endParaRPr sz="200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pic>
        <p:nvPicPr>
          <p:cNvPr id="99" name="Google Shape;99;p19"/>
          <p:cNvPicPr preferRelativeResize="0"/>
          <p:nvPr/>
        </p:nvPicPr>
        <p:blipFill rotWithShape="1">
          <a:blip r:embed="rId3">
            <a:alphaModFix/>
          </a:blip>
          <a:srcRect b="17607" l="0" r="2353" t="0"/>
          <a:stretch/>
        </p:blipFill>
        <p:spPr>
          <a:xfrm>
            <a:off x="0" y="0"/>
            <a:ext cx="9144000" cy="5143500"/>
          </a:xfrm>
          <a:prstGeom prst="rect">
            <a:avLst/>
          </a:prstGeom>
          <a:noFill/>
          <a:ln>
            <a:noFill/>
          </a:ln>
        </p:spPr>
      </p:pic>
      <p:sp>
        <p:nvSpPr>
          <p:cNvPr id="100" name="Google Shape;100;p19"/>
          <p:cNvSpPr txBox="1"/>
          <p:nvPr>
            <p:ph type="title"/>
          </p:nvPr>
        </p:nvSpPr>
        <p:spPr>
          <a:xfrm>
            <a:off x="311700" y="4180000"/>
            <a:ext cx="8520600" cy="5727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1600"/>
              </a:spcAft>
              <a:buNone/>
            </a:pPr>
            <a:r>
              <a:rPr b="1" lang="en" sz="3600">
                <a:solidFill>
                  <a:schemeClr val="dk2"/>
                </a:solidFill>
              </a:rPr>
              <a:t>Znanost</a:t>
            </a:r>
            <a:br>
              <a:rPr b="1" lang="en" sz="1800">
                <a:solidFill>
                  <a:schemeClr val="dk2"/>
                </a:solidFill>
              </a:rPr>
            </a:br>
            <a:r>
              <a:rPr b="1" lang="en" sz="1800">
                <a:solidFill>
                  <a:schemeClr val="dk2"/>
                </a:solidFill>
              </a:rPr>
              <a:t>(ali i život)</a:t>
            </a:r>
            <a:endParaRPr b="1" sz="1800">
              <a:solidFill>
                <a:schemeClr val="dk2"/>
              </a:solidFill>
            </a:endParaRPr>
          </a:p>
        </p:txBody>
      </p:sp>
      <p:sp>
        <p:nvSpPr>
          <p:cNvPr id="101" name="Google Shape;101;p19"/>
          <p:cNvSpPr/>
          <p:nvPr/>
        </p:nvSpPr>
        <p:spPr>
          <a:xfrm>
            <a:off x="-25" y="-23300"/>
            <a:ext cx="9144000" cy="2880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2" name="Google Shape;102;p19"/>
          <p:cNvPicPr preferRelativeResize="0"/>
          <p:nvPr/>
        </p:nvPicPr>
        <p:blipFill>
          <a:blip r:embed="rId4">
            <a:alphaModFix/>
          </a:blip>
          <a:stretch>
            <a:fillRect/>
          </a:stretch>
        </p:blipFill>
        <p:spPr>
          <a:xfrm flipH="1">
            <a:off x="4480829" y="425108"/>
            <a:ext cx="4480850" cy="2438885"/>
          </a:xfrm>
          <a:prstGeom prst="rect">
            <a:avLst/>
          </a:prstGeom>
          <a:noFill/>
          <a:ln>
            <a:noFill/>
          </a:ln>
        </p:spPr>
      </p:pic>
      <p:pic>
        <p:nvPicPr>
          <p:cNvPr id="103" name="Google Shape;103;p19"/>
          <p:cNvPicPr preferRelativeResize="0"/>
          <p:nvPr/>
        </p:nvPicPr>
        <p:blipFill>
          <a:blip r:embed="rId5">
            <a:alphaModFix/>
          </a:blip>
          <a:stretch>
            <a:fillRect/>
          </a:stretch>
        </p:blipFill>
        <p:spPr>
          <a:xfrm>
            <a:off x="849690" y="425100"/>
            <a:ext cx="3631130" cy="2438900"/>
          </a:xfrm>
          <a:prstGeom prst="rect">
            <a:avLst/>
          </a:prstGeom>
          <a:noFill/>
          <a:ln>
            <a:noFill/>
          </a:ln>
        </p:spPr>
      </p:pic>
      <p:sp>
        <p:nvSpPr>
          <p:cNvPr id="104" name="Google Shape;104;p19"/>
          <p:cNvSpPr txBox="1"/>
          <p:nvPr>
            <p:ph idx="4294967295" type="body"/>
          </p:nvPr>
        </p:nvSpPr>
        <p:spPr>
          <a:xfrm>
            <a:off x="370025" y="807350"/>
            <a:ext cx="2259900" cy="738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a:solidFill>
                  <a:srgbClr val="FFFFFF"/>
                </a:solidFill>
              </a:rPr>
              <a:t>Znanstvena metoda</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Račun pogreške</a:t>
            </a:r>
            <a:endParaRPr>
              <a:solidFill>
                <a:srgbClr val="FFFFFF"/>
              </a:solidFill>
            </a:endParaRPr>
          </a:p>
        </p:txBody>
      </p:sp>
      <p:sp>
        <p:nvSpPr>
          <p:cNvPr id="105" name="Google Shape;105;p19"/>
          <p:cNvSpPr txBox="1"/>
          <p:nvPr>
            <p:ph idx="4294967295" type="body"/>
          </p:nvPr>
        </p:nvSpPr>
        <p:spPr>
          <a:xfrm>
            <a:off x="6705450" y="720500"/>
            <a:ext cx="2035500" cy="605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a:solidFill>
                  <a:srgbClr val="FFFFFF"/>
                </a:solidFill>
              </a:rPr>
              <a:t>Znanstvenici i profesori su ljudi</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Konstruktivna kritika</a:t>
            </a:r>
            <a:endParaRPr>
              <a:solidFill>
                <a:srgbClr val="FFFFFF"/>
              </a:solidFill>
            </a:endParaRPr>
          </a:p>
        </p:txBody>
      </p:sp>
      <p:sp>
        <p:nvSpPr>
          <p:cNvPr id="106" name="Google Shape;106;p19"/>
          <p:cNvSpPr txBox="1"/>
          <p:nvPr/>
        </p:nvSpPr>
        <p:spPr>
          <a:xfrm>
            <a:off x="-25" y="-76200"/>
            <a:ext cx="4480800" cy="57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rgbClr val="FFFFFF"/>
                </a:solidFill>
              </a:rPr>
              <a:t>Objektivno i racionalno</a:t>
            </a:r>
            <a:endParaRPr sz="2000">
              <a:solidFill>
                <a:srgbClr val="FFFFFF"/>
              </a:solidFill>
            </a:endParaRPr>
          </a:p>
        </p:txBody>
      </p:sp>
      <p:sp>
        <p:nvSpPr>
          <p:cNvPr id="107" name="Google Shape;107;p19"/>
          <p:cNvSpPr txBox="1"/>
          <p:nvPr/>
        </p:nvSpPr>
        <p:spPr>
          <a:xfrm>
            <a:off x="4480825" y="-76200"/>
            <a:ext cx="46632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2000">
                <a:solidFill>
                  <a:srgbClr val="FFFFFF"/>
                </a:solidFill>
              </a:rPr>
              <a:t>Subjektivno i emocionalno</a:t>
            </a:r>
            <a:endParaRPr sz="2000">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20"/>
          <p:cNvSpPr txBox="1"/>
          <p:nvPr>
            <p:ph idx="1" type="body"/>
          </p:nvPr>
        </p:nvSpPr>
        <p:spPr>
          <a:xfrm>
            <a:off x="1010400" y="726500"/>
            <a:ext cx="2350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Kritičko mišljenje</a:t>
            </a:r>
            <a:endParaRPr b="1"/>
          </a:p>
        </p:txBody>
      </p:sp>
      <p:sp>
        <p:nvSpPr>
          <p:cNvPr id="113" name="Google Shape;113;p20"/>
          <p:cNvSpPr txBox="1"/>
          <p:nvPr/>
        </p:nvSpPr>
        <p:spPr>
          <a:xfrm>
            <a:off x="4572000" y="726500"/>
            <a:ext cx="4068600" cy="23298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None/>
            </a:pPr>
            <a:r>
              <a:rPr lang="en" sz="1800">
                <a:solidFill>
                  <a:srgbClr val="000000"/>
                </a:solidFill>
              </a:rPr>
              <a:t>„motor” koji pokreće kako odlučujemo što učiniti i u što vjerujemo u određenoj situaciji</a:t>
            </a:r>
            <a:endParaRPr sz="1800">
              <a:solidFill>
                <a:srgbClr val="000000"/>
              </a:solidFill>
            </a:endParaRPr>
          </a:p>
          <a:p>
            <a:pPr indent="0" lvl="0" marL="0" rtl="0" algn="r">
              <a:lnSpc>
                <a:spcPct val="90000"/>
              </a:lnSpc>
              <a:spcBef>
                <a:spcPts val="1000"/>
              </a:spcBef>
              <a:spcAft>
                <a:spcPts val="0"/>
              </a:spcAft>
              <a:buNone/>
            </a:pPr>
            <a:r>
              <a:rPr lang="en" sz="2000">
                <a:solidFill>
                  <a:srgbClr val="000000"/>
                </a:solidFill>
              </a:rPr>
              <a:t>		</a:t>
            </a:r>
            <a:r>
              <a:rPr lang="en" sz="1600">
                <a:solidFill>
                  <a:srgbClr val="A5A5A5"/>
                </a:solidFill>
              </a:rPr>
              <a:t>(Quitadamo i dr., 2008</a:t>
            </a:r>
            <a:r>
              <a:rPr lang="en" sz="1600">
                <a:solidFill>
                  <a:srgbClr val="A5A5A5"/>
                </a:solidFill>
              </a:rPr>
              <a:t>.)</a:t>
            </a:r>
            <a:endParaRPr sz="1600">
              <a:solidFill>
                <a:srgbClr val="000000"/>
              </a:solidFill>
            </a:endParaRPr>
          </a:p>
        </p:txBody>
      </p:sp>
      <p:pic>
        <p:nvPicPr>
          <p:cNvPr descr="https://lh5.googleusercontent.com/8c5ZTvf4HT-8WPdhk6H3sUYxbTmwWPJ5R0Vgoktf9lybfSRj2nbAKnjK2gEtCbxa6WZIXnH-O4P0FWA6NgLg3-1UO0GlNm82l2W47LtVr4ulud_4a3u1vgdLQAa8Xl80OcTutO0wBXw" id="114" name="Google Shape;114;p20"/>
          <p:cNvPicPr preferRelativeResize="0"/>
          <p:nvPr/>
        </p:nvPicPr>
        <p:blipFill rotWithShape="1">
          <a:blip r:embed="rId3">
            <a:alphaModFix/>
          </a:blip>
          <a:srcRect b="0" l="22637" r="22323" t="0"/>
          <a:stretch/>
        </p:blipFill>
        <p:spPr>
          <a:xfrm>
            <a:off x="4654299" y="2014274"/>
            <a:ext cx="2982075" cy="3046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21"/>
          <p:cNvSpPr txBox="1"/>
          <p:nvPr>
            <p:ph idx="1" type="body"/>
          </p:nvPr>
        </p:nvSpPr>
        <p:spPr>
          <a:xfrm>
            <a:off x="1010400" y="726500"/>
            <a:ext cx="2350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D9D9D9"/>
                </a:solidFill>
              </a:rPr>
              <a:t>Kritičko mišljenje</a:t>
            </a:r>
            <a:endParaRPr b="1">
              <a:solidFill>
                <a:srgbClr val="D9D9D9"/>
              </a:solidFill>
            </a:endParaRPr>
          </a:p>
        </p:txBody>
      </p:sp>
      <p:sp>
        <p:nvSpPr>
          <p:cNvPr id="120" name="Google Shape;120;p21"/>
          <p:cNvSpPr txBox="1"/>
          <p:nvPr/>
        </p:nvSpPr>
        <p:spPr>
          <a:xfrm>
            <a:off x="1010400" y="2217125"/>
            <a:ext cx="33126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800">
                <a:solidFill>
                  <a:schemeClr val="dk2"/>
                </a:solidFill>
              </a:rPr>
              <a:t>Kritička povratna informacija</a:t>
            </a:r>
            <a:endParaRPr b="1" sz="1800">
              <a:solidFill>
                <a:schemeClr val="dk2"/>
              </a:solidFill>
            </a:endParaRPr>
          </a:p>
        </p:txBody>
      </p:sp>
      <p:sp>
        <p:nvSpPr>
          <p:cNvPr id="121" name="Google Shape;121;p21"/>
          <p:cNvSpPr/>
          <p:nvPr/>
        </p:nvSpPr>
        <p:spPr>
          <a:xfrm flipH="1" rot="-8948711">
            <a:off x="377000" y="1486751"/>
            <a:ext cx="947034" cy="781675"/>
          </a:xfrm>
          <a:prstGeom prst="bentArrow">
            <a:avLst>
              <a:gd fmla="val 27889" name="adj1"/>
              <a:gd fmla="val 25000" name="adj2"/>
              <a:gd fmla="val 38576"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2" name="Google Shape;122;p21"/>
          <p:cNvPicPr preferRelativeResize="0"/>
          <p:nvPr/>
        </p:nvPicPr>
        <p:blipFill>
          <a:blip r:embed="rId3">
            <a:alphaModFix/>
          </a:blip>
          <a:stretch>
            <a:fillRect/>
          </a:stretch>
        </p:blipFill>
        <p:spPr>
          <a:xfrm>
            <a:off x="4000500" y="-68275"/>
            <a:ext cx="5143500" cy="5143500"/>
          </a:xfrm>
          <a:prstGeom prst="rect">
            <a:avLst/>
          </a:prstGeom>
          <a:noFill/>
          <a:ln>
            <a:noFill/>
          </a:ln>
        </p:spPr>
      </p:pic>
      <p:sp>
        <p:nvSpPr>
          <p:cNvPr id="123" name="Google Shape;123;p21"/>
          <p:cNvSpPr txBox="1"/>
          <p:nvPr/>
        </p:nvSpPr>
        <p:spPr>
          <a:xfrm>
            <a:off x="4323000" y="2217125"/>
            <a:ext cx="4086600" cy="1369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None/>
            </a:pPr>
            <a:r>
              <a:rPr lang="en" sz="1800">
                <a:highlight>
                  <a:srgbClr val="FFFFFF"/>
                </a:highlight>
              </a:rPr>
              <a:t>Objektivan osvrt koji služi kao indikator za prepoznavanje smjera razvoja događaja i definiranje mjesta gdje se može prilagoditi smjer.</a:t>
            </a:r>
            <a:endParaRPr sz="1800">
              <a:solidFill>
                <a:srgbClr val="000000"/>
              </a:solidFill>
              <a:highlight>
                <a:srgbClr val="FFFFFF"/>
              </a:highligh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