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1" r:id="rId1"/>
  </p:sldMasterIdLst>
  <p:sldIdLst>
    <p:sldId id="256" r:id="rId2"/>
    <p:sldId id="283" r:id="rId3"/>
    <p:sldId id="284" r:id="rId4"/>
    <p:sldId id="288" r:id="rId5"/>
    <p:sldId id="286" r:id="rId6"/>
    <p:sldId id="292" r:id="rId7"/>
    <p:sldId id="285" r:id="rId8"/>
    <p:sldId id="287" r:id="rId9"/>
    <p:sldId id="289" r:id="rId10"/>
    <p:sldId id="290" r:id="rId11"/>
    <p:sldId id="291" r:id="rId12"/>
    <p:sldId id="257" r:id="rId13"/>
    <p:sldId id="258" r:id="rId14"/>
    <p:sldId id="281" r:id="rId15"/>
    <p:sldId id="260" r:id="rId16"/>
    <p:sldId id="263" r:id="rId17"/>
    <p:sldId id="266" r:id="rId18"/>
    <p:sldId id="271" r:id="rId19"/>
    <p:sldId id="268" r:id="rId20"/>
    <p:sldId id="270" r:id="rId21"/>
    <p:sldId id="273" r:id="rId22"/>
    <p:sldId id="275" r:id="rId23"/>
    <p:sldId id="276" r:id="rId24"/>
    <p:sldId id="28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A1AE02-F4A6-4566-8FD5-2823A6679C3F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ED9325B-0D3D-436D-8522-32DBDD6E2F29}">
      <dgm:prSet/>
      <dgm:spPr/>
      <dgm:t>
        <a:bodyPr/>
        <a:lstStyle/>
        <a:p>
          <a:r>
            <a:rPr lang="hr-HR"/>
            <a:t>Razredna online bilježnica</a:t>
          </a:r>
          <a:endParaRPr lang="en-US"/>
        </a:p>
      </dgm:t>
    </dgm:pt>
    <dgm:pt modelId="{C3DE8570-B373-4ED5-8338-40B1B368FD71}" type="parTrans" cxnId="{2B16BE6A-23FF-4F4A-A58F-53A6771CC0C8}">
      <dgm:prSet/>
      <dgm:spPr/>
      <dgm:t>
        <a:bodyPr/>
        <a:lstStyle/>
        <a:p>
          <a:endParaRPr lang="en-US"/>
        </a:p>
      </dgm:t>
    </dgm:pt>
    <dgm:pt modelId="{4CF3EB59-4CD8-4300-91E2-DB77F80E0389}" type="sibTrans" cxnId="{2B16BE6A-23FF-4F4A-A58F-53A6771CC0C8}">
      <dgm:prSet/>
      <dgm:spPr/>
      <dgm:t>
        <a:bodyPr/>
        <a:lstStyle/>
        <a:p>
          <a:endParaRPr lang="en-US"/>
        </a:p>
      </dgm:t>
    </dgm:pt>
    <dgm:pt modelId="{7E71CD1A-AA8C-4E69-A783-2600D1A3503D}">
      <dgm:prSet/>
      <dgm:spPr/>
      <dgm:t>
        <a:bodyPr/>
        <a:lstStyle/>
        <a:p>
          <a:r>
            <a:rPr lang="hr-HR" dirty="0"/>
            <a:t>Prednosti :  preglednost, kontinuirano praćenje, projekti, domaće zadaće</a:t>
          </a:r>
          <a:endParaRPr lang="en-US" dirty="0"/>
        </a:p>
      </dgm:t>
    </dgm:pt>
    <dgm:pt modelId="{89A9A052-9818-4688-B8DE-6C426EBB3819}" type="parTrans" cxnId="{1F49AF6B-0565-4910-A7DB-DFB8A825BCF0}">
      <dgm:prSet/>
      <dgm:spPr/>
      <dgm:t>
        <a:bodyPr/>
        <a:lstStyle/>
        <a:p>
          <a:endParaRPr lang="en-US"/>
        </a:p>
      </dgm:t>
    </dgm:pt>
    <dgm:pt modelId="{7BB0602A-19F2-458E-BF48-05A7E9AE67B3}" type="sibTrans" cxnId="{1F49AF6B-0565-4910-A7DB-DFB8A825BCF0}">
      <dgm:prSet/>
      <dgm:spPr/>
      <dgm:t>
        <a:bodyPr/>
        <a:lstStyle/>
        <a:p>
          <a:endParaRPr lang="en-US"/>
        </a:p>
      </dgm:t>
    </dgm:pt>
    <dgm:pt modelId="{8E5EED97-8313-4880-B870-7F9861F93DAA}">
      <dgm:prSet/>
      <dgm:spPr/>
      <dgm:t>
        <a:bodyPr/>
        <a:lstStyle/>
        <a:p>
          <a:r>
            <a:rPr lang="hr-HR" dirty="0"/>
            <a:t>Primjena različitih metoda rada, učenici s posebnim potrebama</a:t>
          </a:r>
          <a:endParaRPr lang="en-US" dirty="0"/>
        </a:p>
      </dgm:t>
    </dgm:pt>
    <dgm:pt modelId="{B409E0C6-D423-4867-9FD5-8D7882BABC79}" type="parTrans" cxnId="{DEA77F19-71F1-414D-9C05-5436A8F6C7B5}">
      <dgm:prSet/>
      <dgm:spPr/>
      <dgm:t>
        <a:bodyPr/>
        <a:lstStyle/>
        <a:p>
          <a:endParaRPr lang="en-US"/>
        </a:p>
      </dgm:t>
    </dgm:pt>
    <dgm:pt modelId="{B377BAE9-E4B3-4DAF-ABCA-F9641B9F66E8}" type="sibTrans" cxnId="{DEA77F19-71F1-414D-9C05-5436A8F6C7B5}">
      <dgm:prSet/>
      <dgm:spPr/>
      <dgm:t>
        <a:bodyPr/>
        <a:lstStyle/>
        <a:p>
          <a:endParaRPr lang="en-US"/>
        </a:p>
      </dgm:t>
    </dgm:pt>
    <dgm:pt modelId="{E27C0882-BE62-4A2B-94B2-9A64DF9FD233}">
      <dgm:prSet/>
      <dgm:spPr/>
      <dgm:t>
        <a:bodyPr/>
        <a:lstStyle/>
        <a:p>
          <a:r>
            <a:rPr lang="hr-HR" dirty="0"/>
            <a:t>Nadogradnja materijala  </a:t>
          </a:r>
        </a:p>
        <a:p>
          <a:r>
            <a:rPr lang="hr-HR" dirty="0"/>
            <a:t>( </a:t>
          </a:r>
          <a:r>
            <a:rPr lang="hr-HR" dirty="0" err="1"/>
            <a:t>update</a:t>
          </a:r>
          <a:r>
            <a:rPr lang="hr-HR" dirty="0"/>
            <a:t> </a:t>
          </a:r>
          <a:r>
            <a:rPr lang="hr-HR" dirty="0">
              <a:sym typeface="Wingdings" panose="05000000000000000000" pitchFamily="2" charset="2"/>
            </a:rPr>
            <a:t></a:t>
          </a:r>
          <a:r>
            <a:rPr lang="hr-HR" dirty="0"/>
            <a:t> ), </a:t>
          </a:r>
          <a:r>
            <a:rPr lang="hr-HR" dirty="0" err="1"/>
            <a:t>paraleni</a:t>
          </a:r>
          <a:r>
            <a:rPr lang="hr-HR" dirty="0"/>
            <a:t> razredi</a:t>
          </a:r>
          <a:endParaRPr lang="en-US" dirty="0"/>
        </a:p>
      </dgm:t>
    </dgm:pt>
    <dgm:pt modelId="{720085EF-0A29-43FC-A5E4-F9A09950564F}" type="parTrans" cxnId="{0CF0FFF6-771E-485C-883F-559EFC12F3B9}">
      <dgm:prSet/>
      <dgm:spPr/>
      <dgm:t>
        <a:bodyPr/>
        <a:lstStyle/>
        <a:p>
          <a:endParaRPr lang="en-US"/>
        </a:p>
      </dgm:t>
    </dgm:pt>
    <dgm:pt modelId="{F7A28085-D0C5-4885-A9F6-25F6F5285778}" type="sibTrans" cxnId="{0CF0FFF6-771E-485C-883F-559EFC12F3B9}">
      <dgm:prSet/>
      <dgm:spPr/>
      <dgm:t>
        <a:bodyPr/>
        <a:lstStyle/>
        <a:p>
          <a:endParaRPr lang="en-US"/>
        </a:p>
      </dgm:t>
    </dgm:pt>
    <dgm:pt modelId="{93DF163B-B210-40B4-8123-945E2AD6983A}" type="pres">
      <dgm:prSet presAssocID="{40A1AE02-F4A6-4566-8FD5-2823A6679C3F}" presName="outerComposite" presStyleCnt="0">
        <dgm:presLayoutVars>
          <dgm:chMax val="5"/>
          <dgm:dir/>
          <dgm:resizeHandles val="exact"/>
        </dgm:presLayoutVars>
      </dgm:prSet>
      <dgm:spPr/>
    </dgm:pt>
    <dgm:pt modelId="{9748B6C3-B81F-46AC-9258-E84C55013A71}" type="pres">
      <dgm:prSet presAssocID="{40A1AE02-F4A6-4566-8FD5-2823A6679C3F}" presName="dummyMaxCanvas" presStyleCnt="0">
        <dgm:presLayoutVars/>
      </dgm:prSet>
      <dgm:spPr/>
    </dgm:pt>
    <dgm:pt modelId="{C68BC1E5-D1D8-417D-8CFC-2329CB19FAFB}" type="pres">
      <dgm:prSet presAssocID="{40A1AE02-F4A6-4566-8FD5-2823A6679C3F}" presName="FourNodes_1" presStyleLbl="node1" presStyleIdx="0" presStyleCnt="4">
        <dgm:presLayoutVars>
          <dgm:bulletEnabled val="1"/>
        </dgm:presLayoutVars>
      </dgm:prSet>
      <dgm:spPr/>
    </dgm:pt>
    <dgm:pt modelId="{7D4D3401-B524-4BD5-B251-AAFCA19288BC}" type="pres">
      <dgm:prSet presAssocID="{40A1AE02-F4A6-4566-8FD5-2823A6679C3F}" presName="FourNodes_2" presStyleLbl="node1" presStyleIdx="1" presStyleCnt="4">
        <dgm:presLayoutVars>
          <dgm:bulletEnabled val="1"/>
        </dgm:presLayoutVars>
      </dgm:prSet>
      <dgm:spPr/>
    </dgm:pt>
    <dgm:pt modelId="{98DC5D95-1E64-46E4-A328-F6110BC482CA}" type="pres">
      <dgm:prSet presAssocID="{40A1AE02-F4A6-4566-8FD5-2823A6679C3F}" presName="FourNodes_3" presStyleLbl="node1" presStyleIdx="2" presStyleCnt="4">
        <dgm:presLayoutVars>
          <dgm:bulletEnabled val="1"/>
        </dgm:presLayoutVars>
      </dgm:prSet>
      <dgm:spPr/>
    </dgm:pt>
    <dgm:pt modelId="{4E8631FF-9F01-477C-B23E-3EBC52817A09}" type="pres">
      <dgm:prSet presAssocID="{40A1AE02-F4A6-4566-8FD5-2823A6679C3F}" presName="FourNodes_4" presStyleLbl="node1" presStyleIdx="3" presStyleCnt="4">
        <dgm:presLayoutVars>
          <dgm:bulletEnabled val="1"/>
        </dgm:presLayoutVars>
      </dgm:prSet>
      <dgm:spPr/>
    </dgm:pt>
    <dgm:pt modelId="{AFF49F7E-1DE8-4125-8357-9D1EBD9431CD}" type="pres">
      <dgm:prSet presAssocID="{40A1AE02-F4A6-4566-8FD5-2823A6679C3F}" presName="FourConn_1-2" presStyleLbl="fgAccFollowNode1" presStyleIdx="0" presStyleCnt="3">
        <dgm:presLayoutVars>
          <dgm:bulletEnabled val="1"/>
        </dgm:presLayoutVars>
      </dgm:prSet>
      <dgm:spPr/>
    </dgm:pt>
    <dgm:pt modelId="{A4538F0A-F96F-415D-A020-BFC61C3DF056}" type="pres">
      <dgm:prSet presAssocID="{40A1AE02-F4A6-4566-8FD5-2823A6679C3F}" presName="FourConn_2-3" presStyleLbl="fgAccFollowNode1" presStyleIdx="1" presStyleCnt="3">
        <dgm:presLayoutVars>
          <dgm:bulletEnabled val="1"/>
        </dgm:presLayoutVars>
      </dgm:prSet>
      <dgm:spPr/>
    </dgm:pt>
    <dgm:pt modelId="{44E6A5CD-A146-44A9-96A5-4B1581CA6828}" type="pres">
      <dgm:prSet presAssocID="{40A1AE02-F4A6-4566-8FD5-2823A6679C3F}" presName="FourConn_3-4" presStyleLbl="fgAccFollowNode1" presStyleIdx="2" presStyleCnt="3">
        <dgm:presLayoutVars>
          <dgm:bulletEnabled val="1"/>
        </dgm:presLayoutVars>
      </dgm:prSet>
      <dgm:spPr/>
    </dgm:pt>
    <dgm:pt modelId="{B79D072C-69BC-40E7-A1C1-CDA7EE0D24A1}" type="pres">
      <dgm:prSet presAssocID="{40A1AE02-F4A6-4566-8FD5-2823A6679C3F}" presName="FourNodes_1_text" presStyleLbl="node1" presStyleIdx="3" presStyleCnt="4">
        <dgm:presLayoutVars>
          <dgm:bulletEnabled val="1"/>
        </dgm:presLayoutVars>
      </dgm:prSet>
      <dgm:spPr/>
    </dgm:pt>
    <dgm:pt modelId="{0423845A-7F1A-468C-879C-63BF8667C4A8}" type="pres">
      <dgm:prSet presAssocID="{40A1AE02-F4A6-4566-8FD5-2823A6679C3F}" presName="FourNodes_2_text" presStyleLbl="node1" presStyleIdx="3" presStyleCnt="4">
        <dgm:presLayoutVars>
          <dgm:bulletEnabled val="1"/>
        </dgm:presLayoutVars>
      </dgm:prSet>
      <dgm:spPr/>
    </dgm:pt>
    <dgm:pt modelId="{377A5561-90AB-4A95-B1CC-301B07DFE5E8}" type="pres">
      <dgm:prSet presAssocID="{40A1AE02-F4A6-4566-8FD5-2823A6679C3F}" presName="FourNodes_3_text" presStyleLbl="node1" presStyleIdx="3" presStyleCnt="4">
        <dgm:presLayoutVars>
          <dgm:bulletEnabled val="1"/>
        </dgm:presLayoutVars>
      </dgm:prSet>
      <dgm:spPr/>
    </dgm:pt>
    <dgm:pt modelId="{4B684B4E-CF1C-40C7-94A5-32311086BD1F}" type="pres">
      <dgm:prSet presAssocID="{40A1AE02-F4A6-4566-8FD5-2823A6679C3F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EA77F19-71F1-414D-9C05-5436A8F6C7B5}" srcId="{40A1AE02-F4A6-4566-8FD5-2823A6679C3F}" destId="{8E5EED97-8313-4880-B870-7F9861F93DAA}" srcOrd="2" destOrd="0" parTransId="{B409E0C6-D423-4867-9FD5-8D7882BABC79}" sibTransId="{B377BAE9-E4B3-4DAF-ABCA-F9641B9F66E8}"/>
    <dgm:cxn modelId="{2001CE19-C17C-480E-B3EF-0FE643C802A7}" type="presOf" srcId="{8E5EED97-8313-4880-B870-7F9861F93DAA}" destId="{377A5561-90AB-4A95-B1CC-301B07DFE5E8}" srcOrd="1" destOrd="0" presId="urn:microsoft.com/office/officeart/2005/8/layout/vProcess5"/>
    <dgm:cxn modelId="{D9B3245D-0B61-4AF6-B6CB-D27C3F95071D}" type="presOf" srcId="{E27C0882-BE62-4A2B-94B2-9A64DF9FD233}" destId="{4E8631FF-9F01-477C-B23E-3EBC52817A09}" srcOrd="0" destOrd="0" presId="urn:microsoft.com/office/officeart/2005/8/layout/vProcess5"/>
    <dgm:cxn modelId="{9C926166-7A9E-48F2-B1B6-F718C073DB77}" type="presOf" srcId="{7BB0602A-19F2-458E-BF48-05A7E9AE67B3}" destId="{A4538F0A-F96F-415D-A020-BFC61C3DF056}" srcOrd="0" destOrd="0" presId="urn:microsoft.com/office/officeart/2005/8/layout/vProcess5"/>
    <dgm:cxn modelId="{2B16BE6A-23FF-4F4A-A58F-53A6771CC0C8}" srcId="{40A1AE02-F4A6-4566-8FD5-2823A6679C3F}" destId="{3ED9325B-0D3D-436D-8522-32DBDD6E2F29}" srcOrd="0" destOrd="0" parTransId="{C3DE8570-B373-4ED5-8338-40B1B368FD71}" sibTransId="{4CF3EB59-4CD8-4300-91E2-DB77F80E0389}"/>
    <dgm:cxn modelId="{1F49AF6B-0565-4910-A7DB-DFB8A825BCF0}" srcId="{40A1AE02-F4A6-4566-8FD5-2823A6679C3F}" destId="{7E71CD1A-AA8C-4E69-A783-2600D1A3503D}" srcOrd="1" destOrd="0" parTransId="{89A9A052-9818-4688-B8DE-6C426EBB3819}" sibTransId="{7BB0602A-19F2-458E-BF48-05A7E9AE67B3}"/>
    <dgm:cxn modelId="{E538518F-246F-4B31-8C0F-BDFB8DF39EED}" type="presOf" srcId="{E27C0882-BE62-4A2B-94B2-9A64DF9FD233}" destId="{4B684B4E-CF1C-40C7-94A5-32311086BD1F}" srcOrd="1" destOrd="0" presId="urn:microsoft.com/office/officeart/2005/8/layout/vProcess5"/>
    <dgm:cxn modelId="{1020A891-266C-4C55-B358-06F56170E274}" type="presOf" srcId="{7E71CD1A-AA8C-4E69-A783-2600D1A3503D}" destId="{7D4D3401-B524-4BD5-B251-AAFCA19288BC}" srcOrd="0" destOrd="0" presId="urn:microsoft.com/office/officeart/2005/8/layout/vProcess5"/>
    <dgm:cxn modelId="{D379559F-C38E-4E85-A937-DE938D9D1FA7}" type="presOf" srcId="{8E5EED97-8313-4880-B870-7F9861F93DAA}" destId="{98DC5D95-1E64-46E4-A328-F6110BC482CA}" srcOrd="0" destOrd="0" presId="urn:microsoft.com/office/officeart/2005/8/layout/vProcess5"/>
    <dgm:cxn modelId="{8FF39A9F-34A0-41E3-804E-FA759B4E2C0D}" type="presOf" srcId="{3ED9325B-0D3D-436D-8522-32DBDD6E2F29}" destId="{B79D072C-69BC-40E7-A1C1-CDA7EE0D24A1}" srcOrd="1" destOrd="0" presId="urn:microsoft.com/office/officeart/2005/8/layout/vProcess5"/>
    <dgm:cxn modelId="{8067D9A5-F8B5-4379-A5D0-6CD565FE80BB}" type="presOf" srcId="{40A1AE02-F4A6-4566-8FD5-2823A6679C3F}" destId="{93DF163B-B210-40B4-8123-945E2AD6983A}" srcOrd="0" destOrd="0" presId="urn:microsoft.com/office/officeart/2005/8/layout/vProcess5"/>
    <dgm:cxn modelId="{BF7D85C0-6C75-4EFA-B7A3-435F442D89A6}" type="presOf" srcId="{3ED9325B-0D3D-436D-8522-32DBDD6E2F29}" destId="{C68BC1E5-D1D8-417D-8CFC-2329CB19FAFB}" srcOrd="0" destOrd="0" presId="urn:microsoft.com/office/officeart/2005/8/layout/vProcess5"/>
    <dgm:cxn modelId="{56F9B3D2-6F5E-4A62-91F1-5F9F3212C135}" type="presOf" srcId="{7E71CD1A-AA8C-4E69-A783-2600D1A3503D}" destId="{0423845A-7F1A-468C-879C-63BF8667C4A8}" srcOrd="1" destOrd="0" presId="urn:microsoft.com/office/officeart/2005/8/layout/vProcess5"/>
    <dgm:cxn modelId="{901A10D5-D8A0-4D56-ADC1-5897C7583FA5}" type="presOf" srcId="{B377BAE9-E4B3-4DAF-ABCA-F9641B9F66E8}" destId="{44E6A5CD-A146-44A9-96A5-4B1581CA6828}" srcOrd="0" destOrd="0" presId="urn:microsoft.com/office/officeart/2005/8/layout/vProcess5"/>
    <dgm:cxn modelId="{C908AEE7-4F8C-4060-B170-AA0454D14BD7}" type="presOf" srcId="{4CF3EB59-4CD8-4300-91E2-DB77F80E0389}" destId="{AFF49F7E-1DE8-4125-8357-9D1EBD9431CD}" srcOrd="0" destOrd="0" presId="urn:microsoft.com/office/officeart/2005/8/layout/vProcess5"/>
    <dgm:cxn modelId="{0CF0FFF6-771E-485C-883F-559EFC12F3B9}" srcId="{40A1AE02-F4A6-4566-8FD5-2823A6679C3F}" destId="{E27C0882-BE62-4A2B-94B2-9A64DF9FD233}" srcOrd="3" destOrd="0" parTransId="{720085EF-0A29-43FC-A5E4-F9A09950564F}" sibTransId="{F7A28085-D0C5-4885-A9F6-25F6F5285778}"/>
    <dgm:cxn modelId="{DE877854-D65D-42F9-81D5-6216BBA84C83}" type="presParOf" srcId="{93DF163B-B210-40B4-8123-945E2AD6983A}" destId="{9748B6C3-B81F-46AC-9258-E84C55013A71}" srcOrd="0" destOrd="0" presId="urn:microsoft.com/office/officeart/2005/8/layout/vProcess5"/>
    <dgm:cxn modelId="{95A5AB9A-BCF2-4065-AF13-2D4BC323580E}" type="presParOf" srcId="{93DF163B-B210-40B4-8123-945E2AD6983A}" destId="{C68BC1E5-D1D8-417D-8CFC-2329CB19FAFB}" srcOrd="1" destOrd="0" presId="urn:microsoft.com/office/officeart/2005/8/layout/vProcess5"/>
    <dgm:cxn modelId="{541B2FCF-DD45-49D9-921B-D0709D541743}" type="presParOf" srcId="{93DF163B-B210-40B4-8123-945E2AD6983A}" destId="{7D4D3401-B524-4BD5-B251-AAFCA19288BC}" srcOrd="2" destOrd="0" presId="urn:microsoft.com/office/officeart/2005/8/layout/vProcess5"/>
    <dgm:cxn modelId="{72F332E9-D3B1-4C10-9A11-E4BDB792609F}" type="presParOf" srcId="{93DF163B-B210-40B4-8123-945E2AD6983A}" destId="{98DC5D95-1E64-46E4-A328-F6110BC482CA}" srcOrd="3" destOrd="0" presId="urn:microsoft.com/office/officeart/2005/8/layout/vProcess5"/>
    <dgm:cxn modelId="{B012BF33-4748-43C2-A4CA-3D81F031475E}" type="presParOf" srcId="{93DF163B-B210-40B4-8123-945E2AD6983A}" destId="{4E8631FF-9F01-477C-B23E-3EBC52817A09}" srcOrd="4" destOrd="0" presId="urn:microsoft.com/office/officeart/2005/8/layout/vProcess5"/>
    <dgm:cxn modelId="{F9F4431C-F5D3-4B60-9D80-D4561412D823}" type="presParOf" srcId="{93DF163B-B210-40B4-8123-945E2AD6983A}" destId="{AFF49F7E-1DE8-4125-8357-9D1EBD9431CD}" srcOrd="5" destOrd="0" presId="urn:microsoft.com/office/officeart/2005/8/layout/vProcess5"/>
    <dgm:cxn modelId="{872F827B-06C5-4777-B066-7DFD99AFCCBB}" type="presParOf" srcId="{93DF163B-B210-40B4-8123-945E2AD6983A}" destId="{A4538F0A-F96F-415D-A020-BFC61C3DF056}" srcOrd="6" destOrd="0" presId="urn:microsoft.com/office/officeart/2005/8/layout/vProcess5"/>
    <dgm:cxn modelId="{2433E672-A415-4E6B-9B09-977D7C6345FD}" type="presParOf" srcId="{93DF163B-B210-40B4-8123-945E2AD6983A}" destId="{44E6A5CD-A146-44A9-96A5-4B1581CA6828}" srcOrd="7" destOrd="0" presId="urn:microsoft.com/office/officeart/2005/8/layout/vProcess5"/>
    <dgm:cxn modelId="{CFF2E360-2DDD-40D7-931A-D6AE06A0F837}" type="presParOf" srcId="{93DF163B-B210-40B4-8123-945E2AD6983A}" destId="{B79D072C-69BC-40E7-A1C1-CDA7EE0D24A1}" srcOrd="8" destOrd="0" presId="urn:microsoft.com/office/officeart/2005/8/layout/vProcess5"/>
    <dgm:cxn modelId="{AA433E0E-7C22-413B-8BE5-24BBFD6D7707}" type="presParOf" srcId="{93DF163B-B210-40B4-8123-945E2AD6983A}" destId="{0423845A-7F1A-468C-879C-63BF8667C4A8}" srcOrd="9" destOrd="0" presId="urn:microsoft.com/office/officeart/2005/8/layout/vProcess5"/>
    <dgm:cxn modelId="{5211CC5F-C1C0-421F-BA29-401F74C70923}" type="presParOf" srcId="{93DF163B-B210-40B4-8123-945E2AD6983A}" destId="{377A5561-90AB-4A95-B1CC-301B07DFE5E8}" srcOrd="10" destOrd="0" presId="urn:microsoft.com/office/officeart/2005/8/layout/vProcess5"/>
    <dgm:cxn modelId="{BE2E7CBB-2EEF-49B9-B40A-755E214D2E7A}" type="presParOf" srcId="{93DF163B-B210-40B4-8123-945E2AD6983A}" destId="{4B684B4E-CF1C-40C7-94A5-32311086BD1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BC1E5-D1D8-417D-8CFC-2329CB19FAFB}">
      <dsp:nvSpPr>
        <dsp:cNvPr id="0" name=""/>
        <dsp:cNvSpPr/>
      </dsp:nvSpPr>
      <dsp:spPr>
        <a:xfrm>
          <a:off x="0" y="0"/>
          <a:ext cx="4730749" cy="1020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Razredna online bilježnica</a:t>
          </a:r>
          <a:endParaRPr lang="en-US" sz="1900" kern="1200"/>
        </a:p>
      </dsp:txBody>
      <dsp:txXfrm>
        <a:off x="29879" y="29879"/>
        <a:ext cx="3543715" cy="960401"/>
      </dsp:txXfrm>
    </dsp:sp>
    <dsp:sp modelId="{7D4D3401-B524-4BD5-B251-AAFCA19288BC}">
      <dsp:nvSpPr>
        <dsp:cNvPr id="0" name=""/>
        <dsp:cNvSpPr/>
      </dsp:nvSpPr>
      <dsp:spPr>
        <a:xfrm>
          <a:off x="396200" y="1205642"/>
          <a:ext cx="4730749" cy="1020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Prednosti :  preglednost, kontinuirano praćenje, projekti, domaće zadaće</a:t>
          </a:r>
          <a:endParaRPr lang="en-US" sz="1900" kern="1200" dirty="0"/>
        </a:p>
      </dsp:txBody>
      <dsp:txXfrm>
        <a:off x="426079" y="1235521"/>
        <a:ext cx="3611687" cy="960401"/>
      </dsp:txXfrm>
    </dsp:sp>
    <dsp:sp modelId="{98DC5D95-1E64-46E4-A328-F6110BC482CA}">
      <dsp:nvSpPr>
        <dsp:cNvPr id="0" name=""/>
        <dsp:cNvSpPr/>
      </dsp:nvSpPr>
      <dsp:spPr>
        <a:xfrm>
          <a:off x="786487" y="2411285"/>
          <a:ext cx="4730749" cy="1020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Primjena različitih metoda rada, učenici s posebnim potrebama</a:t>
          </a:r>
          <a:endParaRPr lang="en-US" sz="1900" kern="1200" dirty="0"/>
        </a:p>
      </dsp:txBody>
      <dsp:txXfrm>
        <a:off x="816366" y="2441164"/>
        <a:ext cx="3617601" cy="960401"/>
      </dsp:txXfrm>
    </dsp:sp>
    <dsp:sp modelId="{4E8631FF-9F01-477C-B23E-3EBC52817A09}">
      <dsp:nvSpPr>
        <dsp:cNvPr id="0" name=""/>
        <dsp:cNvSpPr/>
      </dsp:nvSpPr>
      <dsp:spPr>
        <a:xfrm>
          <a:off x="1182687" y="3616928"/>
          <a:ext cx="4730749" cy="1020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Nadogradnja materijala 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 dirty="0"/>
            <a:t>( </a:t>
          </a:r>
          <a:r>
            <a:rPr lang="hr-HR" sz="1900" kern="1200" dirty="0" err="1"/>
            <a:t>update</a:t>
          </a:r>
          <a:r>
            <a:rPr lang="hr-HR" sz="1900" kern="1200" dirty="0"/>
            <a:t> </a:t>
          </a:r>
          <a:r>
            <a:rPr lang="hr-HR" sz="1900" kern="1200" dirty="0">
              <a:sym typeface="Wingdings" panose="05000000000000000000" pitchFamily="2" charset="2"/>
            </a:rPr>
            <a:t></a:t>
          </a:r>
          <a:r>
            <a:rPr lang="hr-HR" sz="1900" kern="1200" dirty="0"/>
            <a:t> ), </a:t>
          </a:r>
          <a:r>
            <a:rPr lang="hr-HR" sz="1900" kern="1200" dirty="0" err="1"/>
            <a:t>paraleni</a:t>
          </a:r>
          <a:r>
            <a:rPr lang="hr-HR" sz="1900" kern="1200" dirty="0"/>
            <a:t> razredi</a:t>
          </a:r>
          <a:endParaRPr lang="en-US" sz="1900" kern="1200" dirty="0"/>
        </a:p>
      </dsp:txBody>
      <dsp:txXfrm>
        <a:off x="1212566" y="3646807"/>
        <a:ext cx="3611687" cy="960401"/>
      </dsp:txXfrm>
    </dsp:sp>
    <dsp:sp modelId="{AFF49F7E-1DE8-4125-8357-9D1EBD9431CD}">
      <dsp:nvSpPr>
        <dsp:cNvPr id="0" name=""/>
        <dsp:cNvSpPr/>
      </dsp:nvSpPr>
      <dsp:spPr>
        <a:xfrm>
          <a:off x="4067646" y="781349"/>
          <a:ext cx="663103" cy="663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216844" y="781349"/>
        <a:ext cx="364707" cy="498985"/>
      </dsp:txXfrm>
    </dsp:sp>
    <dsp:sp modelId="{A4538F0A-F96F-415D-A020-BFC61C3DF056}">
      <dsp:nvSpPr>
        <dsp:cNvPr id="0" name=""/>
        <dsp:cNvSpPr/>
      </dsp:nvSpPr>
      <dsp:spPr>
        <a:xfrm>
          <a:off x="4463846" y="1986992"/>
          <a:ext cx="663103" cy="663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4613044" y="1986992"/>
        <a:ext cx="364707" cy="498985"/>
      </dsp:txXfrm>
    </dsp:sp>
    <dsp:sp modelId="{44E6A5CD-A146-44A9-96A5-4B1581CA6828}">
      <dsp:nvSpPr>
        <dsp:cNvPr id="0" name=""/>
        <dsp:cNvSpPr/>
      </dsp:nvSpPr>
      <dsp:spPr>
        <a:xfrm>
          <a:off x="4854133" y="3192635"/>
          <a:ext cx="663103" cy="66310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003331" y="3192635"/>
        <a:ext cx="364707" cy="498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80028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7259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8146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69096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62789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723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8698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52352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423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44838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30135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56137&amp;picture=man-studying-cartoon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eta.codereview.stackexchange.com/questions/2106/jack-of-all-trades-master-of-none-lets-work-together-to-offer-ultimately-bet" TargetMode="Externa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ceman.fr/lecoutelas/?cat=51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4" Type="http://schemas.openxmlformats.org/officeDocument/2006/relationships/audio" Target="../media/media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hyperlink" Target="https://www.youtube.com/watch?v=eY9zVbrbG0k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way.office.com/5SyGnN7whBlI7kmG?ref=Link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819D421-0685-413C-9B31-BABA6291B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067CF8-F853-4FA4-8943-5019415A4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A4198A5-E015-4EA5-958B-AF7BCA8A6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301" y="988098"/>
            <a:ext cx="2840114" cy="2407723"/>
          </a:xfrm>
        </p:spPr>
        <p:txBody>
          <a:bodyPr>
            <a:normAutofit/>
          </a:bodyPr>
          <a:lstStyle/>
          <a:p>
            <a:r>
              <a:rPr lang="hr-HR" sz="2300" dirty="0"/>
              <a:t>Koji alat odabrati...pitanje je sad- IKT i nastavne metode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A33F237-9727-47C6-BEC9-0A8EE966A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302" y="3395822"/>
            <a:ext cx="2840114" cy="17185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600" dirty="0"/>
              <a:t>Konferencija CUC, Šibenik, 6. - 8.  11.  2019. </a:t>
            </a:r>
          </a:p>
          <a:p>
            <a:pPr>
              <a:lnSpc>
                <a:spcPct val="110000"/>
              </a:lnSpc>
            </a:pPr>
            <a:r>
              <a:rPr lang="hr-HR" sz="1600" dirty="0"/>
              <a:t>Lejla Skalnik, OŠ braće Radića, učiteljica engleskoga jezika</a:t>
            </a:r>
          </a:p>
        </p:txBody>
      </p:sp>
      <p:pic>
        <p:nvPicPr>
          <p:cNvPr id="40" name="Picture 24">
            <a:extLst>
              <a:ext uri="{FF2B5EF4-FFF2-40B4-BE49-F238E27FC236}">
                <a16:creationId xmlns:a16="http://schemas.microsoft.com/office/drawing/2014/main" id="{5C9A4BB2-195A-4F1E-A6F6-0062FEC8E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474" r="75256" b="36564"/>
          <a:stretch/>
        </p:blipFill>
        <p:spPr>
          <a:xfrm>
            <a:off x="655218" y="643464"/>
            <a:ext cx="2834640" cy="1554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B55803A-7447-41B7-A9E5-2D9F9830C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383CBD-836E-47D4-A657-94E8CF596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F8D026E-08F9-4AD7-AD0D-18FD370F7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3" descr="Slika na kojoj se prikazuje nebo, sjedenje, atletska disciplina&#10;&#10;Opis je automatski generiran">
            <a:extLst>
              <a:ext uri="{FF2B5EF4-FFF2-40B4-BE49-F238E27FC236}">
                <a16:creationId xmlns:a16="http://schemas.microsoft.com/office/drawing/2014/main" id="{5DB738A2-62E8-4595-B97A-F5E460D49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7812"/>
          <a:stretch/>
        </p:blipFill>
        <p:spPr>
          <a:xfrm>
            <a:off x="4615127" y="1112647"/>
            <a:ext cx="6282919" cy="38661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3984C41-E3F3-4E93-82C6-D03C54DEB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4D7E5B-72A1-4B0F-9BDB-EE3972B2F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CE40442F-95D1-4C1A-9C4C-138EFCFC3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1" y="6139767"/>
            <a:ext cx="757984" cy="67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5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690AC4-C9C4-4944-A98C-B1D32992D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F828BE-4D4E-43F9-AC35-0209B5190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BAB604-20D4-431F-ADD8-754BB7992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049F9C0-FA09-470E-83AC-F293C347E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1B999CD-9D24-42EF-AE48-CE3C30D5D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Kvizovi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0816867-8B11-4748-9260-4AFB99405E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30270" y="2360845"/>
            <a:ext cx="3177581" cy="116776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B2899AC-7B24-4DAA-BE87-FCA2B4FB3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270" y="4450732"/>
            <a:ext cx="3177581" cy="460749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3C7FF8D-ED10-4552-96D2-960DE2148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4157" y="2167151"/>
            <a:ext cx="6003015" cy="32991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Umetanje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kvizova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Forms, Wizer,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Quizziz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oodlu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…) </a:t>
            </a:r>
          </a:p>
          <a:p>
            <a:pPr marL="0"/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kao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formativno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vrednovanje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/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kao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sumativno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vrednovanje</a:t>
            </a:r>
            <a:endParaRPr lang="hr-HR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/>
            <a:r>
              <a:rPr lang="hr-H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domaće zadaće</a:t>
            </a:r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31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4427E9-D884-4D2A-8C46-DC0B1753C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Domaća zadaća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111F68-67B1-43B9-B510-41692F1579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/>
              <a:t>U obliku kviza, dokumenta, obrasca (</a:t>
            </a:r>
            <a:r>
              <a:rPr lang="hr-HR" dirty="0" err="1"/>
              <a:t>Forms</a:t>
            </a:r>
            <a:r>
              <a:rPr lang="hr-HR" dirty="0"/>
              <a:t> i sl.), poveznica na online sadržaj </a:t>
            </a:r>
          </a:p>
          <a:p>
            <a:r>
              <a:rPr lang="hr-HR" dirty="0"/>
              <a:t>Povratna informacija učeniku</a:t>
            </a:r>
          </a:p>
          <a:p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657FF1F-F1FD-47B7-AC1F-99313840B2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7684" y="2017342"/>
            <a:ext cx="2827200" cy="32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3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C560F8-7443-4823-9A16-DBB29E9D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482" y="1042671"/>
            <a:ext cx="6574536" cy="1259894"/>
          </a:xfrm>
        </p:spPr>
        <p:txBody>
          <a:bodyPr>
            <a:normAutofit/>
          </a:bodyPr>
          <a:lstStyle/>
          <a:p>
            <a:r>
              <a:rPr lang="hr-HR" dirty="0"/>
              <a:t> Suradničko učenje i igra u nastavi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6EB426-856A-417E-9A4A-C9F7EA037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1"/>
            <a:ext cx="6961398" cy="4532242"/>
          </a:xfrm>
        </p:spPr>
        <p:txBody>
          <a:bodyPr>
            <a:normAutofit fontScale="92500"/>
          </a:bodyPr>
          <a:lstStyle/>
          <a:p>
            <a:endParaRPr lang="hr-HR" dirty="0"/>
          </a:p>
          <a:p>
            <a:r>
              <a:rPr lang="hr-HR" i="1" dirty="0"/>
              <a:t>“Svi odrasli su nekada bili djeca… Ali samo nekolicina njih se toga sjeća” Mali princ, </a:t>
            </a:r>
            <a:r>
              <a:rPr lang="hr-HR" dirty="0"/>
              <a:t>Saint-</a:t>
            </a:r>
            <a:r>
              <a:rPr lang="hr-HR" dirty="0" err="1"/>
              <a:t>Exupéryj</a:t>
            </a:r>
            <a:endParaRPr lang="hr-HR" dirty="0"/>
          </a:p>
          <a:p>
            <a:r>
              <a:rPr lang="hr-HR" dirty="0"/>
              <a:t>Kvalitetna nastava – aktivnost učenika</a:t>
            </a:r>
          </a:p>
          <a:p>
            <a:r>
              <a:rPr lang="hr-HR" dirty="0"/>
              <a:t>Kako motivirati učenike? </a:t>
            </a:r>
          </a:p>
          <a:p>
            <a:r>
              <a:rPr lang="hr-HR" dirty="0"/>
              <a:t>Motivacija –povezivanje učenika igrom, natjecanjima, kvizovima, projektima</a:t>
            </a:r>
          </a:p>
          <a:p>
            <a:r>
              <a:rPr lang="hr-HR" dirty="0"/>
              <a:t>Igra- aktivno uključivanje svih učenika u proces</a:t>
            </a:r>
          </a:p>
          <a:p>
            <a:r>
              <a:rPr lang="hr-HR" dirty="0"/>
              <a:t>Poticanje i onih učenika koji su rijetko aktivni na nastavi</a:t>
            </a:r>
          </a:p>
          <a:p>
            <a:pPr marL="0" indent="0">
              <a:buNone/>
            </a:pPr>
            <a:r>
              <a:rPr lang="hr-HR" dirty="0"/>
              <a:t>   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C402F8FF-BF73-4973-8308-EA817BFBE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1972"/>
          <a:stretch/>
        </p:blipFill>
        <p:spPr>
          <a:xfrm>
            <a:off x="8126035" y="2725615"/>
            <a:ext cx="2559967" cy="208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0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F7680B5-1A78-4401-BA9A-78832F0FD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0F21DC9-D0AC-495C-8CC8-D5DDF8C11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6B82D7-D05B-412B-9A0D-6430BCD11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E1838EA-1FA2-4DC4-B182-B8D2C57E7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87BC35A-CCF7-4032-B4D6-435BAC8A7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8E3752-40AD-4E6C-957B-1468518BD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84F2C78-7E58-4A2C-888D-86735C49E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866" y="977827"/>
            <a:ext cx="3844774" cy="2423474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100" b="0" i="0" kern="1200" cap="none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Suradnja</a:t>
            </a:r>
            <a:r>
              <a:rPr lang="en-US" sz="4100" b="0" i="0" kern="1200" cap="none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- </a:t>
            </a:r>
            <a:r>
              <a:rPr lang="en-US" sz="4100" b="0" i="0" kern="1200" cap="none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učinkovitost</a:t>
            </a:r>
            <a:r>
              <a:rPr lang="en-US" sz="4100" b="0" i="0" kern="1200" cap="none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 </a:t>
            </a:r>
            <a:r>
              <a:rPr lang="en-US" sz="4100" b="0" i="0" kern="1200" cap="none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procesa</a:t>
            </a:r>
            <a:r>
              <a:rPr lang="en-US" sz="4100" b="0" i="0" kern="1200" cap="none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100" b="0" i="0" kern="1200" cap="none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učenja</a:t>
            </a:r>
            <a:endParaRPr lang="en-US" sz="4100" b="0" i="0" kern="1200" cap="none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29B5B-8CED-436A-B56E-ADDB20B65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632237" y="482171"/>
            <a:chExt cx="6104331" cy="514910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902E8F-650F-4EA2-A9D9-EC259669B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D97382-43ED-4C88-9A81-CFC2F2505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81DEE09-9D33-4FC9-974F-DD7B90826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6353" b="36564"/>
          <a:stretch/>
        </p:blipFill>
        <p:spPr>
          <a:xfrm>
            <a:off x="7217062" y="643464"/>
            <a:ext cx="3849624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lika 17" descr="Slika na kojoj se prikazuje fotografija, muškarac, osoba, na zatvorenom&#10;&#10;Opis je automatski generiran">
            <a:extLst>
              <a:ext uri="{FF2B5EF4-FFF2-40B4-BE49-F238E27FC236}">
                <a16:creationId xmlns:a16="http://schemas.microsoft.com/office/drawing/2014/main" id="{086C7F95-CCFA-43D0-AA9B-E4B1495A5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58" b="2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742F654-2FB8-4262-BB2A-D59D62AF2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8D76E0-CE46-488D-A9B7-DE67A550E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388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964169-7161-4D08-80F4-E0436EFA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hr-HR" sz="3200" dirty="0"/>
              <a:t>Metode rada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9FA39F8-0712-4E1E-8A63-7CA62B358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578" y="821634"/>
            <a:ext cx="6798033" cy="5089587"/>
          </a:xfrm>
        </p:spPr>
        <p:txBody>
          <a:bodyPr anchor="ctr">
            <a:normAutofit fontScale="85000" lnSpcReduction="20000"/>
          </a:bodyPr>
          <a:lstStyle/>
          <a:p>
            <a:endParaRPr lang="hr-HR" dirty="0"/>
          </a:p>
          <a:p>
            <a:endParaRPr lang="hr-HR" dirty="0"/>
          </a:p>
          <a:p>
            <a:r>
              <a:rPr lang="hr-HR" b="1" dirty="0"/>
              <a:t>Rad u grupama</a:t>
            </a:r>
            <a:r>
              <a:rPr lang="hr-HR" dirty="0"/>
              <a:t>:</a:t>
            </a:r>
          </a:p>
          <a:p>
            <a:r>
              <a:rPr lang="hr-HR" dirty="0"/>
              <a:t>Učenici osmišljavaju pitanja nakon svake od tema</a:t>
            </a:r>
          </a:p>
          <a:p>
            <a:r>
              <a:rPr lang="hr-HR" dirty="0"/>
              <a:t>Zadane stavke ( različiti tipovi pitanja, uključeni svi učenici, jednostavniji tipovi zadataka T/N za „slabije” učenike…)</a:t>
            </a:r>
          </a:p>
          <a:p>
            <a:r>
              <a:rPr lang="hr-HR" dirty="0"/>
              <a:t>Prikupljanje zadataka </a:t>
            </a:r>
          </a:p>
          <a:p>
            <a:r>
              <a:rPr lang="hr-HR" dirty="0"/>
              <a:t>Nakon završetka cjeline natjecanje u grupama</a:t>
            </a:r>
          </a:p>
          <a:p>
            <a:r>
              <a:rPr lang="hr-HR" dirty="0"/>
              <a:t>Bodovi, nagrade</a:t>
            </a:r>
          </a:p>
          <a:p>
            <a:r>
              <a:rPr lang="hr-HR" dirty="0"/>
              <a:t>Veselimo se uspjehu…ne samo svom…</a:t>
            </a:r>
          </a:p>
          <a:p>
            <a:pPr marL="285750" indent="-285750">
              <a:buFontTx/>
              <a:buChar char="-"/>
            </a:pPr>
            <a:r>
              <a:rPr lang="hr-HR" b="1" dirty="0"/>
              <a:t>Analiza</a:t>
            </a:r>
            <a:r>
              <a:rPr lang="hr-HR" dirty="0"/>
              <a:t>- kako poboljšati…? Jesmo li  mogli bolje…?</a:t>
            </a:r>
          </a:p>
          <a:p>
            <a:pPr marL="285750" indent="-285750">
              <a:buFontTx/>
              <a:buChar char="-"/>
            </a:pPr>
            <a:r>
              <a:rPr lang="hr-HR" dirty="0"/>
              <a:t>Formativno vrednovanje</a:t>
            </a:r>
          </a:p>
          <a:p>
            <a:pPr marL="285750" indent="-285750">
              <a:buFontTx/>
              <a:buChar char="-"/>
            </a:pPr>
            <a:r>
              <a:rPr lang="hr-HR" dirty="0" err="1"/>
              <a:t>Sumativno</a:t>
            </a:r>
            <a:r>
              <a:rPr lang="hr-HR" dirty="0"/>
              <a:t> vrednovanje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0216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A1F0D3-F5CA-4EE1-AF6D-5AD4CEBA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hr-HR" sz="3200"/>
              <a:t>Zašto </a:t>
            </a:r>
            <a:r>
              <a:rPr lang="hr-HR" sz="3200" err="1"/>
              <a:t>oodlu</a:t>
            </a:r>
            <a:r>
              <a:rPr lang="hr-HR" sz="3200"/>
              <a:t> ?</a:t>
            </a:r>
            <a:br>
              <a:rPr lang="hr-HR" sz="3200"/>
            </a:br>
            <a:endParaRPr lang="hr-HR" sz="3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47ADA3-B846-4AF4-B6B9-2EE594FB2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1448" y="2158175"/>
            <a:ext cx="3108945" cy="3308170"/>
            <a:chOff x="7807230" y="2012810"/>
            <a:chExt cx="3251252" cy="34598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FBAB46-04E6-4E70-98F5-F69C80013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C807D3-9B5A-425C-90BB-C6C6216A5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07FF0A45-30A7-493F-938C-E05D31923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12200" y="2429494"/>
            <a:ext cx="2762372" cy="2762372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A63E6F-4BF4-45D7-8A83-C41047DD8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157" y="1152939"/>
            <a:ext cx="6834991" cy="4572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hr-HR" dirty="0"/>
              <a:t>Jednostavan za korištenje, besplatan </a:t>
            </a:r>
          </a:p>
          <a:p>
            <a:pPr>
              <a:lnSpc>
                <a:spcPct val="110000"/>
              </a:lnSpc>
            </a:pPr>
            <a:r>
              <a:rPr lang="hr-HR" dirty="0"/>
              <a:t>Dostupnost- računalo, mobilne aplikacije Google </a:t>
            </a:r>
            <a:r>
              <a:rPr lang="hr-HR" dirty="0" err="1"/>
              <a:t>play</a:t>
            </a:r>
            <a:r>
              <a:rPr lang="hr-HR" dirty="0"/>
              <a:t>,  ili App Store </a:t>
            </a:r>
          </a:p>
          <a:p>
            <a:pPr>
              <a:lnSpc>
                <a:spcPct val="110000"/>
              </a:lnSpc>
            </a:pPr>
            <a:r>
              <a:rPr lang="hr-HR" dirty="0"/>
              <a:t>Različiti nastavi predmeti</a:t>
            </a:r>
          </a:p>
          <a:p>
            <a:pPr>
              <a:lnSpc>
                <a:spcPct val="110000"/>
              </a:lnSpc>
            </a:pPr>
            <a:r>
              <a:rPr lang="hr-HR" dirty="0"/>
              <a:t>Online sigurnost učenika- zaštićena prijava</a:t>
            </a:r>
          </a:p>
          <a:p>
            <a:pPr>
              <a:lnSpc>
                <a:spcPct val="110000"/>
              </a:lnSpc>
            </a:pPr>
            <a:r>
              <a:rPr lang="hr-HR" dirty="0"/>
              <a:t>Kvizovi, natjecanja, pripremljene igre</a:t>
            </a:r>
          </a:p>
          <a:p>
            <a:pPr>
              <a:lnSpc>
                <a:spcPct val="110000"/>
              </a:lnSpc>
            </a:pPr>
            <a:r>
              <a:rPr lang="hr-HR" dirty="0"/>
              <a:t>Različite vrste zadataka</a:t>
            </a:r>
          </a:p>
          <a:p>
            <a:pPr>
              <a:lnSpc>
                <a:spcPct val="110000"/>
              </a:lnSpc>
            </a:pPr>
            <a:r>
              <a:rPr lang="hr-HR" dirty="0"/>
              <a:t>Dodatak - </a:t>
            </a:r>
            <a:r>
              <a:rPr lang="hr-HR" dirty="0" err="1"/>
              <a:t>fractions</a:t>
            </a:r>
            <a:r>
              <a:rPr lang="hr-HR" dirty="0"/>
              <a:t> (matematika) , </a:t>
            </a:r>
            <a:r>
              <a:rPr lang="hr-HR" dirty="0" err="1"/>
              <a:t>phonics</a:t>
            </a:r>
            <a:r>
              <a:rPr lang="hr-HR" dirty="0"/>
              <a:t> (engleski jezik)</a:t>
            </a:r>
          </a:p>
          <a:p>
            <a:pPr>
              <a:lnSpc>
                <a:spcPct val="110000"/>
              </a:lnSpc>
            </a:pPr>
            <a:r>
              <a:rPr lang="hr-HR" dirty="0"/>
              <a:t>Praćenje učenika i / ili razrednih odjeljenja</a:t>
            </a:r>
          </a:p>
          <a:p>
            <a:pPr>
              <a:lnSpc>
                <a:spcPct val="110000"/>
              </a:lnSpc>
            </a:pPr>
            <a:r>
              <a:rPr lang="hr-HR" dirty="0"/>
              <a:t>Zadaci označeni za formativno i </a:t>
            </a:r>
            <a:r>
              <a:rPr lang="hr-HR" dirty="0" err="1"/>
              <a:t>sumativno</a:t>
            </a:r>
            <a:r>
              <a:rPr lang="hr-HR" dirty="0"/>
              <a:t> vrednovanje</a:t>
            </a:r>
          </a:p>
          <a:p>
            <a:pPr>
              <a:lnSpc>
                <a:spcPct val="110000"/>
              </a:lnSpc>
            </a:pPr>
            <a:endParaRPr lang="hr-HR" sz="1300" dirty="0"/>
          </a:p>
          <a:p>
            <a:pPr>
              <a:lnSpc>
                <a:spcPct val="110000"/>
              </a:lnSpc>
            </a:pPr>
            <a:endParaRPr lang="hr-HR" sz="1300" dirty="0"/>
          </a:p>
        </p:txBody>
      </p:sp>
    </p:spTree>
    <p:extLst>
      <p:ext uri="{BB962C8B-B14F-4D97-AF65-F5344CB8AC3E}">
        <p14:creationId xmlns:p14="http://schemas.microsoft.com/office/powerpoint/2010/main" val="83695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A06048-4D74-442F-B6F6-DAE74EEC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hr-HR" sz="3200" err="1"/>
              <a:t>Dashboard</a:t>
            </a:r>
            <a:r>
              <a:rPr lang="hr-HR" sz="3200"/>
              <a:t> / kontrolna ploča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BF7FDA-ADAA-484F-A7C2-4D904CA01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1448" y="2158175"/>
            <a:ext cx="4943029" cy="3308170"/>
            <a:chOff x="7807230" y="2012810"/>
            <a:chExt cx="3251252" cy="345986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90A74CA-F1C2-4823-BFF0-CC5FFAE51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7C2776D-3EC9-4ED1-870B-7C610DF7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4896D613-FAB3-44C4-999D-F271B349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879" y="2768624"/>
            <a:ext cx="4613872" cy="2076241"/>
          </a:xfrm>
          <a:prstGeom prst="rect">
            <a:avLst/>
          </a:prstGeom>
        </p:spPr>
      </p:pic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BDAA6F2F-5F0D-4920-B1ED-0F16FB673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477" y="2158175"/>
            <a:ext cx="4158849" cy="33081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600"/>
              <a:t>Sadržaji i igre – baza zadataka i igara</a:t>
            </a:r>
          </a:p>
          <a:p>
            <a:pPr>
              <a:lnSpc>
                <a:spcPct val="110000"/>
              </a:lnSpc>
            </a:pPr>
            <a:r>
              <a:rPr lang="hr-HR" sz="1600"/>
              <a:t>Upravljanje grupama- grupe ili razredni odjeli</a:t>
            </a:r>
          </a:p>
          <a:p>
            <a:pPr>
              <a:lnSpc>
                <a:spcPct val="110000"/>
              </a:lnSpc>
            </a:pPr>
            <a:r>
              <a:rPr lang="hr-HR" sz="1600"/>
              <a:t>Analitika- statistički podaci uspješnosti</a:t>
            </a:r>
          </a:p>
          <a:p>
            <a:pPr>
              <a:lnSpc>
                <a:spcPct val="110000"/>
              </a:lnSpc>
            </a:pPr>
            <a:r>
              <a:rPr lang="hr-HR" sz="1600"/>
              <a:t>Nagrade- </a:t>
            </a:r>
            <a:r>
              <a:rPr lang="hr-HR" sz="1600" err="1"/>
              <a:t>Oodlu</a:t>
            </a:r>
            <a:r>
              <a:rPr lang="hr-HR" sz="1600"/>
              <a:t> nagrade </a:t>
            </a:r>
          </a:p>
          <a:p>
            <a:pPr>
              <a:lnSpc>
                <a:spcPct val="110000"/>
              </a:lnSpc>
            </a:pPr>
            <a:r>
              <a:rPr lang="hr-HR" sz="1600"/>
              <a:t>Ostali sadržaji- </a:t>
            </a:r>
            <a:r>
              <a:rPr lang="hr-HR" sz="1600" err="1"/>
              <a:t>fractions</a:t>
            </a:r>
            <a:r>
              <a:rPr lang="hr-HR" sz="1600"/>
              <a:t> lab i </a:t>
            </a:r>
            <a:r>
              <a:rPr lang="hr-HR" sz="1600" err="1"/>
              <a:t>phonics</a:t>
            </a:r>
            <a:r>
              <a:rPr lang="hr-HR" sz="1600"/>
              <a:t> </a:t>
            </a:r>
            <a:r>
              <a:rPr lang="hr-HR" sz="1600" err="1"/>
              <a:t>bulider</a:t>
            </a:r>
            <a:endParaRPr lang="hr-HR" sz="1600"/>
          </a:p>
          <a:p>
            <a:pPr>
              <a:lnSpc>
                <a:spcPct val="110000"/>
              </a:lnSpc>
            </a:pPr>
            <a:r>
              <a:rPr lang="hr-HR" sz="1600"/>
              <a:t>Podrška – upute, video upute, pitanja i odgovori</a:t>
            </a:r>
          </a:p>
          <a:p>
            <a:pPr>
              <a:lnSpc>
                <a:spcPct val="11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88742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2712B5-8B0E-452F-9C67-6552678A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/>
          </a:bodyPr>
          <a:lstStyle/>
          <a:p>
            <a:r>
              <a:rPr lang="hr-HR" sz="3200"/>
              <a:t>Sadržaji i igre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3DF3D36-A416-4DA6-92B2-654CD9A6B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5" y="1892977"/>
            <a:ext cx="5309453" cy="4011699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52A91B1-38D4-4EE0-98C7-2DDEA9279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617" y="953324"/>
            <a:ext cx="5497275" cy="3435796"/>
          </a:xfrm>
          <a:prstGeom prst="rect">
            <a:avLst/>
          </a:prstGeom>
        </p:spPr>
      </p:pic>
      <p:sp>
        <p:nvSpPr>
          <p:cNvPr id="44" name="Content Placeholder 8">
            <a:extLst>
              <a:ext uri="{FF2B5EF4-FFF2-40B4-BE49-F238E27FC236}">
                <a16:creationId xmlns:a16="http://schemas.microsoft.com/office/drawing/2014/main" id="{9DE5E7BD-8760-4912-9DCF-FF5262430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4157" y="2167151"/>
            <a:ext cx="6003015" cy="329919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26CDE0-7073-405D-AA5D-E2D95074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Formativno ili </a:t>
            </a:r>
            <a:r>
              <a:rPr lang="hr-HR" dirty="0" err="1"/>
              <a:t>sumativno</a:t>
            </a:r>
            <a:r>
              <a:rPr lang="hr-HR" dirty="0"/>
              <a:t> 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1D14A6F-804D-433F-B2F9-60F027DC0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661" y="2059808"/>
            <a:ext cx="10523951" cy="3777622"/>
          </a:xfrm>
        </p:spPr>
        <p:txBody>
          <a:bodyPr/>
          <a:lstStyle/>
          <a:p>
            <a:r>
              <a:rPr lang="hr-HR" dirty="0"/>
              <a:t>Izabrati grupu</a:t>
            </a:r>
          </a:p>
          <a:p>
            <a:r>
              <a:rPr lang="hr-HR" dirty="0"/>
              <a:t>Izabrati način vrednovanja-</a:t>
            </a:r>
          </a:p>
          <a:p>
            <a:pPr marL="0" indent="0">
              <a:buNone/>
            </a:pPr>
            <a:r>
              <a:rPr lang="hr-HR" dirty="0"/>
              <a:t>formativno ili </a:t>
            </a:r>
            <a:r>
              <a:rPr lang="hr-HR" dirty="0" err="1"/>
              <a:t>sumativno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-   Pokreni igru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B108671-7964-4E02-BD08-A053C24D1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09"/>
          <a:stretch/>
        </p:blipFill>
        <p:spPr>
          <a:xfrm>
            <a:off x="4605131" y="1649894"/>
            <a:ext cx="7222434" cy="4075046"/>
          </a:xfrm>
          <a:prstGeom prst="rect">
            <a:avLst/>
          </a:prstGeom>
        </p:spPr>
      </p:pic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18E03AA6-8368-461F-9522-81A5AE050F54}"/>
              </a:ext>
            </a:extLst>
          </p:cNvPr>
          <p:cNvCxnSpPr>
            <a:cxnSpLocks/>
          </p:cNvCxnSpPr>
          <p:nvPr/>
        </p:nvCxnSpPr>
        <p:spPr>
          <a:xfrm>
            <a:off x="6586330" y="5340626"/>
            <a:ext cx="163001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352C9BB5-8860-42B4-AB92-1E739B4D9E00}"/>
              </a:ext>
            </a:extLst>
          </p:cNvPr>
          <p:cNvCxnSpPr>
            <a:cxnSpLocks/>
          </p:cNvCxnSpPr>
          <p:nvPr/>
        </p:nvCxnSpPr>
        <p:spPr>
          <a:xfrm>
            <a:off x="9223513" y="5300871"/>
            <a:ext cx="1494639" cy="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700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33FC92-285E-4A73-9E5C-6E711024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94" y="910150"/>
            <a:ext cx="3650279" cy="1259894"/>
          </a:xfrm>
        </p:spPr>
        <p:txBody>
          <a:bodyPr>
            <a:normAutofit/>
          </a:bodyPr>
          <a:lstStyle/>
          <a:p>
            <a:r>
              <a:rPr lang="hr-HR" dirty="0"/>
              <a:t>Pokrenimo igru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3CBA83D-65AA-4F07-890A-F38EB112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731" y="1415077"/>
            <a:ext cx="8644390" cy="465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F545E06B-29C0-4F08-9F61-140CD1A7A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66E54A31-B091-4774-BDD5-9F726783E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50E0B42-B1EC-41F9-9E98-052F6922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hr-HR" sz="3200"/>
              <a:t>OneNote </a:t>
            </a:r>
            <a:r>
              <a:rPr lang="hr-HR" sz="3200" err="1"/>
              <a:t>Class</a:t>
            </a:r>
            <a:r>
              <a:rPr lang="hr-HR" sz="3200"/>
              <a:t> </a:t>
            </a:r>
            <a:r>
              <a:rPr lang="hr-HR" sz="3200" err="1"/>
              <a:t>Notebook</a:t>
            </a:r>
            <a:endParaRPr lang="hr-HR" sz="3200"/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424E0E46-9D8A-46BA-8EF9-FC43A7EE7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65909D0-D2D2-46A8-8332-49E6173A4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D2EAFB-E46A-4A8C-9E83-AF5286317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FEA4BCF-1CF9-4959-A2D8-A97926D25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graphicFrame>
        <p:nvGraphicFramePr>
          <p:cNvPr id="22" name="Rezervirano mjesto sadržaja 2">
            <a:extLst>
              <a:ext uri="{FF2B5EF4-FFF2-40B4-BE49-F238E27FC236}">
                <a16:creationId xmlns:a16="http://schemas.microsoft.com/office/drawing/2014/main" id="{6E77BB05-BA9A-41F1-96B4-B9D9441F81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255544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7568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51C8D4-8DB6-4603-B8C8-6ED1244B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Statistika - rezultati su prikazani u razredu/grupi po učeniku ( datum, uspješnosti i detaljima )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B7E96D9-9C5D-4F26-A559-3B4AF1EBC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542" y="2171700"/>
            <a:ext cx="8914303" cy="32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9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FE62C4-233C-4121-94BA-52A57BA4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Mogućnosti igre- s prijavom ili bez ( putem koda)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786DA86-86CC-4AAA-B0B7-0936CFF49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1" t="9528" r="171" b="5282"/>
          <a:stretch/>
        </p:blipFill>
        <p:spPr>
          <a:xfrm>
            <a:off x="2216987" y="1955348"/>
            <a:ext cx="8238979" cy="42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6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D6E427-4303-4243-9804-F5CCFFF09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Igra / natjecanje bez prethodne prijave učenika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614AB42-95E0-487F-B4EC-8D53FDA62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Izabrati opciju Učenici nisu prijavljeni </a:t>
            </a:r>
          </a:p>
          <a:p>
            <a:r>
              <a:rPr lang="hr-HR" dirty="0"/>
              <a:t>Upisati </a:t>
            </a:r>
            <a:r>
              <a:rPr lang="hr-HR" dirty="0" err="1"/>
              <a:t>oodlu.me</a:t>
            </a:r>
            <a:r>
              <a:rPr lang="hr-HR" dirty="0"/>
              <a:t> u tražilicu ( računalo ili mobitel) </a:t>
            </a:r>
          </a:p>
          <a:p>
            <a:r>
              <a:rPr lang="hr-HR" dirty="0"/>
              <a:t>Upisati zadani kod igre </a:t>
            </a:r>
            <a:r>
              <a:rPr lang="hr-HR" b="1" dirty="0"/>
              <a:t>7089</a:t>
            </a:r>
          </a:p>
          <a:p>
            <a:r>
              <a:rPr lang="hr-HR" dirty="0"/>
              <a:t>Započni igru</a:t>
            </a:r>
          </a:p>
          <a:p>
            <a:r>
              <a:rPr lang="hr-HR" dirty="0"/>
              <a:t>Izabrati odgovor</a:t>
            </a:r>
          </a:p>
          <a:p>
            <a:r>
              <a:rPr lang="hr-HR" dirty="0" err="1"/>
              <a:t>Oodlu</a:t>
            </a:r>
            <a:r>
              <a:rPr lang="hr-HR" dirty="0"/>
              <a:t> nagrade </a:t>
            </a:r>
          </a:p>
        </p:txBody>
      </p:sp>
    </p:spTree>
    <p:extLst>
      <p:ext uri="{BB962C8B-B14F-4D97-AF65-F5344CB8AC3E}">
        <p14:creationId xmlns:p14="http://schemas.microsoft.com/office/powerpoint/2010/main" val="42833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85F166-95D2-4A60-BBDE-C428606D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 na pažnji!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1F0611CC-54CF-4ABA-ADFA-19F3BFA73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367839" y="2904145"/>
            <a:ext cx="6180892" cy="329406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8D485DC-AF02-4666-9935-9E65C3CE5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99"/>
          <a:stretch/>
        </p:blipFill>
        <p:spPr>
          <a:xfrm>
            <a:off x="930551" y="1716258"/>
            <a:ext cx="9618180" cy="23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6A9C4C-CF44-4DF0-845E-8A2C1808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Kontakt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61097D-9184-4402-89E9-83C6006DA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lejla.skalnik@gmail.com</a:t>
            </a:r>
          </a:p>
        </p:txBody>
      </p:sp>
    </p:spTree>
    <p:extLst>
      <p:ext uri="{BB962C8B-B14F-4D97-AF65-F5344CB8AC3E}">
        <p14:creationId xmlns:p14="http://schemas.microsoft.com/office/powerpoint/2010/main" val="1366130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2B6A50-09EA-4A2B-BE04-3DFE6509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OneNote </a:t>
            </a:r>
            <a:r>
              <a:rPr lang="hr-HR" dirty="0" err="1"/>
              <a:t>Class</a:t>
            </a:r>
            <a:r>
              <a:rPr lang="hr-HR" dirty="0"/>
              <a:t> </a:t>
            </a:r>
            <a:r>
              <a:rPr lang="hr-HR" dirty="0" err="1"/>
              <a:t>Notebook</a:t>
            </a: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5BC9BDC-3D12-40DC-97B2-9C1DC1D39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5790" y="1583017"/>
            <a:ext cx="3992732" cy="643965"/>
          </a:xfrm>
        </p:spPr>
        <p:txBody>
          <a:bodyPr/>
          <a:lstStyle/>
          <a:p>
            <a:r>
              <a:rPr lang="hr-HR" dirty="0"/>
              <a:t>Sadržaj</a:t>
            </a:r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1C3C2DD5-707A-4316-9363-84C0822AB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359" y="2273976"/>
            <a:ext cx="6229740" cy="3354060"/>
          </a:xfrm>
        </p:spPr>
        <p:txBody>
          <a:bodyPr/>
          <a:lstStyle/>
          <a:p>
            <a:r>
              <a:rPr lang="hr-HR" dirty="0"/>
              <a:t>Učenici – razredi</a:t>
            </a:r>
          </a:p>
          <a:p>
            <a:r>
              <a:rPr lang="hr-HR" dirty="0"/>
              <a:t>Odabir sekcija po želji učitelja</a:t>
            </a:r>
          </a:p>
          <a:p>
            <a:r>
              <a:rPr lang="hr-HR" dirty="0"/>
              <a:t>Preglednost sekcija u bilježnici</a:t>
            </a:r>
          </a:p>
          <a:p>
            <a:r>
              <a:rPr lang="hr-HR" dirty="0"/>
              <a:t>Mogućnost individualizacije sadržaja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9B59802C-7375-4538-91B9-9E75F3F023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415772" y="931528"/>
            <a:ext cx="1677130" cy="497149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33CC0CB-F4B5-46A7-B86E-00AD52EF3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0" y="4306957"/>
            <a:ext cx="7342207" cy="13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62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1">
            <a:extLst>
              <a:ext uri="{FF2B5EF4-FFF2-40B4-BE49-F238E27FC236}">
                <a16:creationId xmlns:a16="http://schemas.microsoft.com/office/drawing/2014/main" id="{CB1DE69F-569C-4A49-8E50-4093C135A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23" name="Rectangle 13">
            <a:extLst>
              <a:ext uri="{FF2B5EF4-FFF2-40B4-BE49-F238E27FC236}">
                <a16:creationId xmlns:a16="http://schemas.microsoft.com/office/drawing/2014/main" id="{50B488F5-9CE4-4346-B22F-600286ED4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5F76596F-57DF-4A0C-96D9-046DC3B3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7">
            <a:extLst>
              <a:ext uri="{FF2B5EF4-FFF2-40B4-BE49-F238E27FC236}">
                <a16:creationId xmlns:a16="http://schemas.microsoft.com/office/drawing/2014/main" id="{38DB3A91-B9E8-4451-ACED-026398635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A16C4F0-6EFE-484A-ACDA-9E07170AE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C185B6-C5E5-4064-9A4F-446EE4F3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0FE5DBB-BC18-4CE0-BA8F-D226DDB87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029" y="948706"/>
            <a:ext cx="3852444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Bilješke sa sata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F6E3F1-AA91-46ED-BA02-B1FAF0A3D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6353" b="36564"/>
          <a:stretch/>
        </p:blipFill>
        <p:spPr>
          <a:xfrm>
            <a:off x="1125460" y="643464"/>
            <a:ext cx="384962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D611A3D-E17B-45FD-A9CA-4FD4A1ADC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21030" y="2167151"/>
            <a:ext cx="3848478" cy="32991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obična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bilježnica</a:t>
            </a:r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ploče</a:t>
            </a:r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učeničke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bilješke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sata</a:t>
            </a:r>
            <a:endParaRPr lang="hr-HR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dirty="0"/>
              <a:t>Umetanje dokumenata – Word, PDF…</a:t>
            </a:r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AB54143-CE9E-40F8-854B-DE8C55312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A617F17-6855-45FA-BA7B-BE66FD49C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98AE4B-FBA4-45BF-A88A-8BF967654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9456A45-C348-4DA0-83FC-8ED261B2C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80" y="972814"/>
            <a:ext cx="5134328" cy="4139040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1D3889D0-C171-4314-8145-892E5E7D57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3926" y="1777747"/>
            <a:ext cx="4870078" cy="25689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18E4EAA-D3C1-4B86-85A2-2B4FA12D5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C14109E-D3B9-4B47-8692-BE684E782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613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46DF0F-4322-40A5-97F8-493C42279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Audio zapis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82C9AC7-BA7A-4E48-84B9-EFCCADB68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6765" y="1540189"/>
            <a:ext cx="5220050" cy="3777622"/>
          </a:xfrm>
        </p:spPr>
        <p:txBody>
          <a:bodyPr/>
          <a:lstStyle/>
          <a:p>
            <a:r>
              <a:rPr lang="hr-HR" dirty="0"/>
              <a:t>Govorne vježbe</a:t>
            </a:r>
          </a:p>
          <a:p>
            <a:r>
              <a:rPr lang="hr-HR" dirty="0"/>
              <a:t>Snimanje kraćih tekstova, dramatizacija</a:t>
            </a:r>
          </a:p>
          <a:p>
            <a:r>
              <a:rPr lang="hr-HR" dirty="0"/>
              <a:t>Usmena prezentacija (5. razred, predstavljanje) </a:t>
            </a:r>
          </a:p>
          <a:p>
            <a:r>
              <a:rPr lang="hr-HR" dirty="0"/>
              <a:t>Učenici s posebnim potrebama</a:t>
            </a:r>
          </a:p>
          <a:p>
            <a:endParaRPr lang="hr-HR" dirty="0"/>
          </a:p>
        </p:txBody>
      </p:sp>
      <p:pic>
        <p:nvPicPr>
          <p:cNvPr id="7" name="adrijan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2872" y="2965841"/>
            <a:ext cx="609600" cy="609600"/>
          </a:xfr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DA2B9C1-1D5C-40AB-BFDE-54B6A0212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5198" y="4406135"/>
            <a:ext cx="9303234" cy="1367180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B37AAB64-7607-49EB-B272-1F2771C6E29D}"/>
              </a:ext>
            </a:extLst>
          </p:cNvPr>
          <p:cNvSpPr/>
          <p:nvPr/>
        </p:nvSpPr>
        <p:spPr>
          <a:xfrm>
            <a:off x="8673489" y="4659029"/>
            <a:ext cx="410818" cy="8613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pic>
        <p:nvPicPr>
          <p:cNvPr id="8" name="lluka 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3726145"/>
            <a:ext cx="609600" cy="609600"/>
          </a:xfrm>
          <a:prstGeom prst="rect">
            <a:avLst/>
          </a:prstGeom>
        </p:spPr>
      </p:pic>
      <p:pic>
        <p:nvPicPr>
          <p:cNvPr id="9" name="jelen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7728" y="3685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525B32-BE85-4546-B89B-2DA6429A5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Video zapis – </a:t>
            </a:r>
            <a:r>
              <a:rPr lang="hr-HR" dirty="0" err="1"/>
              <a:t>Buying</a:t>
            </a:r>
            <a:r>
              <a:rPr lang="hr-HR" dirty="0"/>
              <a:t> a </a:t>
            </a:r>
            <a:r>
              <a:rPr lang="hr-HR" dirty="0" err="1"/>
              <a:t>ticket</a:t>
            </a: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C576BA3-D818-4934-8B8A-1F11D6152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9166" y="1289475"/>
            <a:ext cx="4645152" cy="801943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8E30703-5E14-471D-B556-75C16E304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166" y="2009655"/>
            <a:ext cx="4645152" cy="3917820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 Ishod </a:t>
            </a:r>
          </a:p>
          <a:p>
            <a:r>
              <a:rPr lang="hr-HR" dirty="0"/>
              <a:t>Ključni pojmovi – vokabular -kviz</a:t>
            </a:r>
          </a:p>
          <a:p>
            <a:r>
              <a:rPr lang="hr-HR" dirty="0"/>
              <a:t>Kreiranje dijaloga – rad u paru - bilježnica</a:t>
            </a:r>
          </a:p>
          <a:p>
            <a:r>
              <a:rPr lang="hr-HR" dirty="0"/>
              <a:t>Dramatizacija</a:t>
            </a:r>
          </a:p>
          <a:p>
            <a:r>
              <a:rPr lang="hr-HR" dirty="0"/>
              <a:t>Video zapis – bilježnica</a:t>
            </a:r>
          </a:p>
          <a:p>
            <a:r>
              <a:rPr lang="hr-HR" dirty="0"/>
              <a:t>Analiza</a:t>
            </a:r>
          </a:p>
          <a:p>
            <a:r>
              <a:rPr lang="hr-HR" dirty="0"/>
              <a:t>Vršnjačko vrednovanje </a:t>
            </a:r>
          </a:p>
          <a:p>
            <a:r>
              <a:rPr lang="hr-HR" dirty="0" err="1"/>
              <a:t>Sumativno</a:t>
            </a:r>
            <a:r>
              <a:rPr lang="hr-HR" dirty="0"/>
              <a:t> vrednovanje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0801511-117F-42BF-993F-2920D0F7A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pic>
        <p:nvPicPr>
          <p:cNvPr id="8" name="Project_10-30_HD 720p">
            <a:hlinkClick r:id="" action="ppaction://media"/>
            <a:extLst>
              <a:ext uri="{FF2B5EF4-FFF2-40B4-BE49-F238E27FC236}">
                <a16:creationId xmlns:a16="http://schemas.microsoft.com/office/drawing/2014/main" id="{BDD88C43-BDE4-490C-8417-0A360D814868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2926" y="2009655"/>
            <a:ext cx="4422775" cy="2487613"/>
          </a:xfrm>
        </p:spPr>
      </p:pic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24EDEE6D-B3DD-4B8E-8385-E704B39C61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3422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037BF8-7DA4-4C18-85C1-C3D804D7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Flipped</a:t>
            </a:r>
            <a:r>
              <a:rPr lang="hr-HR" dirty="0"/>
              <a:t> </a:t>
            </a:r>
            <a:r>
              <a:rPr lang="hr-HR" dirty="0" err="1"/>
              <a:t>classroom</a:t>
            </a: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4E4E2C1-1D5C-47E5-A419-1CD16AA64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826" y="2683721"/>
            <a:ext cx="5099617" cy="3962296"/>
          </a:xfrm>
        </p:spPr>
        <p:txBody>
          <a:bodyPr>
            <a:normAutofit fontScale="85000" lnSpcReduction="20000"/>
          </a:bodyPr>
          <a:lstStyle/>
          <a:p>
            <a:endParaRPr lang="hr-HR" dirty="0"/>
          </a:p>
          <a:p>
            <a:endParaRPr lang="hr-HR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/>
                </a:solidFill>
              </a:rPr>
              <a:t>Metoda obrnute učionice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/>
                </a:solidFill>
              </a:rPr>
              <a:t>Video sadržaj sa zadacima kod kuće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/>
                </a:solidFill>
              </a:rPr>
              <a:t>Povratna informacija odmah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/>
                </a:solidFill>
              </a:rPr>
              <a:t>Poučavanje novih sadržaja na nastavi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/>
                </a:solidFill>
              </a:rPr>
              <a:t>Zadaci i analiza u online bilježnici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DB054F60-A049-4466-B30C-58D41C6297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78295" y="1616869"/>
            <a:ext cx="6049879" cy="396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1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70C170-0E44-4141-AB56-82178BD56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Integrirani tjedan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9D68375-B100-4B5F-AA0B-202F42A05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399136"/>
            <a:ext cx="5629069" cy="5166181"/>
          </a:xfrm>
        </p:spPr>
        <p:txBody>
          <a:bodyPr/>
          <a:lstStyle/>
          <a:p>
            <a:r>
              <a:rPr lang="hr-HR" dirty="0"/>
              <a:t>Tema –nuklearno zračenje</a:t>
            </a:r>
          </a:p>
          <a:p>
            <a:r>
              <a:rPr lang="hr-HR" dirty="0"/>
              <a:t>Ishodi na razini </a:t>
            </a:r>
            <a:r>
              <a:rPr lang="hr-HR" dirty="0" err="1"/>
              <a:t>međupredmetnih</a:t>
            </a:r>
            <a:r>
              <a:rPr lang="hr-HR" dirty="0"/>
              <a:t> tema- poveznice (biologija, povijest, hrvatski jezik, engleski jezik, vjeronauk) </a:t>
            </a:r>
          </a:p>
          <a:p>
            <a:r>
              <a:rPr lang="hr-HR" dirty="0"/>
              <a:t>Zadaci u bilježnici</a:t>
            </a:r>
          </a:p>
          <a:p>
            <a:r>
              <a:rPr lang="hr-HR" dirty="0"/>
              <a:t>Video </a:t>
            </a:r>
            <a:r>
              <a:rPr lang="hr-HR" dirty="0">
                <a:hlinkClick r:id="rId2"/>
              </a:rPr>
              <a:t>prezentacije </a:t>
            </a:r>
            <a:r>
              <a:rPr lang="hr-HR" dirty="0"/>
              <a:t>učenika, moguće poveznice na YouTube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" name="Slika 6">
            <a:hlinkClick r:id="rId3" action="ppaction://hlinksldjump" tooltip="Interview "/>
            <a:extLst>
              <a:ext uri="{FF2B5EF4-FFF2-40B4-BE49-F238E27FC236}">
                <a16:creationId xmlns:a16="http://schemas.microsoft.com/office/drawing/2014/main" id="{5DEA0A37-497B-4DA5-BFE3-FF51CEADC0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88"/>
          <a:stretch/>
        </p:blipFill>
        <p:spPr>
          <a:xfrm>
            <a:off x="7350197" y="997846"/>
            <a:ext cx="4517541" cy="2580471"/>
          </a:xfrm>
          <a:prstGeom prst="rect">
            <a:avLst/>
          </a:prstGeom>
        </p:spPr>
      </p:pic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6FD014DB-CACF-452E-80B4-4B828F0E13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 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B8F52631-4F88-40CF-8355-1553E7D4B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988" y="3618126"/>
            <a:ext cx="3822417" cy="25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67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22EA398-4374-4CF8-8C8E-B9D080968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94FCAD-3B63-47CA-BA7E-CFC913279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D9F0A52-8CBD-446F-8787-23B80892C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7F12F91-6DD5-4D95-9D16-82166B4C1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F087D61-3216-4392-B6B7-36EC6CB0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0" i="0" kern="1200" cap="none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Projekti</a:t>
            </a:r>
            <a:r>
              <a:rPr lang="en-US" sz="3200" b="0" i="0" kern="1200" cap="none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FDF5673-C4BD-4398-B08B-7F7420ECD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287" y="2320601"/>
            <a:ext cx="2390738" cy="1069855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013A4A3-537C-47C8-96F5-7110B8CF98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218959" y="3345286"/>
            <a:ext cx="4155496" cy="233746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88EB363-1B26-481A-8A4D-CF5A4563B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5964" y="896272"/>
            <a:ext cx="4169336" cy="32997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prezentacije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učenika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.ppt</a:t>
            </a: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Sway</a:t>
            </a:r>
            <a:r>
              <a:rPr lang="hr-HR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integrirani tjedan</a:t>
            </a:r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82514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erij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571</Words>
  <Application>Microsoft Office PowerPoint</Application>
  <PresentationFormat>Široki zaslon</PresentationFormat>
  <Paragraphs>122</Paragraphs>
  <Slides>24</Slides>
  <Notes>0</Notes>
  <HiddenSlides>0</HiddenSlides>
  <MMClips>4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</vt:lpstr>
      <vt:lpstr>Galerija</vt:lpstr>
      <vt:lpstr>Koji alat odabrati...pitanje je sad- IKT i nastavne metode</vt:lpstr>
      <vt:lpstr>OneNote Class Notebook</vt:lpstr>
      <vt:lpstr>OneNote Class Notebook</vt:lpstr>
      <vt:lpstr>Bilješke sa sata</vt:lpstr>
      <vt:lpstr>Audio zapis </vt:lpstr>
      <vt:lpstr>Video zapis – Buying a ticket</vt:lpstr>
      <vt:lpstr>Flipped classroom</vt:lpstr>
      <vt:lpstr>Integrirani tjedan</vt:lpstr>
      <vt:lpstr>Projekti </vt:lpstr>
      <vt:lpstr>Kvizovi</vt:lpstr>
      <vt:lpstr>Domaća zadaća</vt:lpstr>
      <vt:lpstr> Suradničko učenje i igra u nastavi</vt:lpstr>
      <vt:lpstr>Suradnja - učinkovitost  procesa učenja</vt:lpstr>
      <vt:lpstr>Metode rada</vt:lpstr>
      <vt:lpstr>Zašto oodlu ? </vt:lpstr>
      <vt:lpstr>Dashboard / kontrolna ploča</vt:lpstr>
      <vt:lpstr>Sadržaji i igre</vt:lpstr>
      <vt:lpstr>Formativno ili sumativno ?</vt:lpstr>
      <vt:lpstr>Pokrenimo igru</vt:lpstr>
      <vt:lpstr>Statistika - rezultati su prikazani u razredu/grupi po učeniku ( datum, uspješnosti i detaljima )</vt:lpstr>
      <vt:lpstr>Mogućnosti igre- s prijavom ili bez ( putem koda)</vt:lpstr>
      <vt:lpstr>Igra / natjecanje bez prethodne prijave učenika</vt:lpstr>
      <vt:lpstr>Hvala na pažnji!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Koji alat odabrati...pitanje je sad- IKT i nastavne metode</dc:title>
  <dc:creator>Lejla Skalnik</dc:creator>
  <cp:lastModifiedBy>Lejla Skalnik</cp:lastModifiedBy>
  <cp:revision>15</cp:revision>
  <dcterms:created xsi:type="dcterms:W3CDTF">2019-10-30T19:25:38Z</dcterms:created>
  <dcterms:modified xsi:type="dcterms:W3CDTF">2019-10-30T22:01:56Z</dcterms:modified>
</cp:coreProperties>
</file>