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32"/>
  </p:notesMasterIdLst>
  <p:sldIdLst>
    <p:sldId id="256" r:id="rId2"/>
    <p:sldId id="288" r:id="rId3"/>
    <p:sldId id="257" r:id="rId4"/>
    <p:sldId id="258" r:id="rId5"/>
    <p:sldId id="273" r:id="rId6"/>
    <p:sldId id="274" r:id="rId7"/>
    <p:sldId id="266" r:id="rId8"/>
    <p:sldId id="267" r:id="rId9"/>
    <p:sldId id="261" r:id="rId10"/>
    <p:sldId id="269" r:id="rId11"/>
    <p:sldId id="276" r:id="rId12"/>
    <p:sldId id="275" r:id="rId13"/>
    <p:sldId id="270" r:id="rId14"/>
    <p:sldId id="271" r:id="rId15"/>
    <p:sldId id="277" r:id="rId16"/>
    <p:sldId id="278" r:id="rId17"/>
    <p:sldId id="279" r:id="rId18"/>
    <p:sldId id="280" r:id="rId19"/>
    <p:sldId id="286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85" r:id="rId30"/>
    <p:sldId id="284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ša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1"/>
              <a:t>Matematika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Sheet0!$C$343</c:f>
              <c:strCache>
                <c:ptCount val="1"/>
                <c:pt idx="0">
                  <c:v>nikad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Sheet0!$B$344:$B$347</c:f>
              <c:strCach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strCache>
            </c:strRef>
          </c:cat>
          <c:val>
            <c:numRef>
              <c:f>Sheet0!$C$344:$C$347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F-4AA1-8C07-2E797026CBD9}"/>
            </c:ext>
          </c:extLst>
        </c:ser>
        <c:ser>
          <c:idx val="1"/>
          <c:order val="1"/>
          <c:tx>
            <c:strRef>
              <c:f>Sheet0!$D$343</c:f>
              <c:strCache>
                <c:ptCount val="1"/>
                <c:pt idx="0">
                  <c:v>vrlo rijetko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Sheet0!$B$344:$B$347</c:f>
              <c:strCach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strCache>
            </c:strRef>
          </c:cat>
          <c:val>
            <c:numRef>
              <c:f>Sheet0!$D$344:$D$347</c:f>
              <c:numCache>
                <c:formatCode>General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21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8F-4AA1-8C07-2E797026CBD9}"/>
            </c:ext>
          </c:extLst>
        </c:ser>
        <c:ser>
          <c:idx val="2"/>
          <c:order val="2"/>
          <c:tx>
            <c:strRef>
              <c:f>Sheet0!$E$343</c:f>
              <c:strCache>
                <c:ptCount val="1"/>
                <c:pt idx="0">
                  <c:v>ponekad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Sheet0!$B$344:$B$347</c:f>
              <c:strCach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strCache>
            </c:strRef>
          </c:cat>
          <c:val>
            <c:numRef>
              <c:f>Sheet0!$E$344:$E$347</c:f>
              <c:numCache>
                <c:formatCode>General</c:formatCode>
                <c:ptCount val="4"/>
                <c:pt idx="0">
                  <c:v>24</c:v>
                </c:pt>
                <c:pt idx="1">
                  <c:v>12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8F-4AA1-8C07-2E797026CBD9}"/>
            </c:ext>
          </c:extLst>
        </c:ser>
        <c:ser>
          <c:idx val="3"/>
          <c:order val="3"/>
          <c:tx>
            <c:strRef>
              <c:f>Sheet0!$F$343</c:f>
              <c:strCache>
                <c:ptCount val="1"/>
                <c:pt idx="0">
                  <c:v>često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Sheet0!$B$344:$B$347</c:f>
              <c:strCach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strCache>
            </c:strRef>
          </c:cat>
          <c:val>
            <c:numRef>
              <c:f>Sheet0!$F$344:$F$347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8F-4AA1-8C07-2E797026C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468095"/>
        <c:axId val="1111459599"/>
      </c:barChart>
      <c:catAx>
        <c:axId val="1111468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11459599"/>
        <c:crosses val="autoZero"/>
        <c:auto val="1"/>
        <c:lblAlgn val="ctr"/>
        <c:lblOffset val="100"/>
        <c:noMultiLvlLbl val="0"/>
      </c:catAx>
      <c:valAx>
        <c:axId val="1111459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11468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b="1"/>
              <a:t>Informatika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Sheet0!$C$503</c:f>
              <c:strCache>
                <c:ptCount val="1"/>
                <c:pt idx="0">
                  <c:v>nikad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Sheet0!$B$504:$B$507</c:f>
              <c:strCach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strCache>
            </c:strRef>
          </c:cat>
          <c:val>
            <c:numRef>
              <c:f>Sheet0!$C$504:$C$507</c:f>
              <c:numCache>
                <c:formatCode>General</c:formatCode>
                <c:ptCount val="4"/>
                <c:pt idx="0">
                  <c:v>22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4-4C60-A0F9-F6B647EFA67E}"/>
            </c:ext>
          </c:extLst>
        </c:ser>
        <c:ser>
          <c:idx val="1"/>
          <c:order val="1"/>
          <c:tx>
            <c:strRef>
              <c:f>Sheet0!$D$503</c:f>
              <c:strCache>
                <c:ptCount val="1"/>
                <c:pt idx="0">
                  <c:v>vrlo rijetko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Sheet0!$B$504:$B$507</c:f>
              <c:strCach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strCache>
            </c:strRef>
          </c:cat>
          <c:val>
            <c:numRef>
              <c:f>Sheet0!$D$504:$D$507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12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94-4C60-A0F9-F6B647EFA67E}"/>
            </c:ext>
          </c:extLst>
        </c:ser>
        <c:ser>
          <c:idx val="2"/>
          <c:order val="2"/>
          <c:tx>
            <c:strRef>
              <c:f>Sheet0!$E$503</c:f>
              <c:strCache>
                <c:ptCount val="1"/>
                <c:pt idx="0">
                  <c:v>ponekad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Sheet0!$B$504:$B$507</c:f>
              <c:strCach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strCache>
            </c:strRef>
          </c:cat>
          <c:val>
            <c:numRef>
              <c:f>Sheet0!$E$504:$E$507</c:f>
              <c:numCache>
                <c:formatCode>General</c:formatCode>
                <c:ptCount val="4"/>
                <c:pt idx="0">
                  <c:v>11</c:v>
                </c:pt>
                <c:pt idx="1">
                  <c:v>8</c:v>
                </c:pt>
                <c:pt idx="2">
                  <c:v>17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94-4C60-A0F9-F6B647EFA67E}"/>
            </c:ext>
          </c:extLst>
        </c:ser>
        <c:ser>
          <c:idx val="3"/>
          <c:order val="3"/>
          <c:tx>
            <c:strRef>
              <c:f>Sheet0!$F$503</c:f>
              <c:strCache>
                <c:ptCount val="1"/>
                <c:pt idx="0">
                  <c:v>često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Sheet0!$B$504:$B$507</c:f>
              <c:strCach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strCache>
            </c:strRef>
          </c:cat>
          <c:val>
            <c:numRef>
              <c:f>Sheet0!$F$504:$F$507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14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94-4C60-A0F9-F6B647EFA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6859887"/>
        <c:axId val="1106852815"/>
      </c:barChart>
      <c:catAx>
        <c:axId val="110685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6852815"/>
        <c:crosses val="autoZero"/>
        <c:auto val="1"/>
        <c:lblAlgn val="ctr"/>
        <c:lblOffset val="100"/>
        <c:noMultiLvlLbl val="0"/>
      </c:catAx>
      <c:valAx>
        <c:axId val="1106852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6859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4T11:06:08.34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18B54-4F0F-4E1D-8A47-D7E87ACAD65F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3129D-D8F1-46B9-9F0C-58DFD733DD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6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r-HR" altLang="sr-Latn-RS" smtClean="0"/>
              <a:t>Projekt – vremenski određena aktivnost s ciljem da se ostvari neki rezultat</a:t>
            </a:r>
          </a:p>
          <a:p>
            <a:pPr>
              <a:spcBef>
                <a:spcPct val="0"/>
              </a:spcBef>
            </a:pPr>
            <a:r>
              <a:rPr lang="hr-HR" altLang="sr-Latn-RS" smtClean="0"/>
              <a:t>Pestalozzi (1746. – 1827.), švicarski pedagog i reformator obrazovanja</a:t>
            </a:r>
          </a:p>
        </p:txBody>
      </p:sp>
      <p:sp>
        <p:nvSpPr>
          <p:cNvPr id="92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9D23DB-2214-47F1-95B6-C447CFD37E8F}" type="slidenum">
              <a:rPr lang="hr-HR" altLang="sr-Latn-R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r-HR" altLang="sr-Latn-R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5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92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992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95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37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11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41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3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292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74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4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54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047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8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48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165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74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747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82083A-25BF-429B-9083-44455B394ECA}" type="datetimeFigureOut">
              <a:rPr lang="hr-HR" smtClean="0"/>
              <a:t>31.10.2019.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CB96AF-55E8-421F-8D46-3FCD7E0D25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479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tablica%20korelacija%20mat_inf%20ishodi%20i%20aktivnosti%20u&#269;enika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VIRTUALNI MODEL ŠKOLSKOG ATRIJA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Projektna nastava u korelaciji matematike i informatike</a:t>
            </a:r>
            <a:endParaRPr lang="hr-HR" sz="28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1103359" y="5902037"/>
            <a:ext cx="999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CARNET USERS CONFERENCE, studeni 2019., Šibenik</a:t>
            </a:r>
          </a:p>
          <a:p>
            <a:pPr algn="ctr"/>
            <a:r>
              <a:rPr lang="hr-HR" b="1" dirty="0" smtClean="0"/>
              <a:t>Nataša Boj i </a:t>
            </a:r>
            <a:r>
              <a:rPr lang="hr-HR" b="1" dirty="0" smtClean="0"/>
              <a:t>dr.sc. Aleksandra </a:t>
            </a:r>
            <a:r>
              <a:rPr lang="hr-HR" b="1" dirty="0" smtClean="0"/>
              <a:t>Tonković, III. osnovna škola Čakovec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5327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 „Virtualni model školskog atrija“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U dogovoru s </a:t>
            </a:r>
            <a:r>
              <a:rPr lang="pl-PL" sz="2800" dirty="0" smtClean="0"/>
              <a:t>učenicima  </a:t>
            </a:r>
            <a:r>
              <a:rPr lang="pl-PL" sz="2800" dirty="0"/>
              <a:t>definirana je tema projekta kao i plan </a:t>
            </a:r>
            <a:r>
              <a:rPr lang="pl-PL" sz="2800" dirty="0" smtClean="0"/>
              <a:t>realizacije</a:t>
            </a:r>
            <a:endParaRPr lang="pl-PL" sz="2800" dirty="0"/>
          </a:p>
          <a:p>
            <a:r>
              <a:rPr lang="hr-HR" sz="2800" dirty="0"/>
              <a:t>Cilj projekta je bio analizirati postojeće stanje školskog atrija, te izraditi novi model primjenom informacijsko-komunikacijske </a:t>
            </a:r>
            <a:r>
              <a:rPr lang="hr-HR" sz="2800" dirty="0" smtClean="0"/>
              <a:t>tehnologije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90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43" y="632122"/>
            <a:ext cx="8802688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3915770" y="5405735"/>
            <a:ext cx="32199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Postojeći atrij</a:t>
            </a:r>
          </a:p>
        </p:txBody>
      </p:sp>
    </p:spTree>
    <p:extLst>
      <p:ext uri="{BB962C8B-B14F-4D97-AF65-F5344CB8AC3E}">
        <p14:creationId xmlns:p14="http://schemas.microsoft.com/office/powerpoint/2010/main" val="34895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>
          <a:xfrm>
            <a:off x="1559502" y="946727"/>
            <a:ext cx="8597900" cy="1320800"/>
          </a:xfrm>
        </p:spPr>
        <p:txBody>
          <a:bodyPr/>
          <a:lstStyle/>
          <a:p>
            <a:r>
              <a:rPr lang="hr-HR" altLang="sr-Latn-RS" dirty="0" smtClean="0">
                <a:solidFill>
                  <a:schemeClr val="tx1"/>
                </a:solidFill>
              </a:rPr>
              <a:t>Cilj projekta:</a:t>
            </a:r>
          </a:p>
        </p:txBody>
      </p:sp>
      <p:sp>
        <p:nvSpPr>
          <p:cNvPr id="21507" name="Rezervirano mjesto sadržaja 2"/>
          <p:cNvSpPr>
            <a:spLocks noGrp="1"/>
          </p:cNvSpPr>
          <p:nvPr>
            <p:ph idx="1"/>
          </p:nvPr>
        </p:nvSpPr>
        <p:spPr>
          <a:xfrm>
            <a:off x="997527" y="1607127"/>
            <a:ext cx="9467273" cy="4470400"/>
          </a:xfrm>
        </p:spPr>
        <p:txBody>
          <a:bodyPr>
            <a:normAutofit fontScale="92500" lnSpcReduction="20000"/>
          </a:bodyPr>
          <a:lstStyle/>
          <a:p>
            <a:endParaRPr lang="hr-HR" altLang="sr-Latn-RS" sz="2600" dirty="0" smtClean="0"/>
          </a:p>
          <a:p>
            <a:endParaRPr lang="hr-HR" altLang="sr-Latn-RS" sz="2600" dirty="0"/>
          </a:p>
          <a:p>
            <a:r>
              <a:rPr lang="hr-HR" altLang="sr-Latn-RS" sz="2600" dirty="0" smtClean="0"/>
              <a:t>Analiza </a:t>
            </a:r>
            <a:r>
              <a:rPr lang="hr-HR" altLang="sr-Latn-RS" sz="2600" dirty="0" smtClean="0"/>
              <a:t>stanja trenutne uređenosti školskog atrija </a:t>
            </a:r>
          </a:p>
          <a:p>
            <a:r>
              <a:rPr lang="hr-HR" altLang="sr-Latn-RS" sz="2600" dirty="0" smtClean="0"/>
              <a:t>Kreiranje virtualnog modela </a:t>
            </a:r>
          </a:p>
          <a:p>
            <a:r>
              <a:rPr lang="hr-HR" altLang="sr-Latn-RS" sz="2600" dirty="0" smtClean="0"/>
              <a:t>Zadatak učenika: </a:t>
            </a:r>
          </a:p>
          <a:p>
            <a:r>
              <a:rPr lang="hr-HR" altLang="sr-Latn-RS" sz="2600" dirty="0" smtClean="0"/>
              <a:t>Geometrijska mjerenja trenutnog modela (određenih dijelova)</a:t>
            </a:r>
          </a:p>
          <a:p>
            <a:r>
              <a:rPr lang="hr-HR" altLang="sr-Latn-RS" sz="2600" dirty="0" smtClean="0"/>
              <a:t>Izrada troškovnika trenutnog i zamišljenog modela (</a:t>
            </a:r>
            <a:r>
              <a:rPr lang="hr-HR" altLang="sr-Latn-RS" sz="2600" dirty="0" err="1" smtClean="0"/>
              <a:t>Ms</a:t>
            </a:r>
            <a:r>
              <a:rPr lang="hr-HR" altLang="sr-Latn-RS" sz="2600" dirty="0" smtClean="0"/>
              <a:t> Excel)</a:t>
            </a:r>
          </a:p>
          <a:p>
            <a:r>
              <a:rPr lang="hr-HR" altLang="sr-Latn-RS" sz="2600" dirty="0" smtClean="0"/>
              <a:t>Digitaliziranje modela novog atrija (3D </a:t>
            </a:r>
            <a:r>
              <a:rPr lang="hr-HR" altLang="sr-Latn-RS" sz="2600" dirty="0" err="1" smtClean="0"/>
              <a:t>Paint</a:t>
            </a:r>
            <a:r>
              <a:rPr lang="hr-HR" altLang="sr-Latn-RS" sz="2600" dirty="0" smtClean="0"/>
              <a:t>)</a:t>
            </a:r>
          </a:p>
          <a:p>
            <a:r>
              <a:rPr lang="hr-HR" altLang="sr-Latn-RS" sz="2600" dirty="0" smtClean="0"/>
              <a:t>Izrada tlocrta u umanjenom mjerilu (</a:t>
            </a:r>
            <a:r>
              <a:rPr lang="hr-HR" altLang="sr-Latn-RS" sz="2600" dirty="0" err="1" smtClean="0"/>
              <a:t>AutoCad</a:t>
            </a:r>
            <a:r>
              <a:rPr lang="hr-HR" altLang="sr-Latn-RS" sz="2600" dirty="0" smtClean="0"/>
              <a:t>)</a:t>
            </a:r>
          </a:p>
          <a:p>
            <a:r>
              <a:rPr lang="hr-HR" altLang="sr-Latn-RS" sz="2600" dirty="0" smtClean="0"/>
              <a:t>Primjena matematičko – informatičkih znanja i  vještina</a:t>
            </a:r>
          </a:p>
        </p:txBody>
      </p:sp>
    </p:spTree>
    <p:extLst>
      <p:ext uri="{BB962C8B-B14F-4D97-AF65-F5344CB8AC3E}">
        <p14:creationId xmlns:p14="http://schemas.microsoft.com/office/powerpoint/2010/main" val="18912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381768"/>
            <a:ext cx="9601196" cy="1303867"/>
          </a:xfrm>
        </p:spPr>
        <p:txBody>
          <a:bodyPr>
            <a:normAutofit/>
          </a:bodyPr>
          <a:lstStyle/>
          <a:p>
            <a:r>
              <a:rPr lang="hr-HR" sz="3200" dirty="0" smtClean="0"/>
              <a:t>Faze projekta: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3636" y="1411624"/>
            <a:ext cx="9972961" cy="4093250"/>
          </a:xfrm>
        </p:spPr>
        <p:txBody>
          <a:bodyPr>
            <a:noAutofit/>
          </a:bodyPr>
          <a:lstStyle/>
          <a:p>
            <a:r>
              <a:rPr lang="hr-HR" sz="2800" dirty="0" smtClean="0"/>
              <a:t>podjela </a:t>
            </a:r>
            <a:r>
              <a:rPr lang="hr-HR" sz="2800" dirty="0"/>
              <a:t>učenika u </a:t>
            </a:r>
            <a:r>
              <a:rPr lang="hr-HR" sz="2800" dirty="0" smtClean="0"/>
              <a:t>timove</a:t>
            </a:r>
          </a:p>
          <a:p>
            <a:r>
              <a:rPr lang="hr-HR" sz="2800" dirty="0" smtClean="0"/>
              <a:t>podjela </a:t>
            </a:r>
            <a:r>
              <a:rPr lang="hr-HR" sz="2800" dirty="0" smtClean="0"/>
              <a:t>zadataka</a:t>
            </a:r>
          </a:p>
          <a:p>
            <a:r>
              <a:rPr lang="hr-HR" sz="2800" dirty="0" smtClean="0"/>
              <a:t>izrada </a:t>
            </a:r>
            <a:r>
              <a:rPr lang="hr-HR" sz="2800" dirty="0"/>
              <a:t>snimke postojećeg stanja (foto zapis</a:t>
            </a:r>
            <a:r>
              <a:rPr lang="hr-HR" sz="2800" dirty="0" smtClean="0"/>
              <a:t>)</a:t>
            </a:r>
          </a:p>
          <a:p>
            <a:r>
              <a:rPr lang="hr-HR" sz="2800" dirty="0" smtClean="0"/>
              <a:t>uočavanje </a:t>
            </a:r>
            <a:r>
              <a:rPr lang="hr-HR" sz="2800" dirty="0"/>
              <a:t>i prepoznavanje zelenih površina, staza, stepenica, </a:t>
            </a:r>
            <a:r>
              <a:rPr lang="hr-HR" sz="2800" dirty="0" smtClean="0"/>
              <a:t>sjenice</a:t>
            </a:r>
          </a:p>
          <a:p>
            <a:r>
              <a:rPr lang="hr-HR" sz="2800" dirty="0" smtClean="0"/>
              <a:t>izračunavanje </a:t>
            </a:r>
            <a:r>
              <a:rPr lang="hr-HR" sz="2800" dirty="0"/>
              <a:t>površina postojećih dijelova </a:t>
            </a:r>
            <a:r>
              <a:rPr lang="hr-HR" sz="2800" dirty="0" smtClean="0"/>
              <a:t>atrija</a:t>
            </a:r>
          </a:p>
          <a:p>
            <a:r>
              <a:rPr lang="hr-HR" sz="2800" dirty="0" smtClean="0"/>
              <a:t>izrada </a:t>
            </a:r>
            <a:r>
              <a:rPr lang="hr-HR" sz="2800" dirty="0"/>
              <a:t>tlocrta školskog atrija u umanjenim </a:t>
            </a:r>
            <a:r>
              <a:rPr lang="hr-HR" sz="2800" dirty="0" smtClean="0"/>
              <a:t>mjerilima</a:t>
            </a:r>
          </a:p>
          <a:p>
            <a:r>
              <a:rPr lang="hr-HR" sz="2800" dirty="0" smtClean="0"/>
              <a:t>izrada </a:t>
            </a:r>
            <a:r>
              <a:rPr lang="hr-HR" sz="2800" dirty="0"/>
              <a:t>digitalnog tlocrta u programu </a:t>
            </a:r>
            <a:r>
              <a:rPr lang="hr-HR" sz="2800" dirty="0" err="1" smtClean="0"/>
              <a:t>AutoCAD</a:t>
            </a:r>
            <a:endParaRPr lang="hr-HR" sz="2800" dirty="0" smtClean="0"/>
          </a:p>
          <a:p>
            <a:r>
              <a:rPr lang="hr-HR" sz="2800" dirty="0" smtClean="0"/>
              <a:t>izrada </a:t>
            </a:r>
            <a:r>
              <a:rPr lang="hr-HR" sz="2800" dirty="0"/>
              <a:t>troškovnika za postojeće </a:t>
            </a:r>
            <a:r>
              <a:rPr lang="hr-HR" sz="2800" dirty="0" smtClean="0"/>
              <a:t>stanje</a:t>
            </a:r>
          </a:p>
        </p:txBody>
      </p:sp>
    </p:spTree>
    <p:extLst>
      <p:ext uri="{BB962C8B-B14F-4D97-AF65-F5344CB8AC3E}">
        <p14:creationId xmlns:p14="http://schemas.microsoft.com/office/powerpoint/2010/main" val="33884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474132"/>
            <a:ext cx="9601196" cy="1303867"/>
          </a:xfrm>
        </p:spPr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464568"/>
            <a:ext cx="9601196" cy="3318936"/>
          </a:xfrm>
        </p:spPr>
        <p:txBody>
          <a:bodyPr/>
          <a:lstStyle/>
          <a:p>
            <a:r>
              <a:rPr lang="hr-HR" sz="2800" dirty="0"/>
              <a:t>Izrađen je virtualni model  novog atrija za koji su pojedini elementi izrađeni  primjenom 3D modeliranja i to: Pitagorino stablo i šesterostrana prizma</a:t>
            </a:r>
          </a:p>
          <a:p>
            <a:r>
              <a:rPr lang="hr-HR" sz="2800" dirty="0"/>
              <a:t>Dodane su ljuljačke i cvijeće u obliku slika koje su preuzete s interneta</a:t>
            </a:r>
          </a:p>
          <a:p>
            <a:r>
              <a:rPr lang="hr-HR" sz="2800" dirty="0"/>
              <a:t>Napravljena je prezentacija po fazama realizacije </a:t>
            </a:r>
            <a:r>
              <a:rPr lang="hr-HR" sz="2800" dirty="0" smtClean="0"/>
              <a:t>projekta</a:t>
            </a: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84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541818"/>
            <a:ext cx="4380923" cy="571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kstniOkvir 2"/>
          <p:cNvSpPr txBox="1">
            <a:spLocks noChangeArrowheads="1"/>
          </p:cNvSpPr>
          <p:nvPr/>
        </p:nvSpPr>
        <p:spPr bwMode="auto">
          <a:xfrm>
            <a:off x="5870575" y="3627438"/>
            <a:ext cx="35591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hr-HR" altLang="sr-Latn-RS" sz="2400"/>
              <a:t>Digitalni tlocrt</a:t>
            </a:r>
          </a:p>
          <a:p>
            <a:pPr algn="ctr" eaLnBrk="1" hangingPunct="1"/>
            <a:r>
              <a:rPr lang="hr-HR" altLang="sr-Latn-RS" sz="2400"/>
              <a:t>Izrađeno u AutoCadu, studentska verzija</a:t>
            </a:r>
          </a:p>
        </p:txBody>
      </p:sp>
    </p:spTree>
    <p:extLst>
      <p:ext uri="{BB962C8B-B14F-4D97-AF65-F5344CB8AC3E}">
        <p14:creationId xmlns:p14="http://schemas.microsoft.com/office/powerpoint/2010/main" val="9097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6" y="720293"/>
            <a:ext cx="105537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kstniOkvir 2"/>
          <p:cNvSpPr txBox="1">
            <a:spLocks noChangeArrowheads="1"/>
          </p:cNvSpPr>
          <p:nvPr/>
        </p:nvSpPr>
        <p:spPr bwMode="auto">
          <a:xfrm>
            <a:off x="1111250" y="4424363"/>
            <a:ext cx="923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hr-HR" altLang="sr-Latn-RS" sz="2800"/>
              <a:t>Izračun površina pojedinih dijelova atrija (Ms Excel)</a:t>
            </a:r>
          </a:p>
        </p:txBody>
      </p:sp>
    </p:spTree>
    <p:extLst>
      <p:ext uri="{BB962C8B-B14F-4D97-AF65-F5344CB8AC3E}">
        <p14:creationId xmlns:p14="http://schemas.microsoft.com/office/powerpoint/2010/main" val="2326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79" y="562580"/>
            <a:ext cx="8883650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4322823" y="5507930"/>
            <a:ext cx="347723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Zamišljeni atrij</a:t>
            </a:r>
          </a:p>
        </p:txBody>
      </p:sp>
    </p:spTree>
    <p:extLst>
      <p:ext uri="{BB962C8B-B14F-4D97-AF65-F5344CB8AC3E}">
        <p14:creationId xmlns:p14="http://schemas.microsoft.com/office/powerpoint/2010/main" val="19062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06" y="783504"/>
            <a:ext cx="5291138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1183583" y="4786303"/>
            <a:ext cx="844833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Pitagorino stablo, dio zamišljenog atrija,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3Dmodeliranje i 3Dispis (model </a:t>
            </a:r>
            <a:r>
              <a:rPr lang="hr-HR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Tronxy</a:t>
            </a:r>
            <a:r>
              <a:rPr lang="hr-H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x5)</a:t>
            </a:r>
          </a:p>
        </p:txBody>
      </p:sp>
      <p:pic>
        <p:nvPicPr>
          <p:cNvPr id="28676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94" y="1274051"/>
            <a:ext cx="3808412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1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2924" y="1401624"/>
            <a:ext cx="8158688" cy="1822514"/>
          </a:xfrm>
        </p:spPr>
        <p:txBody>
          <a:bodyPr>
            <a:noAutofit/>
          </a:bodyPr>
          <a:lstStyle/>
          <a:p>
            <a:pPr algn="r"/>
            <a:r>
              <a:rPr lang="hr-HR" sz="3200" b="1" dirty="0"/>
              <a:t>Tablica 1: Povezanost predmeta Matematike i Informatike s definiranim temama, ishodima i aktivnostima korištenih u realizaciji projekta</a:t>
            </a:r>
            <a:r>
              <a:rPr lang="hr-HR" sz="3200" dirty="0"/>
              <a:t/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283200" y="3224139"/>
            <a:ext cx="8169467" cy="950698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 smtClean="0">
                <a:solidFill>
                  <a:srgbClr val="FF0000"/>
                </a:solidFill>
                <a:hlinkClick r:id="rId2" action="ppaction://hlinkfile"/>
              </a:rPr>
              <a:t>Poveznica</a:t>
            </a:r>
            <a:endParaRPr lang="hr-H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720436"/>
            <a:ext cx="7719426" cy="51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2" y="653262"/>
            <a:ext cx="7075054" cy="55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73" y="693862"/>
            <a:ext cx="9107054" cy="54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06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45" y="556491"/>
            <a:ext cx="6530110" cy="56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31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91" y="729481"/>
            <a:ext cx="7352145" cy="55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91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84" y="698210"/>
            <a:ext cx="7579880" cy="54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77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64" y="891774"/>
            <a:ext cx="4987637" cy="57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6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slov 1"/>
          <p:cNvSpPr>
            <a:spLocks noGrp="1"/>
          </p:cNvSpPr>
          <p:nvPr>
            <p:ph type="title"/>
          </p:nvPr>
        </p:nvSpPr>
        <p:spPr>
          <a:xfrm>
            <a:off x="919163" y="211138"/>
            <a:ext cx="9601200" cy="1485900"/>
          </a:xfrm>
        </p:spPr>
        <p:txBody>
          <a:bodyPr/>
          <a:lstStyle/>
          <a:p>
            <a:r>
              <a:rPr lang="hr-HR" altLang="sr-Latn-RS" b="1" dirty="0" smtClean="0">
                <a:solidFill>
                  <a:schemeClr val="tx1"/>
                </a:solidFill>
              </a:rPr>
              <a:t>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7024" y="1884651"/>
            <a:ext cx="9601200" cy="3581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Rezultati empirijskog istraživanja su potvrdili hipoteze: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H1: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Učenici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više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motivirani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projektnu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nastavu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odnosu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klasičnu</a:t>
            </a: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H2: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Učenici više nauče kroz rad na projektima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Učenici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starije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školske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dobi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više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sudjeluju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 </a:t>
            </a:r>
            <a:r>
              <a:rPr lang="de-D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projektnoj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nastavi</a:t>
            </a: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djelomično potvrđena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H4: Projektna nastava je više zastupljena u izbornoj nastavi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hr-H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1"/>
          <p:cNvSpPr>
            <a:spLocks noGrp="1"/>
          </p:cNvSpPr>
          <p:nvPr>
            <p:ph type="title"/>
          </p:nvPr>
        </p:nvSpPr>
        <p:spPr>
          <a:xfrm>
            <a:off x="1369293" y="105602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Rezultati rada na projekti su pokazali:</a:t>
            </a: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hr-HR" altLang="sr-Latn-RS" dirty="0" smtClean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2415" y="2027381"/>
            <a:ext cx="10155237" cy="40052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hr-H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Učenici </a:t>
            </a:r>
            <a:r>
              <a:rPr lang="hr-H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 aktivni sudionici nastavnog </a:t>
            </a:r>
            <a:r>
              <a:rPr lang="hr-H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procesa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hr-H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Primjenjuju stečena znanja i vještine (komunikacijske, IKT, jezične i dr.)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hr-H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Istraživanje, kritičko razmišljanje, suradnja, odgovornost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hr-H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Uvažavaju </a:t>
            </a:r>
            <a:r>
              <a:rPr lang="hr-H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njihove ideje i </a:t>
            </a:r>
            <a:r>
              <a:rPr lang="hr-H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stavovi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hr-H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Intrinzična motivacija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84358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3600" b="1" dirty="0" smtClean="0"/>
              <a:t>Kroz </a:t>
            </a:r>
            <a:r>
              <a:rPr lang="hr-HR" sz="3600" b="1" dirty="0"/>
              <a:t>rad na projektu prožimaju se </a:t>
            </a:r>
            <a:r>
              <a:rPr lang="hr-HR" sz="3600" b="1" dirty="0" err="1" smtClean="0"/>
              <a:t>međupredmetna</a:t>
            </a:r>
            <a:r>
              <a:rPr lang="hr-HR" sz="3600" b="1" dirty="0" smtClean="0"/>
              <a:t> </a:t>
            </a:r>
            <a:r>
              <a:rPr lang="hr-HR" sz="3600" b="1" dirty="0"/>
              <a:t>područja i to:</a:t>
            </a:r>
            <a:br>
              <a:rPr lang="hr-HR" sz="3600" b="1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b="1" dirty="0" smtClean="0"/>
              <a:t>Uporaba </a:t>
            </a:r>
            <a:r>
              <a:rPr lang="hr-HR" sz="2800" b="1" dirty="0" err="1" smtClean="0"/>
              <a:t>Ikt</a:t>
            </a:r>
            <a:r>
              <a:rPr lang="hr-HR" sz="2800" b="1" dirty="0" smtClean="0"/>
              <a:t>-a</a:t>
            </a:r>
            <a:r>
              <a:rPr lang="hr-HR" sz="2800" dirty="0" smtClean="0"/>
              <a:t> – odgovorno, učinkovito i samostalno služenje digitalnom </a:t>
            </a:r>
            <a:r>
              <a:rPr lang="hr-HR" sz="2800" dirty="0" err="1" smtClean="0"/>
              <a:t>thenologijom</a:t>
            </a:r>
            <a:endParaRPr lang="hr-HR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sz="2800" b="1" dirty="0" smtClean="0"/>
              <a:t>Poduzetništvo </a:t>
            </a:r>
            <a:r>
              <a:rPr lang="hr-HR" sz="2800" dirty="0" smtClean="0"/>
              <a:t>– razvoj osobina poduzetne osobe: odgovornost, samostalnost, marljivost, </a:t>
            </a:r>
            <a:r>
              <a:rPr lang="hr-HR" sz="2800" dirty="0" err="1" smtClean="0"/>
              <a:t>inicijativnost</a:t>
            </a:r>
            <a:r>
              <a:rPr lang="hr-HR" sz="2800" dirty="0" smtClean="0"/>
              <a:t>, kreativnost, odlučnost, sposobnost donošenja odluka, samopouzdanje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b="1" dirty="0" smtClean="0"/>
              <a:t>Osobni i socijalni razvoj- </a:t>
            </a:r>
            <a:r>
              <a:rPr lang="de-DE" sz="2800" dirty="0" err="1" smtClean="0"/>
              <a:t>formira</a:t>
            </a:r>
            <a:r>
              <a:rPr lang="de-DE" sz="2800" dirty="0" smtClean="0"/>
              <a:t> </a:t>
            </a:r>
            <a:r>
              <a:rPr lang="de-DE" sz="2800" dirty="0"/>
              <a:t>se </a:t>
            </a:r>
            <a:r>
              <a:rPr lang="de-DE" sz="2800" dirty="0" err="1"/>
              <a:t>samopouzdana</a:t>
            </a:r>
            <a:r>
              <a:rPr lang="de-DE" sz="2800" dirty="0"/>
              <a:t>, </a:t>
            </a:r>
            <a:r>
              <a:rPr lang="de-DE" sz="2800" dirty="0" err="1"/>
              <a:t>zadovoljna</a:t>
            </a:r>
            <a:r>
              <a:rPr lang="de-DE" sz="2800" dirty="0"/>
              <a:t>, </a:t>
            </a:r>
            <a:r>
              <a:rPr lang="de-DE" sz="2800" dirty="0" err="1"/>
              <a:t>aktivna</a:t>
            </a:r>
            <a:r>
              <a:rPr lang="de-DE" sz="2800" dirty="0"/>
              <a:t> i </a:t>
            </a:r>
            <a:r>
              <a:rPr lang="de-DE" sz="2800" dirty="0" err="1"/>
              <a:t>odgovorna</a:t>
            </a:r>
            <a:r>
              <a:rPr lang="de-DE" sz="2800" dirty="0"/>
              <a:t> </a:t>
            </a:r>
            <a:r>
              <a:rPr lang="de-DE" sz="2800" dirty="0" err="1"/>
              <a:t>osoba</a:t>
            </a:r>
            <a:r>
              <a:rPr lang="de-DE" sz="2800" dirty="0"/>
              <a:t> </a:t>
            </a:r>
            <a:r>
              <a:rPr lang="de-DE" sz="2800" dirty="0" err="1" smtClean="0"/>
              <a:t>koja</a:t>
            </a:r>
            <a:r>
              <a:rPr lang="de-DE" sz="2800" dirty="0" smtClean="0"/>
              <a:t> </a:t>
            </a:r>
            <a:r>
              <a:rPr lang="de-DE" sz="2800" dirty="0" err="1"/>
              <a:t>brine</a:t>
            </a:r>
            <a:r>
              <a:rPr lang="de-DE" sz="2800" dirty="0"/>
              <a:t> o </a:t>
            </a:r>
            <a:r>
              <a:rPr lang="de-DE" sz="2800" dirty="0" err="1"/>
              <a:t>sebi</a:t>
            </a:r>
            <a:r>
              <a:rPr lang="de-DE" sz="2800" dirty="0"/>
              <a:t> i </a:t>
            </a:r>
            <a:r>
              <a:rPr lang="de-DE" sz="2800" dirty="0" err="1"/>
              <a:t>drugima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5531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4420" y="2478423"/>
            <a:ext cx="9601196" cy="1303867"/>
          </a:xfrm>
        </p:spPr>
        <p:txBody>
          <a:bodyPr/>
          <a:lstStyle/>
          <a:p>
            <a:r>
              <a:rPr lang="hr-HR" dirty="0" smtClean="0"/>
              <a:t>Hvala na pozornosti!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36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603442"/>
            <a:ext cx="9601196" cy="1303867"/>
          </a:xfrm>
        </p:spPr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73018" y="2503055"/>
            <a:ext cx="9723579" cy="3659141"/>
          </a:xfrm>
        </p:spPr>
        <p:txBody>
          <a:bodyPr>
            <a:normAutofit/>
          </a:bodyPr>
          <a:lstStyle/>
          <a:p>
            <a:r>
              <a:rPr lang="hr-HR" sz="2800" dirty="0" smtClean="0"/>
              <a:t>Uvod: ukratko o projektnoj nastavi</a:t>
            </a:r>
          </a:p>
          <a:p>
            <a:r>
              <a:rPr lang="hr-HR" sz="2800" dirty="0" smtClean="0"/>
              <a:t>Glavni dio:</a:t>
            </a:r>
          </a:p>
          <a:p>
            <a:pPr lvl="1"/>
            <a:r>
              <a:rPr lang="hr-HR" sz="2800" dirty="0" smtClean="0"/>
              <a:t>Istraživanje o projektnoj nastavi u III. OŠ Čakovec</a:t>
            </a:r>
          </a:p>
          <a:p>
            <a:pPr lvl="1"/>
            <a:r>
              <a:rPr lang="hr-HR" sz="2800" dirty="0"/>
              <a:t>P</a:t>
            </a:r>
            <a:r>
              <a:rPr lang="hr-HR" sz="2800" dirty="0" smtClean="0"/>
              <a:t>rojekt „Virtualni model školskog atrija”</a:t>
            </a:r>
          </a:p>
          <a:p>
            <a:r>
              <a:rPr lang="hr-HR" sz="2800" dirty="0" smtClean="0"/>
              <a:t>Zaključak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7110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 smtClean="0">
                <a:solidFill>
                  <a:schemeClr val="tx1"/>
                </a:solidFill>
              </a:rPr>
              <a:t>Izvori informacija: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[1]. Grupa autora: M. Babić, S. Leko, Z. </a:t>
            </a:r>
            <a:r>
              <a:rPr lang="hr-H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Dimovski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M. Stančić, F. Glavan, B. </a:t>
            </a:r>
            <a:r>
              <a:rPr lang="hr-H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Vejnović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Moj portal, Školska knjiga, Zagreb, 2013.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[2]. Grupa autora: P. Brođanac, N. </a:t>
            </a:r>
            <a:r>
              <a:rPr lang="hr-H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Stjepanek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I. </a:t>
            </a:r>
            <a:r>
              <a:rPr lang="hr-H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Paleka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Klikni mišem 8, Školska knjiga, Zagreb, 2013.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[3].Thomas, J.W., A </a:t>
            </a:r>
            <a:r>
              <a:rPr lang="hr-H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Review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Research on Project, </a:t>
            </a:r>
            <a:r>
              <a:rPr lang="hr-H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Learning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2000.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[4]. </a:t>
            </a:r>
            <a:r>
              <a:rPr lang="hr-H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Žugaj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B., Utjecaj projektne nastave na promjenu stava kod učenika prema nastavnim sadržajima iz biologije, </a:t>
            </a:r>
            <a:r>
              <a:rPr lang="hr-H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Educatio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biologiae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1: 18 – 26.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584968"/>
            <a:ext cx="9601196" cy="1303867"/>
          </a:xfrm>
        </p:spPr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73018" y="1888835"/>
            <a:ext cx="9956800" cy="4031674"/>
          </a:xfrm>
        </p:spPr>
        <p:txBody>
          <a:bodyPr>
            <a:normAutofit fontScale="92500"/>
          </a:bodyPr>
          <a:lstStyle/>
          <a:p>
            <a:r>
              <a:rPr lang="hr-HR" sz="3000" dirty="0" smtClean="0"/>
              <a:t>Projekt nastao korelacijom matematike i informatike u šk. god. 2018./2019.</a:t>
            </a:r>
          </a:p>
          <a:p>
            <a:r>
              <a:rPr lang="hr-HR" sz="3000" dirty="0" smtClean="0"/>
              <a:t>Dodatna nastava matematike i informatike,  20 školskih sati</a:t>
            </a:r>
          </a:p>
          <a:p>
            <a:r>
              <a:rPr lang="hr-HR" sz="3000" dirty="0"/>
              <a:t> Cilj projekta je analiza postojećeg stanja školskog atrija, te izrada novog modela primjenom informacijsko-komunikacijske </a:t>
            </a:r>
            <a:r>
              <a:rPr lang="hr-HR" sz="3000" dirty="0" smtClean="0"/>
              <a:t>tehnologije</a:t>
            </a:r>
          </a:p>
          <a:p>
            <a:r>
              <a:rPr lang="hr-HR" sz="3000" dirty="0" smtClean="0"/>
              <a:t>Prije definiranja projekta i rada na projektu provedeno istraživanje među učenicima viših razreda u vezi projektne nastave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42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1352550" y="282575"/>
            <a:ext cx="9601200" cy="1485900"/>
          </a:xfrm>
        </p:spPr>
        <p:txBody>
          <a:bodyPr/>
          <a:lstStyle/>
          <a:p>
            <a:r>
              <a:rPr lang="hr-HR" altLang="sr-Latn-RS" b="1" dirty="0" smtClean="0">
                <a:solidFill>
                  <a:schemeClr val="tx1"/>
                </a:solidFill>
              </a:rPr>
              <a:t>Projektna nastava</a:t>
            </a:r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>
          <a:xfrm>
            <a:off x="858982" y="1616219"/>
            <a:ext cx="9943956" cy="4211925"/>
          </a:xfrm>
        </p:spPr>
        <p:txBody>
          <a:bodyPr>
            <a:normAutofit fontScale="70000" lnSpcReduction="20000"/>
          </a:bodyPr>
          <a:lstStyle/>
          <a:p>
            <a:r>
              <a:rPr lang="hr-HR" altLang="sr-Latn-RS" sz="4000" dirty="0" smtClean="0"/>
              <a:t>Omogućuje provedbu projekata u nastavi</a:t>
            </a:r>
          </a:p>
          <a:p>
            <a:r>
              <a:rPr lang="hr-HR" altLang="sr-Latn-RS" sz="4000" dirty="0" smtClean="0"/>
              <a:t>Učenici – aktivni sudionici odgojno-obrazovnog procesa</a:t>
            </a:r>
          </a:p>
          <a:p>
            <a:r>
              <a:rPr lang="hr-HR" altLang="sr-Latn-RS" sz="4000" dirty="0" smtClean="0"/>
              <a:t>Učitelj – mentor, koordinator i medijator</a:t>
            </a:r>
          </a:p>
          <a:p>
            <a:r>
              <a:rPr lang="hr-HR" altLang="sr-Latn-RS" sz="4000" dirty="0" smtClean="0"/>
              <a:t>Začeci – 18. st, </a:t>
            </a:r>
            <a:r>
              <a:rPr lang="hr-HR" altLang="sr-Latn-RS" sz="4000" dirty="0" err="1" smtClean="0"/>
              <a:t>Pestalozzi</a:t>
            </a:r>
            <a:endParaRPr lang="hr-HR" altLang="sr-Latn-RS" sz="4000" dirty="0" smtClean="0"/>
          </a:p>
          <a:p>
            <a:r>
              <a:rPr lang="hr-HR" altLang="sr-Latn-RS" sz="4000" dirty="0" smtClean="0"/>
              <a:t>Počeci primjene – 1976., Njemačka, zakon (1/7 od ukupne nastave)</a:t>
            </a:r>
          </a:p>
          <a:p>
            <a:r>
              <a:rPr lang="hr-HR" altLang="sr-Latn-RS" sz="4000" dirty="0" smtClean="0"/>
              <a:t>Gotovo da i ne postoje istraživanja o projektnoj nastavi u RH</a:t>
            </a:r>
          </a:p>
          <a:p>
            <a:r>
              <a:rPr lang="hr-HR" altLang="sr-Latn-RS" sz="4000" dirty="0" smtClean="0"/>
              <a:t>III. OŠ Čakovec – primjena u IN aktivnostima </a:t>
            </a:r>
          </a:p>
          <a:p>
            <a:r>
              <a:rPr lang="hr-HR" altLang="sr-Latn-RS" sz="4000" dirty="0" smtClean="0"/>
              <a:t>Provedeno istraživanje u III. OŠ Čakovec, siječnja 2019.</a:t>
            </a:r>
          </a:p>
          <a:p>
            <a:endParaRPr lang="hr-HR" altLang="sr-Latn-RS" sz="2800" dirty="0" smtClean="0"/>
          </a:p>
        </p:txBody>
      </p:sp>
    </p:spTree>
    <p:extLst>
      <p:ext uri="{BB962C8B-B14F-4D97-AF65-F5344CB8AC3E}">
        <p14:creationId xmlns:p14="http://schemas.microsoft.com/office/powerpoint/2010/main" val="15804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1286166" y="594205"/>
            <a:ext cx="9601196" cy="1303867"/>
          </a:xfrm>
        </p:spPr>
        <p:txBody>
          <a:bodyPr/>
          <a:lstStyle/>
          <a:p>
            <a:r>
              <a:rPr lang="hr-HR" altLang="sr-Latn-RS" b="1" dirty="0" smtClean="0">
                <a:solidFill>
                  <a:schemeClr val="tx1"/>
                </a:solidFill>
              </a:rPr>
              <a:t>Hipoteze</a:t>
            </a:r>
            <a:r>
              <a:rPr lang="hr-HR" altLang="sr-Latn-RS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267" name="Rezervirano mjesto sadržaja 2"/>
          <p:cNvSpPr>
            <a:spLocks noGrp="1"/>
          </p:cNvSpPr>
          <p:nvPr>
            <p:ph idx="1"/>
          </p:nvPr>
        </p:nvSpPr>
        <p:spPr>
          <a:xfrm>
            <a:off x="1187161" y="1989859"/>
            <a:ext cx="9601200" cy="3581400"/>
          </a:xfrm>
        </p:spPr>
        <p:txBody>
          <a:bodyPr>
            <a:normAutofit/>
          </a:bodyPr>
          <a:lstStyle/>
          <a:p>
            <a:r>
              <a:rPr lang="de-DE" altLang="sr-Latn-RS" sz="2800" dirty="0" smtClean="0"/>
              <a:t>H1: </a:t>
            </a:r>
            <a:r>
              <a:rPr lang="de-DE" altLang="sr-Latn-RS" sz="2800" dirty="0" err="1" smtClean="0"/>
              <a:t>Učenici</a:t>
            </a:r>
            <a:r>
              <a:rPr lang="de-DE" altLang="sr-Latn-RS" sz="2800" dirty="0" smtClean="0"/>
              <a:t> </a:t>
            </a:r>
            <a:r>
              <a:rPr lang="de-DE" altLang="sr-Latn-RS" sz="2800" dirty="0" err="1" smtClean="0"/>
              <a:t>su</a:t>
            </a:r>
            <a:r>
              <a:rPr lang="de-DE" altLang="sr-Latn-RS" sz="2800" dirty="0" smtClean="0"/>
              <a:t> </a:t>
            </a:r>
            <a:r>
              <a:rPr lang="de-DE" altLang="sr-Latn-RS" sz="2800" dirty="0" err="1" smtClean="0"/>
              <a:t>više</a:t>
            </a:r>
            <a:r>
              <a:rPr lang="de-DE" altLang="sr-Latn-RS" sz="2800" dirty="0" smtClean="0"/>
              <a:t> </a:t>
            </a:r>
            <a:r>
              <a:rPr lang="de-DE" altLang="sr-Latn-RS" sz="2800" dirty="0" err="1" smtClean="0"/>
              <a:t>motivirani</a:t>
            </a:r>
            <a:r>
              <a:rPr lang="de-DE" altLang="sr-Latn-RS" sz="2800" dirty="0" smtClean="0"/>
              <a:t> </a:t>
            </a:r>
            <a:r>
              <a:rPr lang="de-DE" altLang="sr-Latn-RS" sz="2800" dirty="0" err="1" smtClean="0"/>
              <a:t>za</a:t>
            </a:r>
            <a:r>
              <a:rPr lang="de-DE" altLang="sr-Latn-RS" sz="2800" dirty="0" smtClean="0"/>
              <a:t> </a:t>
            </a:r>
            <a:r>
              <a:rPr lang="de-DE" altLang="sr-Latn-RS" sz="2800" dirty="0" err="1" smtClean="0"/>
              <a:t>projektnu</a:t>
            </a:r>
            <a:r>
              <a:rPr lang="de-DE" altLang="sr-Latn-RS" sz="2800" dirty="0" smtClean="0"/>
              <a:t> </a:t>
            </a:r>
            <a:r>
              <a:rPr lang="de-DE" altLang="sr-Latn-RS" sz="2800" dirty="0" err="1" smtClean="0"/>
              <a:t>nastavu</a:t>
            </a:r>
            <a:r>
              <a:rPr lang="de-DE" altLang="sr-Latn-RS" sz="2800" dirty="0" smtClean="0"/>
              <a:t> u </a:t>
            </a:r>
            <a:r>
              <a:rPr lang="de-DE" altLang="sr-Latn-RS" sz="2800" dirty="0" err="1" smtClean="0"/>
              <a:t>odnosu</a:t>
            </a:r>
            <a:r>
              <a:rPr lang="de-DE" altLang="sr-Latn-RS" sz="2800" dirty="0" smtClean="0"/>
              <a:t> na </a:t>
            </a:r>
            <a:r>
              <a:rPr lang="de-DE" altLang="sr-Latn-RS" sz="2800" dirty="0" err="1" smtClean="0"/>
              <a:t>klasičnu</a:t>
            </a:r>
            <a:endParaRPr lang="hr-HR" altLang="sr-Latn-RS" sz="2800" dirty="0" smtClean="0"/>
          </a:p>
          <a:p>
            <a:r>
              <a:rPr lang="de-DE" altLang="sr-Latn-RS" sz="2800" dirty="0" smtClean="0"/>
              <a:t>H2: </a:t>
            </a:r>
            <a:r>
              <a:rPr lang="hr-HR" altLang="sr-Latn-RS" sz="2800" dirty="0" smtClean="0"/>
              <a:t>Učenici više nauče kroz rad na projektima</a:t>
            </a:r>
          </a:p>
          <a:p>
            <a:r>
              <a:rPr lang="de-DE" altLang="sr-Latn-RS" sz="2800" dirty="0" smtClean="0"/>
              <a:t>H</a:t>
            </a:r>
            <a:r>
              <a:rPr lang="hr-HR" altLang="sr-Latn-RS" sz="2800" dirty="0" smtClean="0"/>
              <a:t>3</a:t>
            </a:r>
            <a:r>
              <a:rPr lang="de-DE" altLang="sr-Latn-RS" sz="2800" dirty="0" smtClean="0"/>
              <a:t>: </a:t>
            </a:r>
            <a:r>
              <a:rPr lang="de-DE" altLang="sr-Latn-RS" sz="2800" dirty="0" err="1" smtClean="0"/>
              <a:t>Učenici</a:t>
            </a:r>
            <a:r>
              <a:rPr lang="de-DE" altLang="sr-Latn-RS" sz="2800" dirty="0" smtClean="0"/>
              <a:t> </a:t>
            </a:r>
            <a:r>
              <a:rPr lang="de-DE" altLang="sr-Latn-RS" sz="2800" dirty="0" err="1" smtClean="0"/>
              <a:t>starije</a:t>
            </a:r>
            <a:r>
              <a:rPr lang="de-DE" altLang="sr-Latn-RS" sz="2800" dirty="0" smtClean="0"/>
              <a:t> </a:t>
            </a:r>
            <a:r>
              <a:rPr lang="de-DE" altLang="sr-Latn-RS" sz="2800" dirty="0" err="1" smtClean="0"/>
              <a:t>školske</a:t>
            </a:r>
            <a:r>
              <a:rPr lang="de-DE" altLang="sr-Latn-RS" sz="2800" dirty="0" smtClean="0"/>
              <a:t> </a:t>
            </a:r>
            <a:r>
              <a:rPr lang="de-DE" altLang="sr-Latn-RS" sz="2800" dirty="0" err="1" smtClean="0"/>
              <a:t>dobi</a:t>
            </a:r>
            <a:r>
              <a:rPr lang="de-DE" altLang="sr-Latn-RS" sz="2800" dirty="0" smtClean="0"/>
              <a:t> </a:t>
            </a:r>
            <a:r>
              <a:rPr lang="de-DE" altLang="sr-Latn-RS" sz="2800" dirty="0" err="1" smtClean="0"/>
              <a:t>više</a:t>
            </a:r>
            <a:r>
              <a:rPr lang="de-DE" altLang="sr-Latn-RS" sz="2800" dirty="0" smtClean="0"/>
              <a:t> </a:t>
            </a:r>
            <a:r>
              <a:rPr lang="de-DE" altLang="sr-Latn-RS" sz="2800" dirty="0" err="1" smtClean="0"/>
              <a:t>sudjeluju</a:t>
            </a:r>
            <a:r>
              <a:rPr lang="de-DE" altLang="sr-Latn-RS" sz="2800" dirty="0" smtClean="0"/>
              <a:t> u  </a:t>
            </a:r>
            <a:r>
              <a:rPr lang="de-DE" altLang="sr-Latn-RS" sz="2800" dirty="0" err="1" smtClean="0"/>
              <a:t>projektnoj</a:t>
            </a:r>
            <a:r>
              <a:rPr lang="de-DE" altLang="sr-Latn-RS" sz="2800" dirty="0" smtClean="0"/>
              <a:t> </a:t>
            </a:r>
            <a:r>
              <a:rPr lang="de-DE" altLang="sr-Latn-RS" sz="2800" dirty="0" err="1" smtClean="0"/>
              <a:t>nastavi</a:t>
            </a:r>
            <a:endParaRPr lang="hr-HR" altLang="sr-Latn-RS" sz="2800" dirty="0" smtClean="0"/>
          </a:p>
          <a:p>
            <a:r>
              <a:rPr lang="hr-HR" altLang="sr-Latn-RS" sz="2800" dirty="0" smtClean="0"/>
              <a:t>H4: </a:t>
            </a:r>
            <a:r>
              <a:rPr lang="hr-HR" altLang="sr-Latn-RS" sz="2800" dirty="0" smtClean="0"/>
              <a:t>Projektna </a:t>
            </a:r>
            <a:r>
              <a:rPr lang="hr-HR" altLang="sr-Latn-RS" sz="2800" dirty="0" smtClean="0"/>
              <a:t>nastava je više zastupljena u izbornoj nastavi</a:t>
            </a:r>
          </a:p>
          <a:p>
            <a:endParaRPr lang="hr-HR" altLang="sr-Latn-RS" sz="2800" dirty="0" smtClean="0"/>
          </a:p>
        </p:txBody>
      </p:sp>
    </p:spTree>
    <p:extLst>
      <p:ext uri="{BB962C8B-B14F-4D97-AF65-F5344CB8AC3E}">
        <p14:creationId xmlns:p14="http://schemas.microsoft.com/office/powerpoint/2010/main" val="1618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421475"/>
              </p:ext>
            </p:extLst>
          </p:nvPr>
        </p:nvGraphicFramePr>
        <p:xfrm>
          <a:off x="2586183" y="1948872"/>
          <a:ext cx="6982691" cy="419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avokutnik 2"/>
          <p:cNvSpPr/>
          <p:nvPr/>
        </p:nvSpPr>
        <p:spPr>
          <a:xfrm>
            <a:off x="2724728" y="70217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800" b="1" dirty="0" smtClean="0"/>
              <a:t>Prikaz zastupljenosti projektne nastave u nastavnom predmetu Matematika 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94347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114676"/>
              </p:ext>
            </p:extLst>
          </p:nvPr>
        </p:nvGraphicFramePr>
        <p:xfrm>
          <a:off x="2503055" y="1764144"/>
          <a:ext cx="7472218" cy="454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avokutnik 3"/>
          <p:cNvSpPr/>
          <p:nvPr/>
        </p:nvSpPr>
        <p:spPr>
          <a:xfrm>
            <a:off x="2724728" y="70217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800" b="1" dirty="0" smtClean="0"/>
              <a:t>Prikaz zastupljenosti projektne nastave u nastavnom predmetu Informatika 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3377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10" y="821097"/>
            <a:ext cx="9525232" cy="51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</TotalTime>
  <Words>800</Words>
  <Application>Microsoft Office PowerPoint</Application>
  <PresentationFormat>Široki zaslon</PresentationFormat>
  <Paragraphs>100</Paragraphs>
  <Slides>30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6" baseType="lpstr">
      <vt:lpstr>Arial</vt:lpstr>
      <vt:lpstr>Calibri</vt:lpstr>
      <vt:lpstr>Garamond</vt:lpstr>
      <vt:lpstr>Trebuchet MS</vt:lpstr>
      <vt:lpstr>Wingdings 3</vt:lpstr>
      <vt:lpstr>Organski</vt:lpstr>
      <vt:lpstr>VIRTUALNI MODEL ŠKOLSKOG ATRIJA</vt:lpstr>
      <vt:lpstr>PowerPoint prezentacija</vt:lpstr>
      <vt:lpstr>Sadržaj</vt:lpstr>
      <vt:lpstr>Uvod</vt:lpstr>
      <vt:lpstr>Projektna nastava</vt:lpstr>
      <vt:lpstr>Hipoteze:</vt:lpstr>
      <vt:lpstr>PowerPoint prezentacija</vt:lpstr>
      <vt:lpstr>PowerPoint prezentacija</vt:lpstr>
      <vt:lpstr>PowerPoint prezentacija</vt:lpstr>
      <vt:lpstr>Projekt „Virtualni model školskog atrija“ </vt:lpstr>
      <vt:lpstr>PowerPoint prezentacija</vt:lpstr>
      <vt:lpstr>Cilj projekta:</vt:lpstr>
      <vt:lpstr>Faze projekta:</vt:lpstr>
      <vt:lpstr>…</vt:lpstr>
      <vt:lpstr>PowerPoint prezentacija</vt:lpstr>
      <vt:lpstr>PowerPoint prezentacija</vt:lpstr>
      <vt:lpstr>PowerPoint prezentacija</vt:lpstr>
      <vt:lpstr>PowerPoint prezentacija</vt:lpstr>
      <vt:lpstr>Tablica 1: Povezanost predmeta Matematike i Informatike s definiranim temama, ishodima i aktivnostima korištenih u realizaciji projekta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ZAKLJUČAK</vt:lpstr>
      <vt:lpstr>Rezultati rada na projekti su pokazali: </vt:lpstr>
      <vt:lpstr>  Kroz rad na projektu prožimaju se međupredmetna područja i to:  </vt:lpstr>
      <vt:lpstr>Hvala na pozornosti!</vt:lpstr>
      <vt:lpstr>Izvori informacija: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VIRTUALNI MODEL ŠKOLSKOG ATRIJA</dc:title>
  <dc:creator>Nataša</dc:creator>
  <cp:lastModifiedBy>Nataša</cp:lastModifiedBy>
  <cp:revision>33</cp:revision>
  <dcterms:created xsi:type="dcterms:W3CDTF">2019-09-11T22:27:59Z</dcterms:created>
  <dcterms:modified xsi:type="dcterms:W3CDTF">2019-10-31T20:17:20Z</dcterms:modified>
</cp:coreProperties>
</file>