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257" r:id="rId3"/>
    <p:sldId id="259" r:id="rId4"/>
    <p:sldId id="260" r:id="rId5"/>
    <p:sldId id="281" r:id="rId6"/>
    <p:sldId id="282" r:id="rId7"/>
    <p:sldId id="279" r:id="rId8"/>
    <p:sldId id="269" r:id="rId9"/>
    <p:sldId id="262" r:id="rId10"/>
    <p:sldId id="263" r:id="rId11"/>
    <p:sldId id="264" r:id="rId12"/>
    <p:sldId id="265" r:id="rId13"/>
    <p:sldId id="266" r:id="rId14"/>
    <p:sldId id="271" r:id="rId15"/>
    <p:sldId id="268" r:id="rId16"/>
    <p:sldId id="270" r:id="rId17"/>
    <p:sldId id="272" r:id="rId18"/>
    <p:sldId id="273" r:id="rId19"/>
    <p:sldId id="274" r:id="rId20"/>
    <p:sldId id="278" r:id="rId21"/>
    <p:sldId id="280" r:id="rId22"/>
    <p:sldId id="276" r:id="rId23"/>
    <p:sldId id="26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B080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64" autoAdjust="0"/>
  </p:normalViewPr>
  <p:slideViewPr>
    <p:cSldViewPr snapToGrid="0">
      <p:cViewPr varScale="1">
        <p:scale>
          <a:sx n="65" d="100"/>
          <a:sy n="65" d="100"/>
        </p:scale>
        <p:origin x="85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F1D07-FA60-41F4-BBD2-37AEF6002CD0}"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hr-HR"/>
        </a:p>
      </dgm:t>
    </dgm:pt>
    <dgm:pt modelId="{795FF8BE-C3C2-4360-A13D-204041DC41E7}">
      <dgm:prSet phldrT="[Tekst]"/>
      <dgm:spPr>
        <a:solidFill>
          <a:schemeClr val="accent6">
            <a:lumMod val="60000"/>
            <a:lumOff val="40000"/>
          </a:schemeClr>
        </a:solidFill>
        <a:ln>
          <a:solidFill>
            <a:schemeClr val="accent6">
              <a:lumMod val="50000"/>
            </a:schemeClr>
          </a:solidFill>
        </a:ln>
        <a:effectLst>
          <a:innerShdw blurRad="63500" dist="50800" dir="13500000">
            <a:prstClr val="black">
              <a:alpha val="50000"/>
            </a:prstClr>
          </a:innerShdw>
        </a:effectLst>
      </dgm:spPr>
      <dgm:t>
        <a:bodyPr anchor="t"/>
        <a:lstStyle/>
        <a:p>
          <a:r>
            <a:rPr lang="hr-HR" dirty="0" smtClean="0">
              <a:solidFill>
                <a:schemeClr val="accent6">
                  <a:lumMod val="50000"/>
                </a:schemeClr>
              </a:solidFill>
            </a:rPr>
            <a:t>P</a:t>
          </a:r>
          <a:r>
            <a:rPr lang="en-US" dirty="0" err="1" smtClean="0">
              <a:solidFill>
                <a:schemeClr val="accent6">
                  <a:lumMod val="50000"/>
                </a:schemeClr>
              </a:solidFill>
            </a:rPr>
            <a:t>rijav</a:t>
          </a:r>
          <a:r>
            <a:rPr lang="hr-HR" dirty="0" smtClean="0">
              <a:solidFill>
                <a:schemeClr val="accent6">
                  <a:lumMod val="50000"/>
                </a:schemeClr>
              </a:solidFill>
            </a:rPr>
            <a:t>a</a:t>
          </a:r>
          <a:r>
            <a:rPr lang="en-US" dirty="0" smtClean="0">
              <a:solidFill>
                <a:schemeClr val="accent6">
                  <a:lumMod val="50000"/>
                </a:schemeClr>
              </a:solidFill>
            </a:rPr>
            <a:t> </a:t>
          </a:r>
          <a:r>
            <a:rPr lang="en-US" dirty="0" err="1" smtClean="0">
              <a:solidFill>
                <a:schemeClr val="accent6">
                  <a:lumMod val="50000"/>
                </a:schemeClr>
              </a:solidFill>
            </a:rPr>
            <a:t>projekta</a:t>
          </a:r>
          <a:r>
            <a:rPr lang="en-US" dirty="0" smtClean="0">
              <a:solidFill>
                <a:schemeClr val="accent6">
                  <a:lumMod val="50000"/>
                </a:schemeClr>
              </a:solidFill>
            </a:rPr>
            <a:t> </a:t>
          </a:r>
          <a:r>
            <a:rPr lang="en-US" dirty="0" err="1" smtClean="0">
              <a:solidFill>
                <a:schemeClr val="accent6">
                  <a:lumMod val="50000"/>
                </a:schemeClr>
              </a:solidFill>
            </a:rPr>
            <a:t>na</a:t>
          </a:r>
          <a:r>
            <a:rPr lang="en-US" dirty="0" smtClean="0">
              <a:solidFill>
                <a:schemeClr val="accent6">
                  <a:lumMod val="50000"/>
                </a:schemeClr>
              </a:solidFill>
            </a:rPr>
            <a:t> </a:t>
          </a:r>
          <a:r>
            <a:rPr lang="en-US" dirty="0" err="1" smtClean="0">
              <a:solidFill>
                <a:schemeClr val="accent6">
                  <a:lumMod val="50000"/>
                </a:schemeClr>
              </a:solidFill>
            </a:rPr>
            <a:t>donacijski</a:t>
          </a:r>
          <a:r>
            <a:rPr lang="en-US" dirty="0" smtClean="0">
              <a:solidFill>
                <a:schemeClr val="accent6">
                  <a:lumMod val="50000"/>
                </a:schemeClr>
              </a:solidFill>
            </a:rPr>
            <a:t> </a:t>
          </a:r>
          <a:r>
            <a:rPr lang="en-US" dirty="0" err="1" smtClean="0">
              <a:solidFill>
                <a:schemeClr val="accent6">
                  <a:lumMod val="50000"/>
                </a:schemeClr>
              </a:solidFill>
            </a:rPr>
            <a:t>natječaj</a:t>
          </a:r>
          <a:r>
            <a:rPr lang="en-US" dirty="0" smtClean="0">
              <a:solidFill>
                <a:schemeClr val="accent6">
                  <a:lumMod val="50000"/>
                </a:schemeClr>
              </a:solidFill>
            </a:rPr>
            <a:t> </a:t>
          </a:r>
          <a:r>
            <a:rPr lang="hr-HR" dirty="0" smtClean="0">
              <a:solidFill>
                <a:schemeClr val="accent6">
                  <a:lumMod val="50000"/>
                </a:schemeClr>
              </a:solidFill>
            </a:rPr>
            <a:t>   </a:t>
          </a:r>
          <a:r>
            <a:rPr lang="en-US" dirty="0" err="1" smtClean="0">
              <a:solidFill>
                <a:schemeClr val="accent6">
                  <a:lumMod val="50000"/>
                </a:schemeClr>
              </a:solidFill>
            </a:rPr>
            <a:t>Hrvatskog</a:t>
          </a:r>
          <a:r>
            <a:rPr lang="en-US" dirty="0" smtClean="0">
              <a:solidFill>
                <a:schemeClr val="accent6">
                  <a:lumMod val="50000"/>
                </a:schemeClr>
              </a:solidFill>
            </a:rPr>
            <a:t> </a:t>
          </a:r>
          <a:r>
            <a:rPr lang="en-US" dirty="0" err="1" smtClean="0">
              <a:solidFill>
                <a:schemeClr val="accent6">
                  <a:lumMod val="50000"/>
                </a:schemeClr>
              </a:solidFill>
            </a:rPr>
            <a:t>Telekoma</a:t>
          </a:r>
          <a:r>
            <a:rPr lang="en-US" dirty="0" smtClean="0">
              <a:solidFill>
                <a:schemeClr val="accent6">
                  <a:lumMod val="50000"/>
                </a:schemeClr>
              </a:solidFill>
            </a:rPr>
            <a:t> </a:t>
          </a:r>
          <a:r>
            <a:rPr lang="en-US" dirty="0" err="1" smtClean="0">
              <a:solidFill>
                <a:schemeClr val="accent6">
                  <a:lumMod val="50000"/>
                </a:schemeClr>
              </a:solidFill>
            </a:rPr>
            <a:t>Generacija</a:t>
          </a:r>
          <a:r>
            <a:rPr lang="en-US" dirty="0" smtClean="0">
              <a:solidFill>
                <a:schemeClr val="accent6">
                  <a:lumMod val="50000"/>
                </a:schemeClr>
              </a:solidFill>
            </a:rPr>
            <a:t> Next</a:t>
          </a:r>
          <a:endParaRPr lang="hr-HR" dirty="0" smtClean="0">
            <a:solidFill>
              <a:schemeClr val="accent6">
                <a:lumMod val="50000"/>
              </a:schemeClr>
            </a:solidFill>
          </a:endParaRPr>
        </a:p>
        <a:p>
          <a:r>
            <a:rPr lang="hr-HR" dirty="0" smtClean="0">
              <a:solidFill>
                <a:schemeClr val="accent1">
                  <a:lumMod val="50000"/>
                </a:schemeClr>
              </a:solidFill>
            </a:rPr>
            <a:t>Projekt izabran u</a:t>
          </a:r>
          <a:r>
            <a:rPr lang="en-US" dirty="0" smtClean="0">
              <a:solidFill>
                <a:schemeClr val="accent1">
                  <a:lumMod val="50000"/>
                </a:schemeClr>
              </a:solidFill>
            </a:rPr>
            <a:t> </a:t>
          </a:r>
          <a:r>
            <a:rPr lang="en-US" dirty="0" err="1" smtClean="0">
              <a:solidFill>
                <a:schemeClr val="accent1">
                  <a:lumMod val="50000"/>
                </a:schemeClr>
              </a:solidFill>
            </a:rPr>
            <a:t>kategoriji</a:t>
          </a:r>
          <a:r>
            <a:rPr lang="en-US" dirty="0" smtClean="0">
              <a:solidFill>
                <a:schemeClr val="accent1">
                  <a:lumMod val="50000"/>
                </a:schemeClr>
              </a:solidFill>
            </a:rPr>
            <a:t> </a:t>
          </a:r>
          <a:r>
            <a:rPr lang="en-US" dirty="0" err="1" smtClean="0">
              <a:solidFill>
                <a:schemeClr val="accent1">
                  <a:lumMod val="50000"/>
                </a:schemeClr>
              </a:solidFill>
            </a:rPr>
            <a:t>Digitalne</a:t>
          </a:r>
          <a:r>
            <a:rPr lang="en-US" dirty="0" smtClean="0">
              <a:solidFill>
                <a:schemeClr val="accent1">
                  <a:lumMod val="50000"/>
                </a:schemeClr>
              </a:solidFill>
            </a:rPr>
            <a:t> </a:t>
          </a:r>
          <a:r>
            <a:rPr lang="en-US" dirty="0" err="1" smtClean="0">
              <a:solidFill>
                <a:schemeClr val="accent1">
                  <a:lumMod val="50000"/>
                </a:schemeClr>
              </a:solidFill>
            </a:rPr>
            <a:t>inovacije</a:t>
          </a:r>
          <a:r>
            <a:rPr lang="en-US" dirty="0" smtClean="0">
              <a:solidFill>
                <a:schemeClr val="accent1">
                  <a:lumMod val="50000"/>
                </a:schemeClr>
              </a:solidFill>
            </a:rPr>
            <a:t> </a:t>
          </a:r>
          <a:r>
            <a:rPr lang="en-US" dirty="0" err="1" smtClean="0">
              <a:solidFill>
                <a:schemeClr val="accent1">
                  <a:lumMod val="50000"/>
                </a:schemeClr>
              </a:solidFill>
            </a:rPr>
            <a:t>uz</a:t>
          </a:r>
          <a:r>
            <a:rPr lang="en-US" dirty="0" smtClean="0">
              <a:solidFill>
                <a:schemeClr val="accent1">
                  <a:lumMod val="50000"/>
                </a:schemeClr>
              </a:solidFill>
            </a:rPr>
            <a:t> </a:t>
          </a:r>
          <a:r>
            <a:rPr lang="en-US" dirty="0" err="1" smtClean="0">
              <a:solidFill>
                <a:schemeClr val="accent1">
                  <a:lumMod val="50000"/>
                </a:schemeClr>
              </a:solidFill>
            </a:rPr>
            <a:t>IoT</a:t>
          </a:r>
          <a:endParaRPr lang="hr-HR" dirty="0">
            <a:solidFill>
              <a:schemeClr val="accent6">
                <a:lumMod val="50000"/>
              </a:schemeClr>
            </a:solidFill>
          </a:endParaRPr>
        </a:p>
      </dgm:t>
    </dgm:pt>
    <dgm:pt modelId="{CB630BDC-0CB8-448D-998E-AC17942C66F5}" type="parTrans" cxnId="{94AEE184-A33C-40A1-BCBE-48AAD7086A33}">
      <dgm:prSet/>
      <dgm:spPr/>
      <dgm:t>
        <a:bodyPr/>
        <a:lstStyle/>
        <a:p>
          <a:endParaRPr lang="hr-HR"/>
        </a:p>
      </dgm:t>
    </dgm:pt>
    <dgm:pt modelId="{57E130CA-B684-4D2E-B033-664EC9814509}" type="sibTrans" cxnId="{94AEE184-A33C-40A1-BCBE-48AAD7086A33}">
      <dgm:prSet/>
      <dgm:spPr/>
      <dgm:t>
        <a:bodyPr/>
        <a:lstStyle/>
        <a:p>
          <a:endParaRPr lang="hr-HR"/>
        </a:p>
      </dgm:t>
    </dgm:pt>
    <dgm:pt modelId="{CABCFC23-8585-4160-966A-4EC196B07379}">
      <dgm:prSet phldrT="[Tekst]"/>
      <dgm:spPr>
        <a:solidFill>
          <a:schemeClr val="accent1">
            <a:lumMod val="40000"/>
            <a:lumOff val="60000"/>
          </a:schemeClr>
        </a:solidFill>
        <a:ln>
          <a:solidFill>
            <a:schemeClr val="accent1">
              <a:lumMod val="50000"/>
            </a:schemeClr>
          </a:solidFill>
        </a:ln>
        <a:effectLst>
          <a:innerShdw blurRad="63500" dist="50800" dir="5400000">
            <a:prstClr val="black">
              <a:alpha val="50000"/>
            </a:prstClr>
          </a:innerShdw>
        </a:effectLst>
      </dgm:spPr>
      <dgm:t>
        <a:bodyPr anchor="t"/>
        <a:lstStyle/>
        <a:p>
          <a:r>
            <a:rPr lang="hr-HR" dirty="0" smtClean="0">
              <a:solidFill>
                <a:schemeClr val="accent4">
                  <a:lumMod val="50000"/>
                </a:schemeClr>
              </a:solidFill>
            </a:rPr>
            <a:t>Prijava i pobjeda na kreativnom natječaju za razvoj ideje Pametnog grada</a:t>
          </a:r>
          <a:endParaRPr lang="hr-HR" dirty="0">
            <a:solidFill>
              <a:schemeClr val="accent1">
                <a:lumMod val="50000"/>
              </a:schemeClr>
            </a:solidFill>
          </a:endParaRPr>
        </a:p>
      </dgm:t>
    </dgm:pt>
    <dgm:pt modelId="{DAA38283-C4F9-4477-BAF5-E665F2544313}" type="parTrans" cxnId="{7CC40722-74DB-4F3F-B43C-D4E7274AF89D}">
      <dgm:prSet/>
      <dgm:spPr/>
      <dgm:t>
        <a:bodyPr/>
        <a:lstStyle/>
        <a:p>
          <a:endParaRPr lang="hr-HR"/>
        </a:p>
      </dgm:t>
    </dgm:pt>
    <dgm:pt modelId="{95A220CC-88BE-4442-AB51-47A337612132}" type="sibTrans" cxnId="{7CC40722-74DB-4F3F-B43C-D4E7274AF89D}">
      <dgm:prSet/>
      <dgm:spPr/>
      <dgm:t>
        <a:bodyPr/>
        <a:lstStyle/>
        <a:p>
          <a:endParaRPr lang="hr-HR"/>
        </a:p>
      </dgm:t>
    </dgm:pt>
    <dgm:pt modelId="{B470D234-F879-45F6-A18F-1DD9E1B280D1}">
      <dgm:prSet phldrT="[Tekst]"/>
      <dgm:spPr>
        <a:solidFill>
          <a:schemeClr val="accent4">
            <a:lumMod val="40000"/>
            <a:lumOff val="60000"/>
          </a:schemeClr>
        </a:solidFill>
        <a:ln>
          <a:solidFill>
            <a:schemeClr val="accent2">
              <a:lumMod val="75000"/>
            </a:schemeClr>
          </a:solidFill>
        </a:ln>
        <a:effectLst>
          <a:innerShdw blurRad="63500" dist="50800" dir="13500000">
            <a:prstClr val="black">
              <a:alpha val="50000"/>
            </a:prstClr>
          </a:innerShdw>
        </a:effectLst>
      </dgm:spPr>
      <dgm:t>
        <a:bodyPr anchor="b"/>
        <a:lstStyle/>
        <a:p>
          <a:pPr algn="ctr"/>
          <a:r>
            <a:rPr lang="hr-HR" dirty="0" smtClean="0">
              <a:solidFill>
                <a:schemeClr val="accent4">
                  <a:lumMod val="50000"/>
                </a:schemeClr>
              </a:solidFill>
            </a:rPr>
            <a:t>Prijava na </a:t>
          </a:r>
          <a:r>
            <a:rPr lang="hr-HR" dirty="0" err="1" smtClean="0">
              <a:solidFill>
                <a:schemeClr val="accent4">
                  <a:lumMod val="50000"/>
                </a:schemeClr>
              </a:solidFill>
            </a:rPr>
            <a:t>Arduino</a:t>
          </a:r>
          <a:r>
            <a:rPr lang="hr-HR" dirty="0" smtClean="0">
              <a:solidFill>
                <a:schemeClr val="accent4">
                  <a:lumMod val="50000"/>
                </a:schemeClr>
              </a:solidFill>
            </a:rPr>
            <a:t> </a:t>
          </a:r>
          <a:r>
            <a:rPr lang="hr-HR" dirty="0" err="1" smtClean="0">
              <a:solidFill>
                <a:schemeClr val="accent4">
                  <a:lumMod val="50000"/>
                </a:schemeClr>
              </a:solidFill>
            </a:rPr>
            <a:t>Day</a:t>
          </a:r>
          <a:r>
            <a:rPr lang="hr-HR" dirty="0" smtClean="0">
              <a:solidFill>
                <a:schemeClr val="accent4">
                  <a:lumMod val="50000"/>
                </a:schemeClr>
              </a:solidFill>
            </a:rPr>
            <a:t> </a:t>
          </a:r>
          <a:r>
            <a:rPr lang="hr-HR" dirty="0" err="1" smtClean="0">
              <a:solidFill>
                <a:schemeClr val="accent4">
                  <a:lumMod val="50000"/>
                </a:schemeClr>
              </a:solidFill>
            </a:rPr>
            <a:t>Community</a:t>
          </a:r>
          <a:r>
            <a:rPr lang="hr-HR" dirty="0" smtClean="0">
              <a:solidFill>
                <a:schemeClr val="accent4">
                  <a:lumMod val="50000"/>
                </a:schemeClr>
              </a:solidFill>
            </a:rPr>
            <a:t> </a:t>
          </a:r>
          <a:r>
            <a:rPr lang="hr-HR" dirty="0" err="1" smtClean="0">
              <a:solidFill>
                <a:schemeClr val="accent4">
                  <a:lumMod val="50000"/>
                </a:schemeClr>
              </a:solidFill>
            </a:rPr>
            <a:t>Challenge</a:t>
          </a:r>
          <a:r>
            <a:rPr lang="hr-HR" dirty="0" smtClean="0">
              <a:solidFill>
                <a:schemeClr val="accent4">
                  <a:lumMod val="50000"/>
                </a:schemeClr>
              </a:solidFill>
            </a:rPr>
            <a:t> i pobjeda u kategoriji Djeca i obrazovanje</a:t>
          </a:r>
          <a:endParaRPr lang="hr-HR" dirty="0">
            <a:solidFill>
              <a:schemeClr val="accent4">
                <a:lumMod val="50000"/>
              </a:schemeClr>
            </a:solidFill>
          </a:endParaRPr>
        </a:p>
      </dgm:t>
    </dgm:pt>
    <dgm:pt modelId="{FA612F9E-F57F-4730-9990-681467C2AF1E}" type="parTrans" cxnId="{FD6FF6CD-C492-44E0-9705-E735C05D5950}">
      <dgm:prSet/>
      <dgm:spPr/>
      <dgm:t>
        <a:bodyPr/>
        <a:lstStyle/>
        <a:p>
          <a:endParaRPr lang="hr-HR"/>
        </a:p>
      </dgm:t>
    </dgm:pt>
    <dgm:pt modelId="{D75A6703-4464-4744-8AD3-EF5C101AD6E5}" type="sibTrans" cxnId="{FD6FF6CD-C492-44E0-9705-E735C05D5950}">
      <dgm:prSet/>
      <dgm:spPr/>
      <dgm:t>
        <a:bodyPr/>
        <a:lstStyle/>
        <a:p>
          <a:endParaRPr lang="hr-HR"/>
        </a:p>
      </dgm:t>
    </dgm:pt>
    <dgm:pt modelId="{13053932-7235-4E27-81FF-9F22E12511E0}">
      <dgm:prSet phldrT="[Tekst]" custT="1"/>
      <dgm:spPr>
        <a:solidFill>
          <a:srgbClr val="B080A6"/>
        </a:solidFill>
        <a:ln>
          <a:solidFill>
            <a:srgbClr val="7030A0"/>
          </a:solidFill>
        </a:ln>
        <a:effectLst>
          <a:innerShdw blurRad="114300">
            <a:prstClr val="black"/>
          </a:innerShdw>
        </a:effectLst>
      </dgm:spPr>
      <dgm:t>
        <a:bodyPr anchor="b"/>
        <a:lstStyle/>
        <a:p>
          <a:pPr algn="ctr"/>
          <a:r>
            <a:rPr lang="hr-HR" sz="1600" dirty="0" smtClean="0">
              <a:solidFill>
                <a:srgbClr val="FFFF00"/>
              </a:solidFill>
            </a:rPr>
            <a:t>Zlatna medalja i </a:t>
          </a:r>
          <a:r>
            <a:rPr lang="hr-HR" sz="1600" dirty="0" err="1" smtClean="0">
              <a:solidFill>
                <a:srgbClr val="FFFF00"/>
              </a:solidFill>
            </a:rPr>
            <a:t>plaketa</a:t>
          </a:r>
          <a:r>
            <a:rPr lang="hr-HR" sz="1600" dirty="0" smtClean="0">
              <a:solidFill>
                <a:srgbClr val="FFFF00"/>
              </a:solidFill>
            </a:rPr>
            <a:t> INOVA MLADI 2019., 2. mjesto IDEJA GODINE, sudjelovanje IDEA KNOCKOUT 2019. #</a:t>
          </a:r>
          <a:r>
            <a:rPr lang="hr-HR" sz="1600" dirty="0" err="1" smtClean="0">
              <a:solidFill>
                <a:srgbClr val="FFFF00"/>
              </a:solidFill>
            </a:rPr>
            <a:t>StudentsmeetCRO</a:t>
          </a:r>
          <a:r>
            <a:rPr lang="hr-HR" sz="1600" dirty="0" smtClean="0">
              <a:solidFill>
                <a:srgbClr val="FFFF00"/>
              </a:solidFill>
            </a:rPr>
            <a:t> </a:t>
          </a:r>
          <a:endParaRPr lang="hr-HR" sz="1600" dirty="0">
            <a:solidFill>
              <a:srgbClr val="FFFF00"/>
            </a:solidFill>
          </a:endParaRPr>
        </a:p>
      </dgm:t>
    </dgm:pt>
    <dgm:pt modelId="{924C1E47-9D8E-4F0F-ACF9-5D888D4A04D4}" type="parTrans" cxnId="{29F62166-276B-46F4-9906-AF133C28EDC9}">
      <dgm:prSet/>
      <dgm:spPr/>
      <dgm:t>
        <a:bodyPr/>
        <a:lstStyle/>
        <a:p>
          <a:endParaRPr lang="hr-HR"/>
        </a:p>
      </dgm:t>
    </dgm:pt>
    <dgm:pt modelId="{405858BD-96EC-4AA1-89F1-D8598E9A8D95}" type="sibTrans" cxnId="{29F62166-276B-46F4-9906-AF133C28EDC9}">
      <dgm:prSet/>
      <dgm:spPr/>
      <dgm:t>
        <a:bodyPr/>
        <a:lstStyle/>
        <a:p>
          <a:endParaRPr lang="hr-HR"/>
        </a:p>
      </dgm:t>
    </dgm:pt>
    <dgm:pt modelId="{82D0DC03-678F-4533-AA41-2B4A0A71DA2E}" type="pres">
      <dgm:prSet presAssocID="{057F1D07-FA60-41F4-BBD2-37AEF6002CD0}" presName="cycleMatrixDiagram" presStyleCnt="0">
        <dgm:presLayoutVars>
          <dgm:chMax val="1"/>
          <dgm:dir/>
          <dgm:animLvl val="lvl"/>
          <dgm:resizeHandles val="exact"/>
        </dgm:presLayoutVars>
      </dgm:prSet>
      <dgm:spPr/>
      <dgm:t>
        <a:bodyPr/>
        <a:lstStyle/>
        <a:p>
          <a:endParaRPr lang="hr-HR"/>
        </a:p>
      </dgm:t>
    </dgm:pt>
    <dgm:pt modelId="{0911D44F-6AFA-41DA-9701-4D04205EFF57}" type="pres">
      <dgm:prSet presAssocID="{057F1D07-FA60-41F4-BBD2-37AEF6002CD0}" presName="children" presStyleCnt="0"/>
      <dgm:spPr/>
    </dgm:pt>
    <dgm:pt modelId="{F9946880-D275-48CB-A820-1196EFFEF440}" type="pres">
      <dgm:prSet presAssocID="{057F1D07-FA60-41F4-BBD2-37AEF6002CD0}" presName="childPlaceholder" presStyleCnt="0"/>
      <dgm:spPr/>
    </dgm:pt>
    <dgm:pt modelId="{99300341-2986-4D43-8FFA-977CAD1F13A3}" type="pres">
      <dgm:prSet presAssocID="{057F1D07-FA60-41F4-BBD2-37AEF6002CD0}" presName="circle" presStyleCnt="0"/>
      <dgm:spPr/>
    </dgm:pt>
    <dgm:pt modelId="{2C5E4857-0938-401F-BC0A-49BBBE5F93C1}" type="pres">
      <dgm:prSet presAssocID="{057F1D07-FA60-41F4-BBD2-37AEF6002CD0}" presName="quadrant1" presStyleLbl="node1" presStyleIdx="0" presStyleCnt="4" custScaleX="112516" custScaleY="106366" custLinFactNeighborX="-12675" custLinFactNeighborY="552">
        <dgm:presLayoutVars>
          <dgm:chMax val="1"/>
          <dgm:bulletEnabled val="1"/>
        </dgm:presLayoutVars>
      </dgm:prSet>
      <dgm:spPr/>
      <dgm:t>
        <a:bodyPr/>
        <a:lstStyle/>
        <a:p>
          <a:endParaRPr lang="hr-HR"/>
        </a:p>
      </dgm:t>
    </dgm:pt>
    <dgm:pt modelId="{F9232BDE-0D16-41B3-9C1F-59F184E1A750}" type="pres">
      <dgm:prSet presAssocID="{057F1D07-FA60-41F4-BBD2-37AEF6002CD0}" presName="quadrant2" presStyleLbl="node1" presStyleIdx="1" presStyleCnt="4" custScaleX="115598" custScaleY="106365" custLinFactNeighborY="2209">
        <dgm:presLayoutVars>
          <dgm:chMax val="1"/>
          <dgm:bulletEnabled val="1"/>
        </dgm:presLayoutVars>
      </dgm:prSet>
      <dgm:spPr/>
      <dgm:t>
        <a:bodyPr/>
        <a:lstStyle/>
        <a:p>
          <a:endParaRPr lang="hr-HR"/>
        </a:p>
      </dgm:t>
    </dgm:pt>
    <dgm:pt modelId="{5F888F53-91F9-4755-8D98-D3DD78EC5DB3}" type="pres">
      <dgm:prSet presAssocID="{057F1D07-FA60-41F4-BBD2-37AEF6002CD0}" presName="quadrant3" presStyleLbl="node1" presStyleIdx="2" presStyleCnt="4" custScaleX="114494" custScaleY="102047" custLinFactNeighborX="0" custLinFactNeighborY="5109">
        <dgm:presLayoutVars>
          <dgm:chMax val="1"/>
          <dgm:bulletEnabled val="1"/>
        </dgm:presLayoutVars>
      </dgm:prSet>
      <dgm:spPr/>
      <dgm:t>
        <a:bodyPr/>
        <a:lstStyle/>
        <a:p>
          <a:endParaRPr lang="hr-HR"/>
        </a:p>
      </dgm:t>
    </dgm:pt>
    <dgm:pt modelId="{D08E7B06-8DAB-44B3-A962-F6B398370657}" type="pres">
      <dgm:prSet presAssocID="{057F1D07-FA60-41F4-BBD2-37AEF6002CD0}" presName="quadrant4" presStyleLbl="node1" presStyleIdx="3" presStyleCnt="4" custScaleX="112678" custScaleY="106218" custLinFactNeighborX="-12633" custLinFactNeighborY="6090">
        <dgm:presLayoutVars>
          <dgm:chMax val="1"/>
          <dgm:bulletEnabled val="1"/>
        </dgm:presLayoutVars>
      </dgm:prSet>
      <dgm:spPr/>
      <dgm:t>
        <a:bodyPr/>
        <a:lstStyle/>
        <a:p>
          <a:endParaRPr lang="hr-HR"/>
        </a:p>
      </dgm:t>
    </dgm:pt>
    <dgm:pt modelId="{AA9C7287-2A92-4EDF-B2CF-42111FC46652}" type="pres">
      <dgm:prSet presAssocID="{057F1D07-FA60-41F4-BBD2-37AEF6002CD0}" presName="quadrantPlaceholder" presStyleCnt="0"/>
      <dgm:spPr/>
    </dgm:pt>
    <dgm:pt modelId="{CA1D7AA0-2E93-4B2D-9F0F-0F2C3DD5A38B}" type="pres">
      <dgm:prSet presAssocID="{057F1D07-FA60-41F4-BBD2-37AEF6002CD0}" presName="center1" presStyleLbl="fgShp" presStyleIdx="0" presStyleCnt="2"/>
      <dgm:spPr>
        <a:solidFill>
          <a:srgbClr val="C00000"/>
        </a:solidFill>
      </dgm:spPr>
    </dgm:pt>
    <dgm:pt modelId="{6136D98C-22C9-45ED-BE28-A55C8912598F}" type="pres">
      <dgm:prSet presAssocID="{057F1D07-FA60-41F4-BBD2-37AEF6002CD0}" presName="center2" presStyleLbl="fgShp" presStyleIdx="1" presStyleCnt="2" custScaleX="101012"/>
      <dgm:spPr>
        <a:solidFill>
          <a:srgbClr val="C00000"/>
        </a:solidFill>
      </dgm:spPr>
      <dgm:t>
        <a:bodyPr/>
        <a:lstStyle/>
        <a:p>
          <a:endParaRPr lang="hr-HR"/>
        </a:p>
      </dgm:t>
    </dgm:pt>
  </dgm:ptLst>
  <dgm:cxnLst>
    <dgm:cxn modelId="{29F62166-276B-46F4-9906-AF133C28EDC9}" srcId="{057F1D07-FA60-41F4-BBD2-37AEF6002CD0}" destId="{13053932-7235-4E27-81FF-9F22E12511E0}" srcOrd="3" destOrd="0" parTransId="{924C1E47-9D8E-4F0F-ACF9-5D888D4A04D4}" sibTransId="{405858BD-96EC-4AA1-89F1-D8598E9A8D95}"/>
    <dgm:cxn modelId="{72C45B2A-916A-4967-BAFF-91D958149EB4}" type="presOf" srcId="{B470D234-F879-45F6-A18F-1DD9E1B280D1}" destId="{5F888F53-91F9-4755-8D98-D3DD78EC5DB3}" srcOrd="0" destOrd="0" presId="urn:microsoft.com/office/officeart/2005/8/layout/cycle4"/>
    <dgm:cxn modelId="{7CC40722-74DB-4F3F-B43C-D4E7274AF89D}" srcId="{057F1D07-FA60-41F4-BBD2-37AEF6002CD0}" destId="{CABCFC23-8585-4160-966A-4EC196B07379}" srcOrd="1" destOrd="0" parTransId="{DAA38283-C4F9-4477-BAF5-E665F2544313}" sibTransId="{95A220CC-88BE-4442-AB51-47A337612132}"/>
    <dgm:cxn modelId="{5BB399FF-6822-4F36-9CB0-9CE6607C3BE5}" type="presOf" srcId="{795FF8BE-C3C2-4360-A13D-204041DC41E7}" destId="{2C5E4857-0938-401F-BC0A-49BBBE5F93C1}" srcOrd="0" destOrd="0" presId="urn:microsoft.com/office/officeart/2005/8/layout/cycle4"/>
    <dgm:cxn modelId="{AFFD670E-ED4D-4CA4-99D8-F785106820E7}" type="presOf" srcId="{057F1D07-FA60-41F4-BBD2-37AEF6002CD0}" destId="{82D0DC03-678F-4533-AA41-2B4A0A71DA2E}" srcOrd="0" destOrd="0" presId="urn:microsoft.com/office/officeart/2005/8/layout/cycle4"/>
    <dgm:cxn modelId="{72562DDA-FBF4-4808-92D8-FC54DE545534}" type="presOf" srcId="{CABCFC23-8585-4160-966A-4EC196B07379}" destId="{F9232BDE-0D16-41B3-9C1F-59F184E1A750}" srcOrd="0" destOrd="0" presId="urn:microsoft.com/office/officeart/2005/8/layout/cycle4"/>
    <dgm:cxn modelId="{154AB776-2FAD-4028-9D9B-DE948054DF8D}" type="presOf" srcId="{13053932-7235-4E27-81FF-9F22E12511E0}" destId="{D08E7B06-8DAB-44B3-A962-F6B398370657}" srcOrd="0" destOrd="0" presId="urn:microsoft.com/office/officeart/2005/8/layout/cycle4"/>
    <dgm:cxn modelId="{94AEE184-A33C-40A1-BCBE-48AAD7086A33}" srcId="{057F1D07-FA60-41F4-BBD2-37AEF6002CD0}" destId="{795FF8BE-C3C2-4360-A13D-204041DC41E7}" srcOrd="0" destOrd="0" parTransId="{CB630BDC-0CB8-448D-998E-AC17942C66F5}" sibTransId="{57E130CA-B684-4D2E-B033-664EC9814509}"/>
    <dgm:cxn modelId="{FD6FF6CD-C492-44E0-9705-E735C05D5950}" srcId="{057F1D07-FA60-41F4-BBD2-37AEF6002CD0}" destId="{B470D234-F879-45F6-A18F-1DD9E1B280D1}" srcOrd="2" destOrd="0" parTransId="{FA612F9E-F57F-4730-9990-681467C2AF1E}" sibTransId="{D75A6703-4464-4744-8AD3-EF5C101AD6E5}"/>
    <dgm:cxn modelId="{FBBE2A5B-43FA-4F72-9E7F-C275B6B57E0B}" type="presParOf" srcId="{82D0DC03-678F-4533-AA41-2B4A0A71DA2E}" destId="{0911D44F-6AFA-41DA-9701-4D04205EFF57}" srcOrd="0" destOrd="0" presId="urn:microsoft.com/office/officeart/2005/8/layout/cycle4"/>
    <dgm:cxn modelId="{5357DF54-348F-4BAC-BD3B-4935E0CFF6B9}" type="presParOf" srcId="{0911D44F-6AFA-41DA-9701-4D04205EFF57}" destId="{F9946880-D275-48CB-A820-1196EFFEF440}" srcOrd="0" destOrd="0" presId="urn:microsoft.com/office/officeart/2005/8/layout/cycle4"/>
    <dgm:cxn modelId="{9C8414E2-978A-4CB3-9B21-CF7F25E1312B}" type="presParOf" srcId="{82D0DC03-678F-4533-AA41-2B4A0A71DA2E}" destId="{99300341-2986-4D43-8FFA-977CAD1F13A3}" srcOrd="1" destOrd="0" presId="urn:microsoft.com/office/officeart/2005/8/layout/cycle4"/>
    <dgm:cxn modelId="{117D2021-2A19-4080-87D3-E9F9BB6A9853}" type="presParOf" srcId="{99300341-2986-4D43-8FFA-977CAD1F13A3}" destId="{2C5E4857-0938-401F-BC0A-49BBBE5F93C1}" srcOrd="0" destOrd="0" presId="urn:microsoft.com/office/officeart/2005/8/layout/cycle4"/>
    <dgm:cxn modelId="{8BEF1C4F-1B6F-4C87-8C6A-CB99463199FE}" type="presParOf" srcId="{99300341-2986-4D43-8FFA-977CAD1F13A3}" destId="{F9232BDE-0D16-41B3-9C1F-59F184E1A750}" srcOrd="1" destOrd="0" presId="urn:microsoft.com/office/officeart/2005/8/layout/cycle4"/>
    <dgm:cxn modelId="{31FC0162-6A82-4A5B-B4B5-2E25C0E4DE35}" type="presParOf" srcId="{99300341-2986-4D43-8FFA-977CAD1F13A3}" destId="{5F888F53-91F9-4755-8D98-D3DD78EC5DB3}" srcOrd="2" destOrd="0" presId="urn:microsoft.com/office/officeart/2005/8/layout/cycle4"/>
    <dgm:cxn modelId="{4B4D7886-B40F-43D6-87AE-1515532053E8}" type="presParOf" srcId="{99300341-2986-4D43-8FFA-977CAD1F13A3}" destId="{D08E7B06-8DAB-44B3-A962-F6B398370657}" srcOrd="3" destOrd="0" presId="urn:microsoft.com/office/officeart/2005/8/layout/cycle4"/>
    <dgm:cxn modelId="{FFF3CD98-3474-4D99-B8DC-527F7AFA2CB1}" type="presParOf" srcId="{99300341-2986-4D43-8FFA-977CAD1F13A3}" destId="{AA9C7287-2A92-4EDF-B2CF-42111FC46652}" srcOrd="4" destOrd="0" presId="urn:microsoft.com/office/officeart/2005/8/layout/cycle4"/>
    <dgm:cxn modelId="{B4AD3407-17CF-43EA-B4D5-9A7F26E8B568}" type="presParOf" srcId="{82D0DC03-678F-4533-AA41-2B4A0A71DA2E}" destId="{CA1D7AA0-2E93-4B2D-9F0F-0F2C3DD5A38B}" srcOrd="2" destOrd="0" presId="urn:microsoft.com/office/officeart/2005/8/layout/cycle4"/>
    <dgm:cxn modelId="{BA3A21D5-F297-448B-8E8A-7A89494C0E99}" type="presParOf" srcId="{82D0DC03-678F-4533-AA41-2B4A0A71DA2E}" destId="{6136D98C-22C9-45ED-BE28-A55C8912598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E4857-0938-401F-BC0A-49BBBE5F93C1}">
      <dsp:nvSpPr>
        <dsp:cNvPr id="0" name=""/>
        <dsp:cNvSpPr/>
      </dsp:nvSpPr>
      <dsp:spPr>
        <a:xfrm>
          <a:off x="1913539" y="281344"/>
          <a:ext cx="3005398" cy="2841126"/>
        </a:xfrm>
        <a:prstGeom prst="pieWedge">
          <a:avLst/>
        </a:prstGeom>
        <a:solidFill>
          <a:schemeClr val="accent6">
            <a:lumMod val="60000"/>
            <a:lumOff val="40000"/>
          </a:schemeClr>
        </a:solidFill>
        <a:ln w="19050" cap="flat" cmpd="sng" algn="ctr">
          <a:solidFill>
            <a:schemeClr val="accent6">
              <a:lumMod val="50000"/>
            </a:schemeClr>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hr-HR" sz="1700" kern="1200" dirty="0" smtClean="0">
              <a:solidFill>
                <a:schemeClr val="accent6">
                  <a:lumMod val="50000"/>
                </a:schemeClr>
              </a:solidFill>
            </a:rPr>
            <a:t>P</a:t>
          </a:r>
          <a:r>
            <a:rPr lang="en-US" sz="1700" kern="1200" dirty="0" err="1" smtClean="0">
              <a:solidFill>
                <a:schemeClr val="accent6">
                  <a:lumMod val="50000"/>
                </a:schemeClr>
              </a:solidFill>
            </a:rPr>
            <a:t>rijav</a:t>
          </a:r>
          <a:r>
            <a:rPr lang="hr-HR" sz="1700" kern="1200" dirty="0" smtClean="0">
              <a:solidFill>
                <a:schemeClr val="accent6">
                  <a:lumMod val="50000"/>
                </a:schemeClr>
              </a:solidFill>
            </a:rPr>
            <a:t>a</a:t>
          </a:r>
          <a:r>
            <a:rPr lang="en-US" sz="1700" kern="1200" dirty="0" smtClean="0">
              <a:solidFill>
                <a:schemeClr val="accent6">
                  <a:lumMod val="50000"/>
                </a:schemeClr>
              </a:solidFill>
            </a:rPr>
            <a:t> </a:t>
          </a:r>
          <a:r>
            <a:rPr lang="en-US" sz="1700" kern="1200" dirty="0" err="1" smtClean="0">
              <a:solidFill>
                <a:schemeClr val="accent6">
                  <a:lumMod val="50000"/>
                </a:schemeClr>
              </a:solidFill>
            </a:rPr>
            <a:t>projekta</a:t>
          </a:r>
          <a:r>
            <a:rPr lang="en-US" sz="1700" kern="1200" dirty="0" smtClean="0">
              <a:solidFill>
                <a:schemeClr val="accent6">
                  <a:lumMod val="50000"/>
                </a:schemeClr>
              </a:solidFill>
            </a:rPr>
            <a:t> </a:t>
          </a:r>
          <a:r>
            <a:rPr lang="en-US" sz="1700" kern="1200" dirty="0" err="1" smtClean="0">
              <a:solidFill>
                <a:schemeClr val="accent6">
                  <a:lumMod val="50000"/>
                </a:schemeClr>
              </a:solidFill>
            </a:rPr>
            <a:t>na</a:t>
          </a:r>
          <a:r>
            <a:rPr lang="en-US" sz="1700" kern="1200" dirty="0" smtClean="0">
              <a:solidFill>
                <a:schemeClr val="accent6">
                  <a:lumMod val="50000"/>
                </a:schemeClr>
              </a:solidFill>
            </a:rPr>
            <a:t> </a:t>
          </a:r>
          <a:r>
            <a:rPr lang="en-US" sz="1700" kern="1200" dirty="0" err="1" smtClean="0">
              <a:solidFill>
                <a:schemeClr val="accent6">
                  <a:lumMod val="50000"/>
                </a:schemeClr>
              </a:solidFill>
            </a:rPr>
            <a:t>donacijski</a:t>
          </a:r>
          <a:r>
            <a:rPr lang="en-US" sz="1700" kern="1200" dirty="0" smtClean="0">
              <a:solidFill>
                <a:schemeClr val="accent6">
                  <a:lumMod val="50000"/>
                </a:schemeClr>
              </a:solidFill>
            </a:rPr>
            <a:t> </a:t>
          </a:r>
          <a:r>
            <a:rPr lang="en-US" sz="1700" kern="1200" dirty="0" err="1" smtClean="0">
              <a:solidFill>
                <a:schemeClr val="accent6">
                  <a:lumMod val="50000"/>
                </a:schemeClr>
              </a:solidFill>
            </a:rPr>
            <a:t>natječaj</a:t>
          </a:r>
          <a:r>
            <a:rPr lang="en-US" sz="1700" kern="1200" dirty="0" smtClean="0">
              <a:solidFill>
                <a:schemeClr val="accent6">
                  <a:lumMod val="50000"/>
                </a:schemeClr>
              </a:solidFill>
            </a:rPr>
            <a:t> </a:t>
          </a:r>
          <a:r>
            <a:rPr lang="hr-HR" sz="1700" kern="1200" dirty="0" smtClean="0">
              <a:solidFill>
                <a:schemeClr val="accent6">
                  <a:lumMod val="50000"/>
                </a:schemeClr>
              </a:solidFill>
            </a:rPr>
            <a:t>   </a:t>
          </a:r>
          <a:r>
            <a:rPr lang="en-US" sz="1700" kern="1200" dirty="0" err="1" smtClean="0">
              <a:solidFill>
                <a:schemeClr val="accent6">
                  <a:lumMod val="50000"/>
                </a:schemeClr>
              </a:solidFill>
            </a:rPr>
            <a:t>Hrvatskog</a:t>
          </a:r>
          <a:r>
            <a:rPr lang="en-US" sz="1700" kern="1200" dirty="0" smtClean="0">
              <a:solidFill>
                <a:schemeClr val="accent6">
                  <a:lumMod val="50000"/>
                </a:schemeClr>
              </a:solidFill>
            </a:rPr>
            <a:t> </a:t>
          </a:r>
          <a:r>
            <a:rPr lang="en-US" sz="1700" kern="1200" dirty="0" err="1" smtClean="0">
              <a:solidFill>
                <a:schemeClr val="accent6">
                  <a:lumMod val="50000"/>
                </a:schemeClr>
              </a:solidFill>
            </a:rPr>
            <a:t>Telekoma</a:t>
          </a:r>
          <a:r>
            <a:rPr lang="en-US" sz="1700" kern="1200" dirty="0" smtClean="0">
              <a:solidFill>
                <a:schemeClr val="accent6">
                  <a:lumMod val="50000"/>
                </a:schemeClr>
              </a:solidFill>
            </a:rPr>
            <a:t> </a:t>
          </a:r>
          <a:r>
            <a:rPr lang="en-US" sz="1700" kern="1200" dirty="0" err="1" smtClean="0">
              <a:solidFill>
                <a:schemeClr val="accent6">
                  <a:lumMod val="50000"/>
                </a:schemeClr>
              </a:solidFill>
            </a:rPr>
            <a:t>Generacija</a:t>
          </a:r>
          <a:r>
            <a:rPr lang="en-US" sz="1700" kern="1200" dirty="0" smtClean="0">
              <a:solidFill>
                <a:schemeClr val="accent6">
                  <a:lumMod val="50000"/>
                </a:schemeClr>
              </a:solidFill>
            </a:rPr>
            <a:t> Next</a:t>
          </a:r>
          <a:endParaRPr lang="hr-HR" sz="1700" kern="1200" dirty="0" smtClean="0">
            <a:solidFill>
              <a:schemeClr val="accent6">
                <a:lumMod val="50000"/>
              </a:schemeClr>
            </a:solidFill>
          </a:endParaRPr>
        </a:p>
        <a:p>
          <a:pPr lvl="0" algn="ctr" defTabSz="755650">
            <a:lnSpc>
              <a:spcPct val="90000"/>
            </a:lnSpc>
            <a:spcBef>
              <a:spcPct val="0"/>
            </a:spcBef>
            <a:spcAft>
              <a:spcPct val="35000"/>
            </a:spcAft>
          </a:pPr>
          <a:r>
            <a:rPr lang="hr-HR" sz="1700" kern="1200" dirty="0" smtClean="0">
              <a:solidFill>
                <a:schemeClr val="accent1">
                  <a:lumMod val="50000"/>
                </a:schemeClr>
              </a:solidFill>
            </a:rPr>
            <a:t>Projekt izabran u</a:t>
          </a:r>
          <a:r>
            <a:rPr lang="en-US" sz="1700" kern="1200" dirty="0" smtClean="0">
              <a:solidFill>
                <a:schemeClr val="accent1">
                  <a:lumMod val="50000"/>
                </a:schemeClr>
              </a:solidFill>
            </a:rPr>
            <a:t> </a:t>
          </a:r>
          <a:r>
            <a:rPr lang="en-US" sz="1700" kern="1200" dirty="0" err="1" smtClean="0">
              <a:solidFill>
                <a:schemeClr val="accent1">
                  <a:lumMod val="50000"/>
                </a:schemeClr>
              </a:solidFill>
            </a:rPr>
            <a:t>kategoriji</a:t>
          </a:r>
          <a:r>
            <a:rPr lang="en-US" sz="1700" kern="1200" dirty="0" smtClean="0">
              <a:solidFill>
                <a:schemeClr val="accent1">
                  <a:lumMod val="50000"/>
                </a:schemeClr>
              </a:solidFill>
            </a:rPr>
            <a:t> </a:t>
          </a:r>
          <a:r>
            <a:rPr lang="en-US" sz="1700" kern="1200" dirty="0" err="1" smtClean="0">
              <a:solidFill>
                <a:schemeClr val="accent1">
                  <a:lumMod val="50000"/>
                </a:schemeClr>
              </a:solidFill>
            </a:rPr>
            <a:t>Digitalne</a:t>
          </a:r>
          <a:r>
            <a:rPr lang="en-US" sz="1700" kern="1200" dirty="0" smtClean="0">
              <a:solidFill>
                <a:schemeClr val="accent1">
                  <a:lumMod val="50000"/>
                </a:schemeClr>
              </a:solidFill>
            </a:rPr>
            <a:t> </a:t>
          </a:r>
          <a:r>
            <a:rPr lang="en-US" sz="1700" kern="1200" dirty="0" err="1" smtClean="0">
              <a:solidFill>
                <a:schemeClr val="accent1">
                  <a:lumMod val="50000"/>
                </a:schemeClr>
              </a:solidFill>
            </a:rPr>
            <a:t>inovacije</a:t>
          </a:r>
          <a:r>
            <a:rPr lang="en-US" sz="1700" kern="1200" dirty="0" smtClean="0">
              <a:solidFill>
                <a:schemeClr val="accent1">
                  <a:lumMod val="50000"/>
                </a:schemeClr>
              </a:solidFill>
            </a:rPr>
            <a:t> </a:t>
          </a:r>
          <a:r>
            <a:rPr lang="en-US" sz="1700" kern="1200" dirty="0" err="1" smtClean="0">
              <a:solidFill>
                <a:schemeClr val="accent1">
                  <a:lumMod val="50000"/>
                </a:schemeClr>
              </a:solidFill>
            </a:rPr>
            <a:t>uz</a:t>
          </a:r>
          <a:r>
            <a:rPr lang="en-US" sz="1700" kern="1200" dirty="0" smtClean="0">
              <a:solidFill>
                <a:schemeClr val="accent1">
                  <a:lumMod val="50000"/>
                </a:schemeClr>
              </a:solidFill>
            </a:rPr>
            <a:t> </a:t>
          </a:r>
          <a:r>
            <a:rPr lang="en-US" sz="1700" kern="1200" dirty="0" err="1" smtClean="0">
              <a:solidFill>
                <a:schemeClr val="accent1">
                  <a:lumMod val="50000"/>
                </a:schemeClr>
              </a:solidFill>
            </a:rPr>
            <a:t>IoT</a:t>
          </a:r>
          <a:endParaRPr lang="hr-HR" sz="1700" kern="1200" dirty="0">
            <a:solidFill>
              <a:schemeClr val="accent6">
                <a:lumMod val="50000"/>
              </a:schemeClr>
            </a:solidFill>
          </a:endParaRPr>
        </a:p>
      </dsp:txBody>
      <dsp:txXfrm>
        <a:off x="2793800" y="1113491"/>
        <a:ext cx="2125137" cy="2008979"/>
      </dsp:txXfrm>
    </dsp:sp>
    <dsp:sp modelId="{F9232BDE-0D16-41B3-9C1F-59F184E1A750}">
      <dsp:nvSpPr>
        <dsp:cNvPr id="0" name=""/>
        <dsp:cNvSpPr/>
      </dsp:nvSpPr>
      <dsp:spPr>
        <a:xfrm rot="5400000">
          <a:off x="5128710" y="202307"/>
          <a:ext cx="2841099" cy="3087721"/>
        </a:xfrm>
        <a:prstGeom prst="pieWedge">
          <a:avLst/>
        </a:prstGeom>
        <a:solidFill>
          <a:schemeClr val="accent1">
            <a:lumMod val="40000"/>
            <a:lumOff val="60000"/>
          </a:schemeClr>
        </a:solidFill>
        <a:ln w="19050" cap="flat" cmpd="sng" algn="ctr">
          <a:solidFill>
            <a:schemeClr val="accent1">
              <a:lumMod val="50000"/>
            </a:schemeClr>
          </a:solidFill>
          <a:prstDash val="solid"/>
        </a:ln>
        <a:effectLst>
          <a:innerShdw blurRad="63500" dist="50800" dir="54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hr-HR" sz="1700" kern="1200" dirty="0" smtClean="0">
              <a:solidFill>
                <a:schemeClr val="accent4">
                  <a:lumMod val="50000"/>
                </a:schemeClr>
              </a:solidFill>
            </a:rPr>
            <a:t>Prijava i pobjeda na kreativnom natječaju za razvoj ideje Pametnog grada</a:t>
          </a:r>
          <a:endParaRPr lang="hr-HR" sz="1700" kern="1200" dirty="0">
            <a:solidFill>
              <a:schemeClr val="accent1">
                <a:lumMod val="50000"/>
              </a:schemeClr>
            </a:solidFill>
          </a:endParaRPr>
        </a:p>
      </dsp:txBody>
      <dsp:txXfrm rot="-5400000">
        <a:off x="5005399" y="1157757"/>
        <a:ext cx="2183348" cy="2008960"/>
      </dsp:txXfrm>
    </dsp:sp>
    <dsp:sp modelId="{5F888F53-91F9-4755-8D98-D3DD78EC5DB3}">
      <dsp:nvSpPr>
        <dsp:cNvPr id="0" name=""/>
        <dsp:cNvSpPr/>
      </dsp:nvSpPr>
      <dsp:spPr>
        <a:xfrm rot="10800000">
          <a:off x="5020143" y="3255209"/>
          <a:ext cx="3058232" cy="2725762"/>
        </a:xfrm>
        <a:prstGeom prst="pieWedge">
          <a:avLst/>
        </a:prstGeom>
        <a:solidFill>
          <a:schemeClr val="accent4">
            <a:lumMod val="40000"/>
            <a:lumOff val="60000"/>
          </a:schemeClr>
        </a:solidFill>
        <a:ln w="19050" cap="flat" cmpd="sng" algn="ctr">
          <a:solidFill>
            <a:schemeClr val="accent2">
              <a:lumMod val="75000"/>
            </a:schemeClr>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hr-HR" sz="1700" kern="1200" dirty="0" smtClean="0">
              <a:solidFill>
                <a:schemeClr val="accent4">
                  <a:lumMod val="50000"/>
                </a:schemeClr>
              </a:solidFill>
            </a:rPr>
            <a:t>Prijava na </a:t>
          </a:r>
          <a:r>
            <a:rPr lang="hr-HR" sz="1700" kern="1200" dirty="0" err="1" smtClean="0">
              <a:solidFill>
                <a:schemeClr val="accent4">
                  <a:lumMod val="50000"/>
                </a:schemeClr>
              </a:solidFill>
            </a:rPr>
            <a:t>Arduino</a:t>
          </a:r>
          <a:r>
            <a:rPr lang="hr-HR" sz="1700" kern="1200" dirty="0" smtClean="0">
              <a:solidFill>
                <a:schemeClr val="accent4">
                  <a:lumMod val="50000"/>
                </a:schemeClr>
              </a:solidFill>
            </a:rPr>
            <a:t> </a:t>
          </a:r>
          <a:r>
            <a:rPr lang="hr-HR" sz="1700" kern="1200" dirty="0" err="1" smtClean="0">
              <a:solidFill>
                <a:schemeClr val="accent4">
                  <a:lumMod val="50000"/>
                </a:schemeClr>
              </a:solidFill>
            </a:rPr>
            <a:t>Day</a:t>
          </a:r>
          <a:r>
            <a:rPr lang="hr-HR" sz="1700" kern="1200" dirty="0" smtClean="0">
              <a:solidFill>
                <a:schemeClr val="accent4">
                  <a:lumMod val="50000"/>
                </a:schemeClr>
              </a:solidFill>
            </a:rPr>
            <a:t> </a:t>
          </a:r>
          <a:r>
            <a:rPr lang="hr-HR" sz="1700" kern="1200" dirty="0" err="1" smtClean="0">
              <a:solidFill>
                <a:schemeClr val="accent4">
                  <a:lumMod val="50000"/>
                </a:schemeClr>
              </a:solidFill>
            </a:rPr>
            <a:t>Community</a:t>
          </a:r>
          <a:r>
            <a:rPr lang="hr-HR" sz="1700" kern="1200" dirty="0" smtClean="0">
              <a:solidFill>
                <a:schemeClr val="accent4">
                  <a:lumMod val="50000"/>
                </a:schemeClr>
              </a:solidFill>
            </a:rPr>
            <a:t> </a:t>
          </a:r>
          <a:r>
            <a:rPr lang="hr-HR" sz="1700" kern="1200" dirty="0" err="1" smtClean="0">
              <a:solidFill>
                <a:schemeClr val="accent4">
                  <a:lumMod val="50000"/>
                </a:schemeClr>
              </a:solidFill>
            </a:rPr>
            <a:t>Challenge</a:t>
          </a:r>
          <a:r>
            <a:rPr lang="hr-HR" sz="1700" kern="1200" dirty="0" smtClean="0">
              <a:solidFill>
                <a:schemeClr val="accent4">
                  <a:lumMod val="50000"/>
                </a:schemeClr>
              </a:solidFill>
            </a:rPr>
            <a:t> i pobjeda u kategoriji Djeca i obrazovanje</a:t>
          </a:r>
          <a:endParaRPr lang="hr-HR" sz="1700" kern="1200" dirty="0">
            <a:solidFill>
              <a:schemeClr val="accent4">
                <a:lumMod val="50000"/>
              </a:schemeClr>
            </a:solidFill>
          </a:endParaRPr>
        </a:p>
      </dsp:txBody>
      <dsp:txXfrm rot="10800000">
        <a:off x="5020143" y="3255209"/>
        <a:ext cx="2162497" cy="1927405"/>
      </dsp:txXfrm>
    </dsp:sp>
    <dsp:sp modelId="{D08E7B06-8DAB-44B3-A962-F6B398370657}">
      <dsp:nvSpPr>
        <dsp:cNvPr id="0" name=""/>
        <dsp:cNvSpPr/>
      </dsp:nvSpPr>
      <dsp:spPr>
        <a:xfrm rot="16200000">
          <a:off x="1998774" y="3139430"/>
          <a:ext cx="2837173" cy="3009725"/>
        </a:xfrm>
        <a:prstGeom prst="pieWedge">
          <a:avLst/>
        </a:prstGeom>
        <a:solidFill>
          <a:srgbClr val="B080A6"/>
        </a:solidFill>
        <a:ln w="19050" cap="flat" cmpd="sng" algn="ctr">
          <a:solidFill>
            <a:srgbClr val="7030A0"/>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hr-HR" sz="1600" kern="1200" dirty="0" smtClean="0">
              <a:solidFill>
                <a:srgbClr val="FFFF00"/>
              </a:solidFill>
            </a:rPr>
            <a:t>Zlatna medalja i </a:t>
          </a:r>
          <a:r>
            <a:rPr lang="hr-HR" sz="1600" kern="1200" dirty="0" err="1" smtClean="0">
              <a:solidFill>
                <a:srgbClr val="FFFF00"/>
              </a:solidFill>
            </a:rPr>
            <a:t>plaketa</a:t>
          </a:r>
          <a:r>
            <a:rPr lang="hr-HR" sz="1600" kern="1200" dirty="0" smtClean="0">
              <a:solidFill>
                <a:srgbClr val="FFFF00"/>
              </a:solidFill>
            </a:rPr>
            <a:t> INOVA MLADI 2019., 2. mjesto IDEJA GODINE, sudjelovanje IDEA KNOCKOUT 2019. #</a:t>
          </a:r>
          <a:r>
            <a:rPr lang="hr-HR" sz="1600" kern="1200" dirty="0" err="1" smtClean="0">
              <a:solidFill>
                <a:srgbClr val="FFFF00"/>
              </a:solidFill>
            </a:rPr>
            <a:t>StudentsmeetCRO</a:t>
          </a:r>
          <a:r>
            <a:rPr lang="hr-HR" sz="1600" kern="1200" dirty="0" smtClean="0">
              <a:solidFill>
                <a:srgbClr val="FFFF00"/>
              </a:solidFill>
            </a:rPr>
            <a:t> </a:t>
          </a:r>
          <a:endParaRPr lang="hr-HR" sz="1600" kern="1200" dirty="0">
            <a:solidFill>
              <a:srgbClr val="FFFF00"/>
            </a:solidFill>
          </a:endParaRPr>
        </a:p>
      </dsp:txBody>
      <dsp:txXfrm rot="5400000">
        <a:off x="2794027" y="3225706"/>
        <a:ext cx="2128197" cy="2006184"/>
      </dsp:txXfrm>
    </dsp:sp>
    <dsp:sp modelId="{CA1D7AA0-2E93-4B2D-9F0F-0F2C3DD5A38B}">
      <dsp:nvSpPr>
        <dsp:cNvPr id="0" name=""/>
        <dsp:cNvSpPr/>
      </dsp:nvSpPr>
      <dsp:spPr>
        <a:xfrm>
          <a:off x="4690912" y="2529203"/>
          <a:ext cx="922233" cy="801942"/>
        </a:xfrm>
        <a:prstGeom prst="circularArrow">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36D98C-22C9-45ED-BE28-A55C8912598F}">
      <dsp:nvSpPr>
        <dsp:cNvPr id="0" name=""/>
        <dsp:cNvSpPr/>
      </dsp:nvSpPr>
      <dsp:spPr>
        <a:xfrm rot="10800000">
          <a:off x="4686246" y="2837642"/>
          <a:ext cx="931566" cy="801942"/>
        </a:xfrm>
        <a:prstGeom prst="circularArrow">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E0753-6B44-4064-B7B4-233AC51A3A1B}" type="datetimeFigureOut">
              <a:rPr lang="en-US" smtClean="0"/>
              <a:t>10/3/2019</a:t>
            </a:fld>
            <a:endParaRPr lang="en-US"/>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3628F-E3E7-4D7C-9BB0-7CC2E8D72D26}" type="slidenum">
              <a:rPr lang="en-US" smtClean="0"/>
              <a:t>‹#›</a:t>
            </a:fld>
            <a:endParaRPr lang="en-US"/>
          </a:p>
        </p:txBody>
      </p:sp>
    </p:spTree>
    <p:extLst>
      <p:ext uri="{BB962C8B-B14F-4D97-AF65-F5344CB8AC3E}">
        <p14:creationId xmlns:p14="http://schemas.microsoft.com/office/powerpoint/2010/main" val="380999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ggUZb2a8_yA&amp;t=2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smtClean="0"/>
              <a:t>P</a:t>
            </a:r>
            <a:r>
              <a:rPr lang="en-US" dirty="0" err="1" smtClean="0"/>
              <a:t>rijav</a:t>
            </a:r>
            <a:r>
              <a:rPr lang="hr-HR" dirty="0" smtClean="0"/>
              <a:t>a</a:t>
            </a:r>
            <a:r>
              <a:rPr lang="en-US" dirty="0" smtClean="0"/>
              <a:t> </a:t>
            </a:r>
            <a:r>
              <a:rPr lang="en-US" dirty="0" err="1" smtClean="0"/>
              <a:t>projekta</a:t>
            </a:r>
            <a:r>
              <a:rPr lang="en-US" dirty="0" smtClean="0"/>
              <a:t> </a:t>
            </a:r>
            <a:r>
              <a:rPr lang="en-US" dirty="0" err="1" smtClean="0"/>
              <a:t>na</a:t>
            </a:r>
            <a:r>
              <a:rPr lang="en-US" dirty="0" smtClean="0"/>
              <a:t> </a:t>
            </a:r>
            <a:r>
              <a:rPr lang="en-US" dirty="0" err="1" smtClean="0"/>
              <a:t>donacijski</a:t>
            </a:r>
            <a:r>
              <a:rPr lang="en-US" dirty="0" smtClean="0"/>
              <a:t> </a:t>
            </a:r>
            <a:r>
              <a:rPr lang="en-US" dirty="0" err="1" smtClean="0"/>
              <a:t>natječaj</a:t>
            </a:r>
            <a:r>
              <a:rPr lang="en-US" dirty="0" smtClean="0"/>
              <a:t> </a:t>
            </a:r>
            <a:r>
              <a:rPr lang="hr-HR" dirty="0" smtClean="0"/>
              <a:t>   </a:t>
            </a:r>
            <a:r>
              <a:rPr lang="en-US" dirty="0" err="1" smtClean="0"/>
              <a:t>Hrvatskog</a:t>
            </a:r>
            <a:r>
              <a:rPr lang="en-US" dirty="0" smtClean="0"/>
              <a:t> </a:t>
            </a:r>
            <a:r>
              <a:rPr lang="en-US" dirty="0" err="1" smtClean="0"/>
              <a:t>Telekoma</a:t>
            </a:r>
            <a:r>
              <a:rPr lang="en-US" dirty="0" smtClean="0"/>
              <a:t> </a:t>
            </a:r>
            <a:r>
              <a:rPr lang="en-US" dirty="0" err="1" smtClean="0"/>
              <a:t>Generacija</a:t>
            </a:r>
            <a:r>
              <a:rPr lang="en-US" dirty="0" smtClean="0"/>
              <a:t> Next</a:t>
            </a:r>
            <a:endParaRPr lang="hr-HR" dirty="0" smtClean="0"/>
          </a:p>
          <a:p>
            <a:r>
              <a:rPr lang="en-US" dirty="0" smtClean="0"/>
              <a:t>U </a:t>
            </a:r>
            <a:r>
              <a:rPr lang="en-US" dirty="0" err="1" smtClean="0"/>
              <a:t>kategoriji</a:t>
            </a:r>
            <a:r>
              <a:rPr lang="en-US" dirty="0" smtClean="0"/>
              <a:t> </a:t>
            </a:r>
            <a:r>
              <a:rPr lang="en-US" dirty="0" err="1" smtClean="0"/>
              <a:t>Digitalne</a:t>
            </a:r>
            <a:r>
              <a:rPr lang="en-US" dirty="0" smtClean="0"/>
              <a:t> </a:t>
            </a:r>
            <a:r>
              <a:rPr lang="en-US" dirty="0" err="1" smtClean="0"/>
              <a:t>inovacije</a:t>
            </a:r>
            <a:r>
              <a:rPr lang="en-US" dirty="0" smtClean="0"/>
              <a:t> </a:t>
            </a:r>
            <a:r>
              <a:rPr lang="en-US" dirty="0" err="1" smtClean="0"/>
              <a:t>uz</a:t>
            </a:r>
            <a:r>
              <a:rPr lang="en-US" dirty="0" smtClean="0"/>
              <a:t> </a:t>
            </a:r>
            <a:r>
              <a:rPr lang="en-US" dirty="0" err="1" smtClean="0"/>
              <a:t>IoT</a:t>
            </a:r>
            <a:r>
              <a:rPr lang="en-US" dirty="0" smtClean="0"/>
              <a:t>, </a:t>
            </a:r>
            <a:r>
              <a:rPr lang="en-US" dirty="0" err="1" smtClean="0"/>
              <a:t>uvjete</a:t>
            </a:r>
            <a:r>
              <a:rPr lang="en-US" dirty="0" smtClean="0"/>
              <a:t> </a:t>
            </a:r>
            <a:r>
              <a:rPr lang="en-US" dirty="0" err="1" smtClean="0"/>
              <a:t>natječaja</a:t>
            </a:r>
            <a:r>
              <a:rPr lang="en-US" dirty="0" smtClean="0"/>
              <a:t> je </a:t>
            </a:r>
            <a:r>
              <a:rPr lang="en-US" dirty="0" err="1" smtClean="0"/>
              <a:t>zadovoljilo</a:t>
            </a:r>
            <a:r>
              <a:rPr lang="en-US" dirty="0" smtClean="0"/>
              <a:t> 40 </a:t>
            </a:r>
            <a:r>
              <a:rPr lang="en-US" dirty="0" err="1" smtClean="0"/>
              <a:t>projekta</a:t>
            </a:r>
            <a:r>
              <a:rPr lang="en-US" dirty="0" smtClean="0"/>
              <a:t>, </a:t>
            </a:r>
            <a:r>
              <a:rPr lang="en-US" dirty="0" err="1" smtClean="0"/>
              <a:t>među</a:t>
            </a:r>
            <a:r>
              <a:rPr lang="en-US" dirty="0" smtClean="0"/>
              <a:t> </a:t>
            </a:r>
            <a:r>
              <a:rPr lang="en-US" dirty="0" err="1" smtClean="0"/>
              <a:t>kojima</a:t>
            </a:r>
            <a:r>
              <a:rPr lang="en-US" dirty="0" smtClean="0"/>
              <a:t> je </a:t>
            </a:r>
            <a:r>
              <a:rPr lang="en-US" dirty="0" err="1" smtClean="0"/>
              <a:t>i</a:t>
            </a:r>
            <a:r>
              <a:rPr lang="en-US" dirty="0" smtClean="0"/>
              <a:t> </a:t>
            </a:r>
            <a:r>
              <a:rPr lang="en-US" dirty="0" err="1" smtClean="0"/>
              <a:t>naš</a:t>
            </a:r>
            <a:r>
              <a:rPr lang="en-US" dirty="0" smtClean="0"/>
              <a:t> </a:t>
            </a:r>
            <a:r>
              <a:rPr lang="en-US" dirty="0" err="1" smtClean="0"/>
              <a:t>projekt</a:t>
            </a:r>
            <a:r>
              <a:rPr lang="en-US" dirty="0" smtClean="0"/>
              <a:t>. </a:t>
            </a:r>
            <a:endParaRPr lang="hr-H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chemeClr val="accent1">
                    <a:lumMod val="50000"/>
                  </a:schemeClr>
                </a:solidFill>
              </a:rPr>
              <a:t>Projektom</a:t>
            </a:r>
            <a:r>
              <a:rPr lang="en-US" dirty="0" smtClean="0">
                <a:solidFill>
                  <a:schemeClr val="accent1">
                    <a:lumMod val="50000"/>
                  </a:schemeClr>
                </a:solidFill>
              </a:rPr>
              <a:t> </a:t>
            </a:r>
            <a:r>
              <a:rPr lang="en-US" dirty="0" err="1" smtClean="0">
                <a:solidFill>
                  <a:schemeClr val="accent1">
                    <a:lumMod val="50000"/>
                  </a:schemeClr>
                </a:solidFill>
              </a:rPr>
              <a:t>smo</a:t>
            </a:r>
            <a:r>
              <a:rPr lang="en-US" dirty="0" smtClean="0">
                <a:solidFill>
                  <a:schemeClr val="accent1">
                    <a:lumMod val="50000"/>
                  </a:schemeClr>
                </a:solidFill>
              </a:rPr>
              <a:t> </a:t>
            </a:r>
            <a:r>
              <a:rPr lang="en-US" dirty="0" err="1" smtClean="0">
                <a:solidFill>
                  <a:schemeClr val="accent1">
                    <a:lumMod val="50000"/>
                  </a:schemeClr>
                </a:solidFill>
              </a:rPr>
              <a:t>osigurali</a:t>
            </a:r>
            <a:r>
              <a:rPr lang="en-US" dirty="0" smtClean="0">
                <a:solidFill>
                  <a:schemeClr val="accent1">
                    <a:lumMod val="50000"/>
                  </a:schemeClr>
                </a:solidFill>
              </a:rPr>
              <a:t> 6 Arduino </a:t>
            </a:r>
            <a:r>
              <a:rPr lang="en-US" dirty="0" err="1" smtClean="0">
                <a:solidFill>
                  <a:schemeClr val="accent1">
                    <a:lumMod val="50000"/>
                  </a:schemeClr>
                </a:solidFill>
              </a:rPr>
              <a:t>IoT</a:t>
            </a:r>
            <a:r>
              <a:rPr lang="en-US" dirty="0" smtClean="0">
                <a:solidFill>
                  <a:schemeClr val="accent1">
                    <a:lumMod val="50000"/>
                  </a:schemeClr>
                </a:solidFill>
              </a:rPr>
              <a:t> </a:t>
            </a:r>
            <a:r>
              <a:rPr lang="en-US" dirty="0" err="1" smtClean="0">
                <a:solidFill>
                  <a:schemeClr val="accent1">
                    <a:lumMod val="50000"/>
                  </a:schemeClr>
                </a:solidFill>
              </a:rPr>
              <a:t>kompleta</a:t>
            </a:r>
            <a:r>
              <a:rPr lang="en-US" dirty="0" smtClean="0">
                <a:solidFill>
                  <a:schemeClr val="accent1">
                    <a:lumMod val="50000"/>
                  </a:schemeClr>
                </a:solidFill>
              </a:rPr>
              <a:t>, </a:t>
            </a:r>
            <a:r>
              <a:rPr lang="en-US" dirty="0" err="1" smtClean="0">
                <a:solidFill>
                  <a:schemeClr val="accent1">
                    <a:lumMod val="50000"/>
                  </a:schemeClr>
                </a:solidFill>
              </a:rPr>
              <a:t>mobilni</a:t>
            </a:r>
            <a:r>
              <a:rPr lang="en-US" dirty="0" smtClean="0">
                <a:solidFill>
                  <a:schemeClr val="accent1">
                    <a:lumMod val="50000"/>
                  </a:schemeClr>
                </a:solidFill>
              </a:rPr>
              <a:t> </a:t>
            </a:r>
            <a:r>
              <a:rPr lang="en-US" dirty="0" err="1" smtClean="0">
                <a:solidFill>
                  <a:schemeClr val="accent1">
                    <a:lumMod val="50000"/>
                  </a:schemeClr>
                </a:solidFill>
              </a:rPr>
              <a:t>bežični</a:t>
            </a:r>
            <a:r>
              <a:rPr lang="en-US" dirty="0" smtClean="0">
                <a:solidFill>
                  <a:schemeClr val="accent1">
                    <a:lumMod val="50000"/>
                  </a:schemeClr>
                </a:solidFill>
              </a:rPr>
              <a:t> router </a:t>
            </a:r>
            <a:r>
              <a:rPr lang="en-US" dirty="0" err="1" smtClean="0">
                <a:solidFill>
                  <a:schemeClr val="accent1">
                    <a:lumMod val="50000"/>
                  </a:schemeClr>
                </a:solidFill>
              </a:rPr>
              <a:t>za</a:t>
            </a:r>
            <a:r>
              <a:rPr lang="en-US" dirty="0" smtClean="0">
                <a:solidFill>
                  <a:schemeClr val="accent1">
                    <a:lumMod val="50000"/>
                  </a:schemeClr>
                </a:solidFill>
              </a:rPr>
              <a:t> </a:t>
            </a:r>
            <a:r>
              <a:rPr lang="en-US" dirty="0" err="1" smtClean="0">
                <a:solidFill>
                  <a:schemeClr val="accent1">
                    <a:lumMod val="50000"/>
                  </a:schemeClr>
                </a:solidFill>
              </a:rPr>
              <a:t>spajanje</a:t>
            </a:r>
            <a:r>
              <a:rPr lang="en-US" dirty="0" smtClean="0">
                <a:solidFill>
                  <a:schemeClr val="accent1">
                    <a:lumMod val="50000"/>
                  </a:schemeClr>
                </a:solidFill>
              </a:rPr>
              <a:t> </a:t>
            </a:r>
            <a:r>
              <a:rPr lang="en-US" dirty="0" err="1" smtClean="0">
                <a:solidFill>
                  <a:schemeClr val="accent1">
                    <a:lumMod val="50000"/>
                  </a:schemeClr>
                </a:solidFill>
              </a:rPr>
              <a:t>projekata</a:t>
            </a:r>
            <a:r>
              <a:rPr lang="en-US" dirty="0" smtClean="0">
                <a:solidFill>
                  <a:schemeClr val="accent1">
                    <a:lumMod val="50000"/>
                  </a:schemeClr>
                </a:solidFill>
              </a:rPr>
              <a:t> </a:t>
            </a:r>
            <a:r>
              <a:rPr lang="en-US" dirty="0" err="1" smtClean="0">
                <a:solidFill>
                  <a:schemeClr val="accent1">
                    <a:lumMod val="50000"/>
                  </a:schemeClr>
                </a:solidFill>
              </a:rPr>
              <a:t>na</a:t>
            </a:r>
            <a:r>
              <a:rPr lang="en-US" dirty="0" smtClean="0">
                <a:solidFill>
                  <a:schemeClr val="accent1">
                    <a:lumMod val="50000"/>
                  </a:schemeClr>
                </a:solidFill>
              </a:rPr>
              <a:t> Internet SIM </a:t>
            </a:r>
            <a:r>
              <a:rPr lang="en-US" dirty="0" err="1" smtClean="0">
                <a:solidFill>
                  <a:schemeClr val="accent1">
                    <a:lumMod val="50000"/>
                  </a:schemeClr>
                </a:solidFill>
              </a:rPr>
              <a:t>karticom</a:t>
            </a:r>
            <a:r>
              <a:rPr lang="en-US" dirty="0" smtClean="0">
                <a:solidFill>
                  <a:schemeClr val="accent1">
                    <a:lumMod val="50000"/>
                  </a:schemeClr>
                </a:solidFill>
              </a:rPr>
              <a:t> </a:t>
            </a:r>
            <a:r>
              <a:rPr lang="en-US" dirty="0" err="1" smtClean="0">
                <a:solidFill>
                  <a:schemeClr val="accent1">
                    <a:lumMod val="50000"/>
                  </a:schemeClr>
                </a:solidFill>
              </a:rPr>
              <a:t>i</a:t>
            </a:r>
            <a:r>
              <a:rPr lang="en-US" dirty="0" smtClean="0">
                <a:solidFill>
                  <a:schemeClr val="accent1">
                    <a:lumMod val="50000"/>
                  </a:schemeClr>
                </a:solidFill>
              </a:rPr>
              <a:t> 3.000 </a:t>
            </a:r>
            <a:r>
              <a:rPr lang="en-US" dirty="0" err="1" smtClean="0">
                <a:solidFill>
                  <a:schemeClr val="accent1">
                    <a:lumMod val="50000"/>
                  </a:schemeClr>
                </a:solidFill>
              </a:rPr>
              <a:t>kn</a:t>
            </a:r>
            <a:endParaRPr lang="en-US" dirty="0" smtClean="0"/>
          </a:p>
          <a:p>
            <a:r>
              <a:rPr lang="hr-HR" dirty="0" smtClean="0"/>
              <a:t>U  sklopu donacijskog programa Generacija </a:t>
            </a:r>
            <a:r>
              <a:rPr lang="hr-HR" dirty="0" err="1" smtClean="0"/>
              <a:t>Next</a:t>
            </a:r>
            <a:r>
              <a:rPr lang="hr-HR" dirty="0" smtClean="0"/>
              <a:t> organiziran je  kreativni natječaj za razvoj ideje Pametnog grada, u  kojem je sudjelovalo 38 ustanova/udruga sa čak 51 projektnom idejom</a:t>
            </a:r>
          </a:p>
          <a:p>
            <a:r>
              <a:rPr lang="hr-HR" dirty="0" smtClean="0"/>
              <a:t>Pobjeda na kreativnom natječaju</a:t>
            </a:r>
            <a:endParaRPr lang="en-US" dirty="0" smtClean="0"/>
          </a:p>
          <a:p>
            <a:endParaRPr lang="en-US" dirty="0"/>
          </a:p>
        </p:txBody>
      </p:sp>
      <p:sp>
        <p:nvSpPr>
          <p:cNvPr id="4" name="Rezervirano mjesto broja slajda 3"/>
          <p:cNvSpPr>
            <a:spLocks noGrp="1"/>
          </p:cNvSpPr>
          <p:nvPr>
            <p:ph type="sldNum" sz="quarter" idx="10"/>
          </p:nvPr>
        </p:nvSpPr>
        <p:spPr/>
        <p:txBody>
          <a:bodyPr/>
          <a:lstStyle/>
          <a:p>
            <a:fld id="{4E53628F-E3E7-4D7C-9BB0-7CC2E8D72D26}" type="slidenum">
              <a:rPr lang="en-US" smtClean="0"/>
              <a:t>3</a:t>
            </a:fld>
            <a:endParaRPr lang="en-US"/>
          </a:p>
        </p:txBody>
      </p:sp>
    </p:spTree>
    <p:extLst>
      <p:ext uri="{BB962C8B-B14F-4D97-AF65-F5344CB8AC3E}">
        <p14:creationId xmlns:p14="http://schemas.microsoft.com/office/powerpoint/2010/main" val="282664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Hiperveza:</a:t>
            </a:r>
            <a:r>
              <a:rPr lang="hr-HR" baseline="0" dirty="0" smtClean="0"/>
              <a:t> </a:t>
            </a:r>
            <a:r>
              <a:rPr lang="en-US" sz="1200" b="0" i="0" kern="1200" dirty="0" smtClean="0">
                <a:solidFill>
                  <a:schemeClr val="tx1"/>
                </a:solidFill>
                <a:effectLst/>
                <a:latin typeface="+mn-lt"/>
                <a:ea typeface="+mn-ea"/>
                <a:cs typeface="+mn-cs"/>
              </a:rPr>
              <a:t>Vukovar Our View of Smart Living (English subtitle)</a:t>
            </a:r>
            <a:r>
              <a:rPr lang="hr-HR" sz="1200" b="0" i="0" kern="1200" dirty="0" smtClean="0">
                <a:solidFill>
                  <a:schemeClr val="tx1"/>
                </a:solidFill>
                <a:effectLst/>
                <a:latin typeface="+mn-lt"/>
                <a:ea typeface="+mn-ea"/>
                <a:cs typeface="+mn-cs"/>
              </a:rPr>
              <a:t> : </a:t>
            </a:r>
            <a:r>
              <a:rPr lang="hr-HR" dirty="0" smtClean="0">
                <a:hlinkClick r:id="rId3"/>
              </a:rPr>
              <a:t>https://www.youtube.com/watch?v=ggUZb2a8_yA&amp;t=2s</a:t>
            </a:r>
            <a:endParaRPr lang="hr-H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 model represents the real projection (look) of one part of the main road in Vukovar leading toward another city in our region as well as the beautiful sidewalk along the bank of the river of Danube. The model is powered by Arduino boards and sensors and some of the toys and parts we picked from our homes. This magnificent model offers a solution in a greater electricity saving, better use of a solar Sun power panels, and reducing the traffic jams on the road as well as around the parking lots. We want to thank to our friend Michael James from the Programming Electronics Academy from the USA, who translated this video to English and was willing to upload it to his official website.</a:t>
            </a:r>
          </a:p>
          <a:p>
            <a:endParaRPr lang="hr-HR" dirty="0"/>
          </a:p>
        </p:txBody>
      </p:sp>
      <p:sp>
        <p:nvSpPr>
          <p:cNvPr id="4" name="Rezervirano mjesto broja slajda 3"/>
          <p:cNvSpPr>
            <a:spLocks noGrp="1"/>
          </p:cNvSpPr>
          <p:nvPr>
            <p:ph type="sldNum" sz="quarter" idx="10"/>
          </p:nvPr>
        </p:nvSpPr>
        <p:spPr/>
        <p:txBody>
          <a:bodyPr/>
          <a:lstStyle/>
          <a:p>
            <a:fld id="{4E53628F-E3E7-4D7C-9BB0-7CC2E8D72D26}" type="slidenum">
              <a:rPr lang="en-US" smtClean="0"/>
              <a:t>23</a:t>
            </a:fld>
            <a:endParaRPr lang="en-US"/>
          </a:p>
        </p:txBody>
      </p:sp>
    </p:spTree>
    <p:extLst>
      <p:ext uri="{BB962C8B-B14F-4D97-AF65-F5344CB8AC3E}">
        <p14:creationId xmlns:p14="http://schemas.microsoft.com/office/powerpoint/2010/main" val="2976648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hr-HR" smtClean="0"/>
              <a:t>Uredite stil naslova matrice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0876805-7B56-458E-A1C2-07236923D6C0}" type="datetimeFigureOut">
              <a:rPr lang="en-US" smtClean="0"/>
              <a:t>10/3/2019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DBDC36-9F9C-4725-BA1C-440133C57BE2}"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341527"/>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F0876805-7B56-458E-A1C2-07236923D6C0}"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BDC36-9F9C-4725-BA1C-440133C57BE2}" type="slidenum">
              <a:rPr lang="en-US" smtClean="0"/>
              <a:t>‹#›</a:t>
            </a:fld>
            <a:endParaRPr lang="en-US"/>
          </a:p>
        </p:txBody>
      </p:sp>
    </p:spTree>
    <p:extLst>
      <p:ext uri="{BB962C8B-B14F-4D97-AF65-F5344CB8AC3E}">
        <p14:creationId xmlns:p14="http://schemas.microsoft.com/office/powerpoint/2010/main" val="3870334254"/>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F0876805-7B56-458E-A1C2-07236923D6C0}"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BDC36-9F9C-4725-BA1C-440133C57BE2}" type="slidenum">
              <a:rPr lang="en-US" smtClean="0"/>
              <a:t>‹#›</a:t>
            </a:fld>
            <a:endParaRPr lang="en-US"/>
          </a:p>
        </p:txBody>
      </p:sp>
    </p:spTree>
    <p:extLst>
      <p:ext uri="{BB962C8B-B14F-4D97-AF65-F5344CB8AC3E}">
        <p14:creationId xmlns:p14="http://schemas.microsoft.com/office/powerpoint/2010/main" val="229708605"/>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F0876805-7B56-458E-A1C2-07236923D6C0}"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BDC36-9F9C-4725-BA1C-440133C57BE2}" type="slidenum">
              <a:rPr lang="en-US" smtClean="0"/>
              <a:t>‹#›</a:t>
            </a:fld>
            <a:endParaRPr lang="en-US"/>
          </a:p>
        </p:txBody>
      </p:sp>
    </p:spTree>
    <p:extLst>
      <p:ext uri="{BB962C8B-B14F-4D97-AF65-F5344CB8AC3E}">
        <p14:creationId xmlns:p14="http://schemas.microsoft.com/office/powerpoint/2010/main" val="4231859339"/>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hr-HR" smtClean="0"/>
              <a:t>Uredite stil naslova matrice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F0876805-7B56-458E-A1C2-07236923D6C0}"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BDC36-9F9C-4725-BA1C-440133C57BE2}"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436791"/>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F0876805-7B56-458E-A1C2-07236923D6C0}"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BDC36-9F9C-4725-BA1C-440133C57BE2}" type="slidenum">
              <a:rPr lang="en-US" smtClean="0"/>
              <a:t>‹#›</a:t>
            </a:fld>
            <a:endParaRPr lang="en-US"/>
          </a:p>
        </p:txBody>
      </p:sp>
    </p:spTree>
    <p:extLst>
      <p:ext uri="{BB962C8B-B14F-4D97-AF65-F5344CB8AC3E}">
        <p14:creationId xmlns:p14="http://schemas.microsoft.com/office/powerpoint/2010/main" val="1070439941"/>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smtClean="0"/>
              <a:t>Uredite stil naslova matrice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F0876805-7B56-458E-A1C2-07236923D6C0}" type="datetimeFigureOut">
              <a:rPr lang="en-US" smtClean="0"/>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DBDC36-9F9C-4725-BA1C-440133C57BE2}" type="slidenum">
              <a:rPr lang="en-US" smtClean="0"/>
              <a:t>‹#›</a:t>
            </a:fld>
            <a:endParaRPr lang="en-US"/>
          </a:p>
        </p:txBody>
      </p:sp>
    </p:spTree>
    <p:extLst>
      <p:ext uri="{BB962C8B-B14F-4D97-AF65-F5344CB8AC3E}">
        <p14:creationId xmlns:p14="http://schemas.microsoft.com/office/powerpoint/2010/main" val="3171650019"/>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F0876805-7B56-458E-A1C2-07236923D6C0}" type="datetimeFigureOut">
              <a:rPr lang="en-US" smtClean="0"/>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DBDC36-9F9C-4725-BA1C-440133C57BE2}" type="slidenum">
              <a:rPr lang="en-US" smtClean="0"/>
              <a:t>‹#›</a:t>
            </a:fld>
            <a:endParaRPr lang="en-US"/>
          </a:p>
        </p:txBody>
      </p:sp>
    </p:spTree>
    <p:extLst>
      <p:ext uri="{BB962C8B-B14F-4D97-AF65-F5344CB8AC3E}">
        <p14:creationId xmlns:p14="http://schemas.microsoft.com/office/powerpoint/2010/main" val="3218803382"/>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76805-7B56-458E-A1C2-07236923D6C0}" type="datetimeFigureOut">
              <a:rPr lang="en-US" smtClean="0"/>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DBDC36-9F9C-4725-BA1C-440133C57BE2}" type="slidenum">
              <a:rPr lang="en-US" smtClean="0"/>
              <a:t>‹#›</a:t>
            </a:fld>
            <a:endParaRPr lang="en-US"/>
          </a:p>
        </p:txBody>
      </p:sp>
    </p:spTree>
    <p:extLst>
      <p:ext uri="{BB962C8B-B14F-4D97-AF65-F5344CB8AC3E}">
        <p14:creationId xmlns:p14="http://schemas.microsoft.com/office/powerpoint/2010/main" val="1657942284"/>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r-HR" smtClean="0"/>
              <a:t>Uredite stil naslova matrice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F0876805-7B56-458E-A1C2-07236923D6C0}"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BDC36-9F9C-4725-BA1C-440133C57BE2}" type="slidenum">
              <a:rPr lang="en-US" smtClean="0"/>
              <a:t>‹#›</a:t>
            </a:fld>
            <a:endParaRPr lang="en-US"/>
          </a:p>
        </p:txBody>
      </p:sp>
    </p:spTree>
    <p:extLst>
      <p:ext uri="{BB962C8B-B14F-4D97-AF65-F5344CB8AC3E}">
        <p14:creationId xmlns:p14="http://schemas.microsoft.com/office/powerpoint/2010/main" val="2282419250"/>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F0876805-7B56-458E-A1C2-07236923D6C0}"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BDC36-9F9C-4725-BA1C-440133C57BE2}" type="slidenum">
              <a:rPr lang="en-US" smtClean="0"/>
              <a:t>‹#›</a:t>
            </a:fld>
            <a:endParaRPr lang="en-US"/>
          </a:p>
        </p:txBody>
      </p:sp>
    </p:spTree>
    <p:extLst>
      <p:ext uri="{BB962C8B-B14F-4D97-AF65-F5344CB8AC3E}">
        <p14:creationId xmlns:p14="http://schemas.microsoft.com/office/powerpoint/2010/main" val="1118559356"/>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0876805-7B56-458E-A1C2-07236923D6C0}" type="datetimeFigureOut">
              <a:rPr lang="en-US" smtClean="0"/>
              <a:t>10/3/2019</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6DBDC36-9F9C-4725-BA1C-440133C57BE2}" type="slidenum">
              <a:rPr lang="en-US" smtClean="0"/>
              <a:t>‹#›</a:t>
            </a:fld>
            <a:endParaRPr lang="en-US"/>
          </a:p>
        </p:txBody>
      </p:sp>
    </p:spTree>
    <p:extLst>
      <p:ext uri="{BB962C8B-B14F-4D97-AF65-F5344CB8AC3E}">
        <p14:creationId xmlns:p14="http://schemas.microsoft.com/office/powerpoint/2010/main" val="33996458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hyperlink" Target="mailto:davor.sijanovic@skole.hr" TargetMode="External"/><Relationship Id="rId2" Type="http://schemas.openxmlformats.org/officeDocument/2006/relationships/hyperlink" Target="mailto:sanja.pavlovic-sijanovic@skole.hr" TargetMode="Externa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ggUZb2a8_yA&amp;t=2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201727" y="1443480"/>
            <a:ext cx="9921922" cy="1634485"/>
          </a:xfrm>
        </p:spPr>
        <p:txBody>
          <a:bodyPr>
            <a:normAutofit/>
          </a:bodyPr>
          <a:lstStyle/>
          <a:p>
            <a:r>
              <a:rPr lang="hr-HR" sz="5400" dirty="0" smtClean="0"/>
              <a:t>Vukovar – Our </a:t>
            </a:r>
            <a:r>
              <a:rPr lang="hr-HR" sz="5400" dirty="0"/>
              <a:t>view of </a:t>
            </a:r>
            <a:r>
              <a:rPr lang="hr-HR" sz="5400" dirty="0" smtClean="0"/>
              <a:t>smart living</a:t>
            </a:r>
            <a:endParaRPr lang="en-US" sz="5400" dirty="0"/>
          </a:p>
        </p:txBody>
      </p:sp>
      <p:sp>
        <p:nvSpPr>
          <p:cNvPr id="3" name="Podnaslov 2"/>
          <p:cNvSpPr>
            <a:spLocks noGrp="1"/>
          </p:cNvSpPr>
          <p:nvPr>
            <p:ph type="subTitle" idx="1"/>
          </p:nvPr>
        </p:nvSpPr>
        <p:spPr>
          <a:xfrm>
            <a:off x="1696148" y="5751871"/>
            <a:ext cx="8767860" cy="614292"/>
          </a:xfrm>
        </p:spPr>
        <p:txBody>
          <a:bodyPr/>
          <a:lstStyle/>
          <a:p>
            <a:r>
              <a:rPr lang="hr-HR" dirty="0" smtClean="0"/>
              <a:t>Davor Šijanović, Sanja Pavlović Šijanović</a:t>
            </a:r>
            <a:endParaRPr lang="en-US" dirty="0"/>
          </a:p>
        </p:txBody>
      </p:sp>
      <p:sp>
        <p:nvSpPr>
          <p:cNvPr id="4" name="TekstniOkvir 3"/>
          <p:cNvSpPr txBox="1"/>
          <p:nvPr/>
        </p:nvSpPr>
        <p:spPr>
          <a:xfrm>
            <a:off x="1201727" y="3761557"/>
            <a:ext cx="9756701" cy="1692771"/>
          </a:xfrm>
          <a:prstGeom prst="rect">
            <a:avLst/>
          </a:prstGeom>
          <a:noFill/>
        </p:spPr>
        <p:txBody>
          <a:bodyPr wrap="square" rtlCol="0">
            <a:spAutoFit/>
          </a:bodyPr>
          <a:lstStyle/>
          <a:p>
            <a:pPr algn="ctr"/>
            <a:r>
              <a:rPr lang="hr-HR" sz="4000" dirty="0">
                <a:solidFill>
                  <a:schemeClr val="bg1"/>
                </a:solidFill>
              </a:rPr>
              <a:t>21. </a:t>
            </a:r>
            <a:r>
              <a:rPr lang="hr-HR" sz="4000" dirty="0" err="1" smtClean="0">
                <a:solidFill>
                  <a:schemeClr val="bg1"/>
                </a:solidFill>
              </a:rPr>
              <a:t>CARNet</a:t>
            </a:r>
            <a:r>
              <a:rPr lang="hr-HR" sz="4000" dirty="0" smtClean="0">
                <a:solidFill>
                  <a:schemeClr val="bg1"/>
                </a:solidFill>
              </a:rPr>
              <a:t>-ova </a:t>
            </a:r>
            <a:r>
              <a:rPr lang="hr-HR" sz="4000" dirty="0" smtClean="0">
                <a:solidFill>
                  <a:schemeClr val="bg1"/>
                </a:solidFill>
              </a:rPr>
              <a:t>konferencija </a:t>
            </a:r>
            <a:r>
              <a:rPr lang="hr-HR" sz="4000" dirty="0">
                <a:solidFill>
                  <a:schemeClr val="bg1"/>
                </a:solidFill>
              </a:rPr>
              <a:t>za korisnike CUC</a:t>
            </a:r>
            <a:endParaRPr lang="hr-HR" sz="4000" dirty="0" smtClean="0">
              <a:solidFill>
                <a:schemeClr val="bg1"/>
              </a:solidFill>
            </a:endParaRPr>
          </a:p>
          <a:p>
            <a:pPr algn="ctr"/>
            <a:r>
              <a:rPr lang="hr-HR" sz="2400" dirty="0" smtClean="0">
                <a:solidFill>
                  <a:schemeClr val="bg1"/>
                </a:solidFill>
              </a:rPr>
              <a:t>Šibenik</a:t>
            </a:r>
            <a:r>
              <a:rPr lang="hr-HR" sz="2400" dirty="0">
                <a:solidFill>
                  <a:schemeClr val="bg1"/>
                </a:solidFill>
              </a:rPr>
              <a:t>, 6. – 8. 11. 2019.</a:t>
            </a:r>
          </a:p>
        </p:txBody>
      </p:sp>
    </p:spTree>
    <p:extLst>
      <p:ext uri="{BB962C8B-B14F-4D97-AF65-F5344CB8AC3E}">
        <p14:creationId xmlns:p14="http://schemas.microsoft.com/office/powerpoint/2010/main" val="817400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OUR SOLUTION TO LESS POLLUTION – </a:t>
            </a:r>
            <a:r>
              <a:rPr lang="en-US" dirty="0" err="1" smtClean="0"/>
              <a:t>pametn</a:t>
            </a:r>
            <a:r>
              <a:rPr lang="hr-HR" dirty="0" smtClean="0"/>
              <a:t>i parking</a:t>
            </a:r>
            <a:endParaRPr lang="en-US" dirty="0"/>
          </a:p>
        </p:txBody>
      </p:sp>
      <p:pic>
        <p:nvPicPr>
          <p:cNvPr id="5" name="Rezervirano mjesto sadržaja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43000" y="2206817"/>
            <a:ext cx="4754563" cy="3169708"/>
          </a:xfrm>
        </p:spPr>
      </p:pic>
      <p:sp>
        <p:nvSpPr>
          <p:cNvPr id="4" name="Rezervirano mjesto sadržaja 3"/>
          <p:cNvSpPr>
            <a:spLocks noGrp="1"/>
          </p:cNvSpPr>
          <p:nvPr>
            <p:ph sz="half" idx="2"/>
          </p:nvPr>
        </p:nvSpPr>
        <p:spPr>
          <a:xfrm>
            <a:off x="6080760" y="2206817"/>
            <a:ext cx="5773994" cy="4351338"/>
          </a:xfrm>
        </p:spPr>
        <p:txBody>
          <a:bodyPr>
            <a:normAutofit/>
          </a:bodyPr>
          <a:lstStyle/>
          <a:p>
            <a:r>
              <a:rPr lang="hr-HR" dirty="0" err="1"/>
              <a:t>K</a:t>
            </a:r>
            <a:r>
              <a:rPr lang="en-US" dirty="0" err="1" smtClean="0"/>
              <a:t>oristeći</a:t>
            </a:r>
            <a:r>
              <a:rPr lang="en-US" dirty="0" smtClean="0"/>
              <a:t> </a:t>
            </a:r>
            <a:r>
              <a:rPr lang="en-US" dirty="0" err="1" smtClean="0"/>
              <a:t>infracrveni</a:t>
            </a:r>
            <a:r>
              <a:rPr lang="en-US" dirty="0" smtClean="0"/>
              <a:t> </a:t>
            </a:r>
            <a:r>
              <a:rPr lang="en-US" dirty="0" err="1" smtClean="0"/>
              <a:t>senzor</a:t>
            </a:r>
            <a:r>
              <a:rPr lang="en-US" dirty="0" smtClean="0"/>
              <a:t> </a:t>
            </a:r>
            <a:r>
              <a:rPr lang="en-US" dirty="0" err="1" smtClean="0"/>
              <a:t>utvrđuje</a:t>
            </a:r>
            <a:r>
              <a:rPr lang="en-US" dirty="0" smtClean="0"/>
              <a:t> </a:t>
            </a:r>
            <a:r>
              <a:rPr lang="en-US" dirty="0" err="1" smtClean="0"/>
              <a:t>ima</a:t>
            </a:r>
            <a:r>
              <a:rPr lang="en-US" dirty="0" smtClean="0"/>
              <a:t> li </a:t>
            </a:r>
            <a:r>
              <a:rPr lang="en-US" dirty="0" err="1" smtClean="0"/>
              <a:t>slobodnih</a:t>
            </a:r>
            <a:r>
              <a:rPr lang="en-US" dirty="0" smtClean="0"/>
              <a:t> </a:t>
            </a:r>
            <a:r>
              <a:rPr lang="en-US" dirty="0" err="1" smtClean="0"/>
              <a:t>parkirnih</a:t>
            </a:r>
            <a:r>
              <a:rPr lang="en-US" dirty="0" smtClean="0"/>
              <a:t> </a:t>
            </a:r>
            <a:r>
              <a:rPr lang="en-US" dirty="0" err="1" smtClean="0"/>
              <a:t>mjesta</a:t>
            </a:r>
            <a:r>
              <a:rPr lang="en-US" dirty="0" smtClean="0"/>
              <a:t>. </a:t>
            </a:r>
            <a:r>
              <a:rPr lang="en-US" dirty="0" err="1" smtClean="0"/>
              <a:t>Približavanjem</a:t>
            </a:r>
            <a:r>
              <a:rPr lang="en-US" dirty="0" smtClean="0"/>
              <a:t> </a:t>
            </a:r>
            <a:r>
              <a:rPr lang="en-US" dirty="0" err="1" smtClean="0"/>
              <a:t>vozila</a:t>
            </a:r>
            <a:r>
              <a:rPr lang="en-US" dirty="0" smtClean="0"/>
              <a:t> </a:t>
            </a:r>
            <a:r>
              <a:rPr lang="en-US" dirty="0" err="1" smtClean="0"/>
              <a:t>senzor</a:t>
            </a:r>
            <a:r>
              <a:rPr lang="en-US" dirty="0" smtClean="0"/>
              <a:t> </a:t>
            </a:r>
            <a:r>
              <a:rPr lang="en-US" dirty="0" err="1" smtClean="0"/>
              <a:t>pokazuje</a:t>
            </a:r>
            <a:r>
              <a:rPr lang="en-US" dirty="0" smtClean="0"/>
              <a:t> </a:t>
            </a:r>
            <a:r>
              <a:rPr lang="en-US" dirty="0" err="1" smtClean="0"/>
              <a:t>broj</a:t>
            </a:r>
            <a:r>
              <a:rPr lang="en-US" dirty="0" smtClean="0"/>
              <a:t> </a:t>
            </a:r>
            <a:r>
              <a:rPr lang="en-US" dirty="0" err="1" smtClean="0"/>
              <a:t>slobodnih</a:t>
            </a:r>
            <a:r>
              <a:rPr lang="en-US" dirty="0" smtClean="0"/>
              <a:t> </a:t>
            </a:r>
            <a:r>
              <a:rPr lang="en-US" dirty="0" err="1" smtClean="0"/>
              <a:t>mjesta</a:t>
            </a:r>
            <a:r>
              <a:rPr lang="en-US" dirty="0" smtClean="0"/>
              <a:t> </a:t>
            </a:r>
            <a:r>
              <a:rPr lang="en-US" dirty="0" err="1" smtClean="0"/>
              <a:t>na</a:t>
            </a:r>
            <a:r>
              <a:rPr lang="en-US" dirty="0" smtClean="0"/>
              <a:t> </a:t>
            </a:r>
            <a:r>
              <a:rPr lang="en-US" dirty="0" err="1" smtClean="0"/>
              <a:t>parkingu</a:t>
            </a:r>
            <a:r>
              <a:rPr lang="en-US" dirty="0" smtClean="0"/>
              <a:t>, </a:t>
            </a:r>
            <a:r>
              <a:rPr lang="en-US" dirty="0" err="1" smtClean="0"/>
              <a:t>otvara</a:t>
            </a:r>
            <a:r>
              <a:rPr lang="en-US" dirty="0" smtClean="0"/>
              <a:t> </a:t>
            </a:r>
            <a:r>
              <a:rPr lang="en-US" dirty="0" err="1" smtClean="0"/>
              <a:t>rampu</a:t>
            </a:r>
            <a:r>
              <a:rPr lang="en-US" dirty="0" smtClean="0"/>
              <a:t> </a:t>
            </a:r>
            <a:r>
              <a:rPr lang="en-US" dirty="0" err="1" smtClean="0"/>
              <a:t>i</a:t>
            </a:r>
            <a:r>
              <a:rPr lang="en-US" dirty="0" smtClean="0"/>
              <a:t> </a:t>
            </a:r>
            <a:r>
              <a:rPr lang="en-US" dirty="0" err="1" smtClean="0"/>
              <a:t>omogućuje</a:t>
            </a:r>
            <a:r>
              <a:rPr lang="en-US" dirty="0" smtClean="0"/>
              <a:t> </a:t>
            </a:r>
            <a:r>
              <a:rPr lang="en-US" dirty="0" err="1" smtClean="0"/>
              <a:t>ulazak</a:t>
            </a:r>
            <a:r>
              <a:rPr lang="en-US" dirty="0" smtClean="0"/>
              <a:t> </a:t>
            </a:r>
            <a:r>
              <a:rPr lang="en-US" dirty="0" err="1" smtClean="0"/>
              <a:t>vozila</a:t>
            </a:r>
            <a:r>
              <a:rPr lang="en-US" dirty="0" smtClean="0"/>
              <a:t> </a:t>
            </a:r>
            <a:r>
              <a:rPr lang="en-US" dirty="0" err="1" smtClean="0"/>
              <a:t>na</a:t>
            </a:r>
            <a:r>
              <a:rPr lang="en-US" dirty="0" smtClean="0"/>
              <a:t> parking, </a:t>
            </a:r>
            <a:r>
              <a:rPr lang="en-US" dirty="0" err="1" smtClean="0"/>
              <a:t>te</a:t>
            </a:r>
            <a:r>
              <a:rPr lang="en-US" dirty="0" smtClean="0"/>
              <a:t> </a:t>
            </a:r>
            <a:r>
              <a:rPr lang="en-US" dirty="0" err="1" smtClean="0"/>
              <a:t>isto</a:t>
            </a:r>
            <a:r>
              <a:rPr lang="en-US" dirty="0" smtClean="0"/>
              <a:t> </a:t>
            </a:r>
            <a:r>
              <a:rPr lang="en-US" dirty="0" err="1" smtClean="0"/>
              <a:t>tako</a:t>
            </a:r>
            <a:r>
              <a:rPr lang="en-US" dirty="0" smtClean="0"/>
              <a:t> u </a:t>
            </a:r>
            <a:r>
              <a:rPr lang="en-US" dirty="0" err="1" smtClean="0"/>
              <a:t>odlasku</a:t>
            </a:r>
            <a:r>
              <a:rPr lang="en-US" dirty="0" smtClean="0"/>
              <a:t> </a:t>
            </a:r>
            <a:r>
              <a:rPr lang="en-US" dirty="0" err="1" smtClean="0"/>
              <a:t>vozila</a:t>
            </a:r>
            <a:r>
              <a:rPr lang="en-US" dirty="0" smtClean="0"/>
              <a:t> s </a:t>
            </a:r>
            <a:r>
              <a:rPr lang="en-US" dirty="0" err="1" smtClean="0"/>
              <a:t>parkinga</a:t>
            </a:r>
            <a:r>
              <a:rPr lang="en-US" dirty="0" smtClean="0"/>
              <a:t>. </a:t>
            </a:r>
            <a:endParaRPr lang="hr-HR" dirty="0" smtClean="0"/>
          </a:p>
          <a:p>
            <a:r>
              <a:rPr lang="en-US" dirty="0" err="1" smtClean="0"/>
              <a:t>Ovakav</a:t>
            </a:r>
            <a:r>
              <a:rPr lang="en-US" dirty="0" smtClean="0"/>
              <a:t> </a:t>
            </a:r>
            <a:r>
              <a:rPr lang="en-US" dirty="0" err="1" smtClean="0"/>
              <a:t>pristup</a:t>
            </a:r>
            <a:r>
              <a:rPr lang="en-US" dirty="0" smtClean="0"/>
              <a:t> </a:t>
            </a:r>
            <a:r>
              <a:rPr lang="en-US" dirty="0" err="1" smtClean="0"/>
              <a:t>smanjuje</a:t>
            </a:r>
            <a:r>
              <a:rPr lang="en-US" dirty="0" smtClean="0"/>
              <a:t> </a:t>
            </a:r>
            <a:r>
              <a:rPr lang="en-US" dirty="0" err="1" smtClean="0"/>
              <a:t>gužve</a:t>
            </a:r>
            <a:r>
              <a:rPr lang="en-US" dirty="0" smtClean="0"/>
              <a:t> </a:t>
            </a:r>
            <a:r>
              <a:rPr lang="en-US" dirty="0" err="1" smtClean="0"/>
              <a:t>prilikom</a:t>
            </a:r>
            <a:r>
              <a:rPr lang="en-US" dirty="0" smtClean="0"/>
              <a:t> </a:t>
            </a:r>
            <a:r>
              <a:rPr lang="en-US" dirty="0" err="1" smtClean="0"/>
              <a:t>potrage</a:t>
            </a:r>
            <a:r>
              <a:rPr lang="en-US" dirty="0" smtClean="0"/>
              <a:t> </a:t>
            </a:r>
            <a:r>
              <a:rPr lang="en-US" dirty="0" err="1" smtClean="0"/>
              <a:t>za</a:t>
            </a:r>
            <a:r>
              <a:rPr lang="en-US" dirty="0" smtClean="0"/>
              <a:t> </a:t>
            </a:r>
            <a:r>
              <a:rPr lang="en-US" dirty="0" err="1" smtClean="0"/>
              <a:t>parkirnim</a:t>
            </a:r>
            <a:r>
              <a:rPr lang="en-US" dirty="0" smtClean="0"/>
              <a:t> </a:t>
            </a:r>
            <a:r>
              <a:rPr lang="en-US" dirty="0" err="1" smtClean="0"/>
              <a:t>mjestom</a:t>
            </a:r>
            <a:r>
              <a:rPr lang="en-US" dirty="0" smtClean="0"/>
              <a:t> </a:t>
            </a:r>
            <a:r>
              <a:rPr lang="en-US" dirty="0" err="1" smtClean="0"/>
              <a:t>što</a:t>
            </a:r>
            <a:r>
              <a:rPr lang="en-US" dirty="0" smtClean="0"/>
              <a:t> </a:t>
            </a:r>
            <a:r>
              <a:rPr lang="en-US" dirty="0" err="1" smtClean="0"/>
              <a:t>istovremeno</a:t>
            </a:r>
            <a:r>
              <a:rPr lang="en-US" dirty="0" smtClean="0"/>
              <a:t> </a:t>
            </a:r>
            <a:r>
              <a:rPr lang="en-US" dirty="0" err="1" smtClean="0"/>
              <a:t>smanjuje</a:t>
            </a:r>
            <a:r>
              <a:rPr lang="en-US" dirty="0" smtClean="0"/>
              <a:t> </a:t>
            </a:r>
            <a:r>
              <a:rPr lang="en-US" dirty="0" err="1" smtClean="0"/>
              <a:t>emisije</a:t>
            </a:r>
            <a:r>
              <a:rPr lang="en-US" dirty="0" smtClean="0"/>
              <a:t> </a:t>
            </a:r>
            <a:r>
              <a:rPr lang="en-US" dirty="0" err="1" smtClean="0"/>
              <a:t>ispušnih</a:t>
            </a:r>
            <a:r>
              <a:rPr lang="en-US" dirty="0" smtClean="0"/>
              <a:t> </a:t>
            </a:r>
            <a:r>
              <a:rPr lang="en-US" dirty="0" err="1" smtClean="0"/>
              <a:t>plinova</a:t>
            </a:r>
            <a:r>
              <a:rPr lang="en-US" dirty="0" smtClean="0"/>
              <a:t> u </a:t>
            </a:r>
            <a:r>
              <a:rPr lang="en-US" dirty="0" err="1" smtClean="0"/>
              <a:t>cestovnom</a:t>
            </a:r>
            <a:r>
              <a:rPr lang="en-US" dirty="0" smtClean="0"/>
              <a:t> </a:t>
            </a:r>
            <a:r>
              <a:rPr lang="en-US" dirty="0" err="1" smtClean="0"/>
              <a:t>prometu</a:t>
            </a:r>
            <a:r>
              <a:rPr lang="en-US" dirty="0" smtClean="0"/>
              <a:t>.</a:t>
            </a:r>
            <a:endParaRPr lang="en-US" dirty="0"/>
          </a:p>
        </p:txBody>
      </p:sp>
    </p:spTree>
    <p:extLst>
      <p:ext uri="{BB962C8B-B14F-4D97-AF65-F5344CB8AC3E}">
        <p14:creationId xmlns:p14="http://schemas.microsoft.com/office/powerpoint/2010/main" val="2503631571"/>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OUR SOLUTION TO LESS POLLUTION – </a:t>
            </a:r>
            <a:r>
              <a:rPr lang="en-US" dirty="0" err="1" smtClean="0"/>
              <a:t>pametni</a:t>
            </a:r>
            <a:r>
              <a:rPr lang="en-US" dirty="0" smtClean="0"/>
              <a:t> </a:t>
            </a:r>
            <a:r>
              <a:rPr lang="hr-HR" dirty="0" smtClean="0"/>
              <a:t>semafori</a:t>
            </a:r>
            <a:endParaRPr lang="en-US" dirty="0"/>
          </a:p>
        </p:txBody>
      </p:sp>
      <p:pic>
        <p:nvPicPr>
          <p:cNvPr id="5" name="Rezervirano mjesto sadržaja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43000" y="2284847"/>
            <a:ext cx="4857265" cy="3644898"/>
          </a:xfrm>
        </p:spPr>
      </p:pic>
      <p:sp>
        <p:nvSpPr>
          <p:cNvPr id="4" name="Rezervirano mjesto sadržaja 3"/>
          <p:cNvSpPr>
            <a:spLocks noGrp="1"/>
          </p:cNvSpPr>
          <p:nvPr>
            <p:ph sz="half" idx="2"/>
          </p:nvPr>
        </p:nvSpPr>
        <p:spPr>
          <a:xfrm>
            <a:off x="6227617" y="2186712"/>
            <a:ext cx="5670755" cy="4351338"/>
          </a:xfrm>
        </p:spPr>
        <p:txBody>
          <a:bodyPr>
            <a:normAutofit/>
          </a:bodyPr>
          <a:lstStyle/>
          <a:p>
            <a:r>
              <a:rPr lang="hr-HR" dirty="0" err="1"/>
              <a:t>P</a:t>
            </a:r>
            <a:r>
              <a:rPr lang="en-US" dirty="0" err="1" smtClean="0"/>
              <a:t>rilagodljivi</a:t>
            </a:r>
            <a:r>
              <a:rPr lang="en-US" dirty="0" smtClean="0"/>
              <a:t> </a:t>
            </a:r>
            <a:r>
              <a:rPr lang="hr-HR" dirty="0" smtClean="0"/>
              <a:t>su </a:t>
            </a:r>
            <a:r>
              <a:rPr lang="en-US" dirty="0" err="1" smtClean="0"/>
              <a:t>trenutnom</a:t>
            </a:r>
            <a:r>
              <a:rPr lang="en-US" dirty="0" smtClean="0"/>
              <a:t> </a:t>
            </a:r>
            <a:r>
              <a:rPr lang="en-US" dirty="0" err="1" smtClean="0"/>
              <a:t>prometu</a:t>
            </a:r>
            <a:r>
              <a:rPr lang="en-US" dirty="0" smtClean="0"/>
              <a:t>. </a:t>
            </a:r>
            <a:r>
              <a:rPr lang="en-US" dirty="0" err="1" smtClean="0"/>
              <a:t>Koristeći</a:t>
            </a:r>
            <a:r>
              <a:rPr lang="en-US" dirty="0" smtClean="0"/>
              <a:t> </a:t>
            </a:r>
            <a:r>
              <a:rPr lang="en-US" dirty="0" err="1" smtClean="0"/>
              <a:t>infracrvene</a:t>
            </a:r>
            <a:r>
              <a:rPr lang="en-US" dirty="0" smtClean="0"/>
              <a:t> </a:t>
            </a:r>
            <a:r>
              <a:rPr lang="en-US" dirty="0" err="1" smtClean="0"/>
              <a:t>senzore</a:t>
            </a:r>
            <a:r>
              <a:rPr lang="en-US" dirty="0" smtClean="0"/>
              <a:t> </a:t>
            </a:r>
            <a:r>
              <a:rPr lang="en-US" dirty="0" err="1" smtClean="0"/>
              <a:t>detektiraju</a:t>
            </a:r>
            <a:r>
              <a:rPr lang="en-US" dirty="0" smtClean="0"/>
              <a:t> </a:t>
            </a:r>
            <a:r>
              <a:rPr lang="en-US" dirty="0" err="1" smtClean="0"/>
              <a:t>pokret</a:t>
            </a:r>
            <a:r>
              <a:rPr lang="en-US" dirty="0" smtClean="0"/>
              <a:t> </a:t>
            </a:r>
            <a:r>
              <a:rPr lang="en-US" dirty="0" err="1" smtClean="0"/>
              <a:t>i</a:t>
            </a:r>
            <a:r>
              <a:rPr lang="en-US" dirty="0" smtClean="0"/>
              <a:t> s </a:t>
            </a:r>
            <a:r>
              <a:rPr lang="en-US" dirty="0" err="1" smtClean="0"/>
              <a:t>obzirom</a:t>
            </a:r>
            <a:r>
              <a:rPr lang="en-US" dirty="0" smtClean="0"/>
              <a:t> </a:t>
            </a:r>
            <a:r>
              <a:rPr lang="en-US" dirty="0" err="1" smtClean="0"/>
              <a:t>na</a:t>
            </a:r>
            <a:r>
              <a:rPr lang="en-US" dirty="0" smtClean="0"/>
              <a:t> </a:t>
            </a:r>
            <a:r>
              <a:rPr lang="en-US" dirty="0" err="1" smtClean="0"/>
              <a:t>nadolazeći</a:t>
            </a:r>
            <a:r>
              <a:rPr lang="en-US" dirty="0" smtClean="0"/>
              <a:t> auto </a:t>
            </a:r>
            <a:r>
              <a:rPr lang="en-US" dirty="0" err="1" smtClean="0"/>
              <a:t>reguliraju</a:t>
            </a:r>
            <a:r>
              <a:rPr lang="en-US" dirty="0" smtClean="0"/>
              <a:t> </a:t>
            </a:r>
            <a:r>
              <a:rPr lang="en-US" dirty="0" err="1" smtClean="0"/>
              <a:t>promet</a:t>
            </a:r>
            <a:r>
              <a:rPr lang="en-US" dirty="0" smtClean="0"/>
              <a:t>.</a:t>
            </a:r>
            <a:endParaRPr lang="hr-HR" dirty="0" smtClean="0"/>
          </a:p>
          <a:p>
            <a:r>
              <a:rPr lang="en-US" dirty="0" smtClean="0"/>
              <a:t> </a:t>
            </a:r>
            <a:r>
              <a:rPr lang="en-US" dirty="0" err="1" smtClean="0"/>
              <a:t>Primjenom</a:t>
            </a:r>
            <a:r>
              <a:rPr lang="en-US" dirty="0" smtClean="0"/>
              <a:t> </a:t>
            </a:r>
            <a:r>
              <a:rPr lang="en-US" dirty="0" err="1" smtClean="0"/>
              <a:t>pametnih</a:t>
            </a:r>
            <a:r>
              <a:rPr lang="en-US" dirty="0" smtClean="0"/>
              <a:t> </a:t>
            </a:r>
            <a:r>
              <a:rPr lang="en-US" dirty="0" err="1" smtClean="0"/>
              <a:t>semafora</a:t>
            </a:r>
            <a:r>
              <a:rPr lang="en-US" dirty="0" smtClean="0"/>
              <a:t> </a:t>
            </a:r>
            <a:r>
              <a:rPr lang="en-US" dirty="0" err="1" smtClean="0"/>
              <a:t>izbjegli</a:t>
            </a:r>
            <a:r>
              <a:rPr lang="en-US" dirty="0" smtClean="0"/>
              <a:t> </a:t>
            </a:r>
            <a:r>
              <a:rPr lang="en-US" dirty="0" err="1" smtClean="0"/>
              <a:t>smo</a:t>
            </a:r>
            <a:r>
              <a:rPr lang="en-US" dirty="0" smtClean="0"/>
              <a:t> </a:t>
            </a:r>
            <a:r>
              <a:rPr lang="en-US" dirty="0" err="1" smtClean="0"/>
              <a:t>situacije</a:t>
            </a:r>
            <a:r>
              <a:rPr lang="en-US" dirty="0" smtClean="0"/>
              <a:t> u </a:t>
            </a:r>
            <a:r>
              <a:rPr lang="en-US" dirty="0" err="1" smtClean="0"/>
              <a:t>kojima</a:t>
            </a:r>
            <a:r>
              <a:rPr lang="en-US" dirty="0" smtClean="0"/>
              <a:t> </a:t>
            </a:r>
            <a:r>
              <a:rPr lang="en-US" dirty="0" err="1" smtClean="0"/>
              <a:t>su</a:t>
            </a:r>
            <a:r>
              <a:rPr lang="en-US" dirty="0" smtClean="0"/>
              <a:t> </a:t>
            </a:r>
            <a:r>
              <a:rPr lang="en-US" dirty="0" err="1" smtClean="0"/>
              <a:t>ljudi</a:t>
            </a:r>
            <a:r>
              <a:rPr lang="en-US" dirty="0" smtClean="0"/>
              <a:t> u </a:t>
            </a:r>
            <a:r>
              <a:rPr lang="en-US" dirty="0" err="1" smtClean="0"/>
              <a:t>vozilima</a:t>
            </a:r>
            <a:r>
              <a:rPr lang="en-US" dirty="0" smtClean="0"/>
              <a:t> </a:t>
            </a:r>
            <a:r>
              <a:rPr lang="en-US" dirty="0" err="1" smtClean="0"/>
              <a:t>morali</a:t>
            </a:r>
            <a:r>
              <a:rPr lang="en-US" dirty="0" smtClean="0"/>
              <a:t> </a:t>
            </a:r>
            <a:r>
              <a:rPr lang="en-US" dirty="0" err="1" smtClean="0"/>
              <a:t>čekati</a:t>
            </a:r>
            <a:r>
              <a:rPr lang="en-US" dirty="0" smtClean="0"/>
              <a:t> </a:t>
            </a:r>
            <a:r>
              <a:rPr lang="en-US" dirty="0" err="1" smtClean="0"/>
              <a:t>zeleno</a:t>
            </a:r>
            <a:r>
              <a:rPr lang="en-US" dirty="0" smtClean="0"/>
              <a:t> </a:t>
            </a:r>
            <a:r>
              <a:rPr lang="en-US" dirty="0" err="1" smtClean="0"/>
              <a:t>svjetlo</a:t>
            </a:r>
            <a:r>
              <a:rPr lang="en-US" dirty="0" smtClean="0"/>
              <a:t> </a:t>
            </a:r>
            <a:r>
              <a:rPr lang="en-US" dirty="0" err="1" smtClean="0"/>
              <a:t>na</a:t>
            </a:r>
            <a:r>
              <a:rPr lang="en-US" dirty="0" smtClean="0"/>
              <a:t> </a:t>
            </a:r>
            <a:r>
              <a:rPr lang="en-US" dirty="0" err="1" smtClean="0"/>
              <a:t>potpuno</a:t>
            </a:r>
            <a:r>
              <a:rPr lang="en-US" dirty="0" smtClean="0"/>
              <a:t> </a:t>
            </a:r>
            <a:r>
              <a:rPr lang="en-US" dirty="0" err="1" smtClean="0"/>
              <a:t>praznim</a:t>
            </a:r>
            <a:r>
              <a:rPr lang="en-US" dirty="0" smtClean="0"/>
              <a:t> </a:t>
            </a:r>
            <a:r>
              <a:rPr lang="en-US" dirty="0" err="1" smtClean="0"/>
              <a:t>raskrižjima</a:t>
            </a:r>
            <a:r>
              <a:rPr lang="en-US" dirty="0" smtClean="0"/>
              <a:t>, </a:t>
            </a:r>
            <a:r>
              <a:rPr lang="en-US" dirty="0" err="1" smtClean="0"/>
              <a:t>gdje</a:t>
            </a:r>
            <a:r>
              <a:rPr lang="en-US" dirty="0" smtClean="0"/>
              <a:t> </a:t>
            </a:r>
            <a:r>
              <a:rPr lang="en-US" dirty="0" err="1" smtClean="0"/>
              <a:t>ih</a:t>
            </a:r>
            <a:r>
              <a:rPr lang="en-US" dirty="0" smtClean="0"/>
              <a:t> </a:t>
            </a:r>
            <a:r>
              <a:rPr lang="en-US" dirty="0" err="1" smtClean="0"/>
              <a:t>nitko</a:t>
            </a:r>
            <a:r>
              <a:rPr lang="en-US" dirty="0" smtClean="0"/>
              <a:t> ne </a:t>
            </a:r>
            <a:r>
              <a:rPr lang="en-US" dirty="0" err="1" smtClean="0"/>
              <a:t>ometa</a:t>
            </a:r>
            <a:r>
              <a:rPr lang="en-US" dirty="0" smtClean="0"/>
              <a:t> u </a:t>
            </a:r>
            <a:r>
              <a:rPr lang="en-US" dirty="0" err="1" smtClean="0"/>
              <a:t>nastavku</a:t>
            </a:r>
            <a:r>
              <a:rPr lang="en-US" dirty="0" smtClean="0"/>
              <a:t> </a:t>
            </a:r>
            <a:r>
              <a:rPr lang="en-US" dirty="0" err="1" smtClean="0"/>
              <a:t>kretanja</a:t>
            </a:r>
            <a:r>
              <a:rPr lang="en-US" dirty="0" smtClean="0"/>
              <a:t> </a:t>
            </a:r>
            <a:r>
              <a:rPr lang="en-US" dirty="0" err="1" smtClean="0"/>
              <a:t>prema</a:t>
            </a:r>
            <a:r>
              <a:rPr lang="en-US" dirty="0" smtClean="0"/>
              <a:t> </a:t>
            </a:r>
            <a:r>
              <a:rPr lang="en-US" dirty="0" err="1" smtClean="0"/>
              <a:t>odredištu</a:t>
            </a:r>
            <a:r>
              <a:rPr lang="en-US" dirty="0" smtClean="0"/>
              <a:t>. </a:t>
            </a:r>
            <a:endParaRPr lang="hr-HR" dirty="0" smtClean="0"/>
          </a:p>
          <a:p>
            <a:r>
              <a:rPr lang="en-US" dirty="0" err="1" smtClean="0"/>
              <a:t>Osim</a:t>
            </a:r>
            <a:r>
              <a:rPr lang="en-US" dirty="0" smtClean="0"/>
              <a:t> toga, </a:t>
            </a:r>
            <a:r>
              <a:rPr lang="en-US" dirty="0" err="1" smtClean="0"/>
              <a:t>pametnim</a:t>
            </a:r>
            <a:r>
              <a:rPr lang="en-US" dirty="0" smtClean="0"/>
              <a:t> </a:t>
            </a:r>
            <a:r>
              <a:rPr lang="en-US" dirty="0" err="1" smtClean="0"/>
              <a:t>načinom</a:t>
            </a:r>
            <a:r>
              <a:rPr lang="en-US" dirty="0" smtClean="0"/>
              <a:t> </a:t>
            </a:r>
            <a:r>
              <a:rPr lang="en-US" dirty="0" err="1" smtClean="0"/>
              <a:t>upravljanja</a:t>
            </a:r>
            <a:r>
              <a:rPr lang="en-US" dirty="0" smtClean="0"/>
              <a:t> </a:t>
            </a:r>
            <a:r>
              <a:rPr lang="en-US" dirty="0" err="1" smtClean="0"/>
              <a:t>semaforima</a:t>
            </a:r>
            <a:r>
              <a:rPr lang="en-US" dirty="0" smtClean="0"/>
              <a:t> </a:t>
            </a:r>
            <a:r>
              <a:rPr lang="en-US" dirty="0" err="1" smtClean="0"/>
              <a:t>rješavamo</a:t>
            </a:r>
            <a:r>
              <a:rPr lang="en-US" dirty="0" smtClean="0"/>
              <a:t> problem </a:t>
            </a:r>
            <a:r>
              <a:rPr lang="en-US" dirty="0" err="1" smtClean="0"/>
              <a:t>gužvi</a:t>
            </a:r>
            <a:r>
              <a:rPr lang="en-US" dirty="0" smtClean="0"/>
              <a:t>.</a:t>
            </a:r>
            <a:endParaRPr lang="en-US" dirty="0"/>
          </a:p>
        </p:txBody>
      </p:sp>
    </p:spTree>
    <p:extLst>
      <p:ext uri="{BB962C8B-B14F-4D97-AF65-F5344CB8AC3E}">
        <p14:creationId xmlns:p14="http://schemas.microsoft.com/office/powerpoint/2010/main" val="2257643249"/>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OUR SOLUTION TO LESS POLLUTION – </a:t>
            </a:r>
            <a:r>
              <a:rPr lang="hr-HR" dirty="0" smtClean="0"/>
              <a:t/>
            </a:r>
            <a:br>
              <a:rPr lang="hr-HR" dirty="0" smtClean="0"/>
            </a:br>
            <a:r>
              <a:rPr lang="hr-HR" dirty="0" smtClean="0"/>
              <a:t>solarni tragač</a:t>
            </a:r>
            <a:endParaRPr lang="en-US" dirty="0"/>
          </a:p>
        </p:txBody>
      </p:sp>
      <p:pic>
        <p:nvPicPr>
          <p:cNvPr id="5" name="Rezervirano mjesto sadržaja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80653" y="2057400"/>
            <a:ext cx="2931674" cy="4401712"/>
          </a:xfrm>
        </p:spPr>
      </p:pic>
      <p:sp>
        <p:nvSpPr>
          <p:cNvPr id="4" name="Rezervirano mjesto sadržaja 3"/>
          <p:cNvSpPr>
            <a:spLocks noGrp="1"/>
          </p:cNvSpPr>
          <p:nvPr>
            <p:ph sz="half" idx="2"/>
          </p:nvPr>
        </p:nvSpPr>
        <p:spPr>
          <a:xfrm>
            <a:off x="5962812" y="2057400"/>
            <a:ext cx="4754880" cy="4023360"/>
          </a:xfrm>
        </p:spPr>
        <p:txBody>
          <a:bodyPr/>
          <a:lstStyle/>
          <a:p>
            <a:r>
              <a:rPr lang="en-US" dirty="0" err="1" smtClean="0"/>
              <a:t>uz</a:t>
            </a:r>
            <a:r>
              <a:rPr lang="en-US" dirty="0" smtClean="0"/>
              <a:t> </a:t>
            </a:r>
            <a:r>
              <a:rPr lang="en-US" dirty="0" err="1" smtClean="0"/>
              <a:t>pomoć</a:t>
            </a:r>
            <a:r>
              <a:rPr lang="en-US" dirty="0" smtClean="0"/>
              <a:t> </a:t>
            </a:r>
            <a:r>
              <a:rPr lang="en-US" dirty="0" err="1" smtClean="0"/>
              <a:t>foto</a:t>
            </a:r>
            <a:r>
              <a:rPr lang="en-US" dirty="0" smtClean="0"/>
              <a:t> </a:t>
            </a:r>
            <a:r>
              <a:rPr lang="en-US" dirty="0" err="1" smtClean="0"/>
              <a:t>otpornika</a:t>
            </a:r>
            <a:r>
              <a:rPr lang="en-US" dirty="0" smtClean="0"/>
              <a:t> </a:t>
            </a:r>
            <a:r>
              <a:rPr lang="en-US" dirty="0" err="1" smtClean="0"/>
              <a:t>i</a:t>
            </a:r>
            <a:r>
              <a:rPr lang="en-US" dirty="0" smtClean="0"/>
              <a:t> servo </a:t>
            </a:r>
            <a:r>
              <a:rPr lang="en-US" dirty="0" err="1" smtClean="0"/>
              <a:t>motora</a:t>
            </a:r>
            <a:r>
              <a:rPr lang="en-US" dirty="0" smtClean="0"/>
              <a:t> </a:t>
            </a:r>
            <a:r>
              <a:rPr lang="en-US" dirty="0" err="1" smtClean="0"/>
              <a:t>prati</a:t>
            </a:r>
            <a:r>
              <a:rPr lang="en-US" dirty="0" smtClean="0"/>
              <a:t> </a:t>
            </a:r>
            <a:r>
              <a:rPr lang="en-US" dirty="0" err="1" smtClean="0"/>
              <a:t>izvor</a:t>
            </a:r>
            <a:r>
              <a:rPr lang="en-US" dirty="0" smtClean="0"/>
              <a:t> </a:t>
            </a:r>
            <a:r>
              <a:rPr lang="en-US" dirty="0" err="1" smtClean="0"/>
              <a:t>svjetlosti</a:t>
            </a:r>
            <a:r>
              <a:rPr lang="en-US" dirty="0" smtClean="0"/>
              <a:t>, </a:t>
            </a:r>
            <a:r>
              <a:rPr lang="en-US" dirty="0" err="1" smtClean="0"/>
              <a:t>prikuplja</a:t>
            </a:r>
            <a:r>
              <a:rPr lang="en-US" dirty="0" smtClean="0"/>
              <a:t> </a:t>
            </a:r>
            <a:r>
              <a:rPr lang="en-US" dirty="0" err="1" smtClean="0"/>
              <a:t>Sunčevu</a:t>
            </a:r>
            <a:r>
              <a:rPr lang="en-US" dirty="0" smtClean="0"/>
              <a:t> </a:t>
            </a:r>
            <a:r>
              <a:rPr lang="en-US" dirty="0" err="1" smtClean="0"/>
              <a:t>energiju</a:t>
            </a:r>
            <a:r>
              <a:rPr lang="en-US" dirty="0" smtClean="0"/>
              <a:t>, </a:t>
            </a:r>
            <a:r>
              <a:rPr lang="en-US" dirty="0" err="1" smtClean="0"/>
              <a:t>pohranjuje</a:t>
            </a:r>
            <a:r>
              <a:rPr lang="en-US" dirty="0" smtClean="0"/>
              <a:t> u „power bank“, a </a:t>
            </a:r>
            <a:r>
              <a:rPr lang="en-US" dirty="0" err="1" smtClean="0"/>
              <a:t>koja</a:t>
            </a:r>
            <a:r>
              <a:rPr lang="en-US" dirty="0" smtClean="0"/>
              <a:t> </a:t>
            </a:r>
            <a:r>
              <a:rPr lang="en-US" dirty="0" err="1" smtClean="0"/>
              <a:t>dalje</a:t>
            </a:r>
            <a:r>
              <a:rPr lang="en-US" dirty="0" smtClean="0"/>
              <a:t> </a:t>
            </a:r>
            <a:r>
              <a:rPr lang="en-US" dirty="0" err="1" smtClean="0"/>
              <a:t>napon</a:t>
            </a:r>
            <a:r>
              <a:rPr lang="en-US" dirty="0" smtClean="0"/>
              <a:t> </a:t>
            </a:r>
            <a:r>
              <a:rPr lang="en-US" dirty="0" err="1" smtClean="0"/>
              <a:t>distribuira</a:t>
            </a:r>
            <a:r>
              <a:rPr lang="en-US" dirty="0" smtClean="0"/>
              <a:t> </a:t>
            </a:r>
            <a:r>
              <a:rPr lang="en-US" dirty="0" err="1" smtClean="0"/>
              <a:t>prema</a:t>
            </a:r>
            <a:r>
              <a:rPr lang="en-US" dirty="0" smtClean="0"/>
              <a:t> </a:t>
            </a:r>
            <a:r>
              <a:rPr lang="en-US" dirty="0" err="1" smtClean="0"/>
              <a:t>rasvjetnom</a:t>
            </a:r>
            <a:r>
              <a:rPr lang="en-US" dirty="0" smtClean="0"/>
              <a:t> </a:t>
            </a:r>
            <a:r>
              <a:rPr lang="en-US" dirty="0" err="1" smtClean="0"/>
              <a:t>tijelu</a:t>
            </a:r>
            <a:r>
              <a:rPr lang="en-US" dirty="0" smtClean="0"/>
              <a:t> </a:t>
            </a:r>
            <a:r>
              <a:rPr lang="en-US" dirty="0" err="1" smtClean="0"/>
              <a:t>postavljenom</a:t>
            </a:r>
            <a:r>
              <a:rPr lang="en-US" dirty="0" smtClean="0"/>
              <a:t> </a:t>
            </a:r>
            <a:r>
              <a:rPr lang="en-US" dirty="0" err="1" smtClean="0"/>
              <a:t>uz</a:t>
            </a:r>
            <a:r>
              <a:rPr lang="en-US" dirty="0" smtClean="0"/>
              <a:t> </a:t>
            </a:r>
            <a:r>
              <a:rPr lang="en-US" dirty="0" err="1" smtClean="0"/>
              <a:t>glavnu</a:t>
            </a:r>
            <a:r>
              <a:rPr lang="en-US" dirty="0" smtClean="0"/>
              <a:t> </a:t>
            </a:r>
            <a:r>
              <a:rPr lang="en-US" dirty="0" err="1" smtClean="0"/>
              <a:t>prometnicu</a:t>
            </a:r>
            <a:r>
              <a:rPr lang="en-US" dirty="0" smtClean="0"/>
              <a:t>. </a:t>
            </a:r>
            <a:endParaRPr lang="hr-HR" dirty="0" smtClean="0"/>
          </a:p>
          <a:p>
            <a:r>
              <a:rPr lang="en-US" dirty="0" err="1" smtClean="0"/>
              <a:t>Za</a:t>
            </a:r>
            <a:r>
              <a:rPr lang="en-US" dirty="0" smtClean="0"/>
              <a:t> solar panel Sun tracker </a:t>
            </a:r>
            <a:r>
              <a:rPr lang="en-US" dirty="0" err="1" smtClean="0"/>
              <a:t>koristili</a:t>
            </a:r>
            <a:r>
              <a:rPr lang="en-US" dirty="0" smtClean="0"/>
              <a:t> </a:t>
            </a:r>
            <a:r>
              <a:rPr lang="en-US" dirty="0" err="1" smtClean="0"/>
              <a:t>smo</a:t>
            </a:r>
            <a:r>
              <a:rPr lang="en-US" dirty="0" smtClean="0"/>
              <a:t> Arduino MKR 1000. </a:t>
            </a:r>
            <a:endParaRPr lang="en-US" dirty="0"/>
          </a:p>
        </p:txBody>
      </p:sp>
    </p:spTree>
    <p:extLst>
      <p:ext uri="{BB962C8B-B14F-4D97-AF65-F5344CB8AC3E}">
        <p14:creationId xmlns:p14="http://schemas.microsoft.com/office/powerpoint/2010/main" val="2457600866"/>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78936" y="478949"/>
            <a:ext cx="2998445" cy="593520"/>
          </a:xfrm>
        </p:spPr>
        <p:txBody>
          <a:bodyPr>
            <a:normAutofit fontScale="90000"/>
          </a:bodyPr>
          <a:lstStyle/>
          <a:p>
            <a:r>
              <a:rPr lang="hr-HR" dirty="0" smtClean="0"/>
              <a:t>Faze izrade</a:t>
            </a:r>
            <a:endParaRPr lang="en-US" dirty="0"/>
          </a:p>
        </p:txBody>
      </p:sp>
      <p:sp>
        <p:nvSpPr>
          <p:cNvPr id="23" name="Šesterokut 22"/>
          <p:cNvSpPr/>
          <p:nvPr/>
        </p:nvSpPr>
        <p:spPr>
          <a:xfrm>
            <a:off x="195206" y="1722851"/>
            <a:ext cx="4494782" cy="3140908"/>
          </a:xfrm>
          <a:prstGeom prst="hexagon">
            <a:avLst>
              <a:gd name="adj" fmla="val 25000"/>
              <a:gd name="vf" fmla="val 115470"/>
            </a:avLst>
          </a:prstGeom>
          <a:blipFill>
            <a:blip r:embed="rId2" cstate="print">
              <a:extLst>
                <a:ext uri="{28A0092B-C50C-407E-A947-70E740481C1C}">
                  <a14:useLocalDpi xmlns:a14="http://schemas.microsoft.com/office/drawing/2010/main" val="0"/>
                </a:ext>
              </a:extLst>
            </a:blip>
            <a:srcRect/>
            <a:stretch>
              <a:fillRect t="-24000" b="-24000"/>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Šesterokut 23"/>
          <p:cNvSpPr/>
          <p:nvPr/>
        </p:nvSpPr>
        <p:spPr>
          <a:xfrm>
            <a:off x="7787543" y="1722851"/>
            <a:ext cx="4173399" cy="3108468"/>
          </a:xfrm>
          <a:prstGeom prst="hexagon">
            <a:avLst>
              <a:gd name="adj" fmla="val 25000"/>
              <a:gd name="vf" fmla="val 115470"/>
            </a:avLst>
          </a:prstGeom>
          <a:blipFill>
            <a:blip r:embed="rId3" cstate="print">
              <a:extLst>
                <a:ext uri="{28A0092B-C50C-407E-A947-70E740481C1C}">
                  <a14:useLocalDpi xmlns:a14="http://schemas.microsoft.com/office/drawing/2010/main" val="0"/>
                </a:ext>
              </a:extLst>
            </a:blip>
            <a:srcRect/>
            <a:stretch>
              <a:fillRect t="-28000" b="-28000"/>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Šesterokut 26"/>
          <p:cNvSpPr/>
          <p:nvPr/>
        </p:nvSpPr>
        <p:spPr>
          <a:xfrm>
            <a:off x="4275789" y="3356284"/>
            <a:ext cx="3880268" cy="3154515"/>
          </a:xfrm>
          <a:prstGeom prst="hexagon">
            <a:avLst>
              <a:gd name="adj" fmla="val 25000"/>
              <a:gd name="vf" fmla="val 115470"/>
            </a:avLst>
          </a:prstGeom>
          <a:blipFill>
            <a:blip r:embed="rId4">
              <a:extLst>
                <a:ext uri="{28A0092B-C50C-407E-A947-70E740481C1C}">
                  <a14:useLocalDpi xmlns:a14="http://schemas.microsoft.com/office/drawing/2010/main" val="0"/>
                </a:ext>
              </a:extLst>
            </a:blip>
            <a:srcRect/>
            <a:stretch>
              <a:fillRect l="-15000" r="-15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Šesterokut 27"/>
          <p:cNvSpPr/>
          <p:nvPr/>
        </p:nvSpPr>
        <p:spPr>
          <a:xfrm>
            <a:off x="4251322" y="351869"/>
            <a:ext cx="3974888" cy="2820527"/>
          </a:xfrm>
          <a:prstGeom prst="hexagon">
            <a:avLst>
              <a:gd name="adj" fmla="val 25000"/>
              <a:gd name="vf" fmla="val 115470"/>
            </a:avLst>
          </a:prstGeom>
          <a:blipFill>
            <a:blip r:embed="rId5" cstate="print">
              <a:extLst>
                <a:ext uri="{28A0092B-C50C-407E-A947-70E740481C1C}">
                  <a14:useLocalDpi xmlns:a14="http://schemas.microsoft.com/office/drawing/2010/main" val="0"/>
                </a:ext>
              </a:extLst>
            </a:blip>
            <a:srcRect/>
            <a:stretch>
              <a:fillRect t="-25000" b="-25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Nasmiješeno lice 29"/>
          <p:cNvSpPr/>
          <p:nvPr/>
        </p:nvSpPr>
        <p:spPr>
          <a:xfrm>
            <a:off x="10223485" y="5228079"/>
            <a:ext cx="1342103" cy="1118350"/>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Nasmiješeno lice 30"/>
          <p:cNvSpPr/>
          <p:nvPr/>
        </p:nvSpPr>
        <p:spPr>
          <a:xfrm>
            <a:off x="10547950" y="330680"/>
            <a:ext cx="1342103" cy="1118350"/>
          </a:xfrm>
          <a:prstGeom prst="smileyFace">
            <a:avLst>
              <a:gd name="adj" fmla="val 69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Nasmiješeno lice 31"/>
          <p:cNvSpPr/>
          <p:nvPr/>
        </p:nvSpPr>
        <p:spPr>
          <a:xfrm>
            <a:off x="470904" y="5272324"/>
            <a:ext cx="1342103" cy="1118350"/>
          </a:xfrm>
          <a:prstGeom prst="smileyFace">
            <a:avLst>
              <a:gd name="adj" fmla="val -4653"/>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Slika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3898" y="303276"/>
            <a:ext cx="2093716" cy="1076959"/>
          </a:xfrm>
          <a:prstGeom prst="rect">
            <a:avLst/>
          </a:prstGeom>
        </p:spPr>
      </p:pic>
      <p:pic>
        <p:nvPicPr>
          <p:cNvPr id="37" name="Slika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348" y="5001954"/>
            <a:ext cx="1508845" cy="1508845"/>
          </a:xfrm>
          <a:prstGeom prst="rect">
            <a:avLst/>
          </a:prstGeom>
        </p:spPr>
      </p:pic>
      <p:pic>
        <p:nvPicPr>
          <p:cNvPr id="38" name="Slika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8257" y="5272324"/>
            <a:ext cx="2257886" cy="1176134"/>
          </a:xfrm>
          <a:prstGeom prst="rect">
            <a:avLst/>
          </a:prstGeom>
        </p:spPr>
      </p:pic>
    </p:spTree>
    <p:extLst>
      <p:ext uri="{BB962C8B-B14F-4D97-AF65-F5344CB8AC3E}">
        <p14:creationId xmlns:p14="http://schemas.microsoft.com/office/powerpoint/2010/main" val="3812485618"/>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651164" y="526473"/>
            <a:ext cx="6594763" cy="775854"/>
          </a:xfrm>
          <a:prstGeom prst="rect">
            <a:avLst/>
          </a:prstGeom>
          <a:noFill/>
        </p:spPr>
        <p:txBody>
          <a:bodyPr wrap="square" rtlCol="0">
            <a:spAutoFit/>
          </a:bodyPr>
          <a:lstStyle/>
          <a:p>
            <a:r>
              <a:rPr lang="hr-HR" sz="4400" dirty="0" err="1" smtClean="0">
                <a:solidFill>
                  <a:schemeClr val="accent1"/>
                </a:solidFill>
              </a:rPr>
              <a:t>Feedback</a:t>
            </a:r>
            <a:r>
              <a:rPr lang="hr-HR" sz="4400" dirty="0" smtClean="0">
                <a:solidFill>
                  <a:schemeClr val="accent1"/>
                </a:solidFill>
              </a:rPr>
              <a:t>….</a:t>
            </a:r>
            <a:endParaRPr lang="hr-HR" sz="4400" dirty="0">
              <a:solidFill>
                <a:schemeClr val="accent1"/>
              </a:solidFill>
            </a:endParaRPr>
          </a:p>
        </p:txBody>
      </p:sp>
      <p:sp>
        <p:nvSpPr>
          <p:cNvPr id="3" name="TekstniOkvir 2"/>
          <p:cNvSpPr txBox="1"/>
          <p:nvPr/>
        </p:nvSpPr>
        <p:spPr>
          <a:xfrm>
            <a:off x="651164" y="2086841"/>
            <a:ext cx="10654145" cy="3785652"/>
          </a:xfrm>
          <a:prstGeom prst="rect">
            <a:avLst/>
          </a:prstGeom>
          <a:noFill/>
        </p:spPr>
        <p:txBody>
          <a:bodyPr wrap="square" rtlCol="0">
            <a:spAutoFit/>
          </a:bodyPr>
          <a:lstStyle/>
          <a:p>
            <a:pPr marL="342900" indent="-342900">
              <a:lnSpc>
                <a:spcPct val="200000"/>
              </a:lnSpc>
              <a:buClr>
                <a:schemeClr val="accent1"/>
              </a:buClr>
              <a:buFont typeface="Arial" panose="020B0604020202020204" pitchFamily="34" charset="0"/>
              <a:buChar char="•"/>
            </a:pPr>
            <a:r>
              <a:rPr lang="hr-HR" sz="2400" dirty="0">
                <a:solidFill>
                  <a:srgbClr val="00B0F0"/>
                </a:solidFill>
              </a:rPr>
              <a:t>Veliki interes </a:t>
            </a:r>
            <a:r>
              <a:rPr lang="hr-HR" sz="2400" dirty="0" smtClean="0">
                <a:solidFill>
                  <a:srgbClr val="00B0F0"/>
                </a:solidFill>
              </a:rPr>
              <a:t>javnosti na ovu temu;</a:t>
            </a:r>
            <a:endParaRPr lang="hr-HR" sz="2400" dirty="0">
              <a:solidFill>
                <a:srgbClr val="00B0F0"/>
              </a:solidFill>
            </a:endParaRPr>
          </a:p>
          <a:p>
            <a:pPr marL="342900" indent="-342900">
              <a:lnSpc>
                <a:spcPct val="200000"/>
              </a:lnSpc>
              <a:buClr>
                <a:schemeClr val="accent1"/>
              </a:buClr>
              <a:buFont typeface="Arial" panose="020B0604020202020204" pitchFamily="34" charset="0"/>
              <a:buChar char="•"/>
            </a:pPr>
            <a:r>
              <a:rPr lang="hr-HR" sz="2400" dirty="0" smtClean="0">
                <a:solidFill>
                  <a:srgbClr val="00B0F0"/>
                </a:solidFill>
              </a:rPr>
              <a:t>Mogućnost primjene </a:t>
            </a:r>
            <a:r>
              <a:rPr lang="hr-HR" sz="2400" dirty="0">
                <a:solidFill>
                  <a:srgbClr val="00B0F0"/>
                </a:solidFill>
              </a:rPr>
              <a:t>u stvarnome </a:t>
            </a:r>
            <a:r>
              <a:rPr lang="hr-HR" sz="2400" dirty="0" smtClean="0">
                <a:solidFill>
                  <a:srgbClr val="00B0F0"/>
                </a:solidFill>
              </a:rPr>
              <a:t>životu; </a:t>
            </a:r>
          </a:p>
          <a:p>
            <a:pPr marL="342900" indent="-342900">
              <a:lnSpc>
                <a:spcPct val="200000"/>
              </a:lnSpc>
              <a:buClr>
                <a:schemeClr val="accent1"/>
              </a:buClr>
              <a:buFont typeface="Arial" panose="020B0604020202020204" pitchFamily="34" charset="0"/>
              <a:buChar char="•"/>
            </a:pPr>
            <a:r>
              <a:rPr lang="pl-PL" sz="2400" dirty="0" smtClean="0">
                <a:solidFill>
                  <a:srgbClr val="00B0F0"/>
                </a:solidFill>
              </a:rPr>
              <a:t>Jedna od glavnih </a:t>
            </a:r>
            <a:r>
              <a:rPr lang="pl-PL" sz="2400" dirty="0">
                <a:solidFill>
                  <a:srgbClr val="00B0F0"/>
                </a:solidFill>
              </a:rPr>
              <a:t>odlika našeg </a:t>
            </a:r>
            <a:r>
              <a:rPr lang="pl-PL" sz="2400" dirty="0" smtClean="0">
                <a:solidFill>
                  <a:srgbClr val="00B0F0"/>
                </a:solidFill>
              </a:rPr>
              <a:t>projekta je briga o </a:t>
            </a:r>
            <a:r>
              <a:rPr lang="pl-PL" sz="2400" dirty="0">
                <a:solidFill>
                  <a:srgbClr val="00B0F0"/>
                </a:solidFill>
              </a:rPr>
              <a:t>dobrobiti društva i </a:t>
            </a:r>
            <a:r>
              <a:rPr lang="pl-PL" sz="2400" dirty="0" smtClean="0">
                <a:solidFill>
                  <a:srgbClr val="00B0F0"/>
                </a:solidFill>
              </a:rPr>
              <a:t>okoliša;</a:t>
            </a:r>
          </a:p>
          <a:p>
            <a:pPr marL="342900" indent="-342900">
              <a:lnSpc>
                <a:spcPct val="200000"/>
              </a:lnSpc>
              <a:buClr>
                <a:schemeClr val="accent1"/>
              </a:buClr>
              <a:buFont typeface="Arial" panose="020B0604020202020204" pitchFamily="34" charset="0"/>
              <a:buChar char="•"/>
            </a:pPr>
            <a:r>
              <a:rPr lang="hr-HR" sz="2400" dirty="0">
                <a:solidFill>
                  <a:srgbClr val="00B0F0"/>
                </a:solidFill>
              </a:rPr>
              <a:t>U</a:t>
            </a:r>
            <a:r>
              <a:rPr lang="hr-HR" sz="2400" dirty="0" smtClean="0">
                <a:solidFill>
                  <a:srgbClr val="00B0F0"/>
                </a:solidFill>
              </a:rPr>
              <a:t>jedinjuje </a:t>
            </a:r>
            <a:r>
              <a:rPr lang="hr-HR" sz="2400" dirty="0">
                <a:solidFill>
                  <a:srgbClr val="00B0F0"/>
                </a:solidFill>
              </a:rPr>
              <a:t>brojne djelatnosti te time doprinosi gospodarskom razvitku </a:t>
            </a:r>
            <a:r>
              <a:rPr lang="hr-HR" sz="2400" dirty="0" smtClean="0">
                <a:solidFill>
                  <a:srgbClr val="00B0F0"/>
                </a:solidFill>
              </a:rPr>
              <a:t>zajednice;</a:t>
            </a:r>
          </a:p>
          <a:p>
            <a:pPr marL="342900" indent="-342900">
              <a:lnSpc>
                <a:spcPct val="200000"/>
              </a:lnSpc>
              <a:buClr>
                <a:schemeClr val="accent1"/>
              </a:buClr>
              <a:buFont typeface="Arial" panose="020B0604020202020204" pitchFamily="34" charset="0"/>
              <a:buChar char="•"/>
            </a:pPr>
            <a:r>
              <a:rPr lang="hr-HR" sz="2400" dirty="0">
                <a:solidFill>
                  <a:srgbClr val="00B0F0"/>
                </a:solidFill>
              </a:rPr>
              <a:t>T</a:t>
            </a:r>
            <a:r>
              <a:rPr lang="hr-HR" sz="2400" dirty="0" smtClean="0">
                <a:solidFill>
                  <a:srgbClr val="00B0F0"/>
                </a:solidFill>
              </a:rPr>
              <a:t>emelji se na </a:t>
            </a:r>
            <a:r>
              <a:rPr lang="hr-HR" sz="2400" dirty="0">
                <a:solidFill>
                  <a:srgbClr val="00B0F0"/>
                </a:solidFill>
              </a:rPr>
              <a:t>uporabi visoke tehnologije i održivim izvorima </a:t>
            </a:r>
            <a:r>
              <a:rPr lang="hr-HR" sz="2400" dirty="0" smtClean="0">
                <a:solidFill>
                  <a:srgbClr val="00B0F0"/>
                </a:solidFill>
              </a:rPr>
              <a:t>energije.</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857" y="526473"/>
            <a:ext cx="2844125" cy="15603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56768182"/>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88373" y="265355"/>
            <a:ext cx="5776900" cy="844839"/>
          </a:xfrm>
        </p:spPr>
        <p:txBody>
          <a:bodyPr>
            <a:normAutofit/>
          </a:bodyPr>
          <a:lstStyle/>
          <a:p>
            <a:r>
              <a:rPr lang="hr-HR" dirty="0" smtClean="0"/>
              <a:t>Marketinške aktivnosti</a:t>
            </a:r>
            <a:endParaRPr lang="en-US" dirty="0"/>
          </a:p>
        </p:txBody>
      </p:sp>
      <p:pic>
        <p:nvPicPr>
          <p:cNvPr id="7" name="Slik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949" y="4081715"/>
            <a:ext cx="2983991" cy="22379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Slika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497" y="3828598"/>
            <a:ext cx="3193026" cy="23947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Slika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8080" y="1019118"/>
            <a:ext cx="3170902" cy="237817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Slika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8080" y="3989463"/>
            <a:ext cx="3106993" cy="23302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Slika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693" y="1152705"/>
            <a:ext cx="3092247" cy="231918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Slika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2497" y="1077121"/>
            <a:ext cx="3193026" cy="239476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39748748"/>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p:cNvSpPr txBox="1"/>
          <p:nvPr/>
        </p:nvSpPr>
        <p:spPr>
          <a:xfrm>
            <a:off x="356461" y="509432"/>
            <a:ext cx="6428509" cy="830997"/>
          </a:xfrm>
          <a:prstGeom prst="rect">
            <a:avLst/>
          </a:prstGeom>
          <a:noFill/>
        </p:spPr>
        <p:txBody>
          <a:bodyPr wrap="square" rtlCol="0">
            <a:spAutoFit/>
          </a:bodyPr>
          <a:lstStyle/>
          <a:p>
            <a:r>
              <a:rPr lang="hr-HR" sz="4800" dirty="0" smtClean="0">
                <a:solidFill>
                  <a:schemeClr val="accent1"/>
                </a:solidFill>
              </a:rPr>
              <a:t>Objave u medijima</a:t>
            </a:r>
            <a:endParaRPr lang="hr-HR" sz="4800" dirty="0">
              <a:solidFill>
                <a:schemeClr val="accent1"/>
              </a:solidFill>
            </a:endParaRPr>
          </a:p>
        </p:txBody>
      </p:sp>
      <p:sp>
        <p:nvSpPr>
          <p:cNvPr id="4" name="TekstniOkvir 3"/>
          <p:cNvSpPr txBox="1"/>
          <p:nvPr/>
        </p:nvSpPr>
        <p:spPr>
          <a:xfrm>
            <a:off x="356461" y="1644547"/>
            <a:ext cx="11329261" cy="4401205"/>
          </a:xfrm>
          <a:prstGeom prst="rect">
            <a:avLst/>
          </a:prstGeom>
          <a:noFill/>
        </p:spPr>
        <p:txBody>
          <a:bodyPr wrap="square" rtlCol="0">
            <a:spAutoFit/>
          </a:bodyPr>
          <a:lstStyle/>
          <a:p>
            <a:pPr marL="457200" indent="-457200">
              <a:buClr>
                <a:schemeClr val="accent1"/>
              </a:buClr>
              <a:buFont typeface="Arial" panose="020B0604020202020204" pitchFamily="34" charset="0"/>
              <a:buChar char="•"/>
            </a:pPr>
            <a:r>
              <a:rPr lang="hr-HR" sz="2800" dirty="0" smtClean="0">
                <a:solidFill>
                  <a:srgbClr val="00B0F0"/>
                </a:solidFill>
              </a:rPr>
              <a:t>Portali dnevnog tiska (5)</a:t>
            </a:r>
          </a:p>
          <a:p>
            <a:pPr marL="457200" indent="-457200">
              <a:buClr>
                <a:schemeClr val="accent1"/>
              </a:buClr>
              <a:buFont typeface="Arial" panose="020B0604020202020204" pitchFamily="34" charset="0"/>
              <a:buChar char="•"/>
            </a:pPr>
            <a:r>
              <a:rPr lang="hr-HR" sz="2800" dirty="0" smtClean="0">
                <a:solidFill>
                  <a:srgbClr val="00B0F0"/>
                </a:solidFill>
              </a:rPr>
              <a:t>Ostali portali (7)</a:t>
            </a:r>
          </a:p>
          <a:p>
            <a:pPr marL="457200" indent="-457200">
              <a:buClr>
                <a:schemeClr val="accent1"/>
              </a:buClr>
              <a:buFont typeface="Arial" panose="020B0604020202020204" pitchFamily="34" charset="0"/>
              <a:buChar char="•"/>
            </a:pPr>
            <a:r>
              <a:rPr lang="hr-HR" sz="2800" dirty="0" smtClean="0">
                <a:solidFill>
                  <a:srgbClr val="00B0F0"/>
                </a:solidFill>
              </a:rPr>
              <a:t>Internetski </a:t>
            </a:r>
            <a:r>
              <a:rPr lang="hr-HR" sz="2800" dirty="0">
                <a:solidFill>
                  <a:srgbClr val="00B0F0"/>
                </a:solidFill>
              </a:rPr>
              <a:t>portal www.energetika-net.com </a:t>
            </a:r>
            <a:r>
              <a:rPr lang="hr-HR" sz="2800" dirty="0" smtClean="0">
                <a:solidFill>
                  <a:srgbClr val="00B0F0"/>
                </a:solidFill>
              </a:rPr>
              <a:t>(1)</a:t>
            </a:r>
          </a:p>
          <a:p>
            <a:pPr marL="457200" indent="-457200">
              <a:buClr>
                <a:schemeClr val="accent1"/>
              </a:buClr>
              <a:buFont typeface="Arial" panose="020B0604020202020204" pitchFamily="34" charset="0"/>
              <a:buChar char="•"/>
            </a:pPr>
            <a:r>
              <a:rPr lang="hr-HR" sz="2800" dirty="0" smtClean="0">
                <a:solidFill>
                  <a:srgbClr val="00B0F0"/>
                </a:solidFill>
              </a:rPr>
              <a:t>Web </a:t>
            </a:r>
            <a:r>
              <a:rPr lang="hr-HR" sz="2800" dirty="0">
                <a:solidFill>
                  <a:srgbClr val="00B0F0"/>
                </a:solidFill>
              </a:rPr>
              <a:t>međunarodne stranice </a:t>
            </a:r>
            <a:r>
              <a:rPr lang="hr-HR" sz="2800" dirty="0" smtClean="0">
                <a:solidFill>
                  <a:srgbClr val="00B0F0"/>
                </a:solidFill>
              </a:rPr>
              <a:t>(4)</a:t>
            </a:r>
          </a:p>
          <a:p>
            <a:pPr marL="457200" indent="-457200">
              <a:buClr>
                <a:schemeClr val="accent1"/>
              </a:buClr>
              <a:buFont typeface="Arial" panose="020B0604020202020204" pitchFamily="34" charset="0"/>
              <a:buChar char="•"/>
            </a:pPr>
            <a:r>
              <a:rPr lang="hr-HR" sz="2800" dirty="0">
                <a:solidFill>
                  <a:srgbClr val="00B0F0"/>
                </a:solidFill>
              </a:rPr>
              <a:t>Vrsta medija: medijske kuće (HRT, VKTV, OSTV, NOVA TV, RTL…) (7)</a:t>
            </a:r>
          </a:p>
          <a:p>
            <a:pPr marL="457200" indent="-457200">
              <a:buClr>
                <a:schemeClr val="accent1"/>
              </a:buClr>
              <a:buFont typeface="Arial" panose="020B0604020202020204" pitchFamily="34" charset="0"/>
              <a:buChar char="•"/>
            </a:pPr>
            <a:r>
              <a:rPr lang="hr-HR" sz="2800" dirty="0" smtClean="0">
                <a:solidFill>
                  <a:srgbClr val="00B0F0"/>
                </a:solidFill>
              </a:rPr>
              <a:t>Školski portali (5)</a:t>
            </a:r>
          </a:p>
          <a:p>
            <a:pPr marL="457200" indent="-457200">
              <a:buClr>
                <a:schemeClr val="accent1"/>
              </a:buClr>
              <a:buFont typeface="Arial" panose="020B0604020202020204" pitchFamily="34" charset="0"/>
              <a:buChar char="•"/>
            </a:pPr>
            <a:r>
              <a:rPr lang="hr-HR" sz="2800" dirty="0" smtClean="0">
                <a:solidFill>
                  <a:srgbClr val="00B0F0"/>
                </a:solidFill>
              </a:rPr>
              <a:t>Web </a:t>
            </a:r>
            <a:r>
              <a:rPr lang="hr-HR" sz="2800" dirty="0">
                <a:solidFill>
                  <a:srgbClr val="00B0F0"/>
                </a:solidFill>
              </a:rPr>
              <a:t>stranice digitalne </a:t>
            </a:r>
            <a:r>
              <a:rPr lang="hr-HR" sz="2800" dirty="0" smtClean="0">
                <a:solidFill>
                  <a:srgbClr val="00B0F0"/>
                </a:solidFill>
              </a:rPr>
              <a:t>tehnologije (2)</a:t>
            </a:r>
          </a:p>
          <a:p>
            <a:pPr marL="457200" indent="-457200">
              <a:buClr>
                <a:schemeClr val="accent1"/>
              </a:buClr>
              <a:buFont typeface="Arial" panose="020B0604020202020204" pitchFamily="34" charset="0"/>
              <a:buChar char="•"/>
            </a:pPr>
            <a:r>
              <a:rPr lang="hr-HR" sz="2800" dirty="0" smtClean="0">
                <a:solidFill>
                  <a:srgbClr val="00B0F0"/>
                </a:solidFill>
              </a:rPr>
              <a:t>Društvene </a:t>
            </a:r>
            <a:r>
              <a:rPr lang="hr-HR" sz="2800" dirty="0">
                <a:solidFill>
                  <a:srgbClr val="00B0F0"/>
                </a:solidFill>
              </a:rPr>
              <a:t>mreže – Facebook, </a:t>
            </a:r>
            <a:r>
              <a:rPr lang="hr-HR" sz="2800" dirty="0" smtClean="0">
                <a:solidFill>
                  <a:srgbClr val="00B0F0"/>
                </a:solidFill>
              </a:rPr>
              <a:t>Twitter (10)</a:t>
            </a:r>
          </a:p>
          <a:p>
            <a:pPr marL="457200" indent="-457200">
              <a:buClr>
                <a:schemeClr val="accent1"/>
              </a:buClr>
              <a:buFont typeface="Arial" panose="020B0604020202020204" pitchFamily="34" charset="0"/>
              <a:buChar char="•"/>
            </a:pPr>
            <a:r>
              <a:rPr lang="hr-HR" sz="2800" dirty="0" smtClean="0">
                <a:solidFill>
                  <a:srgbClr val="00B0F0"/>
                </a:solidFill>
              </a:rPr>
              <a:t>Prilozi </a:t>
            </a:r>
            <a:r>
              <a:rPr lang="hr-HR" sz="2800" dirty="0">
                <a:solidFill>
                  <a:srgbClr val="00B0F0"/>
                </a:solidFill>
              </a:rPr>
              <a:t>TV </a:t>
            </a:r>
            <a:r>
              <a:rPr lang="hr-HR" sz="2800" dirty="0" smtClean="0">
                <a:solidFill>
                  <a:srgbClr val="00B0F0"/>
                </a:solidFill>
              </a:rPr>
              <a:t>postaja (4)</a:t>
            </a:r>
          </a:p>
          <a:p>
            <a:pPr marL="457200" indent="-457200">
              <a:buClr>
                <a:schemeClr val="accent1"/>
              </a:buClr>
              <a:buFont typeface="Arial" panose="020B0604020202020204" pitchFamily="34" charset="0"/>
              <a:buChar char="•"/>
            </a:pPr>
            <a:r>
              <a:rPr lang="hr-HR" sz="2800" dirty="0" smtClean="0">
                <a:solidFill>
                  <a:srgbClr val="00B0F0"/>
                </a:solidFill>
              </a:rPr>
              <a:t>Tiskana </a:t>
            </a:r>
            <a:r>
              <a:rPr lang="hr-HR" sz="2800" dirty="0">
                <a:solidFill>
                  <a:srgbClr val="00B0F0"/>
                </a:solidFill>
              </a:rPr>
              <a:t>izdanja </a:t>
            </a:r>
            <a:r>
              <a:rPr lang="hr-HR" sz="2800" dirty="0" smtClean="0">
                <a:solidFill>
                  <a:srgbClr val="00B0F0"/>
                </a:solidFill>
              </a:rPr>
              <a:t>(6)</a:t>
            </a:r>
            <a:endParaRPr lang="hr-HR" sz="2800" dirty="0">
              <a:solidFill>
                <a:srgbClr val="00B0F0"/>
              </a:solidFill>
            </a:endParaRPr>
          </a:p>
        </p:txBody>
      </p:sp>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2754" y="4240772"/>
            <a:ext cx="1807798" cy="21090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347" y="739282"/>
            <a:ext cx="4151757" cy="198761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257996254"/>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554183" y="240307"/>
            <a:ext cx="11083636" cy="1446550"/>
          </a:xfrm>
          <a:prstGeom prst="rect">
            <a:avLst/>
          </a:prstGeom>
          <a:noFill/>
        </p:spPr>
        <p:txBody>
          <a:bodyPr wrap="square" rtlCol="0">
            <a:spAutoFit/>
          </a:bodyPr>
          <a:lstStyle/>
          <a:p>
            <a:r>
              <a:rPr lang="hr-HR" sz="4400" dirty="0" smtClean="0">
                <a:solidFill>
                  <a:schemeClr val="accent1"/>
                </a:solidFill>
              </a:rPr>
              <a:t>Zanimljivosti….</a:t>
            </a:r>
          </a:p>
          <a:p>
            <a:r>
              <a:rPr lang="hr-HR" sz="2400" dirty="0" smtClean="0">
                <a:solidFill>
                  <a:schemeClr val="accent1"/>
                </a:solidFill>
              </a:rPr>
              <a:t>izračunali smo uštedu za rasvjetu na šetnici uz Dunav </a:t>
            </a:r>
            <a:r>
              <a:rPr lang="hr-HR" sz="4400" dirty="0" smtClean="0">
                <a:solidFill>
                  <a:schemeClr val="accent1"/>
                </a:solidFill>
              </a:rPr>
              <a:t>  </a:t>
            </a:r>
            <a:endParaRPr lang="hr-HR" sz="4400" dirty="0">
              <a:solidFill>
                <a:schemeClr val="accent1"/>
              </a:solidFill>
            </a:endParaRPr>
          </a:p>
        </p:txBody>
      </p:sp>
      <p:sp>
        <p:nvSpPr>
          <p:cNvPr id="4" name="TekstniOkvir 3"/>
          <p:cNvSpPr txBox="1"/>
          <p:nvPr/>
        </p:nvSpPr>
        <p:spPr>
          <a:xfrm>
            <a:off x="554182" y="1850411"/>
            <a:ext cx="10390909" cy="461665"/>
          </a:xfrm>
          <a:prstGeom prst="rect">
            <a:avLst/>
          </a:prstGeom>
          <a:noFill/>
        </p:spPr>
        <p:txBody>
          <a:bodyPr wrap="square" rtlCol="0">
            <a:spAutoFit/>
          </a:bodyPr>
          <a:lstStyle/>
          <a:p>
            <a:r>
              <a:rPr lang="hr-HR" sz="2400" dirty="0" smtClean="0">
                <a:solidFill>
                  <a:srgbClr val="00B0F0"/>
                </a:solidFill>
              </a:rPr>
              <a:t>1. Materijal </a:t>
            </a:r>
            <a:r>
              <a:rPr lang="hr-HR" sz="2400" dirty="0">
                <a:solidFill>
                  <a:srgbClr val="00B0F0"/>
                </a:solidFill>
              </a:rPr>
              <a:t>za postojeću </a:t>
            </a:r>
            <a:r>
              <a:rPr lang="hr-HR" sz="2400" dirty="0" smtClean="0">
                <a:solidFill>
                  <a:srgbClr val="00B0F0"/>
                </a:solidFill>
              </a:rPr>
              <a:t>infrastrukturu</a:t>
            </a:r>
            <a:r>
              <a:rPr lang="hr-HR" dirty="0" smtClean="0">
                <a:solidFill>
                  <a:srgbClr val="00B0F0"/>
                </a:solidFill>
              </a:rPr>
              <a:t>:</a:t>
            </a:r>
            <a:endParaRPr lang="hr-HR" dirty="0">
              <a:solidFill>
                <a:srgbClr val="00B0F0"/>
              </a:solidFill>
            </a:endParaRPr>
          </a:p>
        </p:txBody>
      </p:sp>
      <p:sp>
        <p:nvSpPr>
          <p:cNvPr id="5" name="Elipsa 4"/>
          <p:cNvSpPr/>
          <p:nvPr/>
        </p:nvSpPr>
        <p:spPr>
          <a:xfrm>
            <a:off x="678873" y="2390422"/>
            <a:ext cx="2646218" cy="1510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100 rasvjetnih LED tijela – postojeće stanje ili nadogradnja</a:t>
            </a:r>
            <a:endParaRPr lang="hr-HR" dirty="0"/>
          </a:p>
        </p:txBody>
      </p:sp>
      <p:sp>
        <p:nvSpPr>
          <p:cNvPr id="6" name="Elipsa 5"/>
          <p:cNvSpPr/>
          <p:nvPr/>
        </p:nvSpPr>
        <p:spPr>
          <a:xfrm>
            <a:off x="4662054" y="2390422"/>
            <a:ext cx="2646218" cy="1510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Ultrazvučni senzori</a:t>
            </a:r>
          </a:p>
          <a:p>
            <a:pPr algn="ctr"/>
            <a:r>
              <a:rPr lang="hr-HR" dirty="0" smtClean="0"/>
              <a:t>Arduino UNO</a:t>
            </a:r>
          </a:p>
          <a:p>
            <a:pPr algn="ctr"/>
            <a:r>
              <a:rPr lang="hr-HR" dirty="0" smtClean="0"/>
              <a:t>Relej ploče</a:t>
            </a:r>
            <a:endParaRPr lang="hr-HR" dirty="0"/>
          </a:p>
        </p:txBody>
      </p:sp>
      <p:sp>
        <p:nvSpPr>
          <p:cNvPr id="7" name="Elipsa 6"/>
          <p:cNvSpPr/>
          <p:nvPr/>
        </p:nvSpPr>
        <p:spPr>
          <a:xfrm>
            <a:off x="8645236" y="2390422"/>
            <a:ext cx="2646218" cy="1510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Trošak za materijal ≈ 10.000,00 €</a:t>
            </a:r>
            <a:endParaRPr lang="hr-HR" dirty="0"/>
          </a:p>
        </p:txBody>
      </p:sp>
      <p:sp>
        <p:nvSpPr>
          <p:cNvPr id="8" name="Elipsa 7"/>
          <p:cNvSpPr/>
          <p:nvPr/>
        </p:nvSpPr>
        <p:spPr>
          <a:xfrm>
            <a:off x="678873" y="4786231"/>
            <a:ext cx="2646218" cy="1510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Vrijeme rada rasvjete = 10h</a:t>
            </a:r>
          </a:p>
        </p:txBody>
      </p:sp>
      <p:sp>
        <p:nvSpPr>
          <p:cNvPr id="9" name="Elipsa 8"/>
          <p:cNvSpPr/>
          <p:nvPr/>
        </p:nvSpPr>
        <p:spPr>
          <a:xfrm>
            <a:off x="4662054" y="4786231"/>
            <a:ext cx="2646218" cy="1510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Potrošnja struje (dnevna) =  5kW</a:t>
            </a:r>
          </a:p>
        </p:txBody>
      </p:sp>
      <p:sp>
        <p:nvSpPr>
          <p:cNvPr id="10" name="Elipsa 9"/>
          <p:cNvSpPr/>
          <p:nvPr/>
        </p:nvSpPr>
        <p:spPr>
          <a:xfrm>
            <a:off x="8645235" y="4786231"/>
            <a:ext cx="2646218" cy="1510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Godišnja cijena struje = 81.212,50 kn</a:t>
            </a:r>
            <a:endParaRPr lang="hr-HR" dirty="0"/>
          </a:p>
        </p:txBody>
      </p:sp>
      <p:sp>
        <p:nvSpPr>
          <p:cNvPr id="11" name="TekstniOkvir 10"/>
          <p:cNvSpPr txBox="1"/>
          <p:nvPr/>
        </p:nvSpPr>
        <p:spPr>
          <a:xfrm>
            <a:off x="554182" y="4232273"/>
            <a:ext cx="7799404" cy="461665"/>
          </a:xfrm>
          <a:prstGeom prst="rect">
            <a:avLst/>
          </a:prstGeom>
          <a:noFill/>
        </p:spPr>
        <p:txBody>
          <a:bodyPr wrap="square" rtlCol="0">
            <a:spAutoFit/>
          </a:bodyPr>
          <a:lstStyle/>
          <a:p>
            <a:r>
              <a:rPr lang="hr-HR" sz="2400" dirty="0" smtClean="0">
                <a:solidFill>
                  <a:srgbClr val="00B0F0"/>
                </a:solidFill>
              </a:rPr>
              <a:t>2. Trenutno </a:t>
            </a:r>
            <a:r>
              <a:rPr lang="hr-HR" sz="2400" dirty="0">
                <a:solidFill>
                  <a:srgbClr val="00B0F0"/>
                </a:solidFill>
              </a:rPr>
              <a:t>stanje potrošnje javne rasvjete na </a:t>
            </a:r>
            <a:r>
              <a:rPr lang="hr-HR" sz="2400" dirty="0" smtClean="0">
                <a:solidFill>
                  <a:srgbClr val="00B0F0"/>
                </a:solidFill>
              </a:rPr>
              <a:t>šetnici:</a:t>
            </a:r>
            <a:endParaRPr lang="hr-HR" sz="2400" dirty="0">
              <a:solidFill>
                <a:srgbClr val="00B0F0"/>
              </a:solidFill>
            </a:endParaRPr>
          </a:p>
        </p:txBody>
      </p:sp>
      <p:sp>
        <p:nvSpPr>
          <p:cNvPr id="12" name="Strelica udesno 11"/>
          <p:cNvSpPr/>
          <p:nvPr/>
        </p:nvSpPr>
        <p:spPr>
          <a:xfrm>
            <a:off x="3460172" y="3000022"/>
            <a:ext cx="1066800"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Strelica udesno 12"/>
          <p:cNvSpPr/>
          <p:nvPr/>
        </p:nvSpPr>
        <p:spPr>
          <a:xfrm>
            <a:off x="7443354" y="2943319"/>
            <a:ext cx="1066800"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Strelica udesno 13"/>
          <p:cNvSpPr/>
          <p:nvPr/>
        </p:nvSpPr>
        <p:spPr>
          <a:xfrm>
            <a:off x="3460172" y="5395831"/>
            <a:ext cx="1066800"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Strelica udesno 14"/>
          <p:cNvSpPr/>
          <p:nvPr/>
        </p:nvSpPr>
        <p:spPr>
          <a:xfrm>
            <a:off x="7443353" y="5389417"/>
            <a:ext cx="1066800"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 name="Slika 2"/>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10153" y="433534"/>
            <a:ext cx="3016829" cy="18100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86398951"/>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720435" y="678873"/>
            <a:ext cx="10903293" cy="1200329"/>
          </a:xfrm>
          <a:prstGeom prst="rect">
            <a:avLst/>
          </a:prstGeom>
          <a:noFill/>
        </p:spPr>
        <p:txBody>
          <a:bodyPr wrap="square" rtlCol="0">
            <a:spAutoFit/>
          </a:bodyPr>
          <a:lstStyle/>
          <a:p>
            <a:r>
              <a:rPr lang="hr-HR" sz="2400" dirty="0" smtClean="0">
                <a:solidFill>
                  <a:srgbClr val="00B0F0"/>
                </a:solidFill>
              </a:rPr>
              <a:t>3. Planirano:</a:t>
            </a:r>
          </a:p>
          <a:p>
            <a:endParaRPr lang="hr-HR" sz="2400" dirty="0"/>
          </a:p>
          <a:p>
            <a:r>
              <a:rPr lang="hr-HR" sz="2400" dirty="0">
                <a:solidFill>
                  <a:srgbClr val="00B0F0"/>
                </a:solidFill>
              </a:rPr>
              <a:t>Smanjenje intenziteta svjetlosti na </a:t>
            </a:r>
            <a:r>
              <a:rPr lang="hr-HR" sz="2400" dirty="0" smtClean="0">
                <a:solidFill>
                  <a:srgbClr val="00B0F0"/>
                </a:solidFill>
              </a:rPr>
              <a:t> </a:t>
            </a:r>
            <a:r>
              <a:rPr lang="hr-HR" sz="2400" dirty="0">
                <a:solidFill>
                  <a:srgbClr val="FF0000"/>
                </a:solidFill>
              </a:rPr>
              <a:t> </a:t>
            </a:r>
            <a:r>
              <a:rPr lang="hr-HR" sz="2400" dirty="0" smtClean="0">
                <a:solidFill>
                  <a:srgbClr val="FF0000"/>
                </a:solidFill>
              </a:rPr>
              <a:t>                            </a:t>
            </a:r>
            <a:r>
              <a:rPr lang="hr-HR" sz="2400" dirty="0" smtClean="0"/>
              <a:t>          </a:t>
            </a:r>
            <a:r>
              <a:rPr lang="hr-HR" sz="2400" dirty="0" smtClean="0">
                <a:solidFill>
                  <a:srgbClr val="00B0F0"/>
                </a:solidFill>
              </a:rPr>
              <a:t>kada </a:t>
            </a:r>
            <a:r>
              <a:rPr lang="hr-HR" sz="2400" dirty="0">
                <a:solidFill>
                  <a:srgbClr val="00B0F0"/>
                </a:solidFill>
              </a:rPr>
              <a:t>nitko ne prolazi šetnicom</a:t>
            </a:r>
          </a:p>
        </p:txBody>
      </p:sp>
      <p:sp>
        <p:nvSpPr>
          <p:cNvPr id="3" name="Elipsa 2"/>
          <p:cNvSpPr/>
          <p:nvPr/>
        </p:nvSpPr>
        <p:spPr>
          <a:xfrm>
            <a:off x="720436" y="2264702"/>
            <a:ext cx="2646218" cy="1510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Vrijeme rada rasvjete = 10h</a:t>
            </a:r>
          </a:p>
        </p:txBody>
      </p:sp>
      <p:sp>
        <p:nvSpPr>
          <p:cNvPr id="4" name="Elipsa 3"/>
          <p:cNvSpPr/>
          <p:nvPr/>
        </p:nvSpPr>
        <p:spPr>
          <a:xfrm>
            <a:off x="4578927" y="2264702"/>
            <a:ext cx="2646218" cy="1510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Potrošnja struje (dnevna) =  </a:t>
            </a:r>
            <a:r>
              <a:rPr lang="hr-HR" dirty="0" smtClean="0"/>
              <a:t>2 kW</a:t>
            </a:r>
            <a:endParaRPr lang="hr-HR" dirty="0"/>
          </a:p>
        </p:txBody>
      </p:sp>
      <p:sp>
        <p:nvSpPr>
          <p:cNvPr id="5" name="Elipsa 4"/>
          <p:cNvSpPr/>
          <p:nvPr/>
        </p:nvSpPr>
        <p:spPr>
          <a:xfrm>
            <a:off x="8437418" y="2264702"/>
            <a:ext cx="2646218" cy="1510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Godišnja cijena struje = </a:t>
            </a:r>
            <a:r>
              <a:rPr lang="pl-PL" dirty="0" smtClean="0"/>
              <a:t>32.485,00 </a:t>
            </a:r>
            <a:r>
              <a:rPr lang="pl-PL" dirty="0"/>
              <a:t>kn</a:t>
            </a:r>
          </a:p>
        </p:txBody>
      </p:sp>
      <p:sp>
        <p:nvSpPr>
          <p:cNvPr id="6" name="Elipsa 5"/>
          <p:cNvSpPr/>
          <p:nvPr/>
        </p:nvSpPr>
        <p:spPr>
          <a:xfrm>
            <a:off x="4578927" y="4800085"/>
            <a:ext cx="2646218" cy="1510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Ušteda = </a:t>
            </a:r>
            <a:r>
              <a:rPr lang="hr-HR" dirty="0"/>
              <a:t>48.727,50 kuna</a:t>
            </a:r>
          </a:p>
        </p:txBody>
      </p:sp>
      <p:sp>
        <p:nvSpPr>
          <p:cNvPr id="7" name="Strelica udesno 6"/>
          <p:cNvSpPr/>
          <p:nvPr/>
        </p:nvSpPr>
        <p:spPr>
          <a:xfrm>
            <a:off x="3439390" y="2874302"/>
            <a:ext cx="1066800"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Strelica udesno 7"/>
          <p:cNvSpPr/>
          <p:nvPr/>
        </p:nvSpPr>
        <p:spPr>
          <a:xfrm>
            <a:off x="7297881" y="2874302"/>
            <a:ext cx="1066800"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0" name="Ravni poveznik sa strelicom 9"/>
          <p:cNvCxnSpPr/>
          <p:nvPr/>
        </p:nvCxnSpPr>
        <p:spPr>
          <a:xfrm>
            <a:off x="2845378" y="3962399"/>
            <a:ext cx="1572491" cy="10252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Ravni poveznik sa strelicom 11"/>
          <p:cNvCxnSpPr/>
          <p:nvPr/>
        </p:nvCxnSpPr>
        <p:spPr>
          <a:xfrm>
            <a:off x="5902036" y="3962400"/>
            <a:ext cx="0" cy="6650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avni poveznik sa strelicom 13"/>
          <p:cNvCxnSpPr/>
          <p:nvPr/>
        </p:nvCxnSpPr>
        <p:spPr>
          <a:xfrm flipH="1">
            <a:off x="7297881" y="3962400"/>
            <a:ext cx="1638301" cy="10252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Oblačić sa strelicom desno 8"/>
          <p:cNvSpPr/>
          <p:nvPr/>
        </p:nvSpPr>
        <p:spPr>
          <a:xfrm>
            <a:off x="5428339" y="1190152"/>
            <a:ext cx="2030278" cy="874480"/>
          </a:xfrm>
          <a:prstGeom prst="rightArrowCallout">
            <a:avLst/>
          </a:prstGeom>
          <a:solidFill>
            <a:schemeClr val="accent1">
              <a:lumMod val="20000"/>
              <a:lumOff val="80000"/>
            </a:schemeClr>
          </a:solidFill>
          <a:ln w="47625"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dirty="0" smtClean="0">
                <a:solidFill>
                  <a:srgbClr val="FF0000"/>
                </a:solidFill>
              </a:rPr>
              <a:t>40%</a:t>
            </a:r>
            <a:endParaRPr lang="hr-HR" sz="2800" dirty="0">
              <a:solidFill>
                <a:srgbClr val="FF0000"/>
              </a:solidFill>
            </a:endParaRPr>
          </a:p>
        </p:txBody>
      </p:sp>
    </p:spTree>
    <p:extLst>
      <p:ext uri="{BB962C8B-B14F-4D97-AF65-F5344CB8AC3E}">
        <p14:creationId xmlns:p14="http://schemas.microsoft.com/office/powerpoint/2010/main" val="3767382392"/>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p:cNvSpPr/>
          <p:nvPr/>
        </p:nvSpPr>
        <p:spPr>
          <a:xfrm>
            <a:off x="484909" y="1898072"/>
            <a:ext cx="11208327" cy="3048000"/>
          </a:xfrm>
          <a:prstGeom prst="rect">
            <a:avLst/>
          </a:prstGeom>
          <a:ln cap="rnd">
            <a:round/>
          </a:ln>
          <a:effectLst>
            <a:glow rad="228600">
              <a:srgbClr val="00B0F0">
                <a:alpha val="40000"/>
              </a:srgbClr>
            </a:glow>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a:t>Ilustracije radi o kakvom redu veličine uštede se radi, navedena ušteda omogućila bi više od 10 godina besplatnog korištenja električne energije u jednoj prosječnoj vukovarskoj četveročlanoj obitelji koja živi u obiteljskoj kući (mjesečni računi za električnu energiju oko 400 kuna).</a:t>
            </a:r>
          </a:p>
          <a:p>
            <a:pPr algn="ctr"/>
            <a:endParaRPr lang="hr-HR" dirty="0"/>
          </a:p>
        </p:txBody>
      </p:sp>
    </p:spTree>
    <p:extLst>
      <p:ext uri="{BB962C8B-B14F-4D97-AF65-F5344CB8AC3E}">
        <p14:creationId xmlns:p14="http://schemas.microsoft.com/office/powerpoint/2010/main" val="973828502"/>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199" y="609600"/>
            <a:ext cx="10180321" cy="1356360"/>
          </a:xfrm>
        </p:spPr>
        <p:txBody>
          <a:bodyPr/>
          <a:lstStyle/>
          <a:p>
            <a:r>
              <a:rPr lang="hr-HR" dirty="0" smtClean="0"/>
              <a:t>Kako je sve počelo….</a:t>
            </a:r>
            <a:endParaRPr lang="en-US" dirty="0"/>
          </a:p>
        </p:txBody>
      </p:sp>
      <p:sp>
        <p:nvSpPr>
          <p:cNvPr id="3" name="Rezervirano mjesto sadržaja 2"/>
          <p:cNvSpPr>
            <a:spLocks noGrp="1"/>
          </p:cNvSpPr>
          <p:nvPr>
            <p:ph idx="1"/>
          </p:nvPr>
        </p:nvSpPr>
        <p:spPr>
          <a:xfrm>
            <a:off x="838199" y="1825625"/>
            <a:ext cx="10776045" cy="4351338"/>
          </a:xfrm>
        </p:spPr>
        <p:txBody>
          <a:bodyPr>
            <a:normAutofit/>
          </a:bodyPr>
          <a:lstStyle/>
          <a:p>
            <a:r>
              <a:rPr lang="en-US" dirty="0" smtClean="0"/>
              <a:t>2016. </a:t>
            </a:r>
            <a:r>
              <a:rPr lang="en-US" dirty="0" err="1" smtClean="0"/>
              <a:t>godin</a:t>
            </a:r>
            <a:r>
              <a:rPr lang="hr-HR" dirty="0" smtClean="0"/>
              <a:t>a: </a:t>
            </a:r>
            <a:r>
              <a:rPr lang="en-US" dirty="0" err="1" smtClean="0"/>
              <a:t>uključivanje</a:t>
            </a:r>
            <a:r>
              <a:rPr lang="en-US" dirty="0" smtClean="0"/>
              <a:t> u </a:t>
            </a:r>
            <a:r>
              <a:rPr lang="en-US" dirty="0" err="1" smtClean="0"/>
              <a:t>CARNet</a:t>
            </a:r>
            <a:r>
              <a:rPr lang="en-US" dirty="0" smtClean="0"/>
              <a:t> -</a:t>
            </a:r>
            <a:r>
              <a:rPr lang="en-US" dirty="0" err="1" smtClean="0"/>
              <a:t>ov</a:t>
            </a:r>
            <a:r>
              <a:rPr lang="en-US" dirty="0" smtClean="0"/>
              <a:t> pilot </a:t>
            </a:r>
            <a:r>
              <a:rPr lang="en-US" dirty="0" err="1" smtClean="0"/>
              <a:t>projekt</a:t>
            </a:r>
            <a:r>
              <a:rPr lang="en-US" dirty="0" smtClean="0"/>
              <a:t> e – </a:t>
            </a:r>
            <a:r>
              <a:rPr lang="en-US" dirty="0" err="1" smtClean="0"/>
              <a:t>Škole</a:t>
            </a:r>
            <a:r>
              <a:rPr lang="hr-HR" dirty="0" smtClean="0"/>
              <a:t>                                                        	porast digitalnih kompetencija učenika, nastavnika i škole</a:t>
            </a:r>
          </a:p>
          <a:p>
            <a:r>
              <a:rPr lang="hr-HR" dirty="0" smtClean="0"/>
              <a:t>2017. godina: </a:t>
            </a:r>
            <a:r>
              <a:rPr lang="sv-SE" dirty="0" smtClean="0"/>
              <a:t>uključivanje u </a:t>
            </a:r>
            <a:r>
              <a:rPr lang="hr-HR" dirty="0" err="1" smtClean="0"/>
              <a:t>IRIMov</a:t>
            </a:r>
            <a:r>
              <a:rPr lang="hr-HR" dirty="0" smtClean="0"/>
              <a:t> </a:t>
            </a:r>
            <a:r>
              <a:rPr lang="sv-SE" dirty="0" smtClean="0"/>
              <a:t>projekt Croatian Makers</a:t>
            </a:r>
            <a:r>
              <a:rPr lang="hr-HR" dirty="0" smtClean="0"/>
              <a:t>                                                              	</a:t>
            </a:r>
            <a:r>
              <a:rPr lang="sv-SE" dirty="0" smtClean="0"/>
              <a:t>razvoj programerskih vještina</a:t>
            </a:r>
            <a:r>
              <a:rPr lang="hr-HR" dirty="0" smtClean="0"/>
              <a:t>,</a:t>
            </a:r>
            <a:r>
              <a:rPr lang="sv-SE" dirty="0" smtClean="0"/>
              <a:t> </a:t>
            </a:r>
            <a:r>
              <a:rPr lang="hr-HR" dirty="0" smtClean="0"/>
              <a:t>k</a:t>
            </a:r>
            <a:r>
              <a:rPr lang="sv-SE" dirty="0" smtClean="0"/>
              <a:t>reativnosti, kolaboracije</a:t>
            </a:r>
            <a:r>
              <a:rPr lang="hr-HR" dirty="0" smtClean="0"/>
              <a:t>                                                       	i </a:t>
            </a:r>
            <a:r>
              <a:rPr lang="sv-SE" dirty="0" smtClean="0"/>
              <a:t>inovativnosti </a:t>
            </a:r>
            <a:endParaRPr lang="hr-HR" dirty="0" smtClean="0"/>
          </a:p>
          <a:p>
            <a:r>
              <a:rPr lang="hr-HR" dirty="0" smtClean="0"/>
              <a:t>2018. </a:t>
            </a:r>
            <a:r>
              <a:rPr lang="hr-HR" dirty="0"/>
              <a:t>godina: </a:t>
            </a:r>
            <a:r>
              <a:rPr lang="hr-HR" dirty="0" smtClean="0"/>
              <a:t>Kurikulum </a:t>
            </a:r>
            <a:r>
              <a:rPr lang="hr-HR" dirty="0"/>
              <a:t>nastavnoga predmeta informatika </a:t>
            </a:r>
          </a:p>
          <a:p>
            <a:pPr marL="914400" lvl="2" indent="0">
              <a:buNone/>
            </a:pPr>
            <a:r>
              <a:rPr lang="hr-HR" sz="2200" dirty="0"/>
              <a:t>težište obrazovnog procesa bazira se na rješavanju </a:t>
            </a:r>
          </a:p>
          <a:p>
            <a:pPr marL="914400" lvl="2" indent="0">
              <a:buNone/>
            </a:pPr>
            <a:r>
              <a:rPr lang="hr-HR" sz="2200" dirty="0"/>
              <a:t>problema i programiranju </a:t>
            </a:r>
            <a:endParaRPr lang="hr-HR" dirty="0" smtClean="0"/>
          </a:p>
          <a:p>
            <a:r>
              <a:rPr lang="hr-HR" dirty="0" smtClean="0"/>
              <a:t>2019. godina: </a:t>
            </a:r>
            <a:r>
              <a:rPr lang="hr-HR" sz="2200" dirty="0" smtClean="0"/>
              <a:t>Generacija </a:t>
            </a:r>
            <a:r>
              <a:rPr lang="hr-HR" sz="2200" dirty="0" err="1"/>
              <a:t>Next</a:t>
            </a:r>
            <a:r>
              <a:rPr lang="hr-HR" sz="2200" dirty="0"/>
              <a:t> – suradnja sa Hrvatskim </a:t>
            </a:r>
            <a:r>
              <a:rPr lang="hr-HR" sz="2200" dirty="0" smtClean="0"/>
              <a:t>Telekomom</a:t>
            </a:r>
            <a:endParaRPr lang="hr-HR" sz="2200" dirty="0"/>
          </a:p>
          <a:p>
            <a:pPr marL="914400" lvl="2" indent="0">
              <a:buNone/>
            </a:pPr>
            <a:endParaRPr lang="hr-HR" sz="2200" dirty="0"/>
          </a:p>
          <a:p>
            <a:pPr marL="0" indent="0">
              <a:buNone/>
            </a:pPr>
            <a:endParaRPr lang="hr-HR" dirty="0"/>
          </a:p>
          <a:p>
            <a:pPr marL="0" indent="0">
              <a:buNone/>
            </a:pPr>
            <a:endParaRPr lang="hr-HR" dirty="0" smtClean="0"/>
          </a:p>
          <a:p>
            <a:endParaRPr lang="hr-HR" dirty="0" smtClean="0"/>
          </a:p>
          <a:p>
            <a:endParaRPr lang="en-US" dirty="0"/>
          </a:p>
        </p:txBody>
      </p:sp>
      <p:sp>
        <p:nvSpPr>
          <p:cNvPr id="9" name="Strelica zakrivljena ulijevo 8"/>
          <p:cNvSpPr/>
          <p:nvPr/>
        </p:nvSpPr>
        <p:spPr>
          <a:xfrm>
            <a:off x="9026013" y="1696065"/>
            <a:ext cx="1121625" cy="1076633"/>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trelica zakrivljena ulijevo 6"/>
          <p:cNvSpPr/>
          <p:nvPr/>
        </p:nvSpPr>
        <p:spPr>
          <a:xfrm>
            <a:off x="9016554" y="4432915"/>
            <a:ext cx="1121625" cy="1076633"/>
          </a:xfrm>
          <a:prstGeom prst="curved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Strelica zakrivljena ulijevo 7"/>
          <p:cNvSpPr/>
          <p:nvPr/>
        </p:nvSpPr>
        <p:spPr>
          <a:xfrm>
            <a:off x="9026013" y="3064490"/>
            <a:ext cx="1121625" cy="1076633"/>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23608516"/>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492189" y="1890793"/>
            <a:ext cx="11111345" cy="3146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smtClean="0"/>
              <a:t>Korištenjem </a:t>
            </a:r>
            <a:r>
              <a:rPr lang="hr-HR" sz="3200" dirty="0"/>
              <a:t>suvremenih tehničkih rješenja i </a:t>
            </a:r>
            <a:r>
              <a:rPr lang="hr-HR" sz="3200" b="1" dirty="0">
                <a:solidFill>
                  <a:schemeClr val="tx1"/>
                </a:solidFill>
              </a:rPr>
              <a:t>visokih tehnologija </a:t>
            </a:r>
            <a:r>
              <a:rPr lang="hr-HR" sz="3200" dirty="0"/>
              <a:t>doprinijelo bi se učinkovitijoj i racionalnijoj potrošnji energije, smanjenju onečišćenja okoliša, a samim time i podizanju kvalitete života svih stanovnika.</a:t>
            </a:r>
          </a:p>
        </p:txBody>
      </p:sp>
      <p:sp>
        <p:nvSpPr>
          <p:cNvPr id="3" name="TekstniOkvir 2"/>
          <p:cNvSpPr txBox="1"/>
          <p:nvPr/>
        </p:nvSpPr>
        <p:spPr>
          <a:xfrm>
            <a:off x="492189" y="707923"/>
            <a:ext cx="4395019" cy="769441"/>
          </a:xfrm>
          <a:prstGeom prst="rect">
            <a:avLst/>
          </a:prstGeom>
          <a:noFill/>
        </p:spPr>
        <p:txBody>
          <a:bodyPr wrap="square" rtlCol="0">
            <a:spAutoFit/>
          </a:bodyPr>
          <a:lstStyle/>
          <a:p>
            <a:r>
              <a:rPr lang="hr-HR" sz="4400" dirty="0">
                <a:solidFill>
                  <a:schemeClr val="accent1"/>
                </a:solidFill>
              </a:rPr>
              <a:t>I za kraj….</a:t>
            </a:r>
            <a:endParaRPr lang="en-US" sz="4400" dirty="0">
              <a:solidFill>
                <a:schemeClr val="accent1"/>
              </a:solidFill>
            </a:endParaRPr>
          </a:p>
        </p:txBody>
      </p:sp>
    </p:spTree>
    <p:extLst>
      <p:ext uri="{BB962C8B-B14F-4D97-AF65-F5344CB8AC3E}">
        <p14:creationId xmlns:p14="http://schemas.microsoft.com/office/powerpoint/2010/main" val="2285249702"/>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651164" y="332509"/>
            <a:ext cx="9739745" cy="830997"/>
          </a:xfrm>
          <a:prstGeom prst="rect">
            <a:avLst/>
          </a:prstGeom>
          <a:noFill/>
        </p:spPr>
        <p:txBody>
          <a:bodyPr wrap="square" rtlCol="0">
            <a:spAutoFit/>
          </a:bodyPr>
          <a:lstStyle/>
          <a:p>
            <a:r>
              <a:rPr lang="hr-HR" sz="4800" dirty="0" smtClean="0">
                <a:solidFill>
                  <a:srgbClr val="00B0F0"/>
                </a:solidFill>
              </a:rPr>
              <a:t>Smart parking u Vukovaru (1.9.2019.)</a:t>
            </a:r>
            <a:endParaRPr lang="hr-HR" sz="4800" dirty="0">
              <a:solidFill>
                <a:srgbClr val="00B0F0"/>
              </a:solidFill>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60" y="1676122"/>
            <a:ext cx="2198620" cy="16489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758" y="1676122"/>
            <a:ext cx="2198620" cy="16489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Slik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6456" y="1676122"/>
            <a:ext cx="2198620" cy="1648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Slika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060" y="4162877"/>
            <a:ext cx="2198620" cy="16489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Slika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8758" y="4162877"/>
            <a:ext cx="2198621" cy="1648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Slika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6456" y="4162877"/>
            <a:ext cx="2204820" cy="16536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593363919"/>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p:cNvSpPr txBox="1"/>
          <p:nvPr/>
        </p:nvSpPr>
        <p:spPr>
          <a:xfrm>
            <a:off x="2112099" y="5560911"/>
            <a:ext cx="8001718" cy="1200329"/>
          </a:xfrm>
          <a:prstGeom prst="rect">
            <a:avLst/>
          </a:prstGeom>
          <a:noFill/>
        </p:spPr>
        <p:txBody>
          <a:bodyPr wrap="square" rtlCol="0">
            <a:spAutoFit/>
          </a:bodyPr>
          <a:lstStyle/>
          <a:p>
            <a:pPr algn="ctr"/>
            <a:r>
              <a:rPr lang="hr-HR" dirty="0" smtClean="0">
                <a:solidFill>
                  <a:srgbClr val="00B0F0"/>
                </a:solidFill>
              </a:rPr>
              <a:t>Sanja Pavlović Šijanović, </a:t>
            </a:r>
            <a:r>
              <a:rPr lang="hr-HR" dirty="0" smtClean="0">
                <a:solidFill>
                  <a:srgbClr val="00B0F0"/>
                </a:solidFill>
                <a:hlinkClick r:id="rId2"/>
              </a:rPr>
              <a:t>sanja.pavlovic-sijanovic@skole.hr</a:t>
            </a:r>
            <a:endParaRPr lang="hr-HR" dirty="0" smtClean="0">
              <a:solidFill>
                <a:srgbClr val="00B0F0"/>
              </a:solidFill>
            </a:endParaRPr>
          </a:p>
          <a:p>
            <a:pPr algn="ctr"/>
            <a:r>
              <a:rPr lang="hr-HR" dirty="0" smtClean="0">
                <a:solidFill>
                  <a:srgbClr val="00B0F0"/>
                </a:solidFill>
              </a:rPr>
              <a:t>Davor </a:t>
            </a:r>
            <a:r>
              <a:rPr lang="hr-HR" dirty="0" err="1" smtClean="0">
                <a:solidFill>
                  <a:srgbClr val="00B0F0"/>
                </a:solidFill>
              </a:rPr>
              <a:t>Šijanović</a:t>
            </a:r>
            <a:r>
              <a:rPr lang="hr-HR" dirty="0" smtClean="0">
                <a:solidFill>
                  <a:srgbClr val="00B0F0"/>
                </a:solidFill>
              </a:rPr>
              <a:t>, </a:t>
            </a:r>
            <a:r>
              <a:rPr lang="hr-HR" dirty="0" smtClean="0">
                <a:solidFill>
                  <a:srgbClr val="00B0F0"/>
                </a:solidFill>
                <a:hlinkClick r:id="rId3"/>
              </a:rPr>
              <a:t>davor.sijanovic@skole.hr</a:t>
            </a:r>
            <a:endParaRPr lang="hr-HR" dirty="0" smtClean="0">
              <a:solidFill>
                <a:srgbClr val="00B0F0"/>
              </a:solidFill>
            </a:endParaRPr>
          </a:p>
          <a:p>
            <a:pPr algn="ctr"/>
            <a:r>
              <a:rPr lang="hr-HR" dirty="0" smtClean="0">
                <a:solidFill>
                  <a:srgbClr val="00B0F0"/>
                </a:solidFill>
              </a:rPr>
              <a:t> </a:t>
            </a:r>
            <a:r>
              <a:rPr lang="hr-HR" dirty="0">
                <a:solidFill>
                  <a:srgbClr val="00B0F0"/>
                </a:solidFill>
              </a:rPr>
              <a:t>Gimnazija </a:t>
            </a:r>
            <a:r>
              <a:rPr lang="hr-HR" dirty="0" smtClean="0">
                <a:solidFill>
                  <a:srgbClr val="00B0F0"/>
                </a:solidFill>
              </a:rPr>
              <a:t>Vukovar</a:t>
            </a:r>
          </a:p>
          <a:p>
            <a:pPr algn="ctr"/>
            <a:r>
              <a:rPr lang="hr-HR" dirty="0" smtClean="0">
                <a:solidFill>
                  <a:srgbClr val="00B0F0"/>
                </a:solidFill>
              </a:rPr>
              <a:t> </a:t>
            </a:r>
            <a:endParaRPr lang="hr-HR" dirty="0">
              <a:solidFill>
                <a:srgbClr val="00B0F0"/>
              </a:solidFill>
            </a:endParaRPr>
          </a:p>
        </p:txBody>
      </p:sp>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5686" y="595744"/>
            <a:ext cx="6234545" cy="46759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0552637"/>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090" y="318656"/>
            <a:ext cx="11623965" cy="622694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659517439"/>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jagram 3"/>
          <p:cNvGraphicFramePr/>
          <p:nvPr>
            <p:extLst>
              <p:ext uri="{D42A27DB-BD31-4B8C-83A1-F6EECF244321}">
                <p14:modId xmlns:p14="http://schemas.microsoft.com/office/powerpoint/2010/main" val="1566828072"/>
              </p:ext>
            </p:extLst>
          </p:nvPr>
        </p:nvGraphicFramePr>
        <p:xfrm>
          <a:off x="1050877" y="313899"/>
          <a:ext cx="10304059" cy="6168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Vrpca prema gore 1"/>
          <p:cNvSpPr/>
          <p:nvPr/>
        </p:nvSpPr>
        <p:spPr>
          <a:xfrm>
            <a:off x="368710" y="2949677"/>
            <a:ext cx="2330245" cy="1858297"/>
          </a:xfrm>
          <a:prstGeom prst="ribbon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accent2"/>
                </a:solidFill>
              </a:rPr>
              <a:t>INOVA BUDI UZOR 2019.</a:t>
            </a:r>
            <a:endParaRPr lang="en-US" dirty="0">
              <a:solidFill>
                <a:schemeClr val="accent2"/>
              </a:solidFill>
            </a:endParaRPr>
          </a:p>
        </p:txBody>
      </p:sp>
      <p:cxnSp>
        <p:nvCxnSpPr>
          <p:cNvPr id="14" name="Zakrivljeni poveznik 13"/>
          <p:cNvCxnSpPr/>
          <p:nvPr/>
        </p:nvCxnSpPr>
        <p:spPr>
          <a:xfrm rot="10800000">
            <a:off x="2197511" y="4321278"/>
            <a:ext cx="1356853" cy="1179871"/>
          </a:xfrm>
          <a:prstGeom prst="curvedConnector3">
            <a:avLst>
              <a:gd name="adj1" fmla="val 50000"/>
            </a:avLst>
          </a:prstGeom>
          <a:ln w="76200">
            <a:solidFill>
              <a:srgbClr val="C0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34311995"/>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839787" y="1164969"/>
            <a:ext cx="5157787" cy="823912"/>
          </a:xfrm>
        </p:spPr>
        <p:txBody>
          <a:bodyPr/>
          <a:lstStyle/>
          <a:p>
            <a:r>
              <a:rPr lang="hr-HR" dirty="0" smtClean="0"/>
              <a:t>Projektni tim sa Paolo </a:t>
            </a:r>
            <a:r>
              <a:rPr lang="hr-HR" dirty="0" err="1" smtClean="0"/>
              <a:t>Zenzerović</a:t>
            </a:r>
            <a:r>
              <a:rPr lang="hr-HR" dirty="0" smtClean="0"/>
              <a:t> i Biljana </a:t>
            </a:r>
            <a:r>
              <a:rPr lang="hr-HR" dirty="0" err="1" smtClean="0"/>
              <a:t>Trifunović</a:t>
            </a:r>
            <a:r>
              <a:rPr lang="hr-HR" dirty="0" smtClean="0"/>
              <a:t> (IRIM)</a:t>
            </a:r>
            <a:endParaRPr lang="en-US" dirty="0"/>
          </a:p>
        </p:txBody>
      </p:sp>
      <p:pic>
        <p:nvPicPr>
          <p:cNvPr id="7" name="Rezervirano mjesto sadržaja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62641" y="2720975"/>
            <a:ext cx="4515280" cy="3384550"/>
          </a:xfrm>
        </p:spPr>
      </p:pic>
      <p:sp>
        <p:nvSpPr>
          <p:cNvPr id="5" name="Rezervirano mjesto teksta 4"/>
          <p:cNvSpPr>
            <a:spLocks noGrp="1"/>
          </p:cNvSpPr>
          <p:nvPr>
            <p:ph type="body" sz="quarter" idx="3"/>
          </p:nvPr>
        </p:nvSpPr>
        <p:spPr>
          <a:xfrm>
            <a:off x="6172200" y="1164969"/>
            <a:ext cx="5183188" cy="823912"/>
          </a:xfrm>
        </p:spPr>
        <p:txBody>
          <a:bodyPr>
            <a:normAutofit fontScale="92500" lnSpcReduction="20000"/>
          </a:bodyPr>
          <a:lstStyle/>
          <a:p>
            <a:r>
              <a:rPr lang="hr-HR" dirty="0" smtClean="0"/>
              <a:t>Projektni tim na </a:t>
            </a:r>
            <a:r>
              <a:rPr lang="hr-HR" dirty="0" err="1" smtClean="0"/>
              <a:t>Arduino</a:t>
            </a:r>
            <a:r>
              <a:rPr lang="hr-HR" dirty="0" smtClean="0"/>
              <a:t> </a:t>
            </a:r>
            <a:r>
              <a:rPr lang="hr-HR" dirty="0" err="1" smtClean="0"/>
              <a:t>Day</a:t>
            </a:r>
            <a:r>
              <a:rPr lang="hr-HR" dirty="0" smtClean="0"/>
              <a:t> 2019. Milano – live </a:t>
            </a:r>
            <a:r>
              <a:rPr lang="hr-HR" dirty="0" err="1" smtClean="0"/>
              <a:t>streaming</a:t>
            </a:r>
            <a:r>
              <a:rPr lang="hr-HR" dirty="0" smtClean="0"/>
              <a:t>: proglašenje pobjednika</a:t>
            </a:r>
            <a:endParaRPr lang="en-US" dirty="0"/>
          </a:p>
        </p:txBody>
      </p:sp>
      <p:pic>
        <p:nvPicPr>
          <p:cNvPr id="10" name="Rezervirano mjesto sadržaja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01980" y="2713969"/>
            <a:ext cx="5092046" cy="3391556"/>
          </a:xfrm>
        </p:spPr>
      </p:pic>
    </p:spTree>
    <p:extLst>
      <p:ext uri="{BB962C8B-B14F-4D97-AF65-F5344CB8AC3E}">
        <p14:creationId xmlns:p14="http://schemas.microsoft.com/office/powerpoint/2010/main" val="3781952484"/>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487303" y="1164969"/>
            <a:ext cx="5510271" cy="823912"/>
          </a:xfrm>
        </p:spPr>
        <p:txBody>
          <a:bodyPr/>
          <a:lstStyle/>
          <a:p>
            <a:r>
              <a:rPr lang="hr-HR" dirty="0" smtClean="0"/>
              <a:t>INOVA MLADI 2019.</a:t>
            </a:r>
            <a:endParaRPr lang="en-US" dirty="0"/>
          </a:p>
        </p:txBody>
      </p:sp>
      <p:sp>
        <p:nvSpPr>
          <p:cNvPr id="5" name="Rezervirano mjesto teksta 4"/>
          <p:cNvSpPr>
            <a:spLocks noGrp="1"/>
          </p:cNvSpPr>
          <p:nvPr>
            <p:ph type="body" sz="quarter" idx="3"/>
          </p:nvPr>
        </p:nvSpPr>
        <p:spPr>
          <a:xfrm>
            <a:off x="6391010" y="1164969"/>
            <a:ext cx="4964377" cy="823912"/>
          </a:xfrm>
        </p:spPr>
        <p:txBody>
          <a:bodyPr>
            <a:normAutofit/>
          </a:bodyPr>
          <a:lstStyle/>
          <a:p>
            <a:r>
              <a:rPr lang="hr-HR" dirty="0" smtClean="0"/>
              <a:t>IDEA KNOCKOUT 2019.</a:t>
            </a:r>
            <a:endParaRPr lang="en-US" dirty="0"/>
          </a:p>
        </p:txBody>
      </p:sp>
      <p:pic>
        <p:nvPicPr>
          <p:cNvPr id="9" name="Rezervirano mjesto sadržaja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7303" y="2138516"/>
            <a:ext cx="5289345" cy="3967009"/>
          </a:xfrm>
        </p:spPr>
      </p:pic>
      <p:pic>
        <p:nvPicPr>
          <p:cNvPr id="11" name="Rezervirano mjesto sadržaja 10"/>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391011" y="2138516"/>
            <a:ext cx="5285112" cy="3963834"/>
          </a:xfrm>
        </p:spPr>
      </p:pic>
    </p:spTree>
    <p:extLst>
      <p:ext uri="{BB962C8B-B14F-4D97-AF65-F5344CB8AC3E}">
        <p14:creationId xmlns:p14="http://schemas.microsoft.com/office/powerpoint/2010/main" val="2366600681"/>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648929" y="1164969"/>
            <a:ext cx="5348645" cy="823912"/>
          </a:xfrm>
        </p:spPr>
        <p:txBody>
          <a:bodyPr/>
          <a:lstStyle/>
          <a:p>
            <a:r>
              <a:rPr lang="hr-HR" dirty="0" smtClean="0"/>
              <a:t>IDEJA GODINE 2019.</a:t>
            </a:r>
            <a:endParaRPr lang="en-US" dirty="0"/>
          </a:p>
        </p:txBody>
      </p:sp>
      <p:sp>
        <p:nvSpPr>
          <p:cNvPr id="5" name="Rezervirano mjesto teksta 4"/>
          <p:cNvSpPr>
            <a:spLocks noGrp="1"/>
          </p:cNvSpPr>
          <p:nvPr>
            <p:ph type="body" sz="quarter" idx="3"/>
          </p:nvPr>
        </p:nvSpPr>
        <p:spPr>
          <a:xfrm>
            <a:off x="6391010" y="1164969"/>
            <a:ext cx="4964378" cy="823912"/>
          </a:xfrm>
        </p:spPr>
        <p:txBody>
          <a:bodyPr>
            <a:normAutofit/>
          </a:bodyPr>
          <a:lstStyle/>
          <a:p>
            <a:r>
              <a:rPr lang="hr-HR" dirty="0" smtClean="0"/>
              <a:t>STUDENTSMEETCRO</a:t>
            </a:r>
            <a:endParaRPr lang="en-US" dirty="0"/>
          </a:p>
        </p:txBody>
      </p:sp>
      <p:pic>
        <p:nvPicPr>
          <p:cNvPr id="7" name="Rezervirano mjesto sadržaja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391010" y="2259735"/>
            <a:ext cx="5123487" cy="3842615"/>
          </a:xfrm>
        </p:spPr>
      </p:pic>
      <p:pic>
        <p:nvPicPr>
          <p:cNvPr id="6" name="Rezervirano mjesto sadržaja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8929" y="2259735"/>
            <a:ext cx="5127719" cy="3845790"/>
          </a:xfrm>
        </p:spPr>
      </p:pic>
    </p:spTree>
    <p:extLst>
      <p:ext uri="{BB962C8B-B14F-4D97-AF65-F5344CB8AC3E}">
        <p14:creationId xmlns:p14="http://schemas.microsoft.com/office/powerpoint/2010/main" val="1201951274"/>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1206189" y="997388"/>
            <a:ext cx="7329055" cy="830997"/>
          </a:xfrm>
          <a:prstGeom prst="rect">
            <a:avLst/>
          </a:prstGeom>
          <a:noFill/>
        </p:spPr>
        <p:txBody>
          <a:bodyPr wrap="square" rtlCol="0">
            <a:spAutoFit/>
          </a:bodyPr>
          <a:lstStyle/>
          <a:p>
            <a:r>
              <a:rPr lang="hr-HR" sz="4800" dirty="0" smtClean="0">
                <a:solidFill>
                  <a:srgbClr val="00B0F0"/>
                </a:solidFill>
              </a:rPr>
              <a:t>Nagrade i priznanja</a:t>
            </a:r>
            <a:endParaRPr lang="hr-HR" sz="4800" dirty="0">
              <a:solidFill>
                <a:srgbClr val="00B0F0"/>
              </a:solidFill>
            </a:endParaRPr>
          </a:p>
        </p:txBody>
      </p:sp>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4483" y="445018"/>
            <a:ext cx="2715491" cy="19357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110" y="2380754"/>
            <a:ext cx="2478626" cy="35032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Slik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2170" y="1828385"/>
            <a:ext cx="2764258" cy="390739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Slika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6543" y="2841110"/>
            <a:ext cx="2390859" cy="337958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040615902"/>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554182" y="595746"/>
            <a:ext cx="8617528" cy="769441"/>
          </a:xfrm>
          <a:prstGeom prst="rect">
            <a:avLst/>
          </a:prstGeom>
          <a:noFill/>
        </p:spPr>
        <p:txBody>
          <a:bodyPr wrap="square" rtlCol="0">
            <a:spAutoFit/>
          </a:bodyPr>
          <a:lstStyle/>
          <a:p>
            <a:r>
              <a:rPr lang="hr-HR" sz="4400" dirty="0" smtClean="0">
                <a:solidFill>
                  <a:schemeClr val="accent1"/>
                </a:solidFill>
              </a:rPr>
              <a:t>O čemu smo razmišljali….</a:t>
            </a:r>
            <a:endParaRPr lang="hr-HR" sz="4400" dirty="0">
              <a:solidFill>
                <a:schemeClr val="accent1"/>
              </a:solidFill>
            </a:endParaRPr>
          </a:p>
        </p:txBody>
      </p:sp>
      <p:sp>
        <p:nvSpPr>
          <p:cNvPr id="4" name="Zaobljeni pravokutnik 3"/>
          <p:cNvSpPr/>
          <p:nvPr/>
        </p:nvSpPr>
        <p:spPr>
          <a:xfrm>
            <a:off x="554181" y="1593271"/>
            <a:ext cx="2770910" cy="1454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U</a:t>
            </a:r>
            <a:r>
              <a:rPr lang="hr-HR" dirty="0" smtClean="0"/>
              <a:t>tjecaj prometa na </a:t>
            </a:r>
            <a:r>
              <a:rPr lang="hr-HR" dirty="0"/>
              <a:t>stanovnike </a:t>
            </a:r>
            <a:r>
              <a:rPr lang="hr-HR" dirty="0" smtClean="0"/>
              <a:t>grada, potrošnja električne energije, efikasnost </a:t>
            </a:r>
            <a:endParaRPr lang="hr-HR" dirty="0"/>
          </a:p>
        </p:txBody>
      </p:sp>
      <p:sp>
        <p:nvSpPr>
          <p:cNvPr id="5" name="Strelica udesno 4"/>
          <p:cNvSpPr/>
          <p:nvPr/>
        </p:nvSpPr>
        <p:spPr>
          <a:xfrm>
            <a:off x="3477490" y="2175163"/>
            <a:ext cx="1191492" cy="29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Zaobljeni pravokutnik 5"/>
          <p:cNvSpPr/>
          <p:nvPr/>
        </p:nvSpPr>
        <p:spPr>
          <a:xfrm>
            <a:off x="4821381" y="1579418"/>
            <a:ext cx="2770910" cy="1454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Promet odgovoran </a:t>
            </a:r>
            <a:r>
              <a:rPr lang="hr-HR" dirty="0"/>
              <a:t>za gotovo četvrtinu emisija stakleničkih plinova EU-a </a:t>
            </a:r>
          </a:p>
        </p:txBody>
      </p:sp>
      <p:sp>
        <p:nvSpPr>
          <p:cNvPr id="7" name="Strelica udesno 6"/>
          <p:cNvSpPr/>
          <p:nvPr/>
        </p:nvSpPr>
        <p:spPr>
          <a:xfrm>
            <a:off x="7744690" y="2157586"/>
            <a:ext cx="1191492" cy="298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Zaobljeni pravokutnik 7"/>
          <p:cNvSpPr/>
          <p:nvPr/>
        </p:nvSpPr>
        <p:spPr>
          <a:xfrm>
            <a:off x="9088581" y="1593270"/>
            <a:ext cx="2618510" cy="1440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D</a:t>
            </a:r>
            <a:r>
              <a:rPr lang="hr-HR" dirty="0" smtClean="0"/>
              <a:t>rugi najveći onečišćivač </a:t>
            </a:r>
            <a:r>
              <a:rPr lang="hr-HR" dirty="0"/>
              <a:t>nakon energetske industrije</a:t>
            </a:r>
          </a:p>
        </p:txBody>
      </p:sp>
      <p:sp>
        <p:nvSpPr>
          <p:cNvPr id="9" name="Zaobljeni pravokutnik 8"/>
          <p:cNvSpPr/>
          <p:nvPr/>
        </p:nvSpPr>
        <p:spPr>
          <a:xfrm>
            <a:off x="554181" y="4751073"/>
            <a:ext cx="2770910" cy="1454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smtClean="0"/>
          </a:p>
          <a:p>
            <a:pPr algn="ctr"/>
            <a:r>
              <a:rPr lang="hr-HR" dirty="0" smtClean="0"/>
              <a:t>Kako riješiti ove probleme?</a:t>
            </a:r>
          </a:p>
          <a:p>
            <a:pPr algn="ctr"/>
            <a:endParaRPr lang="hr-HR" dirty="0"/>
          </a:p>
        </p:txBody>
      </p:sp>
      <p:cxnSp>
        <p:nvCxnSpPr>
          <p:cNvPr id="12" name="Ravni poveznik sa strelicom 11"/>
          <p:cNvCxnSpPr/>
          <p:nvPr/>
        </p:nvCxnSpPr>
        <p:spPr>
          <a:xfrm flipH="1">
            <a:off x="3359726" y="3047998"/>
            <a:ext cx="5659585" cy="1689221"/>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Zaobljeni pravokutnik 12"/>
          <p:cNvSpPr/>
          <p:nvPr/>
        </p:nvSpPr>
        <p:spPr>
          <a:xfrm>
            <a:off x="4821381" y="4751072"/>
            <a:ext cx="2770910" cy="1454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Rješenje = model/maketa funkcioniranja pametnoga grada</a:t>
            </a:r>
            <a:endParaRPr lang="hr-HR" dirty="0"/>
          </a:p>
        </p:txBody>
      </p:sp>
      <p:sp>
        <p:nvSpPr>
          <p:cNvPr id="14" name="Strelica udesno 13"/>
          <p:cNvSpPr/>
          <p:nvPr/>
        </p:nvSpPr>
        <p:spPr>
          <a:xfrm>
            <a:off x="3477490" y="5332960"/>
            <a:ext cx="1191492" cy="29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Zaobljeni pravokutnik 14"/>
          <p:cNvSpPr/>
          <p:nvPr/>
        </p:nvSpPr>
        <p:spPr>
          <a:xfrm>
            <a:off x="9088581" y="4751072"/>
            <a:ext cx="2618510" cy="1454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U</a:t>
            </a:r>
            <a:r>
              <a:rPr lang="hr-HR" dirty="0" smtClean="0"/>
              <a:t>šteda </a:t>
            </a:r>
            <a:r>
              <a:rPr lang="hr-HR" dirty="0"/>
              <a:t>energije, </a:t>
            </a:r>
            <a:r>
              <a:rPr lang="hr-HR" dirty="0" smtClean="0"/>
              <a:t>bolja </a:t>
            </a:r>
            <a:r>
              <a:rPr lang="hr-HR" dirty="0"/>
              <a:t>iskoristivost </a:t>
            </a:r>
            <a:r>
              <a:rPr lang="hr-HR" dirty="0" smtClean="0"/>
              <a:t>Sunčeve energije, smanjenje </a:t>
            </a:r>
            <a:r>
              <a:rPr lang="hr-HR" dirty="0"/>
              <a:t>zagušenosti prometa i parkiranja </a:t>
            </a:r>
          </a:p>
        </p:txBody>
      </p:sp>
      <p:sp>
        <p:nvSpPr>
          <p:cNvPr id="16" name="Strelica udesno 15"/>
          <p:cNvSpPr/>
          <p:nvPr/>
        </p:nvSpPr>
        <p:spPr>
          <a:xfrm>
            <a:off x="7744690" y="5332961"/>
            <a:ext cx="1191492" cy="29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1545" y="3185334"/>
            <a:ext cx="2171008" cy="14145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51471142"/>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OUR </a:t>
            </a:r>
            <a:r>
              <a:rPr lang="hr-HR" dirty="0"/>
              <a:t>SOLUTION TO LESS </a:t>
            </a:r>
            <a:r>
              <a:rPr lang="hr-HR" dirty="0" smtClean="0"/>
              <a:t>POLLUTION – pametna rasvjeta</a:t>
            </a:r>
            <a:endParaRPr lang="en-US" dirty="0"/>
          </a:p>
        </p:txBody>
      </p:sp>
      <p:pic>
        <p:nvPicPr>
          <p:cNvPr id="5" name="Rezervirano mjesto sadržaja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43000" y="2284847"/>
            <a:ext cx="4754563" cy="3567830"/>
          </a:xfrm>
        </p:spPr>
      </p:pic>
      <p:sp>
        <p:nvSpPr>
          <p:cNvPr id="4" name="Rezervirano mjesto sadržaja 3"/>
          <p:cNvSpPr>
            <a:spLocks noGrp="1"/>
          </p:cNvSpPr>
          <p:nvPr>
            <p:ph sz="half" idx="2"/>
          </p:nvPr>
        </p:nvSpPr>
        <p:spPr>
          <a:xfrm>
            <a:off x="6172200" y="1825625"/>
            <a:ext cx="5626510" cy="4351338"/>
          </a:xfrm>
        </p:spPr>
        <p:txBody>
          <a:bodyPr>
            <a:normAutofit/>
          </a:bodyPr>
          <a:lstStyle/>
          <a:p>
            <a:r>
              <a:rPr lang="hr-HR" dirty="0" err="1"/>
              <a:t>K</a:t>
            </a:r>
            <a:r>
              <a:rPr lang="en-US" dirty="0" err="1" smtClean="0"/>
              <a:t>oristeći</a:t>
            </a:r>
            <a:r>
              <a:rPr lang="en-US" dirty="0" smtClean="0"/>
              <a:t> </a:t>
            </a:r>
            <a:r>
              <a:rPr lang="en-US" dirty="0" err="1" smtClean="0"/>
              <a:t>foto</a:t>
            </a:r>
            <a:r>
              <a:rPr lang="en-US" dirty="0" smtClean="0"/>
              <a:t> </a:t>
            </a:r>
            <a:r>
              <a:rPr lang="en-US" dirty="0" err="1" smtClean="0"/>
              <a:t>otpornik</a:t>
            </a:r>
            <a:r>
              <a:rPr lang="en-US" dirty="0" smtClean="0"/>
              <a:t> </a:t>
            </a:r>
            <a:r>
              <a:rPr lang="en-US" dirty="0" err="1" smtClean="0"/>
              <a:t>i</a:t>
            </a:r>
            <a:r>
              <a:rPr lang="en-US" dirty="0" smtClean="0"/>
              <a:t> </a:t>
            </a:r>
            <a:r>
              <a:rPr lang="en-US" dirty="0" err="1" smtClean="0"/>
              <a:t>infracrvene</a:t>
            </a:r>
            <a:r>
              <a:rPr lang="en-US" dirty="0" smtClean="0"/>
              <a:t> </a:t>
            </a:r>
            <a:r>
              <a:rPr lang="en-US" dirty="0" err="1" smtClean="0"/>
              <a:t>senzore</a:t>
            </a:r>
            <a:r>
              <a:rPr lang="en-US" dirty="0" smtClean="0"/>
              <a:t> </a:t>
            </a:r>
            <a:r>
              <a:rPr lang="en-US" dirty="0" err="1" smtClean="0"/>
              <a:t>pojačava</a:t>
            </a:r>
            <a:r>
              <a:rPr lang="en-US" dirty="0" smtClean="0"/>
              <a:t> </a:t>
            </a:r>
            <a:r>
              <a:rPr lang="hr-HR" dirty="0" smtClean="0"/>
              <a:t>se </a:t>
            </a:r>
            <a:r>
              <a:rPr lang="en-US" dirty="0" err="1" smtClean="0"/>
              <a:t>intenzitet</a:t>
            </a:r>
            <a:r>
              <a:rPr lang="en-US" dirty="0" smtClean="0"/>
              <a:t> </a:t>
            </a:r>
            <a:r>
              <a:rPr lang="en-US" dirty="0" err="1" smtClean="0"/>
              <a:t>svjetlosti</a:t>
            </a:r>
            <a:r>
              <a:rPr lang="en-US" dirty="0" smtClean="0"/>
              <a:t> </a:t>
            </a:r>
            <a:r>
              <a:rPr lang="en-US" dirty="0" err="1" smtClean="0"/>
              <a:t>prolaskom</a:t>
            </a:r>
            <a:r>
              <a:rPr lang="en-US" dirty="0" smtClean="0"/>
              <a:t> pored </a:t>
            </a:r>
            <a:r>
              <a:rPr lang="en-US" dirty="0" err="1" smtClean="0"/>
              <a:t>svakog</a:t>
            </a:r>
            <a:r>
              <a:rPr lang="en-US" dirty="0" smtClean="0"/>
              <a:t> </a:t>
            </a:r>
            <a:r>
              <a:rPr lang="en-US" dirty="0" err="1" smtClean="0"/>
              <a:t>rasvjetnog</a:t>
            </a:r>
            <a:r>
              <a:rPr lang="en-US" dirty="0" smtClean="0"/>
              <a:t> </a:t>
            </a:r>
            <a:r>
              <a:rPr lang="en-US" dirty="0" err="1" smtClean="0"/>
              <a:t>tijela</a:t>
            </a:r>
            <a:r>
              <a:rPr lang="hr-HR" dirty="0" smtClean="0"/>
              <a:t>.</a:t>
            </a:r>
            <a:r>
              <a:rPr lang="en-US" dirty="0" smtClean="0"/>
              <a:t> </a:t>
            </a:r>
            <a:r>
              <a:rPr lang="en-US" dirty="0" err="1" smtClean="0"/>
              <a:t>Naša</a:t>
            </a:r>
            <a:r>
              <a:rPr lang="en-US" dirty="0" smtClean="0"/>
              <a:t> </a:t>
            </a:r>
            <a:r>
              <a:rPr lang="en-US" dirty="0" err="1" smtClean="0"/>
              <a:t>pametna</a:t>
            </a:r>
            <a:r>
              <a:rPr lang="en-US" dirty="0" smtClean="0"/>
              <a:t> </a:t>
            </a:r>
            <a:r>
              <a:rPr lang="en-US" dirty="0" err="1" smtClean="0"/>
              <a:t>rasvjeta</a:t>
            </a:r>
            <a:r>
              <a:rPr lang="en-US" dirty="0" smtClean="0"/>
              <a:t> </a:t>
            </a:r>
            <a:r>
              <a:rPr lang="en-US" dirty="0" err="1" smtClean="0"/>
              <a:t>nudi</a:t>
            </a:r>
            <a:r>
              <a:rPr lang="en-US" dirty="0" smtClean="0"/>
              <a:t> </a:t>
            </a:r>
            <a:r>
              <a:rPr lang="en-US" dirty="0" err="1" smtClean="0"/>
              <a:t>rješenje</a:t>
            </a:r>
            <a:r>
              <a:rPr lang="en-US" dirty="0" smtClean="0"/>
              <a:t> </a:t>
            </a:r>
            <a:r>
              <a:rPr lang="en-US" dirty="0" err="1" smtClean="0"/>
              <a:t>velike</a:t>
            </a:r>
            <a:r>
              <a:rPr lang="en-US" dirty="0" smtClean="0"/>
              <a:t> </a:t>
            </a:r>
            <a:r>
              <a:rPr lang="en-US" dirty="0" err="1" smtClean="0"/>
              <a:t>uštede</a:t>
            </a:r>
            <a:r>
              <a:rPr lang="en-US" dirty="0" smtClean="0"/>
              <a:t> </a:t>
            </a:r>
            <a:r>
              <a:rPr lang="en-US" dirty="0" err="1" smtClean="0"/>
              <a:t>električne</a:t>
            </a:r>
            <a:r>
              <a:rPr lang="en-US" dirty="0" smtClean="0"/>
              <a:t> </a:t>
            </a:r>
            <a:r>
              <a:rPr lang="en-US" dirty="0" err="1" smtClean="0"/>
              <a:t>energije</a:t>
            </a:r>
            <a:r>
              <a:rPr lang="en-US" dirty="0" smtClean="0"/>
              <a:t> </a:t>
            </a:r>
            <a:r>
              <a:rPr lang="en-US" dirty="0" err="1" smtClean="0"/>
              <a:t>pri</a:t>
            </a:r>
            <a:r>
              <a:rPr lang="en-US" dirty="0" smtClean="0"/>
              <a:t> </a:t>
            </a:r>
            <a:r>
              <a:rPr lang="en-US" dirty="0" err="1" smtClean="0"/>
              <a:t>čemu</a:t>
            </a:r>
            <a:r>
              <a:rPr lang="en-US" dirty="0" smtClean="0"/>
              <a:t> </a:t>
            </a:r>
            <a:r>
              <a:rPr lang="en-US" dirty="0" err="1" smtClean="0"/>
              <a:t>smanjuje</a:t>
            </a:r>
            <a:r>
              <a:rPr lang="en-US" dirty="0" smtClean="0"/>
              <a:t> </a:t>
            </a:r>
            <a:r>
              <a:rPr lang="en-US" dirty="0" err="1" smtClean="0"/>
              <a:t>preopterećenost</a:t>
            </a:r>
            <a:r>
              <a:rPr lang="en-US" dirty="0" smtClean="0"/>
              <a:t> same </a:t>
            </a:r>
            <a:r>
              <a:rPr lang="en-US" dirty="0" err="1" smtClean="0"/>
              <a:t>infrastrukture</a:t>
            </a:r>
            <a:r>
              <a:rPr lang="en-US" dirty="0" smtClean="0"/>
              <a:t>. </a:t>
            </a:r>
            <a:endParaRPr lang="hr-HR" dirty="0" smtClean="0"/>
          </a:p>
          <a:p>
            <a:r>
              <a:rPr lang="en-US" dirty="0" err="1" smtClean="0"/>
              <a:t>Za</a:t>
            </a:r>
            <a:r>
              <a:rPr lang="en-US" dirty="0" smtClean="0"/>
              <a:t> </a:t>
            </a:r>
            <a:r>
              <a:rPr lang="en-US" dirty="0" err="1" smtClean="0"/>
              <a:t>pametnu</a:t>
            </a:r>
            <a:r>
              <a:rPr lang="en-US" dirty="0" smtClean="0"/>
              <a:t> </a:t>
            </a:r>
            <a:r>
              <a:rPr lang="en-US" dirty="0" err="1" smtClean="0"/>
              <a:t>javnu</a:t>
            </a:r>
            <a:r>
              <a:rPr lang="en-US" dirty="0" smtClean="0"/>
              <a:t> </a:t>
            </a:r>
            <a:r>
              <a:rPr lang="en-US" dirty="0" err="1" smtClean="0"/>
              <a:t>rasvjetu</a:t>
            </a:r>
            <a:r>
              <a:rPr lang="en-US" dirty="0" smtClean="0"/>
              <a:t> </a:t>
            </a:r>
            <a:r>
              <a:rPr lang="en-US" dirty="0" err="1" smtClean="0"/>
              <a:t>koristili</a:t>
            </a:r>
            <a:r>
              <a:rPr lang="en-US" dirty="0" smtClean="0"/>
              <a:t> </a:t>
            </a:r>
            <a:r>
              <a:rPr lang="en-US" dirty="0" err="1" smtClean="0"/>
              <a:t>smo</a:t>
            </a:r>
            <a:r>
              <a:rPr lang="en-US" dirty="0" smtClean="0"/>
              <a:t> Arduino UNO </a:t>
            </a:r>
            <a:r>
              <a:rPr lang="en-US" dirty="0" err="1" smtClean="0"/>
              <a:t>pločicu</a:t>
            </a:r>
            <a:r>
              <a:rPr lang="en-US" dirty="0" smtClean="0"/>
              <a:t>. </a:t>
            </a:r>
            <a:endParaRPr lang="en-US" dirty="0"/>
          </a:p>
        </p:txBody>
      </p:sp>
    </p:spTree>
    <p:extLst>
      <p:ext uri="{BB962C8B-B14F-4D97-AF65-F5344CB8AC3E}">
        <p14:creationId xmlns:p14="http://schemas.microsoft.com/office/powerpoint/2010/main" val="4206498241"/>
      </p:ext>
    </p:extLst>
  </p:cSld>
  <p:clrMapOvr>
    <a:masterClrMapping/>
  </p:clrMapOvr>
  <mc:AlternateContent xmlns:mc="http://schemas.openxmlformats.org/markup-compatibility/2006" xmlns:p14="http://schemas.microsoft.com/office/powerpoint/2010/main">
    <mc:Choice Requires="p14">
      <p:transition spd="slow" p14:dur="800" advTm="5000">
        <p:circle/>
      </p:transition>
    </mc:Choice>
    <mc:Fallback xmlns="">
      <p:transition spd="slow" advTm="5000">
        <p:circle/>
      </p:transition>
    </mc:Fallback>
  </mc:AlternateContent>
  <p:timing>
    <p:tnLst>
      <p:par>
        <p:cTn id="1" dur="indefinite" restart="never" nodeType="tmRoot"/>
      </p:par>
    </p:tnLst>
  </p:timing>
</p:sld>
</file>

<file path=ppt/theme/theme1.xml><?xml version="1.0" encoding="utf-8"?>
<a:theme xmlns:a="http://schemas.openxmlformats.org/drawingml/2006/main" name="Temeljno">
  <a:themeElements>
    <a:clrScheme name="Temeljno">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eljno">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meljno">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TM03457444[[fn=Temeljno]]</Template>
  <TotalTime>489</TotalTime>
  <Words>1027</Words>
  <Application>Microsoft Office PowerPoint</Application>
  <PresentationFormat>Široki zaslon</PresentationFormat>
  <Paragraphs>104</Paragraphs>
  <Slides>23</Slides>
  <Notes>2</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23</vt:i4>
      </vt:variant>
    </vt:vector>
  </HeadingPairs>
  <TitlesOfParts>
    <vt:vector size="27" baseType="lpstr">
      <vt:lpstr>Arial</vt:lpstr>
      <vt:lpstr>Calibri</vt:lpstr>
      <vt:lpstr>Corbel</vt:lpstr>
      <vt:lpstr>Temeljno</vt:lpstr>
      <vt:lpstr>Vukovar – Our view of smart living</vt:lpstr>
      <vt:lpstr>Kako je sve počelo….</vt:lpstr>
      <vt:lpstr>PowerPoint prezentacija</vt:lpstr>
      <vt:lpstr>PowerPoint prezentacija</vt:lpstr>
      <vt:lpstr>PowerPoint prezentacija</vt:lpstr>
      <vt:lpstr>PowerPoint prezentacija</vt:lpstr>
      <vt:lpstr>PowerPoint prezentacija</vt:lpstr>
      <vt:lpstr>PowerPoint prezentacija</vt:lpstr>
      <vt:lpstr>OUR SOLUTION TO LESS POLLUTION – pametna rasvjeta</vt:lpstr>
      <vt:lpstr>OUR SOLUTION TO LESS POLLUTION – pametni parking</vt:lpstr>
      <vt:lpstr>OUR SOLUTION TO LESS POLLUTION – pametni semafori</vt:lpstr>
      <vt:lpstr>OUR SOLUTION TO LESS POLLUTION –  solarni tragač</vt:lpstr>
      <vt:lpstr>Faze izrade</vt:lpstr>
      <vt:lpstr>PowerPoint prezentacija</vt:lpstr>
      <vt:lpstr>Marketinške aktivnosti</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Vukovar – Our view of smart living</dc:title>
  <dc:creator>Sanja Pavlović-Šijanović</dc:creator>
  <cp:lastModifiedBy>Sanja Pavlović-Šijanović</cp:lastModifiedBy>
  <cp:revision>84</cp:revision>
  <dcterms:created xsi:type="dcterms:W3CDTF">2019-04-10T08:34:32Z</dcterms:created>
  <dcterms:modified xsi:type="dcterms:W3CDTF">2019-10-03T07:13:29Z</dcterms:modified>
</cp:coreProperties>
</file>