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309" r:id="rId3"/>
    <p:sldId id="310" r:id="rId4"/>
    <p:sldId id="338" r:id="rId5"/>
    <p:sldId id="311" r:id="rId6"/>
    <p:sldId id="312" r:id="rId7"/>
    <p:sldId id="313" r:id="rId8"/>
    <p:sldId id="314" r:id="rId9"/>
    <p:sldId id="317" r:id="rId10"/>
    <p:sldId id="316" r:id="rId11"/>
    <p:sldId id="315" r:id="rId12"/>
    <p:sldId id="337" r:id="rId13"/>
    <p:sldId id="339" r:id="rId14"/>
    <p:sldId id="320" r:id="rId15"/>
    <p:sldId id="319" r:id="rId16"/>
    <p:sldId id="280" r:id="rId17"/>
    <p:sldId id="321" r:id="rId18"/>
    <p:sldId id="264" r:id="rId19"/>
    <p:sldId id="298" r:id="rId20"/>
    <p:sldId id="328" r:id="rId21"/>
    <p:sldId id="325" r:id="rId22"/>
    <p:sldId id="335" r:id="rId23"/>
    <p:sldId id="334" r:id="rId24"/>
    <p:sldId id="333" r:id="rId25"/>
    <p:sldId id="336" r:id="rId26"/>
    <p:sldId id="32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D1C883-3770-453E-B93D-5B0CE9C6E176}" v="27" dt="2019-11-06T16:42:25.899"/>
    <p1510:client id="{35EA5513-C6F9-3E6B-AFB3-732E672463C8}" v="2" dt="2019-11-05T19:55:09.875"/>
    <p1510:client id="{38F42001-C103-4203-8742-FBF7CFB27AF9}" v="35" dt="2019-11-03T22:51:04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102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EFABC9-B776-4285-84BD-DAC1319D9A54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0FA3070-FEC4-4F63-A292-BB4B0625C2A0}">
      <dgm:prSet phldrT="[Tekst]"/>
      <dgm:spPr/>
      <dgm:t>
        <a:bodyPr/>
        <a:lstStyle/>
        <a:p>
          <a:r>
            <a:rPr lang="hr-HR" dirty="0">
              <a:latin typeface="Camber Light" pitchFamily="50" charset="0"/>
            </a:rPr>
            <a:t>PROJEKTIRANJE</a:t>
          </a:r>
          <a:endParaRPr lang="en-US" dirty="0">
            <a:latin typeface="Camber Light" pitchFamily="50" charset="0"/>
          </a:endParaRPr>
        </a:p>
      </dgm:t>
    </dgm:pt>
    <dgm:pt modelId="{0A437A2B-C29F-499C-ADC1-67FD8307C805}" type="parTrans" cxnId="{CF4204C0-0955-4555-93D3-6B91A717C648}">
      <dgm:prSet/>
      <dgm:spPr/>
      <dgm:t>
        <a:bodyPr/>
        <a:lstStyle/>
        <a:p>
          <a:endParaRPr lang="en-US"/>
        </a:p>
      </dgm:t>
    </dgm:pt>
    <dgm:pt modelId="{A7C7D13C-7EA5-4170-9015-027A70F3F52A}" type="sibTrans" cxnId="{CF4204C0-0955-4555-93D3-6B91A717C648}">
      <dgm:prSet/>
      <dgm:spPr/>
      <dgm:t>
        <a:bodyPr/>
        <a:lstStyle/>
        <a:p>
          <a:endParaRPr lang="en-US"/>
        </a:p>
      </dgm:t>
    </dgm:pt>
    <dgm:pt modelId="{66AC715A-B465-4948-84DE-A9A292831572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 err="1">
              <a:latin typeface="Camber Light" pitchFamily="50" charset="0"/>
            </a:rPr>
            <a:t>Izrada</a:t>
          </a:r>
          <a:r>
            <a:rPr lang="en-US" dirty="0">
              <a:latin typeface="Camber Light" pitchFamily="50" charset="0"/>
            </a:rPr>
            <a:t> </a:t>
          </a:r>
          <a:r>
            <a:rPr lang="en-US" dirty="0" err="1">
              <a:latin typeface="Camber Light" pitchFamily="50" charset="0"/>
            </a:rPr>
            <a:t>glavnih</a:t>
          </a:r>
          <a:r>
            <a:rPr lang="en-US" dirty="0">
              <a:latin typeface="Camber Light" pitchFamily="50" charset="0"/>
            </a:rPr>
            <a:t> </a:t>
          </a:r>
          <a:r>
            <a:rPr lang="en-US" dirty="0" err="1">
              <a:latin typeface="Camber Light" pitchFamily="50" charset="0"/>
            </a:rPr>
            <a:t>izvedbenih</a:t>
          </a:r>
          <a:r>
            <a:rPr lang="en-US" dirty="0">
              <a:latin typeface="Camber Light" pitchFamily="50" charset="0"/>
            </a:rPr>
            <a:t> </a:t>
          </a:r>
          <a:r>
            <a:rPr lang="en-US" dirty="0" err="1">
              <a:latin typeface="Camber Light" pitchFamily="50" charset="0"/>
            </a:rPr>
            <a:t>projekata</a:t>
          </a:r>
          <a:endParaRPr lang="en-US" dirty="0">
            <a:latin typeface="Camber Light" pitchFamily="50" charset="0"/>
          </a:endParaRPr>
        </a:p>
      </dgm:t>
    </dgm:pt>
    <dgm:pt modelId="{23B2BDB2-B544-445D-BFDD-84E3287E5A5E}" type="parTrans" cxnId="{D4BD4949-1DD6-4E8F-A2F0-13FC8E57DF5D}">
      <dgm:prSet/>
      <dgm:spPr/>
      <dgm:t>
        <a:bodyPr/>
        <a:lstStyle/>
        <a:p>
          <a:endParaRPr lang="en-US"/>
        </a:p>
      </dgm:t>
    </dgm:pt>
    <dgm:pt modelId="{26509F53-60B8-4E96-AF8F-784217218918}" type="sibTrans" cxnId="{D4BD4949-1DD6-4E8F-A2F0-13FC8E57DF5D}">
      <dgm:prSet/>
      <dgm:spPr/>
      <dgm:t>
        <a:bodyPr/>
        <a:lstStyle/>
        <a:p>
          <a:endParaRPr lang="en-US"/>
        </a:p>
      </dgm:t>
    </dgm:pt>
    <dgm:pt modelId="{F4FB1DEF-0C75-4D87-8835-D6DE54C10757}">
      <dgm:prSet phldrT="[Tekst]"/>
      <dgm:spPr/>
      <dgm:t>
        <a:bodyPr/>
        <a:lstStyle/>
        <a:p>
          <a:r>
            <a:rPr lang="hr-HR" b="1" dirty="0">
              <a:latin typeface="Camber Light" pitchFamily="50" charset="0"/>
            </a:rPr>
            <a:t>IZGRADNJA PASIVNE MREŽNE INFRASTRUKTURE</a:t>
          </a:r>
          <a:endParaRPr lang="en-US" dirty="0">
            <a:latin typeface="Camber Light" pitchFamily="50" charset="0"/>
          </a:endParaRPr>
        </a:p>
      </dgm:t>
    </dgm:pt>
    <dgm:pt modelId="{55B97408-9DF3-4141-8819-3813E651C26D}" type="parTrans" cxnId="{4B3B3F62-365F-417F-A95D-4FFB67CCFD54}">
      <dgm:prSet/>
      <dgm:spPr/>
      <dgm:t>
        <a:bodyPr/>
        <a:lstStyle/>
        <a:p>
          <a:endParaRPr lang="en-US"/>
        </a:p>
      </dgm:t>
    </dgm:pt>
    <dgm:pt modelId="{9A661F00-C800-4681-9D45-18DDF218CFFC}" type="sibTrans" cxnId="{4B3B3F62-365F-417F-A95D-4FFB67CCFD54}">
      <dgm:prSet/>
      <dgm:spPr/>
      <dgm:t>
        <a:bodyPr/>
        <a:lstStyle/>
        <a:p>
          <a:endParaRPr lang="en-US"/>
        </a:p>
      </dgm:t>
    </dgm:pt>
    <dgm:pt modelId="{F9CEE566-91A9-4E1B-B235-D3502D938520}">
      <dgm:prSet phldrT="[Tekst]"/>
      <dgm:spPr/>
      <dgm:t>
        <a:bodyPr/>
        <a:lstStyle/>
        <a:p>
          <a:r>
            <a:rPr lang="hr-HR" dirty="0">
              <a:latin typeface="Camber Light" pitchFamily="50" charset="0"/>
            </a:rPr>
            <a:t>Generičko kabliranje</a:t>
          </a:r>
          <a:endParaRPr lang="en-US" dirty="0">
            <a:latin typeface="Camber Light" pitchFamily="50" charset="0"/>
          </a:endParaRPr>
        </a:p>
      </dgm:t>
    </dgm:pt>
    <dgm:pt modelId="{8FF78DE2-4211-42A9-919F-2E908F27683A}" type="parTrans" cxnId="{AF5877DA-2491-4D3E-A837-4BEE8081C584}">
      <dgm:prSet/>
      <dgm:spPr/>
      <dgm:t>
        <a:bodyPr/>
        <a:lstStyle/>
        <a:p>
          <a:endParaRPr lang="en-US"/>
        </a:p>
      </dgm:t>
    </dgm:pt>
    <dgm:pt modelId="{BAAD00CF-1977-4285-B9DE-2C02D9565C34}" type="sibTrans" cxnId="{AF5877DA-2491-4D3E-A837-4BEE8081C584}">
      <dgm:prSet/>
      <dgm:spPr/>
      <dgm:t>
        <a:bodyPr/>
        <a:lstStyle/>
        <a:p>
          <a:endParaRPr lang="en-US"/>
        </a:p>
      </dgm:t>
    </dgm:pt>
    <dgm:pt modelId="{5D4DB340-5680-4108-9821-778946C7AE8D}">
      <dgm:prSet phldrT="[Tekst]"/>
      <dgm:spPr/>
      <dgm:t>
        <a:bodyPr/>
        <a:lstStyle/>
        <a:p>
          <a:r>
            <a:rPr lang="en-US" dirty="0">
              <a:latin typeface="Camber Light" pitchFamily="50" charset="0"/>
            </a:rPr>
            <a:t>IMPLEMENTACIJA AKTIVNE OPREME</a:t>
          </a:r>
        </a:p>
      </dgm:t>
    </dgm:pt>
    <dgm:pt modelId="{46610696-9B50-4583-8E99-D936276CAD29}" type="parTrans" cxnId="{0028E0F0-80E1-48B8-97CE-8427B0D9D61B}">
      <dgm:prSet/>
      <dgm:spPr/>
      <dgm:t>
        <a:bodyPr/>
        <a:lstStyle/>
        <a:p>
          <a:endParaRPr lang="en-US"/>
        </a:p>
      </dgm:t>
    </dgm:pt>
    <dgm:pt modelId="{99976E72-C135-4D92-A884-CE8845217616}" type="sibTrans" cxnId="{0028E0F0-80E1-48B8-97CE-8427B0D9D61B}">
      <dgm:prSet/>
      <dgm:spPr/>
      <dgm:t>
        <a:bodyPr/>
        <a:lstStyle/>
        <a:p>
          <a:endParaRPr lang="en-US"/>
        </a:p>
      </dgm:t>
    </dgm:pt>
    <dgm:pt modelId="{3A636A70-FDD5-4732-ABF9-85CF7917B7B8}">
      <dgm:prSet phldrT="[Tekst]"/>
      <dgm:spPr/>
      <dgm:t>
        <a:bodyPr/>
        <a:lstStyle/>
        <a:p>
          <a:r>
            <a:rPr lang="hr-HR" dirty="0"/>
            <a:t>Mrežni usmjerivači</a:t>
          </a:r>
          <a:endParaRPr lang="en-US" dirty="0"/>
        </a:p>
      </dgm:t>
    </dgm:pt>
    <dgm:pt modelId="{5B594344-995B-449A-ADDC-062E2E6350D3}" type="parTrans" cxnId="{1CFFEA19-07D5-4830-A128-76667287FDB6}">
      <dgm:prSet/>
      <dgm:spPr/>
      <dgm:t>
        <a:bodyPr/>
        <a:lstStyle/>
        <a:p>
          <a:endParaRPr lang="en-US"/>
        </a:p>
      </dgm:t>
    </dgm:pt>
    <dgm:pt modelId="{A397EB1D-6239-4DBC-8DDF-6F74C505B15E}" type="sibTrans" cxnId="{1CFFEA19-07D5-4830-A128-76667287FDB6}">
      <dgm:prSet/>
      <dgm:spPr/>
      <dgm:t>
        <a:bodyPr/>
        <a:lstStyle/>
        <a:p>
          <a:endParaRPr lang="en-US"/>
        </a:p>
      </dgm:t>
    </dgm:pt>
    <dgm:pt modelId="{47C0CD7F-2476-4DB7-BF22-8902D9A5B65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>
              <a:latin typeface="Camber Light" pitchFamily="50" charset="0"/>
            </a:rPr>
            <a:t>Dogovor između škole i projektanata</a:t>
          </a:r>
          <a:endParaRPr lang="en-US" dirty="0">
            <a:latin typeface="Camber Light" pitchFamily="50" charset="0"/>
          </a:endParaRPr>
        </a:p>
      </dgm:t>
    </dgm:pt>
    <dgm:pt modelId="{43557263-BD8C-48F1-84A2-2F1C07467BBF}" type="parTrans" cxnId="{BC3B326F-083F-41DE-BF39-AB177967BC8D}">
      <dgm:prSet/>
      <dgm:spPr/>
      <dgm:t>
        <a:bodyPr/>
        <a:lstStyle/>
        <a:p>
          <a:endParaRPr lang="en-US"/>
        </a:p>
      </dgm:t>
    </dgm:pt>
    <dgm:pt modelId="{8CB35E50-7D71-4C77-A0E6-E963048C4CAC}" type="sibTrans" cxnId="{BC3B326F-083F-41DE-BF39-AB177967BC8D}">
      <dgm:prSet/>
      <dgm:spPr/>
      <dgm:t>
        <a:bodyPr/>
        <a:lstStyle/>
        <a:p>
          <a:endParaRPr lang="en-US"/>
        </a:p>
      </dgm:t>
    </dgm:pt>
    <dgm:pt modelId="{B4710A34-AFEC-46A6-B7C7-224B97B334C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>
              <a:latin typeface="Camber Light" pitchFamily="50" charset="0"/>
            </a:rPr>
            <a:t>Pozicije bežičnih pristupnih točaka</a:t>
          </a:r>
          <a:endParaRPr lang="en-US" dirty="0">
            <a:latin typeface="Camber Light" pitchFamily="50" charset="0"/>
          </a:endParaRPr>
        </a:p>
      </dgm:t>
    </dgm:pt>
    <dgm:pt modelId="{4FD065C1-46C4-40A0-B81F-7D3434FEF761}" type="parTrans" cxnId="{97814C80-4694-4ECB-B1E1-628126FF9B29}">
      <dgm:prSet/>
      <dgm:spPr/>
      <dgm:t>
        <a:bodyPr/>
        <a:lstStyle/>
        <a:p>
          <a:endParaRPr lang="en-US"/>
        </a:p>
      </dgm:t>
    </dgm:pt>
    <dgm:pt modelId="{02B06857-9703-443F-B188-FC60DDB306E8}" type="sibTrans" cxnId="{97814C80-4694-4ECB-B1E1-628126FF9B29}">
      <dgm:prSet/>
      <dgm:spPr/>
      <dgm:t>
        <a:bodyPr/>
        <a:lstStyle/>
        <a:p>
          <a:endParaRPr lang="en-US"/>
        </a:p>
      </dgm:t>
    </dgm:pt>
    <dgm:pt modelId="{43065F1F-3F7A-4038-B931-C9613C5FDE2C}">
      <dgm:prSet phldrT="[Tekst]"/>
      <dgm:spPr/>
      <dgm:t>
        <a:bodyPr/>
        <a:lstStyle/>
        <a:p>
          <a:r>
            <a:rPr lang="hr-HR" dirty="0">
              <a:latin typeface="Camber Light" pitchFamily="50" charset="0"/>
            </a:rPr>
            <a:t>Postavljanje komunikacijskih ormara</a:t>
          </a:r>
          <a:endParaRPr lang="en-US" dirty="0">
            <a:latin typeface="Camber Light" pitchFamily="50" charset="0"/>
          </a:endParaRPr>
        </a:p>
      </dgm:t>
    </dgm:pt>
    <dgm:pt modelId="{1913C4F5-A805-4F8B-BB07-05374103501D}" type="parTrans" cxnId="{C12C0F6D-23AB-4449-B916-5687DBF98002}">
      <dgm:prSet/>
      <dgm:spPr/>
      <dgm:t>
        <a:bodyPr/>
        <a:lstStyle/>
        <a:p>
          <a:endParaRPr lang="en-US"/>
        </a:p>
      </dgm:t>
    </dgm:pt>
    <dgm:pt modelId="{AC6A05A3-6287-4A99-A2D6-A7BE2A88266E}" type="sibTrans" cxnId="{C12C0F6D-23AB-4449-B916-5687DBF98002}">
      <dgm:prSet/>
      <dgm:spPr/>
      <dgm:t>
        <a:bodyPr/>
        <a:lstStyle/>
        <a:p>
          <a:endParaRPr lang="en-US"/>
        </a:p>
      </dgm:t>
    </dgm:pt>
    <dgm:pt modelId="{64383ACA-431D-42A3-9635-BF9B900F4234}">
      <dgm:prSet phldrT="[Tekst]"/>
      <dgm:spPr/>
      <dgm:t>
        <a:bodyPr/>
        <a:lstStyle/>
        <a:p>
          <a:r>
            <a:rPr lang="hr-HR" dirty="0">
              <a:latin typeface="Camber Light" pitchFamily="50" charset="0"/>
            </a:rPr>
            <a:t>Niskonaponski priključci</a:t>
          </a:r>
          <a:endParaRPr lang="en-US" dirty="0">
            <a:latin typeface="Camber Light" pitchFamily="50" charset="0"/>
          </a:endParaRPr>
        </a:p>
      </dgm:t>
    </dgm:pt>
    <dgm:pt modelId="{35398C21-6E1F-4092-8B40-A4EF2A1DB140}" type="parTrans" cxnId="{D684DE19-0A17-4AF1-A067-DC72156A28F5}">
      <dgm:prSet/>
      <dgm:spPr/>
      <dgm:t>
        <a:bodyPr/>
        <a:lstStyle/>
        <a:p>
          <a:endParaRPr lang="en-US"/>
        </a:p>
      </dgm:t>
    </dgm:pt>
    <dgm:pt modelId="{A5F6BAC9-C99E-4190-9A0F-DD41D2F06E35}" type="sibTrans" cxnId="{D684DE19-0A17-4AF1-A067-DC72156A28F5}">
      <dgm:prSet/>
      <dgm:spPr/>
      <dgm:t>
        <a:bodyPr/>
        <a:lstStyle/>
        <a:p>
          <a:endParaRPr lang="en-US"/>
        </a:p>
      </dgm:t>
    </dgm:pt>
    <dgm:pt modelId="{CD53B54A-2956-4061-9453-415D151AA030}">
      <dgm:prSet phldrT="[Tekst]"/>
      <dgm:spPr/>
      <dgm:t>
        <a:bodyPr/>
        <a:lstStyle/>
        <a:p>
          <a:r>
            <a:rPr lang="hr-HR" dirty="0"/>
            <a:t>Mrežni preklopnici</a:t>
          </a:r>
          <a:endParaRPr lang="en-US" dirty="0"/>
        </a:p>
      </dgm:t>
    </dgm:pt>
    <dgm:pt modelId="{281FD1F6-EFF6-4361-86BE-69FA2BE34205}" type="parTrans" cxnId="{01FDF432-D638-402F-BF99-49CCB8B45C90}">
      <dgm:prSet/>
      <dgm:spPr/>
      <dgm:t>
        <a:bodyPr/>
        <a:lstStyle/>
        <a:p>
          <a:endParaRPr lang="en-US"/>
        </a:p>
      </dgm:t>
    </dgm:pt>
    <dgm:pt modelId="{B7ACB0BD-2F07-4CBB-BBB7-29E2445A2CF9}" type="sibTrans" cxnId="{01FDF432-D638-402F-BF99-49CCB8B45C90}">
      <dgm:prSet/>
      <dgm:spPr/>
      <dgm:t>
        <a:bodyPr/>
        <a:lstStyle/>
        <a:p>
          <a:endParaRPr lang="en-US"/>
        </a:p>
      </dgm:t>
    </dgm:pt>
    <dgm:pt modelId="{9D8CC1B6-45E9-4080-8E80-0931A354D2D6}">
      <dgm:prSet phldrT="[Tekst]"/>
      <dgm:spPr/>
      <dgm:t>
        <a:bodyPr/>
        <a:lstStyle/>
        <a:p>
          <a:r>
            <a:rPr lang="hr-HR" dirty="0"/>
            <a:t>Bežične pristupne točke</a:t>
          </a:r>
          <a:endParaRPr lang="en-US" dirty="0"/>
        </a:p>
      </dgm:t>
    </dgm:pt>
    <dgm:pt modelId="{13E04B1B-1ED4-435D-8E3D-DE7E2FEF3FA1}" type="parTrans" cxnId="{D55FA1C8-6A60-4193-B5F3-C6F63261E30D}">
      <dgm:prSet/>
      <dgm:spPr/>
      <dgm:t>
        <a:bodyPr/>
        <a:lstStyle/>
        <a:p>
          <a:endParaRPr lang="en-US"/>
        </a:p>
      </dgm:t>
    </dgm:pt>
    <dgm:pt modelId="{499E5CC4-637C-41FA-9684-3B1AD4F30FB2}" type="sibTrans" cxnId="{D55FA1C8-6A60-4193-B5F3-C6F63261E30D}">
      <dgm:prSet/>
      <dgm:spPr/>
      <dgm:t>
        <a:bodyPr/>
        <a:lstStyle/>
        <a:p>
          <a:endParaRPr lang="en-US"/>
        </a:p>
      </dgm:t>
    </dgm:pt>
    <dgm:pt modelId="{408F3084-7A8B-4B4D-8A17-1F7606F9DB82}" type="pres">
      <dgm:prSet presAssocID="{CCEFABC9-B776-4285-84BD-DAC1319D9A54}" presName="Name0" presStyleCnt="0">
        <dgm:presLayoutVars>
          <dgm:dir/>
          <dgm:animLvl val="lvl"/>
          <dgm:resizeHandles val="exact"/>
        </dgm:presLayoutVars>
      </dgm:prSet>
      <dgm:spPr/>
    </dgm:pt>
    <dgm:pt modelId="{8A79EC79-3AF6-47D8-8684-B361F131636D}" type="pres">
      <dgm:prSet presAssocID="{5D4DB340-5680-4108-9821-778946C7AE8D}" presName="boxAndChildren" presStyleCnt="0"/>
      <dgm:spPr/>
    </dgm:pt>
    <dgm:pt modelId="{1CE2DE52-AD21-4B99-B5C7-ED5F13ECCFCD}" type="pres">
      <dgm:prSet presAssocID="{5D4DB340-5680-4108-9821-778946C7AE8D}" presName="parentTextBox" presStyleLbl="node1" presStyleIdx="0" presStyleCnt="3"/>
      <dgm:spPr/>
    </dgm:pt>
    <dgm:pt modelId="{F99FA2FB-5809-4C39-9151-31275CA2AA82}" type="pres">
      <dgm:prSet presAssocID="{5D4DB340-5680-4108-9821-778946C7AE8D}" presName="entireBox" presStyleLbl="node1" presStyleIdx="0" presStyleCnt="3"/>
      <dgm:spPr/>
    </dgm:pt>
    <dgm:pt modelId="{426358C3-7916-44B9-8D80-534CA1B7CD60}" type="pres">
      <dgm:prSet presAssocID="{5D4DB340-5680-4108-9821-778946C7AE8D}" presName="descendantBox" presStyleCnt="0"/>
      <dgm:spPr/>
    </dgm:pt>
    <dgm:pt modelId="{EA578464-A367-462C-BDE2-B13F2656BDF0}" type="pres">
      <dgm:prSet presAssocID="{3A636A70-FDD5-4732-ABF9-85CF7917B7B8}" presName="childTextBox" presStyleLbl="fgAccFollowNode1" presStyleIdx="0" presStyleCnt="9">
        <dgm:presLayoutVars>
          <dgm:bulletEnabled val="1"/>
        </dgm:presLayoutVars>
      </dgm:prSet>
      <dgm:spPr/>
    </dgm:pt>
    <dgm:pt modelId="{7FFA6951-AD9B-4627-9AAC-0557B5CB72C4}" type="pres">
      <dgm:prSet presAssocID="{CD53B54A-2956-4061-9453-415D151AA030}" presName="childTextBox" presStyleLbl="fgAccFollowNode1" presStyleIdx="1" presStyleCnt="9">
        <dgm:presLayoutVars>
          <dgm:bulletEnabled val="1"/>
        </dgm:presLayoutVars>
      </dgm:prSet>
      <dgm:spPr/>
    </dgm:pt>
    <dgm:pt modelId="{6F9B790E-E7DC-432A-A01A-494B5F717604}" type="pres">
      <dgm:prSet presAssocID="{9D8CC1B6-45E9-4080-8E80-0931A354D2D6}" presName="childTextBox" presStyleLbl="fgAccFollowNode1" presStyleIdx="2" presStyleCnt="9">
        <dgm:presLayoutVars>
          <dgm:bulletEnabled val="1"/>
        </dgm:presLayoutVars>
      </dgm:prSet>
      <dgm:spPr/>
    </dgm:pt>
    <dgm:pt modelId="{A153E79C-592E-4722-AF30-E2480F7B9FE3}" type="pres">
      <dgm:prSet presAssocID="{9A661F00-C800-4681-9D45-18DDF218CFFC}" presName="sp" presStyleCnt="0"/>
      <dgm:spPr/>
    </dgm:pt>
    <dgm:pt modelId="{AA9F21E8-DD27-43C6-B279-42CA10925199}" type="pres">
      <dgm:prSet presAssocID="{F4FB1DEF-0C75-4D87-8835-D6DE54C10757}" presName="arrowAndChildren" presStyleCnt="0"/>
      <dgm:spPr/>
    </dgm:pt>
    <dgm:pt modelId="{2A1F5DAE-3171-49AE-9EE7-380CE958520C}" type="pres">
      <dgm:prSet presAssocID="{F4FB1DEF-0C75-4D87-8835-D6DE54C10757}" presName="parentTextArrow" presStyleLbl="node1" presStyleIdx="0" presStyleCnt="3"/>
      <dgm:spPr/>
    </dgm:pt>
    <dgm:pt modelId="{FA872191-F616-42BC-AA8E-148BE18376AF}" type="pres">
      <dgm:prSet presAssocID="{F4FB1DEF-0C75-4D87-8835-D6DE54C10757}" presName="arrow" presStyleLbl="node1" presStyleIdx="1" presStyleCnt="3"/>
      <dgm:spPr/>
    </dgm:pt>
    <dgm:pt modelId="{6777C326-30EE-4310-9EED-F2E2601FBA8F}" type="pres">
      <dgm:prSet presAssocID="{F4FB1DEF-0C75-4D87-8835-D6DE54C10757}" presName="descendantArrow" presStyleCnt="0"/>
      <dgm:spPr/>
    </dgm:pt>
    <dgm:pt modelId="{FFDF8A95-C8C3-498C-BB56-70D70737B653}" type="pres">
      <dgm:prSet presAssocID="{F9CEE566-91A9-4E1B-B235-D3502D938520}" presName="childTextArrow" presStyleLbl="fgAccFollowNode1" presStyleIdx="3" presStyleCnt="9">
        <dgm:presLayoutVars>
          <dgm:bulletEnabled val="1"/>
        </dgm:presLayoutVars>
      </dgm:prSet>
      <dgm:spPr/>
    </dgm:pt>
    <dgm:pt modelId="{78146833-AEC1-4B91-BF11-A0A167DC53AC}" type="pres">
      <dgm:prSet presAssocID="{43065F1F-3F7A-4038-B931-C9613C5FDE2C}" presName="childTextArrow" presStyleLbl="fgAccFollowNode1" presStyleIdx="4" presStyleCnt="9">
        <dgm:presLayoutVars>
          <dgm:bulletEnabled val="1"/>
        </dgm:presLayoutVars>
      </dgm:prSet>
      <dgm:spPr/>
    </dgm:pt>
    <dgm:pt modelId="{FDACF6CC-3D83-4358-AF0E-CCACEF78FD41}" type="pres">
      <dgm:prSet presAssocID="{64383ACA-431D-42A3-9635-BF9B900F4234}" presName="childTextArrow" presStyleLbl="fgAccFollowNode1" presStyleIdx="5" presStyleCnt="9">
        <dgm:presLayoutVars>
          <dgm:bulletEnabled val="1"/>
        </dgm:presLayoutVars>
      </dgm:prSet>
      <dgm:spPr/>
    </dgm:pt>
    <dgm:pt modelId="{1324CEA3-9F21-4E41-98D7-1EDB04AEF320}" type="pres">
      <dgm:prSet presAssocID="{A7C7D13C-7EA5-4170-9015-027A70F3F52A}" presName="sp" presStyleCnt="0"/>
      <dgm:spPr/>
    </dgm:pt>
    <dgm:pt modelId="{D9479B0B-5925-4696-911C-2D6C417EB37A}" type="pres">
      <dgm:prSet presAssocID="{F0FA3070-FEC4-4F63-A292-BB4B0625C2A0}" presName="arrowAndChildren" presStyleCnt="0"/>
      <dgm:spPr/>
    </dgm:pt>
    <dgm:pt modelId="{B21349F4-2BF5-4EEC-8723-E655CFEA8318}" type="pres">
      <dgm:prSet presAssocID="{F0FA3070-FEC4-4F63-A292-BB4B0625C2A0}" presName="parentTextArrow" presStyleLbl="node1" presStyleIdx="1" presStyleCnt="3"/>
      <dgm:spPr/>
    </dgm:pt>
    <dgm:pt modelId="{063A2BB8-1C45-45B1-B7F2-DC31E71DD7B8}" type="pres">
      <dgm:prSet presAssocID="{F0FA3070-FEC4-4F63-A292-BB4B0625C2A0}" presName="arrow" presStyleLbl="node1" presStyleIdx="2" presStyleCnt="3" custLinFactNeighborX="23908" custLinFactNeighborY="-23786"/>
      <dgm:spPr/>
    </dgm:pt>
    <dgm:pt modelId="{E4DF6537-906F-49AB-8A47-E965F69A3DE1}" type="pres">
      <dgm:prSet presAssocID="{F0FA3070-FEC4-4F63-A292-BB4B0625C2A0}" presName="descendantArrow" presStyleCnt="0"/>
      <dgm:spPr/>
    </dgm:pt>
    <dgm:pt modelId="{80B07FA9-A76A-4B14-AB40-EB52B968B656}" type="pres">
      <dgm:prSet presAssocID="{66AC715A-B465-4948-84DE-A9A292831572}" presName="childTextArrow" presStyleLbl="fgAccFollowNode1" presStyleIdx="6" presStyleCnt="9">
        <dgm:presLayoutVars>
          <dgm:bulletEnabled val="1"/>
        </dgm:presLayoutVars>
      </dgm:prSet>
      <dgm:spPr/>
    </dgm:pt>
    <dgm:pt modelId="{6E99DB8C-A709-4A96-9770-49D9851D3700}" type="pres">
      <dgm:prSet presAssocID="{47C0CD7F-2476-4DB7-BF22-8902D9A5B65A}" presName="childTextArrow" presStyleLbl="fgAccFollowNode1" presStyleIdx="7" presStyleCnt="9">
        <dgm:presLayoutVars>
          <dgm:bulletEnabled val="1"/>
        </dgm:presLayoutVars>
      </dgm:prSet>
      <dgm:spPr/>
    </dgm:pt>
    <dgm:pt modelId="{9CCF389E-BBD3-458F-A9C4-97B0006147A0}" type="pres">
      <dgm:prSet presAssocID="{B4710A34-AFEC-46A6-B7C7-224B97B334CE}" presName="childTextArrow" presStyleLbl="fgAccFollowNode1" presStyleIdx="8" presStyleCnt="9">
        <dgm:presLayoutVars>
          <dgm:bulletEnabled val="1"/>
        </dgm:presLayoutVars>
      </dgm:prSet>
      <dgm:spPr/>
    </dgm:pt>
  </dgm:ptLst>
  <dgm:cxnLst>
    <dgm:cxn modelId="{D684DE19-0A17-4AF1-A067-DC72156A28F5}" srcId="{F4FB1DEF-0C75-4D87-8835-D6DE54C10757}" destId="{64383ACA-431D-42A3-9635-BF9B900F4234}" srcOrd="2" destOrd="0" parTransId="{35398C21-6E1F-4092-8B40-A4EF2A1DB140}" sibTransId="{A5F6BAC9-C99E-4190-9A0F-DD41D2F06E35}"/>
    <dgm:cxn modelId="{1CFFEA19-07D5-4830-A128-76667287FDB6}" srcId="{5D4DB340-5680-4108-9821-778946C7AE8D}" destId="{3A636A70-FDD5-4732-ABF9-85CF7917B7B8}" srcOrd="0" destOrd="0" parTransId="{5B594344-995B-449A-ADDC-062E2E6350D3}" sibTransId="{A397EB1D-6239-4DBC-8DDF-6F74C505B15E}"/>
    <dgm:cxn modelId="{28787427-A2AF-4810-A695-A5E06E8A0A20}" type="presOf" srcId="{3A636A70-FDD5-4732-ABF9-85CF7917B7B8}" destId="{EA578464-A367-462C-BDE2-B13F2656BDF0}" srcOrd="0" destOrd="0" presId="urn:microsoft.com/office/officeart/2005/8/layout/process4"/>
    <dgm:cxn modelId="{2D42782D-9B3E-4331-B0A2-2C992D1EC1D6}" type="presOf" srcId="{F0FA3070-FEC4-4F63-A292-BB4B0625C2A0}" destId="{B21349F4-2BF5-4EEC-8723-E655CFEA8318}" srcOrd="0" destOrd="0" presId="urn:microsoft.com/office/officeart/2005/8/layout/process4"/>
    <dgm:cxn modelId="{01FDF432-D638-402F-BF99-49CCB8B45C90}" srcId="{5D4DB340-5680-4108-9821-778946C7AE8D}" destId="{CD53B54A-2956-4061-9453-415D151AA030}" srcOrd="1" destOrd="0" parTransId="{281FD1F6-EFF6-4361-86BE-69FA2BE34205}" sibTransId="{B7ACB0BD-2F07-4CBB-BBB7-29E2445A2CF9}"/>
    <dgm:cxn modelId="{EBFE0240-4996-473B-B98E-0369D51EA728}" type="presOf" srcId="{CD53B54A-2956-4061-9453-415D151AA030}" destId="{7FFA6951-AD9B-4627-9AAC-0557B5CB72C4}" srcOrd="0" destOrd="0" presId="urn:microsoft.com/office/officeart/2005/8/layout/process4"/>
    <dgm:cxn modelId="{637A9C40-1DC0-4CB4-93D8-275FEF0BB901}" type="presOf" srcId="{F0FA3070-FEC4-4F63-A292-BB4B0625C2A0}" destId="{063A2BB8-1C45-45B1-B7F2-DC31E71DD7B8}" srcOrd="1" destOrd="0" presId="urn:microsoft.com/office/officeart/2005/8/layout/process4"/>
    <dgm:cxn modelId="{4B3B3F62-365F-417F-A95D-4FFB67CCFD54}" srcId="{CCEFABC9-B776-4285-84BD-DAC1319D9A54}" destId="{F4FB1DEF-0C75-4D87-8835-D6DE54C10757}" srcOrd="1" destOrd="0" parTransId="{55B97408-9DF3-4141-8819-3813E651C26D}" sibTransId="{9A661F00-C800-4681-9D45-18DDF218CFFC}"/>
    <dgm:cxn modelId="{F603FC43-2461-428D-8D74-8076ACF757FA}" type="presOf" srcId="{64383ACA-431D-42A3-9635-BF9B900F4234}" destId="{FDACF6CC-3D83-4358-AF0E-CCACEF78FD41}" srcOrd="0" destOrd="0" presId="urn:microsoft.com/office/officeart/2005/8/layout/process4"/>
    <dgm:cxn modelId="{33D12B49-DC0F-4654-9B28-E090B096E165}" type="presOf" srcId="{F4FB1DEF-0C75-4D87-8835-D6DE54C10757}" destId="{2A1F5DAE-3171-49AE-9EE7-380CE958520C}" srcOrd="0" destOrd="0" presId="urn:microsoft.com/office/officeart/2005/8/layout/process4"/>
    <dgm:cxn modelId="{D4BD4949-1DD6-4E8F-A2F0-13FC8E57DF5D}" srcId="{F0FA3070-FEC4-4F63-A292-BB4B0625C2A0}" destId="{66AC715A-B465-4948-84DE-A9A292831572}" srcOrd="0" destOrd="0" parTransId="{23B2BDB2-B544-445D-BFDD-84E3287E5A5E}" sibTransId="{26509F53-60B8-4E96-AF8F-784217218918}"/>
    <dgm:cxn modelId="{C12C0F6D-23AB-4449-B916-5687DBF98002}" srcId="{F4FB1DEF-0C75-4D87-8835-D6DE54C10757}" destId="{43065F1F-3F7A-4038-B931-C9613C5FDE2C}" srcOrd="1" destOrd="0" parTransId="{1913C4F5-A805-4F8B-BB07-05374103501D}" sibTransId="{AC6A05A3-6287-4A99-A2D6-A7BE2A88266E}"/>
    <dgm:cxn modelId="{BC3B326F-083F-41DE-BF39-AB177967BC8D}" srcId="{F0FA3070-FEC4-4F63-A292-BB4B0625C2A0}" destId="{47C0CD7F-2476-4DB7-BF22-8902D9A5B65A}" srcOrd="1" destOrd="0" parTransId="{43557263-BD8C-48F1-84A2-2F1C07467BBF}" sibTransId="{8CB35E50-7D71-4C77-A0E6-E963048C4CAC}"/>
    <dgm:cxn modelId="{E6063576-C465-48A9-9014-17970BC22B02}" type="presOf" srcId="{CCEFABC9-B776-4285-84BD-DAC1319D9A54}" destId="{408F3084-7A8B-4B4D-8A17-1F7606F9DB82}" srcOrd="0" destOrd="0" presId="urn:microsoft.com/office/officeart/2005/8/layout/process4"/>
    <dgm:cxn modelId="{2A735259-EB7C-4C0F-86DB-066985912A93}" type="presOf" srcId="{F4FB1DEF-0C75-4D87-8835-D6DE54C10757}" destId="{FA872191-F616-42BC-AA8E-148BE18376AF}" srcOrd="1" destOrd="0" presId="urn:microsoft.com/office/officeart/2005/8/layout/process4"/>
    <dgm:cxn modelId="{97814C80-4694-4ECB-B1E1-628126FF9B29}" srcId="{F0FA3070-FEC4-4F63-A292-BB4B0625C2A0}" destId="{B4710A34-AFEC-46A6-B7C7-224B97B334CE}" srcOrd="2" destOrd="0" parTransId="{4FD065C1-46C4-40A0-B81F-7D3434FEF761}" sibTransId="{02B06857-9703-443F-B188-FC60DDB306E8}"/>
    <dgm:cxn modelId="{64991399-CF95-4CAA-8A5F-2CCA6313C1F9}" type="presOf" srcId="{5D4DB340-5680-4108-9821-778946C7AE8D}" destId="{F99FA2FB-5809-4C39-9151-31275CA2AA82}" srcOrd="1" destOrd="0" presId="urn:microsoft.com/office/officeart/2005/8/layout/process4"/>
    <dgm:cxn modelId="{7DBE64A5-F85C-4114-967A-0EB01664AC75}" type="presOf" srcId="{F9CEE566-91A9-4E1B-B235-D3502D938520}" destId="{FFDF8A95-C8C3-498C-BB56-70D70737B653}" srcOrd="0" destOrd="0" presId="urn:microsoft.com/office/officeart/2005/8/layout/process4"/>
    <dgm:cxn modelId="{442F97BA-87CB-4308-BFDB-00F2AF4A693A}" type="presOf" srcId="{66AC715A-B465-4948-84DE-A9A292831572}" destId="{80B07FA9-A76A-4B14-AB40-EB52B968B656}" srcOrd="0" destOrd="0" presId="urn:microsoft.com/office/officeart/2005/8/layout/process4"/>
    <dgm:cxn modelId="{CF4204C0-0955-4555-93D3-6B91A717C648}" srcId="{CCEFABC9-B776-4285-84BD-DAC1319D9A54}" destId="{F0FA3070-FEC4-4F63-A292-BB4B0625C2A0}" srcOrd="0" destOrd="0" parTransId="{0A437A2B-C29F-499C-ADC1-67FD8307C805}" sibTransId="{A7C7D13C-7EA5-4170-9015-027A70F3F52A}"/>
    <dgm:cxn modelId="{D55FA1C8-6A60-4193-B5F3-C6F63261E30D}" srcId="{5D4DB340-5680-4108-9821-778946C7AE8D}" destId="{9D8CC1B6-45E9-4080-8E80-0931A354D2D6}" srcOrd="2" destOrd="0" parTransId="{13E04B1B-1ED4-435D-8E3D-DE7E2FEF3FA1}" sibTransId="{499E5CC4-637C-41FA-9684-3B1AD4F30FB2}"/>
    <dgm:cxn modelId="{1C5567D1-050E-4E59-ABFE-7EFE221EFD10}" type="presOf" srcId="{B4710A34-AFEC-46A6-B7C7-224B97B334CE}" destId="{9CCF389E-BBD3-458F-A9C4-97B0006147A0}" srcOrd="0" destOrd="0" presId="urn:microsoft.com/office/officeart/2005/8/layout/process4"/>
    <dgm:cxn modelId="{7EBD97D8-A1BE-4784-A745-66CE435E093E}" type="presOf" srcId="{43065F1F-3F7A-4038-B931-C9613C5FDE2C}" destId="{78146833-AEC1-4B91-BF11-A0A167DC53AC}" srcOrd="0" destOrd="0" presId="urn:microsoft.com/office/officeart/2005/8/layout/process4"/>
    <dgm:cxn modelId="{9D7300DA-3170-4757-B719-47702D6DAA0D}" type="presOf" srcId="{5D4DB340-5680-4108-9821-778946C7AE8D}" destId="{1CE2DE52-AD21-4B99-B5C7-ED5F13ECCFCD}" srcOrd="0" destOrd="0" presId="urn:microsoft.com/office/officeart/2005/8/layout/process4"/>
    <dgm:cxn modelId="{AF5877DA-2491-4D3E-A837-4BEE8081C584}" srcId="{F4FB1DEF-0C75-4D87-8835-D6DE54C10757}" destId="{F9CEE566-91A9-4E1B-B235-D3502D938520}" srcOrd="0" destOrd="0" parTransId="{8FF78DE2-4211-42A9-919F-2E908F27683A}" sibTransId="{BAAD00CF-1977-4285-B9DE-2C02D9565C34}"/>
    <dgm:cxn modelId="{BC6137E0-1EAF-4B0F-AD1A-8152AAA96286}" type="presOf" srcId="{9D8CC1B6-45E9-4080-8E80-0931A354D2D6}" destId="{6F9B790E-E7DC-432A-A01A-494B5F717604}" srcOrd="0" destOrd="0" presId="urn:microsoft.com/office/officeart/2005/8/layout/process4"/>
    <dgm:cxn modelId="{0028E0F0-80E1-48B8-97CE-8427B0D9D61B}" srcId="{CCEFABC9-B776-4285-84BD-DAC1319D9A54}" destId="{5D4DB340-5680-4108-9821-778946C7AE8D}" srcOrd="2" destOrd="0" parTransId="{46610696-9B50-4583-8E99-D936276CAD29}" sibTransId="{99976E72-C135-4D92-A884-CE8845217616}"/>
    <dgm:cxn modelId="{A5BD24F6-2658-4ED9-A155-DC4BC01CFC5A}" type="presOf" srcId="{47C0CD7F-2476-4DB7-BF22-8902D9A5B65A}" destId="{6E99DB8C-A709-4A96-9770-49D9851D3700}" srcOrd="0" destOrd="0" presId="urn:microsoft.com/office/officeart/2005/8/layout/process4"/>
    <dgm:cxn modelId="{8F79E8B9-5C31-42D2-A79E-CC6859D96CB5}" type="presParOf" srcId="{408F3084-7A8B-4B4D-8A17-1F7606F9DB82}" destId="{8A79EC79-3AF6-47D8-8684-B361F131636D}" srcOrd="0" destOrd="0" presId="urn:microsoft.com/office/officeart/2005/8/layout/process4"/>
    <dgm:cxn modelId="{BDA2DC27-FBC3-42D5-A4A4-8CAE9E6011D3}" type="presParOf" srcId="{8A79EC79-3AF6-47D8-8684-B361F131636D}" destId="{1CE2DE52-AD21-4B99-B5C7-ED5F13ECCFCD}" srcOrd="0" destOrd="0" presId="urn:microsoft.com/office/officeart/2005/8/layout/process4"/>
    <dgm:cxn modelId="{79090B80-A1E3-4782-9569-5F6BE76AFF9B}" type="presParOf" srcId="{8A79EC79-3AF6-47D8-8684-B361F131636D}" destId="{F99FA2FB-5809-4C39-9151-31275CA2AA82}" srcOrd="1" destOrd="0" presId="urn:microsoft.com/office/officeart/2005/8/layout/process4"/>
    <dgm:cxn modelId="{9C6840E5-4770-4892-A327-A05DBFD829DF}" type="presParOf" srcId="{8A79EC79-3AF6-47D8-8684-B361F131636D}" destId="{426358C3-7916-44B9-8D80-534CA1B7CD60}" srcOrd="2" destOrd="0" presId="urn:microsoft.com/office/officeart/2005/8/layout/process4"/>
    <dgm:cxn modelId="{92566DD6-457E-45F2-9A0B-B720BEF47716}" type="presParOf" srcId="{426358C3-7916-44B9-8D80-534CA1B7CD60}" destId="{EA578464-A367-462C-BDE2-B13F2656BDF0}" srcOrd="0" destOrd="0" presId="urn:microsoft.com/office/officeart/2005/8/layout/process4"/>
    <dgm:cxn modelId="{334D4610-F9A1-4513-8967-80C4928FF662}" type="presParOf" srcId="{426358C3-7916-44B9-8D80-534CA1B7CD60}" destId="{7FFA6951-AD9B-4627-9AAC-0557B5CB72C4}" srcOrd="1" destOrd="0" presId="urn:microsoft.com/office/officeart/2005/8/layout/process4"/>
    <dgm:cxn modelId="{A5BEB863-1372-4246-BC38-C87A5B892517}" type="presParOf" srcId="{426358C3-7916-44B9-8D80-534CA1B7CD60}" destId="{6F9B790E-E7DC-432A-A01A-494B5F717604}" srcOrd="2" destOrd="0" presId="urn:microsoft.com/office/officeart/2005/8/layout/process4"/>
    <dgm:cxn modelId="{26B2F2DA-C78A-44EC-9F71-FE28332A14EC}" type="presParOf" srcId="{408F3084-7A8B-4B4D-8A17-1F7606F9DB82}" destId="{A153E79C-592E-4722-AF30-E2480F7B9FE3}" srcOrd="1" destOrd="0" presId="urn:microsoft.com/office/officeart/2005/8/layout/process4"/>
    <dgm:cxn modelId="{55860D55-211E-4D97-9012-55F14CBF42DD}" type="presParOf" srcId="{408F3084-7A8B-4B4D-8A17-1F7606F9DB82}" destId="{AA9F21E8-DD27-43C6-B279-42CA10925199}" srcOrd="2" destOrd="0" presId="urn:microsoft.com/office/officeart/2005/8/layout/process4"/>
    <dgm:cxn modelId="{0CC8A60F-6228-4E51-BA61-4005AE1BE2FD}" type="presParOf" srcId="{AA9F21E8-DD27-43C6-B279-42CA10925199}" destId="{2A1F5DAE-3171-49AE-9EE7-380CE958520C}" srcOrd="0" destOrd="0" presId="urn:microsoft.com/office/officeart/2005/8/layout/process4"/>
    <dgm:cxn modelId="{412EFCCD-575E-4813-95C1-83F02BD62FFC}" type="presParOf" srcId="{AA9F21E8-DD27-43C6-B279-42CA10925199}" destId="{FA872191-F616-42BC-AA8E-148BE18376AF}" srcOrd="1" destOrd="0" presId="urn:microsoft.com/office/officeart/2005/8/layout/process4"/>
    <dgm:cxn modelId="{E9E2FBB4-44DA-4596-85FA-E4AFC6814C9D}" type="presParOf" srcId="{AA9F21E8-DD27-43C6-B279-42CA10925199}" destId="{6777C326-30EE-4310-9EED-F2E2601FBA8F}" srcOrd="2" destOrd="0" presId="urn:microsoft.com/office/officeart/2005/8/layout/process4"/>
    <dgm:cxn modelId="{FC560662-D353-4C33-BD3F-0BBD022C6F3F}" type="presParOf" srcId="{6777C326-30EE-4310-9EED-F2E2601FBA8F}" destId="{FFDF8A95-C8C3-498C-BB56-70D70737B653}" srcOrd="0" destOrd="0" presId="urn:microsoft.com/office/officeart/2005/8/layout/process4"/>
    <dgm:cxn modelId="{70F8065F-C32C-452B-9D95-14A8FFB8CAC1}" type="presParOf" srcId="{6777C326-30EE-4310-9EED-F2E2601FBA8F}" destId="{78146833-AEC1-4B91-BF11-A0A167DC53AC}" srcOrd="1" destOrd="0" presId="urn:microsoft.com/office/officeart/2005/8/layout/process4"/>
    <dgm:cxn modelId="{8D478F3F-F32A-423E-A25B-AD451F4D1E67}" type="presParOf" srcId="{6777C326-30EE-4310-9EED-F2E2601FBA8F}" destId="{FDACF6CC-3D83-4358-AF0E-CCACEF78FD41}" srcOrd="2" destOrd="0" presId="urn:microsoft.com/office/officeart/2005/8/layout/process4"/>
    <dgm:cxn modelId="{E59A6AF3-F551-400F-91C8-12FF87790D93}" type="presParOf" srcId="{408F3084-7A8B-4B4D-8A17-1F7606F9DB82}" destId="{1324CEA3-9F21-4E41-98D7-1EDB04AEF320}" srcOrd="3" destOrd="0" presId="urn:microsoft.com/office/officeart/2005/8/layout/process4"/>
    <dgm:cxn modelId="{8FE15E0D-5249-4201-B2AA-7BB363CAD235}" type="presParOf" srcId="{408F3084-7A8B-4B4D-8A17-1F7606F9DB82}" destId="{D9479B0B-5925-4696-911C-2D6C417EB37A}" srcOrd="4" destOrd="0" presId="urn:microsoft.com/office/officeart/2005/8/layout/process4"/>
    <dgm:cxn modelId="{E2F8490A-2D61-4822-A4AE-0134207D5AD6}" type="presParOf" srcId="{D9479B0B-5925-4696-911C-2D6C417EB37A}" destId="{B21349F4-2BF5-4EEC-8723-E655CFEA8318}" srcOrd="0" destOrd="0" presId="urn:microsoft.com/office/officeart/2005/8/layout/process4"/>
    <dgm:cxn modelId="{FE6D300D-6E30-4EB4-9B82-EBC497D650D3}" type="presParOf" srcId="{D9479B0B-5925-4696-911C-2D6C417EB37A}" destId="{063A2BB8-1C45-45B1-B7F2-DC31E71DD7B8}" srcOrd="1" destOrd="0" presId="urn:microsoft.com/office/officeart/2005/8/layout/process4"/>
    <dgm:cxn modelId="{8651E61D-AA6A-4520-A24C-28A787CC7E5E}" type="presParOf" srcId="{D9479B0B-5925-4696-911C-2D6C417EB37A}" destId="{E4DF6537-906F-49AB-8A47-E965F69A3DE1}" srcOrd="2" destOrd="0" presId="urn:microsoft.com/office/officeart/2005/8/layout/process4"/>
    <dgm:cxn modelId="{32F2E7A2-814D-4F27-B8F3-DFAC053B1B5A}" type="presParOf" srcId="{E4DF6537-906F-49AB-8A47-E965F69A3DE1}" destId="{80B07FA9-A76A-4B14-AB40-EB52B968B656}" srcOrd="0" destOrd="0" presId="urn:microsoft.com/office/officeart/2005/8/layout/process4"/>
    <dgm:cxn modelId="{C6F50416-DD70-488B-AFDF-F997DBAF964B}" type="presParOf" srcId="{E4DF6537-906F-49AB-8A47-E965F69A3DE1}" destId="{6E99DB8C-A709-4A96-9770-49D9851D3700}" srcOrd="1" destOrd="0" presId="urn:microsoft.com/office/officeart/2005/8/layout/process4"/>
    <dgm:cxn modelId="{93F13BE4-BE76-4366-B43C-EC1F1ABD5504}" type="presParOf" srcId="{E4DF6537-906F-49AB-8A47-E965F69A3DE1}" destId="{9CCF389E-BBD3-458F-A9C4-97B0006147A0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FA2FB-5809-4C39-9151-31275CA2AA82}">
      <dsp:nvSpPr>
        <dsp:cNvPr id="0" name=""/>
        <dsp:cNvSpPr/>
      </dsp:nvSpPr>
      <dsp:spPr>
        <a:xfrm>
          <a:off x="0" y="3818728"/>
          <a:ext cx="7609525" cy="12533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er Light" pitchFamily="50" charset="0"/>
            </a:rPr>
            <a:t>IMPLEMENTACIJA AKTIVNE OPREME</a:t>
          </a:r>
        </a:p>
      </dsp:txBody>
      <dsp:txXfrm>
        <a:off x="0" y="3818728"/>
        <a:ext cx="7609525" cy="676831"/>
      </dsp:txXfrm>
    </dsp:sp>
    <dsp:sp modelId="{EA578464-A367-462C-BDE2-B13F2656BDF0}">
      <dsp:nvSpPr>
        <dsp:cNvPr id="0" name=""/>
        <dsp:cNvSpPr/>
      </dsp:nvSpPr>
      <dsp:spPr>
        <a:xfrm>
          <a:off x="3715" y="4470492"/>
          <a:ext cx="2534031" cy="57656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Mrežni usmjerivači</a:t>
          </a:r>
          <a:endParaRPr lang="en-US" sz="1800" kern="1200" dirty="0"/>
        </a:p>
      </dsp:txBody>
      <dsp:txXfrm>
        <a:off x="3715" y="4470492"/>
        <a:ext cx="2534031" cy="576560"/>
      </dsp:txXfrm>
    </dsp:sp>
    <dsp:sp modelId="{7FFA6951-AD9B-4627-9AAC-0557B5CB72C4}">
      <dsp:nvSpPr>
        <dsp:cNvPr id="0" name=""/>
        <dsp:cNvSpPr/>
      </dsp:nvSpPr>
      <dsp:spPr>
        <a:xfrm>
          <a:off x="2537746" y="4470492"/>
          <a:ext cx="2534031" cy="576560"/>
        </a:xfrm>
        <a:prstGeom prst="rect">
          <a:avLst/>
        </a:prstGeom>
        <a:solidFill>
          <a:schemeClr val="accent5">
            <a:tint val="40000"/>
            <a:alpha val="90000"/>
            <a:hueOff val="2009182"/>
            <a:satOff val="-3106"/>
            <a:lumOff val="-247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Mrežni preklopnici</a:t>
          </a:r>
          <a:endParaRPr lang="en-US" sz="1800" kern="1200" dirty="0"/>
        </a:p>
      </dsp:txBody>
      <dsp:txXfrm>
        <a:off x="2537746" y="4470492"/>
        <a:ext cx="2534031" cy="576560"/>
      </dsp:txXfrm>
    </dsp:sp>
    <dsp:sp modelId="{6F9B790E-E7DC-432A-A01A-494B5F717604}">
      <dsp:nvSpPr>
        <dsp:cNvPr id="0" name=""/>
        <dsp:cNvSpPr/>
      </dsp:nvSpPr>
      <dsp:spPr>
        <a:xfrm>
          <a:off x="5071778" y="4470492"/>
          <a:ext cx="2534031" cy="576560"/>
        </a:xfrm>
        <a:prstGeom prst="rect">
          <a:avLst/>
        </a:prstGeom>
        <a:solidFill>
          <a:schemeClr val="accent5">
            <a:tint val="40000"/>
            <a:alpha val="90000"/>
            <a:hueOff val="4018363"/>
            <a:satOff val="-6212"/>
            <a:lumOff val="-494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Bežične pristupne točke</a:t>
          </a:r>
          <a:endParaRPr lang="en-US" sz="1800" kern="1200" dirty="0"/>
        </a:p>
      </dsp:txBody>
      <dsp:txXfrm>
        <a:off x="5071778" y="4470492"/>
        <a:ext cx="2534031" cy="576560"/>
      </dsp:txXfrm>
    </dsp:sp>
    <dsp:sp modelId="{FA872191-F616-42BC-AA8E-148BE18376AF}">
      <dsp:nvSpPr>
        <dsp:cNvPr id="0" name=""/>
        <dsp:cNvSpPr/>
      </dsp:nvSpPr>
      <dsp:spPr>
        <a:xfrm rot="10800000">
          <a:off x="0" y="1909812"/>
          <a:ext cx="7609525" cy="1927716"/>
        </a:xfrm>
        <a:prstGeom prst="upArrowCallout">
          <a:avLst/>
        </a:prstGeom>
        <a:solidFill>
          <a:schemeClr val="accent5">
            <a:hueOff val="8007945"/>
            <a:satOff val="-25989"/>
            <a:lumOff val="11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latin typeface="Camber Light" pitchFamily="50" charset="0"/>
            </a:rPr>
            <a:t>IZGRADNJA PASIVNE MREŽNE INFRASTRUKTURE</a:t>
          </a:r>
          <a:endParaRPr lang="en-US" sz="2400" kern="1200" dirty="0">
            <a:latin typeface="Camber Light" pitchFamily="50" charset="0"/>
          </a:endParaRPr>
        </a:p>
      </dsp:txBody>
      <dsp:txXfrm rot="-10800000">
        <a:off x="0" y="1909812"/>
        <a:ext cx="7609525" cy="676628"/>
      </dsp:txXfrm>
    </dsp:sp>
    <dsp:sp modelId="{FFDF8A95-C8C3-498C-BB56-70D70737B653}">
      <dsp:nvSpPr>
        <dsp:cNvPr id="0" name=""/>
        <dsp:cNvSpPr/>
      </dsp:nvSpPr>
      <dsp:spPr>
        <a:xfrm>
          <a:off x="3715" y="2586441"/>
          <a:ext cx="2534031" cy="576387"/>
        </a:xfrm>
        <a:prstGeom prst="rect">
          <a:avLst/>
        </a:prstGeom>
        <a:solidFill>
          <a:schemeClr val="accent5">
            <a:tint val="40000"/>
            <a:alpha val="90000"/>
            <a:hueOff val="6027545"/>
            <a:satOff val="-9317"/>
            <a:lumOff val="-741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amber Light" pitchFamily="50" charset="0"/>
            </a:rPr>
            <a:t>Generičko kabliranje</a:t>
          </a:r>
          <a:endParaRPr lang="en-US" sz="1800" kern="1200" dirty="0">
            <a:latin typeface="Camber Light" pitchFamily="50" charset="0"/>
          </a:endParaRPr>
        </a:p>
      </dsp:txBody>
      <dsp:txXfrm>
        <a:off x="3715" y="2586441"/>
        <a:ext cx="2534031" cy="576387"/>
      </dsp:txXfrm>
    </dsp:sp>
    <dsp:sp modelId="{78146833-AEC1-4B91-BF11-A0A167DC53AC}">
      <dsp:nvSpPr>
        <dsp:cNvPr id="0" name=""/>
        <dsp:cNvSpPr/>
      </dsp:nvSpPr>
      <dsp:spPr>
        <a:xfrm>
          <a:off x="2537746" y="2586441"/>
          <a:ext cx="2534031" cy="576387"/>
        </a:xfrm>
        <a:prstGeom prst="rect">
          <a:avLst/>
        </a:prstGeom>
        <a:solidFill>
          <a:schemeClr val="accent5">
            <a:tint val="40000"/>
            <a:alpha val="90000"/>
            <a:hueOff val="8036727"/>
            <a:satOff val="-12423"/>
            <a:lumOff val="-988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amber Light" pitchFamily="50" charset="0"/>
            </a:rPr>
            <a:t>Postavljanje komunikacijskih ormara</a:t>
          </a:r>
          <a:endParaRPr lang="en-US" sz="1800" kern="1200" dirty="0">
            <a:latin typeface="Camber Light" pitchFamily="50" charset="0"/>
          </a:endParaRPr>
        </a:p>
      </dsp:txBody>
      <dsp:txXfrm>
        <a:off x="2537746" y="2586441"/>
        <a:ext cx="2534031" cy="576387"/>
      </dsp:txXfrm>
    </dsp:sp>
    <dsp:sp modelId="{FDACF6CC-3D83-4358-AF0E-CCACEF78FD41}">
      <dsp:nvSpPr>
        <dsp:cNvPr id="0" name=""/>
        <dsp:cNvSpPr/>
      </dsp:nvSpPr>
      <dsp:spPr>
        <a:xfrm>
          <a:off x="5071778" y="2586441"/>
          <a:ext cx="2534031" cy="576387"/>
        </a:xfrm>
        <a:prstGeom prst="rect">
          <a:avLst/>
        </a:prstGeom>
        <a:solidFill>
          <a:schemeClr val="accent5">
            <a:tint val="40000"/>
            <a:alpha val="90000"/>
            <a:hueOff val="10045909"/>
            <a:satOff val="-15529"/>
            <a:lumOff val="-1236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amber Light" pitchFamily="50" charset="0"/>
            </a:rPr>
            <a:t>Niskonaponski priključci</a:t>
          </a:r>
          <a:endParaRPr lang="en-US" sz="1800" kern="1200" dirty="0">
            <a:latin typeface="Camber Light" pitchFamily="50" charset="0"/>
          </a:endParaRPr>
        </a:p>
      </dsp:txBody>
      <dsp:txXfrm>
        <a:off x="5071778" y="2586441"/>
        <a:ext cx="2534031" cy="576387"/>
      </dsp:txXfrm>
    </dsp:sp>
    <dsp:sp modelId="{063A2BB8-1C45-45B1-B7F2-DC31E71DD7B8}">
      <dsp:nvSpPr>
        <dsp:cNvPr id="0" name=""/>
        <dsp:cNvSpPr/>
      </dsp:nvSpPr>
      <dsp:spPr>
        <a:xfrm rot="10800000">
          <a:off x="0" y="0"/>
          <a:ext cx="7609525" cy="1927716"/>
        </a:xfrm>
        <a:prstGeom prst="upArrowCallout">
          <a:avLst/>
        </a:prstGeom>
        <a:solidFill>
          <a:schemeClr val="accent5">
            <a:hueOff val="16015889"/>
            <a:satOff val="-51978"/>
            <a:lumOff val="235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Camber Light" pitchFamily="50" charset="0"/>
            </a:rPr>
            <a:t>PROJEKTIRANJE</a:t>
          </a:r>
          <a:endParaRPr lang="en-US" sz="2400" kern="1200" dirty="0">
            <a:latin typeface="Camber Light" pitchFamily="50" charset="0"/>
          </a:endParaRPr>
        </a:p>
      </dsp:txBody>
      <dsp:txXfrm rot="-10800000">
        <a:off x="0" y="0"/>
        <a:ext cx="7609525" cy="676628"/>
      </dsp:txXfrm>
    </dsp:sp>
    <dsp:sp modelId="{80B07FA9-A76A-4B14-AB40-EB52B968B656}">
      <dsp:nvSpPr>
        <dsp:cNvPr id="0" name=""/>
        <dsp:cNvSpPr/>
      </dsp:nvSpPr>
      <dsp:spPr>
        <a:xfrm>
          <a:off x="3715" y="677525"/>
          <a:ext cx="2534031" cy="576387"/>
        </a:xfrm>
        <a:prstGeom prst="rect">
          <a:avLst/>
        </a:prstGeom>
        <a:solidFill>
          <a:schemeClr val="accent5">
            <a:tint val="40000"/>
            <a:alpha val="90000"/>
            <a:hueOff val="12055091"/>
            <a:satOff val="-18635"/>
            <a:lumOff val="-1483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 err="1">
              <a:latin typeface="Camber Light" pitchFamily="50" charset="0"/>
            </a:rPr>
            <a:t>Izrada</a:t>
          </a:r>
          <a:r>
            <a:rPr lang="en-US" sz="1800" kern="1200" dirty="0">
              <a:latin typeface="Camber Light" pitchFamily="50" charset="0"/>
            </a:rPr>
            <a:t> </a:t>
          </a:r>
          <a:r>
            <a:rPr lang="en-US" sz="1800" kern="1200" dirty="0" err="1">
              <a:latin typeface="Camber Light" pitchFamily="50" charset="0"/>
            </a:rPr>
            <a:t>glavnih</a:t>
          </a:r>
          <a:r>
            <a:rPr lang="en-US" sz="1800" kern="1200" dirty="0">
              <a:latin typeface="Camber Light" pitchFamily="50" charset="0"/>
            </a:rPr>
            <a:t> </a:t>
          </a:r>
          <a:r>
            <a:rPr lang="en-US" sz="1800" kern="1200" dirty="0" err="1">
              <a:latin typeface="Camber Light" pitchFamily="50" charset="0"/>
            </a:rPr>
            <a:t>izvedbenih</a:t>
          </a:r>
          <a:r>
            <a:rPr lang="en-US" sz="1800" kern="1200" dirty="0">
              <a:latin typeface="Camber Light" pitchFamily="50" charset="0"/>
            </a:rPr>
            <a:t> </a:t>
          </a:r>
          <a:r>
            <a:rPr lang="en-US" sz="1800" kern="1200" dirty="0" err="1">
              <a:latin typeface="Camber Light" pitchFamily="50" charset="0"/>
            </a:rPr>
            <a:t>projekata</a:t>
          </a:r>
          <a:endParaRPr lang="en-US" sz="1800" kern="1200" dirty="0">
            <a:latin typeface="Camber Light" pitchFamily="50" charset="0"/>
          </a:endParaRPr>
        </a:p>
      </dsp:txBody>
      <dsp:txXfrm>
        <a:off x="3715" y="677525"/>
        <a:ext cx="2534031" cy="576387"/>
      </dsp:txXfrm>
    </dsp:sp>
    <dsp:sp modelId="{6E99DB8C-A709-4A96-9770-49D9851D3700}">
      <dsp:nvSpPr>
        <dsp:cNvPr id="0" name=""/>
        <dsp:cNvSpPr/>
      </dsp:nvSpPr>
      <dsp:spPr>
        <a:xfrm>
          <a:off x="2537746" y="677525"/>
          <a:ext cx="2534031" cy="576387"/>
        </a:xfrm>
        <a:prstGeom prst="rect">
          <a:avLst/>
        </a:prstGeom>
        <a:solidFill>
          <a:schemeClr val="accent5">
            <a:tint val="40000"/>
            <a:alpha val="90000"/>
            <a:hueOff val="14064272"/>
            <a:satOff val="-21740"/>
            <a:lumOff val="-173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800" kern="1200" dirty="0">
              <a:latin typeface="Camber Light" pitchFamily="50" charset="0"/>
            </a:rPr>
            <a:t>Dogovor između škole i projektanata</a:t>
          </a:r>
          <a:endParaRPr lang="en-US" sz="1800" kern="1200" dirty="0">
            <a:latin typeface="Camber Light" pitchFamily="50" charset="0"/>
          </a:endParaRPr>
        </a:p>
      </dsp:txBody>
      <dsp:txXfrm>
        <a:off x="2537746" y="677525"/>
        <a:ext cx="2534031" cy="576387"/>
      </dsp:txXfrm>
    </dsp:sp>
    <dsp:sp modelId="{9CCF389E-BBD3-458F-A9C4-97B0006147A0}">
      <dsp:nvSpPr>
        <dsp:cNvPr id="0" name=""/>
        <dsp:cNvSpPr/>
      </dsp:nvSpPr>
      <dsp:spPr>
        <a:xfrm>
          <a:off x="5071778" y="677525"/>
          <a:ext cx="2534031" cy="576387"/>
        </a:xfrm>
        <a:prstGeom prst="rect">
          <a:avLst/>
        </a:prstGeom>
        <a:solidFill>
          <a:schemeClr val="accent5">
            <a:tint val="40000"/>
            <a:alpha val="90000"/>
            <a:hueOff val="16073454"/>
            <a:satOff val="-24846"/>
            <a:lumOff val="-1977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800" kern="1200" dirty="0">
              <a:latin typeface="Camber Light" pitchFamily="50" charset="0"/>
            </a:rPr>
            <a:t>Pozicije bežičnih pristupnih točaka</a:t>
          </a:r>
          <a:endParaRPr lang="en-US" sz="1800" kern="1200" dirty="0">
            <a:latin typeface="Camber Light" pitchFamily="50" charset="0"/>
          </a:endParaRPr>
        </a:p>
      </dsp:txBody>
      <dsp:txXfrm>
        <a:off x="5071778" y="677525"/>
        <a:ext cx="2534031" cy="576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9F801-C83E-4F67-8BEA-4D7C25534E1A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833CD-14AF-43B7-9674-84F5473AB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1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19873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833CD-14AF-43B7-9674-84F5473ABF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84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388476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1AABD-AA97-42F6-A0C6-2CA86FA31F72}" type="datetime1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11/7/2019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2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625-6A87-428B-A5C1-89AE145CD54D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3885120" y="0"/>
            <a:ext cx="2971440" cy="45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1B68E-CFA0-41A2-B6BB-F2AF00BBAAB0}" type="datetime1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11/7/2019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3" name="CustomShape 4"/>
          <p:cNvSpPr/>
          <p:nvPr/>
        </p:nvSpPr>
        <p:spPr>
          <a:xfrm>
            <a:off x="3885120" y="8685720"/>
            <a:ext cx="2971440" cy="45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795CB-AEAF-4443-937E-6319277054BC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4" name="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225" name="PlaceHolder 6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388476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64EA32-7131-4B81-9332-CB74A6413DE2}" type="datetime1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11/7/2019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2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4BFBBD-2002-490B-9262-4A0EFA0D9538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28" name="CustomShape 3"/>
          <p:cNvSpPr/>
          <p:nvPr/>
        </p:nvSpPr>
        <p:spPr>
          <a:xfrm>
            <a:off x="3885120" y="0"/>
            <a:ext cx="2971440" cy="45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F50F5-1B1A-40BB-96E5-1CAAD238959A}" type="datetime1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11/7/2019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9" name="CustomShape 4"/>
          <p:cNvSpPr/>
          <p:nvPr/>
        </p:nvSpPr>
        <p:spPr>
          <a:xfrm>
            <a:off x="3885120" y="8685720"/>
            <a:ext cx="2971440" cy="45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41B8A-258A-45F1-AB72-5E48242A0AA8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30" name="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231" name="PlaceHolder 6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Projektiranje</a:t>
            </a:r>
            <a:r>
              <a:rPr 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, </a:t>
            </a:r>
            <a:r>
              <a:rPr lang="en-US" sz="12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izvođenje</a:t>
            </a:r>
            <a:r>
              <a:rPr 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 </a:t>
            </a:r>
            <a:r>
              <a:rPr lang="en-US" sz="12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pasivnog</a:t>
            </a:r>
            <a:r>
              <a:rPr 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 </a:t>
            </a:r>
            <a:r>
              <a:rPr lang="en-US" sz="12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dijela</a:t>
            </a:r>
            <a:r>
              <a:rPr 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 LAN-a, </a:t>
            </a:r>
            <a:r>
              <a:rPr lang="en-US" sz="12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stručni</a:t>
            </a:r>
            <a:r>
              <a:rPr 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 </a:t>
            </a:r>
            <a:r>
              <a:rPr lang="en-US" sz="12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nadzor</a:t>
            </a:r>
            <a:endParaRPr lang="en-US" sz="1200" dirty="0">
              <a:solidFill>
                <a:srgbClr val="000000">
                  <a:lumMod val="50000"/>
                  <a:lumOff val="50000"/>
                </a:srgbClr>
              </a:solidFill>
              <a:latin typeface="Camber Light" pitchFamily="50" charset="0"/>
            </a:endParaRP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Odvojena</a:t>
            </a:r>
            <a:r>
              <a:rPr 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 </a:t>
            </a:r>
            <a:r>
              <a:rPr lang="en-US" sz="12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izgradnja</a:t>
            </a:r>
            <a:r>
              <a:rPr 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 </a:t>
            </a:r>
            <a:r>
              <a:rPr lang="en-US" sz="12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pasivnih</a:t>
            </a:r>
            <a:r>
              <a:rPr 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 </a:t>
            </a:r>
            <a:r>
              <a:rPr lang="en-US" sz="12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i</a:t>
            </a:r>
            <a:r>
              <a:rPr 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 </a:t>
            </a:r>
            <a:r>
              <a:rPr lang="en-US" sz="12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aktivnih</a:t>
            </a:r>
            <a:r>
              <a:rPr 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 </a:t>
            </a:r>
            <a:r>
              <a:rPr lang="en-US" sz="12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elemenata</a:t>
            </a:r>
            <a:r>
              <a:rPr 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 </a:t>
            </a:r>
            <a:r>
              <a:rPr lang="en-US" sz="12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mreže</a:t>
            </a:r>
            <a:endParaRPr lang="en-US" sz="1200" dirty="0">
              <a:solidFill>
                <a:srgbClr val="000000">
                  <a:lumMod val="50000"/>
                  <a:lumOff val="50000"/>
                </a:srgbClr>
              </a:solidFill>
              <a:latin typeface="Camber Light" pitchFamily="50" charset="0"/>
            </a:endParaRPr>
          </a:p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833CD-14AF-43B7-9674-84F5473ABF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26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STP – stručnjak za tehničku pomoć</a:t>
            </a:r>
            <a:endParaRPr lang="en-US" dirty="0"/>
          </a:p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833CD-14AF-43B7-9674-84F5473ABF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7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1-4 razreda nova aplikacija za </a:t>
            </a:r>
            <a:r>
              <a:rPr lang="hr-HR" dirty="0" err="1"/>
              <a:t>autentikaciju</a:t>
            </a:r>
            <a:r>
              <a:rPr lang="hr-HR" dirty="0"/>
              <a:t> (fi)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833CD-14AF-43B7-9674-84F5473ABF2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63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maknuti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833CD-14AF-43B7-9674-84F5473ABF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Potrebno je osvijestiti škole/osnivače o nužnim radovima na strujnim instalacijama koji trebaju biti gotovi do početka radova implementacije pasivne mrežne opreme.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Snimka stanja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Građevinski radovi</a:t>
            </a:r>
          </a:p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833CD-14AF-43B7-9674-84F5473ABF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48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250 km – udaljenost 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833CD-14AF-43B7-9674-84F5473ABF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46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833CD-14AF-43B7-9674-84F5473ABF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28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INFRASTRUKTURA – školski LAN</a:t>
            </a:r>
            <a:endParaRPr lang="en-US" sz="1200" kern="0" dirty="0">
              <a:solidFill>
                <a:schemeClr val="tx1">
                  <a:lumMod val="50000"/>
                  <a:lumOff val="50000"/>
                </a:schemeClr>
              </a:solidFill>
              <a:latin typeface="Camber SemiBold" pitchFamily="50" charset="0"/>
            </a:endParaRPr>
          </a:p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833CD-14AF-43B7-9674-84F5473ABF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83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150, 147, 441, 3543</a:t>
            </a:r>
          </a:p>
          <a:p>
            <a:pPr>
              <a:spcBef>
                <a:spcPts val="0"/>
              </a:spcBef>
            </a:pPr>
            <a:r>
              <a:rPr lang="hr-HR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UTM na svakoj školi – sigurnosna zaštita korisnika, mrežni servisi</a:t>
            </a:r>
          </a:p>
          <a:p>
            <a:pPr>
              <a:spcBef>
                <a:spcPts val="0"/>
              </a:spcBef>
            </a:pPr>
            <a:r>
              <a:rPr lang="hr-HR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Preklopnici agregiraju AP-ove i povezuju postojeću žičnu lokalnu računalnu mrežu</a:t>
            </a:r>
          </a:p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833CD-14AF-43B7-9674-84F5473ABF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16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833CD-14AF-43B7-9674-84F5473ABF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43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Moze</a:t>
            </a:r>
            <a:r>
              <a:rPr lang="hr-HR" dirty="0"/>
              <a:t> se vidjeti </a:t>
            </a:r>
            <a:r>
              <a:rPr lang="hr-HR" dirty="0" err="1"/>
              <a:t>potrosnja</a:t>
            </a:r>
            <a:r>
              <a:rPr lang="hr-HR" dirty="0"/>
              <a:t> linka, po korisniku, sigurnosni incidenti, </a:t>
            </a:r>
          </a:p>
          <a:p>
            <a:r>
              <a:rPr lang="hr-HR" dirty="0"/>
              <a:t>Ovom portalu pristup imaju e-</a:t>
            </a:r>
            <a:r>
              <a:rPr lang="hr-HR" dirty="0" err="1"/>
              <a:t>skole</a:t>
            </a:r>
            <a:r>
              <a:rPr lang="hr-HR" dirty="0"/>
              <a:t> </a:t>
            </a:r>
            <a:r>
              <a:rPr lang="hr-HR" dirty="0" err="1"/>
              <a:t>tehnicari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833CD-14AF-43B7-9674-84F5473ABF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78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24A098-95CE-5247-8F59-7116DE966B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86" cy="89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1284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82591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6F415A-DE78-2D47-B085-C85C6D4865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90" y="945183"/>
            <a:ext cx="4052317" cy="4660164"/>
          </a:xfrm>
          <a:prstGeom prst="rect">
            <a:avLst/>
          </a:prstGeom>
        </p:spPr>
      </p:pic>
      <p:sp>
        <p:nvSpPr>
          <p:cNvPr id="3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FB36F0-2632-3441-B713-33393C7B42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1349119"/>
            <a:ext cx="3020343" cy="16083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893F57-8A8E-0041-9617-20CE532B96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0" y="5848455"/>
            <a:ext cx="10131340" cy="73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589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P prezentacija-03.png" descr="PP prezentacija-0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050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Title Text"/>
          <p:cNvSpPr>
            <a:spLocks noGrp="1"/>
          </p:cNvSpPr>
          <p:nvPr>
            <p:ph type="title" hasCustomPrompt="1"/>
          </p:nvPr>
        </p:nvSpPr>
        <p:spPr>
          <a:xfrm>
            <a:off x="958691" y="1730416"/>
            <a:ext cx="10273190" cy="433665"/>
          </a:xfrm>
          <a:prstGeom prst="rect">
            <a:avLst/>
          </a:prstGeom>
        </p:spPr>
        <p:txBody>
          <a:bodyPr lIns="71437" tIns="71437" rIns="71437" bIns="71437" anchor="t" anchorCtr="0">
            <a:normAutofit/>
          </a:bodyPr>
          <a:lstStyle>
            <a:lvl1pPr algn="l" defTabSz="410766">
              <a:spcBef>
                <a:spcPts val="0"/>
              </a:spcBef>
              <a:defRPr sz="2500" b="1">
                <a:solidFill>
                  <a:srgbClr val="51A8F9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/>
              <a:t>TITLE TEXT</a:t>
            </a:r>
          </a:p>
        </p:txBody>
      </p:sp>
      <p:sp>
        <p:nvSpPr>
          <p:cNvPr id="57" name="Body Level One…"/>
          <p:cNvSpPr>
            <a:spLocks noGrp="1"/>
          </p:cNvSpPr>
          <p:nvPr>
            <p:ph type="body" idx="1" hasCustomPrompt="1"/>
          </p:nvPr>
        </p:nvSpPr>
        <p:spPr>
          <a:xfrm>
            <a:off x="958691" y="2164080"/>
            <a:ext cx="10273190" cy="598939"/>
          </a:xfrm>
          <a:prstGeom prst="rect">
            <a:avLst/>
          </a:prstGeom>
        </p:spPr>
        <p:txBody>
          <a:bodyPr lIns="71437" tIns="71437" rIns="71437" bIns="71437" anchor="t" anchorCtr="0">
            <a:normAutofit/>
          </a:bodyPr>
          <a:lstStyle>
            <a:lvl1pPr marL="0" indent="0" defTabSz="410766">
              <a:lnSpc>
                <a:spcPct val="100000"/>
              </a:lnSpc>
              <a:spcBef>
                <a:spcPts val="0"/>
              </a:spcBef>
              <a:buNone/>
              <a:defRPr sz="2500" b="0">
                <a:solidFill>
                  <a:srgbClr val="53585F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222250" indent="0" defTabSz="410766">
              <a:lnSpc>
                <a:spcPct val="100000"/>
              </a:lnSpc>
              <a:buNone/>
              <a:defRPr sz="1800">
                <a:solidFill>
                  <a:srgbClr val="53585F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753181" indent="-308681" defTabSz="410766">
              <a:lnSpc>
                <a:spcPct val="100000"/>
              </a:lnSpc>
              <a:defRPr sz="1800">
                <a:solidFill>
                  <a:srgbClr val="53585F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975431" indent="-308681" defTabSz="410766">
              <a:lnSpc>
                <a:spcPct val="100000"/>
              </a:lnSpc>
              <a:defRPr sz="1800">
                <a:solidFill>
                  <a:srgbClr val="53585F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197681" indent="-308681" defTabSz="410766">
              <a:lnSpc>
                <a:spcPct val="100000"/>
              </a:lnSpc>
              <a:defRPr sz="1800">
                <a:solidFill>
                  <a:srgbClr val="53585F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t>Body Level One</a:t>
            </a:r>
            <a:br>
              <a:rPr lang="hr-HR"/>
            </a:br>
            <a:endParaRPr lang="hr-HR"/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8233" cy="328935"/>
          </a:xfrm>
          <a:prstGeom prst="rect">
            <a:avLst/>
          </a:prstGeom>
        </p:spPr>
        <p:txBody>
          <a:bodyPr lIns="71437" tIns="71437" rIns="71437" bIns="71437"/>
          <a:lstStyle>
            <a:lvl1pPr defTabSz="410766"/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Body Level One…"/>
          <p:cNvSpPr>
            <a:spLocks noGrp="1"/>
          </p:cNvSpPr>
          <p:nvPr>
            <p:ph type="body" idx="10" hasCustomPrompt="1"/>
          </p:nvPr>
        </p:nvSpPr>
        <p:spPr>
          <a:xfrm>
            <a:off x="958691" y="3992112"/>
            <a:ext cx="10273190" cy="598939"/>
          </a:xfrm>
          <a:prstGeom prst="rect">
            <a:avLst/>
          </a:prstGeom>
        </p:spPr>
        <p:txBody>
          <a:bodyPr lIns="71437" tIns="71437" rIns="71437" bIns="71437" anchor="t" anchorCtr="0">
            <a:noAutofit/>
          </a:bodyPr>
          <a:lstStyle>
            <a:lvl1pPr marL="0" indent="0" defTabSz="410766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53585F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222250" indent="0" defTabSz="410766">
              <a:lnSpc>
                <a:spcPct val="100000"/>
              </a:lnSpc>
              <a:buNone/>
              <a:defRPr sz="1800">
                <a:solidFill>
                  <a:srgbClr val="53585F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753181" indent="-308681" defTabSz="410766">
              <a:lnSpc>
                <a:spcPct val="100000"/>
              </a:lnSpc>
              <a:defRPr sz="1800">
                <a:solidFill>
                  <a:srgbClr val="53585F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975431" indent="-308681" defTabSz="410766">
              <a:lnSpc>
                <a:spcPct val="100000"/>
              </a:lnSpc>
              <a:defRPr sz="1800">
                <a:solidFill>
                  <a:srgbClr val="53585F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197681" indent="-308681" defTabSz="410766">
              <a:lnSpc>
                <a:spcPct val="100000"/>
              </a:lnSpc>
              <a:defRPr sz="1800">
                <a:solidFill>
                  <a:srgbClr val="53585F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t>Body Level </a:t>
            </a:r>
            <a:r>
              <a:rPr lang="hr-HR" err="1"/>
              <a:t>Two</a:t>
            </a:r>
            <a:br>
              <a:rPr lang="hr-HR"/>
            </a:br>
            <a:endParaRPr lang="hr-HR"/>
          </a:p>
        </p:txBody>
      </p:sp>
      <p:sp>
        <p:nvSpPr>
          <p:cNvPr id="8" name="Body Level One…"/>
          <p:cNvSpPr>
            <a:spLocks noGrp="1"/>
          </p:cNvSpPr>
          <p:nvPr>
            <p:ph type="body" idx="11" hasCustomPrompt="1"/>
          </p:nvPr>
        </p:nvSpPr>
        <p:spPr>
          <a:xfrm>
            <a:off x="958691" y="5101738"/>
            <a:ext cx="10273190" cy="598939"/>
          </a:xfrm>
          <a:prstGeom prst="rect">
            <a:avLst/>
          </a:prstGeom>
        </p:spPr>
        <p:txBody>
          <a:bodyPr lIns="71437" tIns="71437" rIns="71437" bIns="71437" anchor="t" anchorCtr="0">
            <a:noAutofit/>
          </a:bodyPr>
          <a:lstStyle>
            <a:lvl1pPr marL="0" indent="0" defTabSz="410766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53585F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222250" indent="0" defTabSz="410766">
              <a:lnSpc>
                <a:spcPct val="100000"/>
              </a:lnSpc>
              <a:buNone/>
              <a:defRPr sz="1800">
                <a:solidFill>
                  <a:srgbClr val="53585F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753181" indent="-308681" defTabSz="410766">
              <a:lnSpc>
                <a:spcPct val="100000"/>
              </a:lnSpc>
              <a:defRPr sz="1800">
                <a:solidFill>
                  <a:srgbClr val="53585F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975431" indent="-308681" defTabSz="410766">
              <a:lnSpc>
                <a:spcPct val="100000"/>
              </a:lnSpc>
              <a:defRPr sz="1800">
                <a:solidFill>
                  <a:srgbClr val="53585F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197681" indent="-308681" defTabSz="410766">
              <a:lnSpc>
                <a:spcPct val="100000"/>
              </a:lnSpc>
              <a:defRPr sz="1800">
                <a:solidFill>
                  <a:srgbClr val="53585F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t>Body Level </a:t>
            </a:r>
            <a:r>
              <a:rPr lang="hr-HR" err="1"/>
              <a:t>Three</a:t>
            </a:r>
            <a:br>
              <a:rPr lang="hr-HR"/>
            </a:b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236918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20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8233" cy="328935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51A8FA-AAF2-C04F-B797-636AE6930F7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86" cy="89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med"/>
  <p:txStyles>
    <p:title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086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5309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7531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9754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1976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4199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6421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8644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0866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MREŽA IDEJA…"/>
          <p:cNvSpPr/>
          <p:nvPr/>
        </p:nvSpPr>
        <p:spPr>
          <a:xfrm>
            <a:off x="1330857" y="3588389"/>
            <a:ext cx="6305534" cy="1066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spAutoFit/>
          </a:bodyPr>
          <a:lstStyle/>
          <a:p>
            <a:pPr defTabSz="410766" hangingPunct="0">
              <a:lnSpc>
                <a:spcPts val="3750"/>
              </a:lnSpc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hr-HR" sz="4000" b="1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Camber SemiBold" pitchFamily="2" charset="0"/>
                <a:sym typeface="Roboto"/>
              </a:rPr>
              <a:t>NA GRANICI</a:t>
            </a:r>
          </a:p>
          <a:p>
            <a:pPr defTabSz="410766" hangingPunct="0">
              <a:lnSpc>
                <a:spcPts val="3750"/>
              </a:lnSpc>
              <a:def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hr-HR" sz="4000" b="1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Camber SemiBold" pitchFamily="2" charset="0"/>
                <a:sym typeface="Roboto"/>
              </a:rPr>
              <a:t>MOGUĆEGA</a:t>
            </a:r>
            <a:endParaRPr sz="4000" b="1" kern="0" dirty="0">
              <a:solidFill>
                <a:srgbClr val="000000">
                  <a:lumMod val="50000"/>
                  <a:lumOff val="50000"/>
                </a:srgbClr>
              </a:solidFill>
              <a:latin typeface="Camber SemiBold" pitchFamily="2" charset="0"/>
              <a:sym typeface="Robo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EC78BD-2F3B-8448-90F1-D459ECF3B1B9}"/>
              </a:ext>
            </a:extLst>
          </p:cNvPr>
          <p:cNvSpPr txBox="1"/>
          <p:nvPr/>
        </p:nvSpPr>
        <p:spPr>
          <a:xfrm>
            <a:off x="1359432" y="4561903"/>
            <a:ext cx="2579232" cy="6107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defTabSz="410766" hangingPunct="0"/>
            <a:r>
              <a:rPr lang="hr-HR" sz="175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2" charset="0"/>
                <a:sym typeface="Helvetica Light"/>
              </a:rPr>
              <a:t>Konferencija za korisnike</a:t>
            </a:r>
          </a:p>
          <a:p>
            <a:pPr defTabSz="410766" hangingPunct="0"/>
            <a:r>
              <a:rPr lang="hr-HR" sz="175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2" charset="0"/>
                <a:sym typeface="Helvetica Light"/>
              </a:rPr>
              <a:t>Šibenik 6. - 8. 11. 2019.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47153D-72E7-4C8F-B38F-9084E5D39BA1}"/>
              </a:ext>
            </a:extLst>
          </p:cNvPr>
          <p:cNvSpPr txBox="1">
            <a:spLocks/>
          </p:cNvSpPr>
          <p:nvPr/>
        </p:nvSpPr>
        <p:spPr>
          <a:xfrm>
            <a:off x="255178" y="3173009"/>
            <a:ext cx="6482341" cy="1197877"/>
          </a:xfrm>
          <a:prstGeom prst="rect">
            <a:avLst/>
          </a:prstGeom>
        </p:spPr>
        <p:txBody>
          <a:bodyPr/>
          <a:lstStyle>
            <a:lvl1pPr marL="308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5309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7531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9754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197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4199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16421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18644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086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l-PL" sz="20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KOMUNIKACIJSKI RAZDJELNICI</a:t>
            </a:r>
            <a:r>
              <a:rPr lang="pl-PL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– ukupno 346</a:t>
            </a:r>
          </a:p>
          <a:p>
            <a:pPr>
              <a:spcBef>
                <a:spcPts val="0"/>
              </a:spcBef>
            </a:pPr>
            <a:r>
              <a:rPr lang="pl-PL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Od toga po veličini:</a:t>
            </a:r>
          </a:p>
          <a:p>
            <a:pPr>
              <a:spcBef>
                <a:spcPts val="0"/>
              </a:spcBef>
            </a:pPr>
            <a:r>
              <a:rPr lang="pl-PL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42 U – 145 komada</a:t>
            </a:r>
          </a:p>
          <a:p>
            <a:pPr>
              <a:spcBef>
                <a:spcPts val="0"/>
              </a:spcBef>
            </a:pPr>
            <a:r>
              <a:rPr lang="pl-PL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21 U – 44 komada</a:t>
            </a:r>
          </a:p>
          <a:p>
            <a:pPr>
              <a:spcBef>
                <a:spcPts val="0"/>
              </a:spcBef>
            </a:pPr>
            <a:r>
              <a:rPr lang="pl-PL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18 U – 96 komada</a:t>
            </a:r>
          </a:p>
          <a:p>
            <a:pPr>
              <a:spcBef>
                <a:spcPts val="0"/>
              </a:spcBef>
            </a:pPr>
            <a:r>
              <a:rPr lang="pl-PL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15 U – 55 komada</a:t>
            </a:r>
          </a:p>
          <a:p>
            <a:pPr>
              <a:spcBef>
                <a:spcPts val="0"/>
              </a:spcBef>
            </a:pPr>
            <a:r>
              <a:rPr lang="pl-PL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12 U – 6 komada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0D50D1-88CD-4F67-AC48-B8A8B0453CA6}"/>
              </a:ext>
            </a:extLst>
          </p:cNvPr>
          <p:cNvSpPr txBox="1">
            <a:spLocks/>
          </p:cNvSpPr>
          <p:nvPr/>
        </p:nvSpPr>
        <p:spPr>
          <a:xfrm rot="10800000" flipV="1">
            <a:off x="255178" y="1814918"/>
            <a:ext cx="5061099" cy="3474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2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STATISTIKA - PASIVA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8805FC-ACE1-45FD-AB7E-F31E3B8598F3}"/>
              </a:ext>
            </a:extLst>
          </p:cNvPr>
          <p:cNvSpPr txBox="1"/>
          <p:nvPr/>
        </p:nvSpPr>
        <p:spPr>
          <a:xfrm>
            <a:off x="255178" y="5767881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BAKRENI KABELI  (U/UTP) – 224 865 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SVJETLOVODNI KABELI – 21 293 m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E9F3C6E-EB69-483A-8E9D-09F050A252E4}"/>
              </a:ext>
            </a:extLst>
          </p:cNvPr>
          <p:cNvSpPr txBox="1">
            <a:spLocks/>
          </p:cNvSpPr>
          <p:nvPr/>
        </p:nvSpPr>
        <p:spPr>
          <a:xfrm rot="10800000" flipV="1">
            <a:off x="255178" y="2445658"/>
            <a:ext cx="5061099" cy="3474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I. </a:t>
            </a:r>
            <a:r>
              <a:rPr lang="en-US" sz="20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Faza</a:t>
            </a:r>
            <a:r>
              <a:rPr 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: </a:t>
            </a:r>
            <a:r>
              <a:rPr lang="hr-HR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Pilot</a:t>
            </a:r>
            <a:r>
              <a:rPr 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 </a:t>
            </a:r>
            <a:r>
              <a:rPr lang="en-US" sz="20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projekt</a:t>
            </a:r>
            <a:r>
              <a:rPr 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 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4C23F474-D0E7-4603-8DE2-EB30A708A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716" y="1168839"/>
            <a:ext cx="2383272" cy="23832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C2EF29-F21B-4564-AA59-20FB52681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576" y="4005070"/>
            <a:ext cx="2752851" cy="275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4626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47153D-72E7-4C8F-B38F-9084E5D39BA1}"/>
              </a:ext>
            </a:extLst>
          </p:cNvPr>
          <p:cNvSpPr txBox="1">
            <a:spLocks/>
          </p:cNvSpPr>
          <p:nvPr/>
        </p:nvSpPr>
        <p:spPr>
          <a:xfrm>
            <a:off x="255178" y="3279227"/>
            <a:ext cx="9803222" cy="1197877"/>
          </a:xfrm>
          <a:prstGeom prst="rect">
            <a:avLst/>
          </a:prstGeom>
        </p:spPr>
        <p:txBody>
          <a:bodyPr anchor="t"/>
          <a:lstStyle>
            <a:lvl1pPr marL="308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5309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7531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9754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197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4199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16421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18644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086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308610" indent="-308610">
              <a:spcBef>
                <a:spcPts val="0"/>
              </a:spcBef>
            </a:pPr>
            <a:r>
              <a:rPr lang="hr-HR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Nova CARNET (IP/MPLS) okosnica</a:t>
            </a:r>
            <a:endParaRPr lang="en-US"/>
          </a:p>
          <a:p>
            <a:pPr marL="308610" indent="-308610">
              <a:spcBef>
                <a:spcPts val="0"/>
              </a:spcBef>
            </a:pPr>
            <a:r>
              <a:rPr lang="hr-HR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4 regionalna, 9 županijskih čvorišta</a:t>
            </a:r>
          </a:p>
          <a:p>
            <a:pPr marL="308610" indent="-308610">
              <a:spcBef>
                <a:spcPts val="0"/>
              </a:spcBef>
            </a:pPr>
            <a:r>
              <a:rPr lang="hr-HR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2 data centra</a:t>
            </a:r>
          </a:p>
          <a:p>
            <a:pPr marL="308610" indent="-308610">
              <a:spcBef>
                <a:spcPts val="0"/>
              </a:spcBef>
            </a:pPr>
            <a:r>
              <a:rPr lang="hr-HR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Povećani kapaciteti – računalni, spremišni i mrežni resursi, </a:t>
            </a:r>
          </a:p>
          <a:p>
            <a:pPr marL="308610" indent="-308610">
              <a:spcBef>
                <a:spcPts val="0"/>
              </a:spcBef>
            </a:pPr>
            <a:r>
              <a:rPr lang="hr-HR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Uređena i opremljena sjedišta – tehnički preduvjeti, osigurano održavanje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0D50D1-88CD-4F67-AC48-B8A8B0453CA6}"/>
              </a:ext>
            </a:extLst>
          </p:cNvPr>
          <p:cNvSpPr txBox="1">
            <a:spLocks/>
          </p:cNvSpPr>
          <p:nvPr/>
        </p:nvSpPr>
        <p:spPr>
          <a:xfrm rot="10800000" flipV="1">
            <a:off x="255177" y="1814918"/>
            <a:ext cx="5840822" cy="3474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hr-HR" sz="2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INFRASTRUKTURA</a:t>
            </a:r>
            <a:endParaRPr lang="en-US" sz="2500" kern="0" dirty="0">
              <a:solidFill>
                <a:schemeClr val="tx1">
                  <a:lumMod val="50000"/>
                  <a:lumOff val="50000"/>
                </a:schemeClr>
              </a:solidFill>
              <a:latin typeface="Camber Semi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77097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F0D50D1-88CD-4F67-AC48-B8A8B0453CA6}"/>
              </a:ext>
            </a:extLst>
          </p:cNvPr>
          <p:cNvSpPr txBox="1">
            <a:spLocks/>
          </p:cNvSpPr>
          <p:nvPr/>
        </p:nvSpPr>
        <p:spPr>
          <a:xfrm rot="10800000" flipV="1">
            <a:off x="255176" y="1799137"/>
            <a:ext cx="5976946" cy="3474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hr-HR" sz="2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INFRASTRUKTURA – školski LAN</a:t>
            </a:r>
            <a:endParaRPr lang="en-US" sz="2500" kern="0" dirty="0">
              <a:solidFill>
                <a:schemeClr val="tx1">
                  <a:lumMod val="50000"/>
                  <a:lumOff val="50000"/>
                </a:schemeClr>
              </a:solidFill>
              <a:latin typeface="Camber SemiBold" pitchFamily="50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E9F3C6E-EB69-483A-8E9D-09F050A252E4}"/>
              </a:ext>
            </a:extLst>
          </p:cNvPr>
          <p:cNvSpPr txBox="1">
            <a:spLocks/>
          </p:cNvSpPr>
          <p:nvPr/>
        </p:nvSpPr>
        <p:spPr>
          <a:xfrm rot="10800000" flipV="1">
            <a:off x="255178" y="2445658"/>
            <a:ext cx="5061099" cy="3474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endParaRPr lang="en-US" sz="2000" kern="0" dirty="0">
              <a:solidFill>
                <a:schemeClr val="tx1">
                  <a:lumMod val="50000"/>
                  <a:lumOff val="50000"/>
                </a:schemeClr>
              </a:solidFill>
              <a:latin typeface="Camber SemiBold" pitchFamily="50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BF8DA29-2240-4A4C-920A-486763A01268}"/>
              </a:ext>
            </a:extLst>
          </p:cNvPr>
          <p:cNvSpPr txBox="1">
            <a:spLocks/>
          </p:cNvSpPr>
          <p:nvPr/>
        </p:nvSpPr>
        <p:spPr>
          <a:xfrm>
            <a:off x="255177" y="1995653"/>
            <a:ext cx="11125995" cy="3880714"/>
          </a:xfrm>
          <a:prstGeom prst="rect">
            <a:avLst/>
          </a:prstGeom>
        </p:spPr>
        <p:txBody>
          <a:bodyPr/>
          <a:lstStyle>
            <a:lvl1pPr marL="308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5309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7531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9754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197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4199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16421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18644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086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hr-HR" sz="2400" kern="0" dirty="0">
              <a:solidFill>
                <a:schemeClr val="tx1">
                  <a:lumMod val="50000"/>
                  <a:lumOff val="50000"/>
                </a:schemeClr>
              </a:solidFill>
              <a:latin typeface="Camber Light" pitchFamily="50" charset="0"/>
            </a:endParaRPr>
          </a:p>
          <a:p>
            <a:pPr>
              <a:spcBef>
                <a:spcPts val="0"/>
              </a:spcBef>
            </a:pPr>
            <a:r>
              <a:rPr lang="hr-HR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2 modela – heterogeni i homogeni nadzorno upravljački sustav</a:t>
            </a:r>
          </a:p>
          <a:p>
            <a:pPr>
              <a:spcBef>
                <a:spcPts val="0"/>
              </a:spcBef>
            </a:pPr>
            <a:r>
              <a:rPr lang="hr-HR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2 modela – privatni i javni oblak za nadzorno upravljački sustav</a:t>
            </a:r>
          </a:p>
          <a:p>
            <a:pPr>
              <a:spcBef>
                <a:spcPts val="0"/>
              </a:spcBef>
            </a:pPr>
            <a:endParaRPr lang="hr-HR" sz="2400" kern="0" dirty="0">
              <a:solidFill>
                <a:schemeClr val="tx1">
                  <a:lumMod val="50000"/>
                  <a:lumOff val="50000"/>
                </a:schemeClr>
              </a:solidFill>
              <a:latin typeface="Camber Light" pitchFamily="50" charset="0"/>
            </a:endParaRPr>
          </a:p>
        </p:txBody>
      </p:sp>
      <p:pic>
        <p:nvPicPr>
          <p:cNvPr id="5" name="Picture 8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EA1E6770-6598-42D7-8117-1431296B5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30" y="3391221"/>
            <a:ext cx="4790994" cy="3314459"/>
          </a:xfrm>
          <a:prstGeom prst="rect">
            <a:avLst/>
          </a:prstGeom>
        </p:spPr>
      </p:pic>
      <p:pic>
        <p:nvPicPr>
          <p:cNvPr id="7" name="Picture 11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6BEC5D8F-B5F1-43E3-B960-509A1ABAF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927" y="3095065"/>
            <a:ext cx="4645245" cy="361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2561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47153D-72E7-4C8F-B38F-9084E5D39BA1}"/>
              </a:ext>
            </a:extLst>
          </p:cNvPr>
          <p:cNvSpPr txBox="1">
            <a:spLocks/>
          </p:cNvSpPr>
          <p:nvPr/>
        </p:nvSpPr>
        <p:spPr>
          <a:xfrm>
            <a:off x="255178" y="3279227"/>
            <a:ext cx="6482341" cy="1197877"/>
          </a:xfrm>
          <a:prstGeom prst="rect">
            <a:avLst/>
          </a:prstGeom>
        </p:spPr>
        <p:txBody>
          <a:bodyPr/>
          <a:lstStyle>
            <a:lvl1pPr marL="308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5309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7531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9754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197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4199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16421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18644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086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spcBef>
                <a:spcPts val="0"/>
              </a:spcBef>
            </a:pPr>
            <a:r>
              <a:rPr lang="hr-HR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Mrežnih usmjerivača u svrhu terminiranja veze prema središnjoj mreži CARNET-a, </a:t>
            </a:r>
          </a:p>
          <a:p>
            <a:pPr>
              <a:spcBef>
                <a:spcPts val="0"/>
              </a:spcBef>
            </a:pPr>
            <a:r>
              <a:rPr lang="hr-HR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Jedinstveno sigurnosno rješenje</a:t>
            </a:r>
          </a:p>
          <a:p>
            <a:pPr>
              <a:spcBef>
                <a:spcPts val="0"/>
              </a:spcBef>
            </a:pPr>
            <a:r>
              <a:rPr lang="hr-HR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Mrežnih preklopnika, </a:t>
            </a:r>
          </a:p>
          <a:p>
            <a:pPr>
              <a:spcBef>
                <a:spcPts val="0"/>
              </a:spcBef>
            </a:pPr>
            <a:r>
              <a:rPr lang="hr-HR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Bežičnih pristupnih točaka, </a:t>
            </a:r>
          </a:p>
          <a:p>
            <a:pPr>
              <a:spcBef>
                <a:spcPts val="0"/>
              </a:spcBef>
            </a:pPr>
            <a:r>
              <a:rPr lang="hr-HR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Sustava za upravljanje i nadzor mreže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0D50D1-88CD-4F67-AC48-B8A8B0453CA6}"/>
              </a:ext>
            </a:extLst>
          </p:cNvPr>
          <p:cNvSpPr txBox="1">
            <a:spLocks/>
          </p:cNvSpPr>
          <p:nvPr/>
        </p:nvSpPr>
        <p:spPr>
          <a:xfrm rot="10800000" flipV="1">
            <a:off x="255177" y="1814918"/>
            <a:ext cx="5840822" cy="3474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2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IMPLEMENTACIJA AKTIVNE OPREME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E9F3C6E-EB69-483A-8E9D-09F050A252E4}"/>
              </a:ext>
            </a:extLst>
          </p:cNvPr>
          <p:cNvSpPr txBox="1">
            <a:spLocks/>
          </p:cNvSpPr>
          <p:nvPr/>
        </p:nvSpPr>
        <p:spPr>
          <a:xfrm rot="10800000" flipV="1">
            <a:off x="255178" y="2445658"/>
            <a:ext cx="5061099" cy="3474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20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Uključ</a:t>
            </a:r>
            <a:r>
              <a:rPr lang="hr-HR" sz="20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ivalo</a:t>
            </a:r>
            <a:r>
              <a:rPr lang="hr-HR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 je</a:t>
            </a:r>
            <a:r>
              <a:rPr 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 </a:t>
            </a:r>
            <a:r>
              <a:rPr lang="en-US" sz="20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ugradnju</a:t>
            </a:r>
            <a:r>
              <a:rPr 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 :</a:t>
            </a:r>
          </a:p>
        </p:txBody>
      </p:sp>
      <p:pic>
        <p:nvPicPr>
          <p:cNvPr id="6" name="Picture 3" descr="A close up of a sign&#10;&#10;Description generated with high confidence">
            <a:extLst>
              <a:ext uri="{FF2B5EF4-FFF2-40B4-BE49-F238E27FC236}">
                <a16:creationId xmlns:a16="http://schemas.microsoft.com/office/drawing/2014/main" id="{7D2060F6-5C08-41B0-B218-A380E1108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800" y="1580959"/>
            <a:ext cx="3675529" cy="45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5434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karta&#10;&#10;Opis je automatski generiran">
            <a:extLst>
              <a:ext uri="{FF2B5EF4-FFF2-40B4-BE49-F238E27FC236}">
                <a16:creationId xmlns:a16="http://schemas.microsoft.com/office/drawing/2014/main" id="{34C960A6-3722-4BB0-96F4-929095AA1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3" y="1180526"/>
            <a:ext cx="12192000" cy="532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8982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47153D-72E7-4C8F-B38F-9084E5D39BA1}"/>
              </a:ext>
            </a:extLst>
          </p:cNvPr>
          <p:cNvSpPr txBox="1">
            <a:spLocks/>
          </p:cNvSpPr>
          <p:nvPr/>
        </p:nvSpPr>
        <p:spPr>
          <a:xfrm>
            <a:off x="255178" y="2619398"/>
            <a:ext cx="5447422" cy="3880714"/>
          </a:xfrm>
          <a:prstGeom prst="rect">
            <a:avLst/>
          </a:prstGeom>
        </p:spPr>
        <p:txBody>
          <a:bodyPr anchor="t"/>
          <a:lstStyle>
            <a:lvl1pPr marL="308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5309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7531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9754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197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4199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16421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18644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086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spcBef>
                <a:spcPts val="0"/>
              </a:spcBef>
            </a:pPr>
            <a:r>
              <a:rPr lang="hr-HR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1 AP </a:t>
            </a:r>
            <a:r>
              <a:rPr lang="hr-HR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po učionici (802.11 b/g/n/</a:t>
            </a:r>
            <a:r>
              <a:rPr lang="hr-HR" sz="24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ac</a:t>
            </a:r>
            <a:r>
              <a:rPr lang="hr-HR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hr-HR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Odvajanje različitih korisnika mreže (</a:t>
            </a:r>
            <a:r>
              <a:rPr lang="hr-HR" sz="24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vlan</a:t>
            </a:r>
            <a:r>
              <a:rPr lang="hr-HR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hr-HR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Različite </a:t>
            </a:r>
            <a:r>
              <a:rPr lang="hr-HR" sz="24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QoS</a:t>
            </a:r>
            <a:r>
              <a:rPr lang="hr-HR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politike za pojedine mreže</a:t>
            </a:r>
          </a:p>
          <a:p>
            <a:pPr>
              <a:spcBef>
                <a:spcPts val="0"/>
              </a:spcBef>
            </a:pPr>
            <a:r>
              <a:rPr lang="hr-HR" sz="24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Autentikacija</a:t>
            </a:r>
            <a:r>
              <a:rPr lang="hr-HR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i autorizacija putem </a:t>
            </a:r>
            <a:r>
              <a:rPr lang="hr-HR" sz="24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AAI@EduHR</a:t>
            </a:r>
            <a:r>
              <a:rPr lang="hr-HR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infrastrukture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0D50D1-88CD-4F67-AC48-B8A8B0453CA6}"/>
              </a:ext>
            </a:extLst>
          </p:cNvPr>
          <p:cNvSpPr txBox="1">
            <a:spLocks/>
          </p:cNvSpPr>
          <p:nvPr/>
        </p:nvSpPr>
        <p:spPr>
          <a:xfrm rot="10800000" flipV="1">
            <a:off x="255178" y="1832807"/>
            <a:ext cx="5061099" cy="3474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hr-HR" sz="2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WLAN dizajn</a:t>
            </a:r>
            <a:endParaRPr lang="en-US" sz="2500" kern="0" dirty="0">
              <a:solidFill>
                <a:schemeClr val="tx1">
                  <a:lumMod val="50000"/>
                  <a:lumOff val="50000"/>
                </a:schemeClr>
              </a:solidFill>
              <a:latin typeface="Camber SemiBold" pitchFamily="50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E9F3C6E-EB69-483A-8E9D-09F050A252E4}"/>
              </a:ext>
            </a:extLst>
          </p:cNvPr>
          <p:cNvSpPr txBox="1">
            <a:spLocks/>
          </p:cNvSpPr>
          <p:nvPr/>
        </p:nvSpPr>
        <p:spPr>
          <a:xfrm rot="10800000" flipV="1">
            <a:off x="255178" y="2445658"/>
            <a:ext cx="5061099" cy="3474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endParaRPr lang="en-US" sz="2000" kern="0" dirty="0">
              <a:solidFill>
                <a:schemeClr val="tx1">
                  <a:lumMod val="50000"/>
                  <a:lumOff val="50000"/>
                </a:schemeClr>
              </a:solidFill>
              <a:latin typeface="Camber SemiBold" pitchFamily="50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BF8DA29-2240-4A4C-920A-486763A01268}"/>
              </a:ext>
            </a:extLst>
          </p:cNvPr>
          <p:cNvSpPr txBox="1">
            <a:spLocks/>
          </p:cNvSpPr>
          <p:nvPr/>
        </p:nvSpPr>
        <p:spPr>
          <a:xfrm>
            <a:off x="6096000" y="2619398"/>
            <a:ext cx="6096000" cy="3880714"/>
          </a:xfrm>
          <a:prstGeom prst="rect">
            <a:avLst/>
          </a:prstGeom>
        </p:spPr>
        <p:txBody>
          <a:bodyPr/>
          <a:lstStyle>
            <a:lvl1pPr marL="308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5309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7531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9754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197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4199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16421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18644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086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spcBef>
                <a:spcPts val="0"/>
              </a:spcBef>
            </a:pPr>
            <a:r>
              <a:rPr lang="hr-HR" sz="2400" b="1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Eduroam</a:t>
            </a:r>
            <a:r>
              <a:rPr lang="hr-HR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SSID </a:t>
            </a:r>
            <a:r>
              <a:rPr lang="hr-HR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– povezivanje putem 802.1x </a:t>
            </a:r>
            <a:r>
              <a:rPr lang="hr-HR" sz="24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radius</a:t>
            </a:r>
            <a:r>
              <a:rPr lang="hr-HR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hr-HR" sz="24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auth</a:t>
            </a:r>
            <a:endParaRPr lang="hr-HR" sz="2400" kern="0" dirty="0">
              <a:solidFill>
                <a:schemeClr val="tx1">
                  <a:lumMod val="50000"/>
                  <a:lumOff val="50000"/>
                </a:schemeClr>
              </a:solidFill>
              <a:latin typeface="Camber Light" pitchFamily="50" charset="0"/>
            </a:endParaRPr>
          </a:p>
          <a:p>
            <a:pPr>
              <a:spcBef>
                <a:spcPts val="0"/>
              </a:spcBef>
            </a:pPr>
            <a:r>
              <a:rPr lang="hr-HR" sz="2400" b="1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eSkole</a:t>
            </a:r>
            <a:r>
              <a:rPr lang="hr-HR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SSID </a:t>
            </a:r>
            <a:r>
              <a:rPr lang="hr-HR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– povezivanje učenika na „dijeljenim” tabletima (implementacija CAPTIVE P.)</a:t>
            </a:r>
          </a:p>
          <a:p>
            <a:pPr>
              <a:spcBef>
                <a:spcPts val="0"/>
              </a:spcBef>
            </a:pPr>
            <a:r>
              <a:rPr lang="hr-HR" sz="2400" b="1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Guest</a:t>
            </a:r>
            <a:r>
              <a:rPr lang="hr-HR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SSID </a:t>
            </a:r>
            <a:r>
              <a:rPr lang="hr-HR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– povezivanje </a:t>
            </a:r>
            <a:r>
              <a:rPr lang="hr-HR" sz="24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guest</a:t>
            </a:r>
            <a:r>
              <a:rPr lang="hr-HR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korisnika na školsku mrežu (ograničeno vrijeme/prava pristupa)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B09DC119-518E-4DDF-9801-13F14BDF3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730" y="6234740"/>
            <a:ext cx="3338539" cy="530743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2A8999E8-E748-4EC3-812F-59C12DA60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571" y="1152274"/>
            <a:ext cx="4391782" cy="146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3060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picture containing indoor, object&#10;&#10;Description generated with high confidence">
            <a:extLst>
              <a:ext uri="{FF2B5EF4-FFF2-40B4-BE49-F238E27FC236}">
                <a16:creationId xmlns:a16="http://schemas.microsoft.com/office/drawing/2014/main" id="{5EDD669E-C45D-4332-8DAD-A882FE6FE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534" y="1507738"/>
            <a:ext cx="1371600" cy="1369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7EBB8D-8F4E-4A63-A528-4BE067C1E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33" y="3655119"/>
            <a:ext cx="5701602" cy="30441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2E7488-9CFC-4C17-A606-41EEF477BD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81" y="955596"/>
            <a:ext cx="5410333" cy="24734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F47FAD-35C8-482E-8BDC-14C5A2500A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98" y="3943707"/>
            <a:ext cx="5701602" cy="247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964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6C791E21-2A3C-4821-8FCE-31A48B13B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406" y="978196"/>
            <a:ext cx="7226594" cy="5986130"/>
          </a:xfrm>
          <a:prstGeom prst="rect">
            <a:avLst/>
          </a:prstGeom>
        </p:spPr>
      </p:pic>
      <p:pic>
        <p:nvPicPr>
          <p:cNvPr id="3" name="Picture 7" descr="A close up of electronics&#10;&#10;Description generated with very high confidence">
            <a:extLst>
              <a:ext uri="{FF2B5EF4-FFF2-40B4-BE49-F238E27FC236}">
                <a16:creationId xmlns:a16="http://schemas.microsoft.com/office/drawing/2014/main" id="{92721057-9218-473A-875B-53BD63013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96" y="2628691"/>
            <a:ext cx="5823580" cy="4229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trelica: zakrivljeno prema dolje 4">
            <a:extLst>
              <a:ext uri="{FF2B5EF4-FFF2-40B4-BE49-F238E27FC236}">
                <a16:creationId xmlns:a16="http://schemas.microsoft.com/office/drawing/2014/main" id="{A35B942A-337D-4F67-881B-EE417F2CCD57}"/>
              </a:ext>
            </a:extLst>
          </p:cNvPr>
          <p:cNvSpPr/>
          <p:nvPr/>
        </p:nvSpPr>
        <p:spPr>
          <a:xfrm rot="9767028" flipV="1">
            <a:off x="3202840" y="1380533"/>
            <a:ext cx="1909250" cy="987738"/>
          </a:xfrm>
          <a:prstGeom prst="curvedDownArrow">
            <a:avLst>
              <a:gd name="adj1" fmla="val 25000"/>
              <a:gd name="adj2" fmla="val 96648"/>
              <a:gd name="adj3" fmla="val 25000"/>
            </a:avLst>
          </a:prstGeom>
          <a:blipFill rotWithShape="1">
            <a:blip r:embed="rId5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2879149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2"/>
          <p:cNvSpPr/>
          <p:nvPr/>
        </p:nvSpPr>
        <p:spPr>
          <a:xfrm>
            <a:off x="9140269" y="6356324"/>
            <a:ext cx="2843131" cy="36499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88" tIns="54354" rIns="0" bIns="54354" anchor="ctr">
            <a:noAutofit/>
          </a:bodyPr>
          <a:lstStyle/>
          <a:p>
            <a:pPr algn="r" defTabSz="457155"/>
            <a:fld id="{D976DCC5-E130-4068-B996-AFE1D955595B}" type="slidenum">
              <a:rPr lang="en-US" sz="1450" spc="-1">
                <a:solidFill>
                  <a:srgbClr val="FFFFFF"/>
                </a:solidFill>
                <a:latin typeface="Myriad Pro"/>
              </a:rPr>
              <a:pPr algn="r" defTabSz="457155"/>
              <a:t>18</a:t>
            </a:fld>
            <a:endParaRPr lang="en-US" sz="1450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163" name="TextShape 3"/>
          <p:cNvSpPr txBox="1"/>
          <p:nvPr/>
        </p:nvSpPr>
        <p:spPr>
          <a:xfrm>
            <a:off x="502264" y="1068430"/>
            <a:ext cx="11519207" cy="792629"/>
          </a:xfrm>
          <a:prstGeom prst="rect">
            <a:avLst/>
          </a:prstGeom>
          <a:noFill/>
          <a:ln>
            <a:noFill/>
          </a:ln>
        </p:spPr>
        <p:txBody>
          <a:bodyPr lIns="108888" tIns="54354" rIns="108888" bIns="54354" anchor="b">
            <a:noAutofit/>
          </a:bodyPr>
          <a:lstStyle/>
          <a:p>
            <a:pPr defTabSz="457155"/>
            <a:r>
              <a:rPr lang="hr-HR" sz="4400" b="1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VELIKI PROJEKT</a:t>
            </a:r>
            <a:endParaRPr lang="x-none" sz="4400" spc="-1" dirty="0">
              <a:solidFill>
                <a:schemeClr val="tx1">
                  <a:lumMod val="50000"/>
                  <a:lumOff val="50000"/>
                </a:schemeClr>
              </a:solidFill>
              <a:latin typeface="Camber SemiBold" pitchFamily="50" charset="0"/>
            </a:endParaRPr>
          </a:p>
        </p:txBody>
      </p:sp>
      <p:sp>
        <p:nvSpPr>
          <p:cNvPr id="164" name="CustomShape 4"/>
          <p:cNvSpPr/>
          <p:nvPr/>
        </p:nvSpPr>
        <p:spPr>
          <a:xfrm>
            <a:off x="768154" y="2625085"/>
            <a:ext cx="1003024" cy="100788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4289" y="0"/>
                </a:moveTo>
                <a:cubicBezTo>
                  <a:pt x="4152" y="0"/>
                  <a:pt x="4034" y="103"/>
                  <a:pt x="4034" y="233"/>
                </a:cubicBezTo>
                <a:lnTo>
                  <a:pt x="4034" y="1151"/>
                </a:lnTo>
                <a:lnTo>
                  <a:pt x="4034" y="2953"/>
                </a:lnTo>
                <a:lnTo>
                  <a:pt x="6428" y="2953"/>
                </a:lnTo>
                <a:lnTo>
                  <a:pt x="6433" y="1151"/>
                </a:lnTo>
                <a:lnTo>
                  <a:pt x="6433" y="233"/>
                </a:lnTo>
                <a:cubicBezTo>
                  <a:pt x="6433" y="109"/>
                  <a:pt x="6321" y="0"/>
                  <a:pt x="6178" y="0"/>
                </a:cubicBezTo>
                <a:lnTo>
                  <a:pt x="4289" y="0"/>
                </a:lnTo>
                <a:close/>
                <a:moveTo>
                  <a:pt x="15422" y="0"/>
                </a:moveTo>
                <a:cubicBezTo>
                  <a:pt x="15279" y="0"/>
                  <a:pt x="15167" y="109"/>
                  <a:pt x="15167" y="233"/>
                </a:cubicBezTo>
                <a:lnTo>
                  <a:pt x="15167" y="1151"/>
                </a:lnTo>
                <a:lnTo>
                  <a:pt x="15172" y="2953"/>
                </a:lnTo>
                <a:lnTo>
                  <a:pt x="17566" y="2953"/>
                </a:lnTo>
                <a:lnTo>
                  <a:pt x="17566" y="1151"/>
                </a:lnTo>
                <a:lnTo>
                  <a:pt x="17566" y="233"/>
                </a:lnTo>
                <a:cubicBezTo>
                  <a:pt x="17566" y="103"/>
                  <a:pt x="17448" y="0"/>
                  <a:pt x="17311" y="0"/>
                </a:cubicBezTo>
                <a:lnTo>
                  <a:pt x="15422" y="0"/>
                </a:lnTo>
                <a:close/>
                <a:moveTo>
                  <a:pt x="1031" y="2150"/>
                </a:moveTo>
                <a:cubicBezTo>
                  <a:pt x="465" y="2150"/>
                  <a:pt x="0" y="2565"/>
                  <a:pt x="0" y="3083"/>
                </a:cubicBezTo>
                <a:lnTo>
                  <a:pt x="0" y="20665"/>
                </a:lnTo>
                <a:cubicBezTo>
                  <a:pt x="0" y="21178"/>
                  <a:pt x="459" y="21600"/>
                  <a:pt x="1031" y="21600"/>
                </a:cubicBezTo>
                <a:lnTo>
                  <a:pt x="20569" y="21600"/>
                </a:lnTo>
                <a:cubicBezTo>
                  <a:pt x="21135" y="21600"/>
                  <a:pt x="21600" y="21184"/>
                  <a:pt x="21600" y="20665"/>
                </a:cubicBezTo>
                <a:lnTo>
                  <a:pt x="21600" y="3083"/>
                </a:lnTo>
                <a:cubicBezTo>
                  <a:pt x="21600" y="2570"/>
                  <a:pt x="21135" y="2150"/>
                  <a:pt x="20569" y="2150"/>
                </a:cubicBezTo>
                <a:lnTo>
                  <a:pt x="18329" y="2150"/>
                </a:lnTo>
                <a:lnTo>
                  <a:pt x="18329" y="3088"/>
                </a:lnTo>
                <a:cubicBezTo>
                  <a:pt x="18329" y="3396"/>
                  <a:pt x="18049" y="3650"/>
                  <a:pt x="17710" y="3650"/>
                </a:cubicBezTo>
                <a:lnTo>
                  <a:pt x="15018" y="3650"/>
                </a:lnTo>
                <a:cubicBezTo>
                  <a:pt x="14678" y="3650"/>
                  <a:pt x="14398" y="3396"/>
                  <a:pt x="14398" y="3088"/>
                </a:cubicBezTo>
                <a:lnTo>
                  <a:pt x="14398" y="2150"/>
                </a:lnTo>
                <a:lnTo>
                  <a:pt x="7202" y="2150"/>
                </a:lnTo>
                <a:lnTo>
                  <a:pt x="7202" y="3088"/>
                </a:lnTo>
                <a:cubicBezTo>
                  <a:pt x="7202" y="3396"/>
                  <a:pt x="6922" y="3650"/>
                  <a:pt x="6582" y="3650"/>
                </a:cubicBezTo>
                <a:lnTo>
                  <a:pt x="3890" y="3650"/>
                </a:lnTo>
                <a:cubicBezTo>
                  <a:pt x="3551" y="3650"/>
                  <a:pt x="3271" y="3396"/>
                  <a:pt x="3271" y="3088"/>
                </a:cubicBezTo>
                <a:lnTo>
                  <a:pt x="3271" y="2150"/>
                </a:lnTo>
                <a:lnTo>
                  <a:pt x="1031" y="2150"/>
                </a:lnTo>
                <a:close/>
                <a:moveTo>
                  <a:pt x="1508" y="6389"/>
                </a:moveTo>
                <a:lnTo>
                  <a:pt x="20092" y="6389"/>
                </a:lnTo>
                <a:lnTo>
                  <a:pt x="20092" y="19565"/>
                </a:lnTo>
                <a:lnTo>
                  <a:pt x="1508" y="19565"/>
                </a:lnTo>
                <a:lnTo>
                  <a:pt x="1508" y="6389"/>
                </a:lnTo>
                <a:close/>
                <a:moveTo>
                  <a:pt x="3807" y="8451"/>
                </a:moveTo>
                <a:cubicBezTo>
                  <a:pt x="3777" y="8451"/>
                  <a:pt x="3747" y="8478"/>
                  <a:pt x="3747" y="8505"/>
                </a:cubicBezTo>
                <a:lnTo>
                  <a:pt x="3747" y="10493"/>
                </a:lnTo>
                <a:cubicBezTo>
                  <a:pt x="3747" y="10525"/>
                  <a:pt x="3777" y="10547"/>
                  <a:pt x="3807" y="10547"/>
                </a:cubicBezTo>
                <a:lnTo>
                  <a:pt x="5999" y="10547"/>
                </a:lnTo>
                <a:cubicBezTo>
                  <a:pt x="6029" y="10547"/>
                  <a:pt x="6059" y="10525"/>
                  <a:pt x="6059" y="10493"/>
                </a:cubicBezTo>
                <a:lnTo>
                  <a:pt x="6059" y="8505"/>
                </a:lnTo>
                <a:cubicBezTo>
                  <a:pt x="6059" y="8478"/>
                  <a:pt x="6029" y="8451"/>
                  <a:pt x="5999" y="8451"/>
                </a:cubicBezTo>
                <a:lnTo>
                  <a:pt x="3807" y="8451"/>
                </a:lnTo>
                <a:close/>
                <a:moveTo>
                  <a:pt x="7654" y="8451"/>
                </a:moveTo>
                <a:cubicBezTo>
                  <a:pt x="7618" y="8451"/>
                  <a:pt x="7595" y="8478"/>
                  <a:pt x="7595" y="8505"/>
                </a:cubicBezTo>
                <a:lnTo>
                  <a:pt x="7595" y="10493"/>
                </a:lnTo>
                <a:cubicBezTo>
                  <a:pt x="7595" y="10525"/>
                  <a:pt x="7618" y="10547"/>
                  <a:pt x="7654" y="10547"/>
                </a:cubicBezTo>
                <a:lnTo>
                  <a:pt x="9847" y="10547"/>
                </a:lnTo>
                <a:cubicBezTo>
                  <a:pt x="9877" y="10547"/>
                  <a:pt x="9907" y="10525"/>
                  <a:pt x="9907" y="10493"/>
                </a:cubicBezTo>
                <a:lnTo>
                  <a:pt x="9907" y="8505"/>
                </a:lnTo>
                <a:cubicBezTo>
                  <a:pt x="9907" y="8478"/>
                  <a:pt x="9877" y="8451"/>
                  <a:pt x="9847" y="8451"/>
                </a:cubicBezTo>
                <a:lnTo>
                  <a:pt x="7654" y="8451"/>
                </a:lnTo>
                <a:close/>
                <a:moveTo>
                  <a:pt x="11753" y="8451"/>
                </a:moveTo>
                <a:cubicBezTo>
                  <a:pt x="11723" y="8451"/>
                  <a:pt x="11693" y="8478"/>
                  <a:pt x="11693" y="8505"/>
                </a:cubicBezTo>
                <a:lnTo>
                  <a:pt x="11693" y="10493"/>
                </a:lnTo>
                <a:cubicBezTo>
                  <a:pt x="11693" y="10525"/>
                  <a:pt x="11723" y="10547"/>
                  <a:pt x="11753" y="10547"/>
                </a:cubicBezTo>
                <a:lnTo>
                  <a:pt x="13946" y="10547"/>
                </a:lnTo>
                <a:cubicBezTo>
                  <a:pt x="13976" y="10547"/>
                  <a:pt x="14005" y="10525"/>
                  <a:pt x="14005" y="10493"/>
                </a:cubicBezTo>
                <a:lnTo>
                  <a:pt x="14005" y="8505"/>
                </a:lnTo>
                <a:cubicBezTo>
                  <a:pt x="14005" y="8478"/>
                  <a:pt x="13976" y="8451"/>
                  <a:pt x="13946" y="8451"/>
                </a:cubicBezTo>
                <a:lnTo>
                  <a:pt x="11753" y="8451"/>
                </a:lnTo>
                <a:close/>
                <a:moveTo>
                  <a:pt x="15601" y="8451"/>
                </a:moveTo>
                <a:cubicBezTo>
                  <a:pt x="15565" y="8451"/>
                  <a:pt x="15541" y="8478"/>
                  <a:pt x="15541" y="8505"/>
                </a:cubicBezTo>
                <a:lnTo>
                  <a:pt x="15541" y="10493"/>
                </a:lnTo>
                <a:cubicBezTo>
                  <a:pt x="15541" y="10525"/>
                  <a:pt x="15565" y="10547"/>
                  <a:pt x="15601" y="10547"/>
                </a:cubicBezTo>
                <a:lnTo>
                  <a:pt x="17793" y="10547"/>
                </a:lnTo>
                <a:cubicBezTo>
                  <a:pt x="17829" y="10547"/>
                  <a:pt x="17853" y="10525"/>
                  <a:pt x="17853" y="10493"/>
                </a:cubicBezTo>
                <a:lnTo>
                  <a:pt x="17853" y="8505"/>
                </a:lnTo>
                <a:cubicBezTo>
                  <a:pt x="17853" y="8478"/>
                  <a:pt x="17829" y="8451"/>
                  <a:pt x="17793" y="8451"/>
                </a:cubicBezTo>
                <a:lnTo>
                  <a:pt x="15601" y="8451"/>
                </a:lnTo>
                <a:close/>
                <a:moveTo>
                  <a:pt x="3771" y="12086"/>
                </a:moveTo>
                <a:cubicBezTo>
                  <a:pt x="3736" y="12086"/>
                  <a:pt x="3712" y="12107"/>
                  <a:pt x="3712" y="12140"/>
                </a:cubicBezTo>
                <a:lnTo>
                  <a:pt x="3712" y="14126"/>
                </a:lnTo>
                <a:cubicBezTo>
                  <a:pt x="3712" y="14153"/>
                  <a:pt x="3736" y="14180"/>
                  <a:pt x="3771" y="14180"/>
                </a:cubicBezTo>
                <a:lnTo>
                  <a:pt x="5964" y="14180"/>
                </a:lnTo>
                <a:cubicBezTo>
                  <a:pt x="5994" y="14180"/>
                  <a:pt x="6024" y="14153"/>
                  <a:pt x="6024" y="14126"/>
                </a:cubicBezTo>
                <a:lnTo>
                  <a:pt x="6024" y="12140"/>
                </a:lnTo>
                <a:cubicBezTo>
                  <a:pt x="6024" y="12107"/>
                  <a:pt x="5994" y="12086"/>
                  <a:pt x="5964" y="12086"/>
                </a:cubicBezTo>
                <a:lnTo>
                  <a:pt x="3771" y="12086"/>
                </a:lnTo>
                <a:close/>
                <a:moveTo>
                  <a:pt x="7619" y="12086"/>
                </a:moveTo>
                <a:cubicBezTo>
                  <a:pt x="7583" y="12086"/>
                  <a:pt x="7559" y="12107"/>
                  <a:pt x="7559" y="12140"/>
                </a:cubicBezTo>
                <a:lnTo>
                  <a:pt x="7559" y="14126"/>
                </a:lnTo>
                <a:cubicBezTo>
                  <a:pt x="7559" y="14153"/>
                  <a:pt x="7583" y="14180"/>
                  <a:pt x="7619" y="14180"/>
                </a:cubicBezTo>
                <a:lnTo>
                  <a:pt x="9812" y="14180"/>
                </a:lnTo>
                <a:cubicBezTo>
                  <a:pt x="9841" y="14180"/>
                  <a:pt x="9871" y="14153"/>
                  <a:pt x="9871" y="14126"/>
                </a:cubicBezTo>
                <a:lnTo>
                  <a:pt x="9871" y="12140"/>
                </a:lnTo>
                <a:cubicBezTo>
                  <a:pt x="9871" y="12107"/>
                  <a:pt x="9841" y="12086"/>
                  <a:pt x="9812" y="12086"/>
                </a:cubicBezTo>
                <a:lnTo>
                  <a:pt x="7619" y="12086"/>
                </a:lnTo>
                <a:close/>
                <a:moveTo>
                  <a:pt x="11788" y="12086"/>
                </a:moveTo>
                <a:cubicBezTo>
                  <a:pt x="11759" y="12086"/>
                  <a:pt x="11729" y="12107"/>
                  <a:pt x="11729" y="12140"/>
                </a:cubicBezTo>
                <a:lnTo>
                  <a:pt x="11729" y="14126"/>
                </a:lnTo>
                <a:cubicBezTo>
                  <a:pt x="11729" y="14153"/>
                  <a:pt x="11759" y="14180"/>
                  <a:pt x="11788" y="14180"/>
                </a:cubicBezTo>
                <a:lnTo>
                  <a:pt x="13981" y="14180"/>
                </a:lnTo>
                <a:cubicBezTo>
                  <a:pt x="14011" y="14180"/>
                  <a:pt x="14041" y="14153"/>
                  <a:pt x="14041" y="14126"/>
                </a:cubicBezTo>
                <a:lnTo>
                  <a:pt x="14041" y="12140"/>
                </a:lnTo>
                <a:cubicBezTo>
                  <a:pt x="14041" y="12107"/>
                  <a:pt x="14011" y="12086"/>
                  <a:pt x="13981" y="12086"/>
                </a:cubicBezTo>
                <a:lnTo>
                  <a:pt x="11788" y="12086"/>
                </a:lnTo>
                <a:close/>
                <a:moveTo>
                  <a:pt x="15636" y="12086"/>
                </a:moveTo>
                <a:cubicBezTo>
                  <a:pt x="15600" y="12086"/>
                  <a:pt x="15576" y="12107"/>
                  <a:pt x="15576" y="12140"/>
                </a:cubicBezTo>
                <a:lnTo>
                  <a:pt x="15576" y="14126"/>
                </a:lnTo>
                <a:cubicBezTo>
                  <a:pt x="15576" y="14153"/>
                  <a:pt x="15600" y="14180"/>
                  <a:pt x="15636" y="14180"/>
                </a:cubicBezTo>
                <a:lnTo>
                  <a:pt x="17829" y="14180"/>
                </a:lnTo>
                <a:cubicBezTo>
                  <a:pt x="17864" y="14180"/>
                  <a:pt x="17888" y="14153"/>
                  <a:pt x="17888" y="14126"/>
                </a:cubicBezTo>
                <a:lnTo>
                  <a:pt x="17888" y="12140"/>
                </a:lnTo>
                <a:cubicBezTo>
                  <a:pt x="17888" y="12107"/>
                  <a:pt x="17864" y="12086"/>
                  <a:pt x="17829" y="12086"/>
                </a:cubicBezTo>
                <a:lnTo>
                  <a:pt x="15636" y="12086"/>
                </a:lnTo>
                <a:close/>
                <a:moveTo>
                  <a:pt x="3771" y="15866"/>
                </a:moveTo>
                <a:cubicBezTo>
                  <a:pt x="3736" y="15866"/>
                  <a:pt x="3712" y="15893"/>
                  <a:pt x="3712" y="15920"/>
                </a:cubicBezTo>
                <a:lnTo>
                  <a:pt x="3712" y="17906"/>
                </a:lnTo>
                <a:cubicBezTo>
                  <a:pt x="3712" y="17933"/>
                  <a:pt x="3736" y="17960"/>
                  <a:pt x="3771" y="17960"/>
                </a:cubicBezTo>
                <a:lnTo>
                  <a:pt x="5964" y="17960"/>
                </a:lnTo>
                <a:cubicBezTo>
                  <a:pt x="5994" y="17960"/>
                  <a:pt x="6024" y="17933"/>
                  <a:pt x="6024" y="17906"/>
                </a:cubicBezTo>
                <a:lnTo>
                  <a:pt x="6024" y="15920"/>
                </a:lnTo>
                <a:cubicBezTo>
                  <a:pt x="6024" y="15893"/>
                  <a:pt x="5994" y="15866"/>
                  <a:pt x="5964" y="15866"/>
                </a:cubicBezTo>
                <a:lnTo>
                  <a:pt x="3771" y="15866"/>
                </a:lnTo>
                <a:close/>
                <a:moveTo>
                  <a:pt x="7619" y="15866"/>
                </a:moveTo>
                <a:cubicBezTo>
                  <a:pt x="7583" y="15866"/>
                  <a:pt x="7559" y="15893"/>
                  <a:pt x="7559" y="15920"/>
                </a:cubicBezTo>
                <a:lnTo>
                  <a:pt x="7559" y="17906"/>
                </a:lnTo>
                <a:cubicBezTo>
                  <a:pt x="7559" y="17933"/>
                  <a:pt x="7583" y="17960"/>
                  <a:pt x="7619" y="17960"/>
                </a:cubicBezTo>
                <a:lnTo>
                  <a:pt x="9812" y="17960"/>
                </a:lnTo>
                <a:cubicBezTo>
                  <a:pt x="9841" y="17960"/>
                  <a:pt x="9871" y="17933"/>
                  <a:pt x="9871" y="17906"/>
                </a:cubicBezTo>
                <a:lnTo>
                  <a:pt x="9871" y="15920"/>
                </a:lnTo>
                <a:cubicBezTo>
                  <a:pt x="9871" y="15893"/>
                  <a:pt x="9841" y="15866"/>
                  <a:pt x="9812" y="15866"/>
                </a:cubicBezTo>
                <a:lnTo>
                  <a:pt x="7619" y="15866"/>
                </a:lnTo>
                <a:close/>
                <a:moveTo>
                  <a:pt x="11788" y="15866"/>
                </a:moveTo>
                <a:cubicBezTo>
                  <a:pt x="11759" y="15866"/>
                  <a:pt x="11729" y="15893"/>
                  <a:pt x="11729" y="15920"/>
                </a:cubicBezTo>
                <a:lnTo>
                  <a:pt x="11729" y="17906"/>
                </a:lnTo>
                <a:cubicBezTo>
                  <a:pt x="11729" y="17933"/>
                  <a:pt x="11759" y="17960"/>
                  <a:pt x="11788" y="17960"/>
                </a:cubicBezTo>
                <a:lnTo>
                  <a:pt x="13981" y="17960"/>
                </a:lnTo>
                <a:cubicBezTo>
                  <a:pt x="14011" y="17960"/>
                  <a:pt x="14041" y="17933"/>
                  <a:pt x="14041" y="17906"/>
                </a:cubicBezTo>
                <a:lnTo>
                  <a:pt x="14041" y="15920"/>
                </a:lnTo>
                <a:cubicBezTo>
                  <a:pt x="14041" y="15893"/>
                  <a:pt x="14011" y="15866"/>
                  <a:pt x="13981" y="15866"/>
                </a:cubicBezTo>
                <a:lnTo>
                  <a:pt x="11788" y="15866"/>
                </a:lnTo>
                <a:close/>
                <a:moveTo>
                  <a:pt x="15636" y="15866"/>
                </a:moveTo>
                <a:cubicBezTo>
                  <a:pt x="15600" y="15866"/>
                  <a:pt x="15576" y="15893"/>
                  <a:pt x="15576" y="15920"/>
                </a:cubicBezTo>
                <a:lnTo>
                  <a:pt x="15576" y="17906"/>
                </a:lnTo>
                <a:cubicBezTo>
                  <a:pt x="15576" y="17933"/>
                  <a:pt x="15600" y="17960"/>
                  <a:pt x="15636" y="17960"/>
                </a:cubicBezTo>
                <a:lnTo>
                  <a:pt x="17829" y="17960"/>
                </a:lnTo>
                <a:cubicBezTo>
                  <a:pt x="17864" y="17960"/>
                  <a:pt x="17888" y="17933"/>
                  <a:pt x="17888" y="17906"/>
                </a:cubicBezTo>
                <a:lnTo>
                  <a:pt x="17888" y="15920"/>
                </a:lnTo>
                <a:cubicBezTo>
                  <a:pt x="17888" y="15893"/>
                  <a:pt x="17864" y="15866"/>
                  <a:pt x="17829" y="15866"/>
                </a:cubicBezTo>
                <a:lnTo>
                  <a:pt x="15636" y="15866"/>
                </a:lnTo>
                <a:close/>
              </a:path>
            </a:pathLst>
          </a:custGeom>
          <a:solidFill>
            <a:srgbClr val="00A0E3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5"/>
          <p:cNvSpPr/>
          <p:nvPr/>
        </p:nvSpPr>
        <p:spPr>
          <a:xfrm>
            <a:off x="2136020" y="2952421"/>
            <a:ext cx="1829489" cy="3532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4995" tIns="22498" rIns="44995" bIns="22498">
            <a:spAutoFit/>
          </a:bodyPr>
          <a:lstStyle/>
          <a:p>
            <a:pPr defTabSz="457155"/>
            <a:r>
              <a:rPr lang="en-US" sz="20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mber Medium" pitchFamily="50" charset="0"/>
              </a:rPr>
              <a:t>2019. – 2022</a:t>
            </a:r>
            <a:r>
              <a:rPr lang="en-US" sz="2000" spc="-1" dirty="0">
                <a:solidFill>
                  <a:srgbClr val="00A0E3"/>
                </a:solidFill>
                <a:latin typeface="Arial"/>
              </a:rPr>
              <a:t>. </a:t>
            </a:r>
            <a:endParaRPr lang="en-US" sz="20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6" name="CustomShape 6"/>
          <p:cNvSpPr/>
          <p:nvPr/>
        </p:nvSpPr>
        <p:spPr>
          <a:xfrm>
            <a:off x="884805" y="5588967"/>
            <a:ext cx="779130" cy="79262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801" y="0"/>
                </a:moveTo>
                <a:cubicBezTo>
                  <a:pt x="7949" y="0"/>
                  <a:pt x="5266" y="392"/>
                  <a:pt x="3255" y="1111"/>
                </a:cubicBezTo>
                <a:cubicBezTo>
                  <a:pt x="1360" y="1787"/>
                  <a:pt x="273" y="2685"/>
                  <a:pt x="273" y="3572"/>
                </a:cubicBezTo>
                <a:cubicBezTo>
                  <a:pt x="273" y="4460"/>
                  <a:pt x="1360" y="5360"/>
                  <a:pt x="3255" y="6035"/>
                </a:cubicBezTo>
                <a:cubicBezTo>
                  <a:pt x="5266" y="6749"/>
                  <a:pt x="7949" y="7147"/>
                  <a:pt x="10801" y="7147"/>
                </a:cubicBezTo>
                <a:cubicBezTo>
                  <a:pt x="13652" y="7147"/>
                  <a:pt x="16334" y="6754"/>
                  <a:pt x="18345" y="6035"/>
                </a:cubicBezTo>
                <a:cubicBezTo>
                  <a:pt x="20240" y="5360"/>
                  <a:pt x="21327" y="4460"/>
                  <a:pt x="21327" y="3572"/>
                </a:cubicBezTo>
                <a:cubicBezTo>
                  <a:pt x="21327" y="2685"/>
                  <a:pt x="20240" y="1787"/>
                  <a:pt x="18345" y="1111"/>
                </a:cubicBezTo>
                <a:cubicBezTo>
                  <a:pt x="16334" y="398"/>
                  <a:pt x="13652" y="0"/>
                  <a:pt x="10801" y="0"/>
                </a:cubicBezTo>
                <a:close/>
                <a:moveTo>
                  <a:pt x="12" y="4505"/>
                </a:moveTo>
                <a:lnTo>
                  <a:pt x="12" y="5914"/>
                </a:lnTo>
                <a:cubicBezTo>
                  <a:pt x="12" y="8033"/>
                  <a:pt x="4846" y="9754"/>
                  <a:pt x="10811" y="9754"/>
                </a:cubicBezTo>
                <a:cubicBezTo>
                  <a:pt x="16776" y="9754"/>
                  <a:pt x="21600" y="8039"/>
                  <a:pt x="21600" y="5914"/>
                </a:cubicBezTo>
                <a:lnTo>
                  <a:pt x="21600" y="4505"/>
                </a:lnTo>
                <a:cubicBezTo>
                  <a:pt x="21136" y="5284"/>
                  <a:pt x="20088" y="5991"/>
                  <a:pt x="18531" y="6541"/>
                </a:cubicBezTo>
                <a:cubicBezTo>
                  <a:pt x="16460" y="7276"/>
                  <a:pt x="13718" y="7679"/>
                  <a:pt x="10806" y="7679"/>
                </a:cubicBezTo>
                <a:cubicBezTo>
                  <a:pt x="7894" y="7679"/>
                  <a:pt x="5146" y="7276"/>
                  <a:pt x="3081" y="6541"/>
                </a:cubicBezTo>
                <a:cubicBezTo>
                  <a:pt x="1524" y="5985"/>
                  <a:pt x="476" y="5284"/>
                  <a:pt x="12" y="4505"/>
                </a:cubicBezTo>
                <a:close/>
                <a:moveTo>
                  <a:pt x="0" y="7320"/>
                </a:moveTo>
                <a:lnTo>
                  <a:pt x="0" y="8284"/>
                </a:lnTo>
                <a:cubicBezTo>
                  <a:pt x="0" y="10402"/>
                  <a:pt x="4836" y="12123"/>
                  <a:pt x="10801" y="12123"/>
                </a:cubicBezTo>
                <a:cubicBezTo>
                  <a:pt x="16766" y="12123"/>
                  <a:pt x="21600" y="10408"/>
                  <a:pt x="21600" y="8284"/>
                </a:cubicBezTo>
                <a:lnTo>
                  <a:pt x="21600" y="7320"/>
                </a:lnTo>
                <a:cubicBezTo>
                  <a:pt x="21458" y="7495"/>
                  <a:pt x="21295" y="7664"/>
                  <a:pt x="21098" y="7827"/>
                </a:cubicBezTo>
                <a:cubicBezTo>
                  <a:pt x="20508" y="8329"/>
                  <a:pt x="19672" y="8769"/>
                  <a:pt x="18618" y="9145"/>
                </a:cubicBezTo>
                <a:cubicBezTo>
                  <a:pt x="16520" y="9891"/>
                  <a:pt x="13745" y="10299"/>
                  <a:pt x="10801" y="10299"/>
                </a:cubicBezTo>
                <a:cubicBezTo>
                  <a:pt x="7856" y="10299"/>
                  <a:pt x="5080" y="9891"/>
                  <a:pt x="2982" y="9145"/>
                </a:cubicBezTo>
                <a:cubicBezTo>
                  <a:pt x="1928" y="8769"/>
                  <a:pt x="1099" y="8329"/>
                  <a:pt x="504" y="7827"/>
                </a:cubicBezTo>
                <a:cubicBezTo>
                  <a:pt x="307" y="7664"/>
                  <a:pt x="142" y="7495"/>
                  <a:pt x="0" y="7320"/>
                </a:cubicBezTo>
                <a:close/>
                <a:moveTo>
                  <a:pt x="0" y="9689"/>
                </a:moveTo>
                <a:lnTo>
                  <a:pt x="0" y="10653"/>
                </a:lnTo>
                <a:cubicBezTo>
                  <a:pt x="0" y="12771"/>
                  <a:pt x="4836" y="14492"/>
                  <a:pt x="10801" y="14492"/>
                </a:cubicBezTo>
                <a:cubicBezTo>
                  <a:pt x="16766" y="14492"/>
                  <a:pt x="21600" y="12777"/>
                  <a:pt x="21600" y="10653"/>
                </a:cubicBezTo>
                <a:lnTo>
                  <a:pt x="21600" y="9689"/>
                </a:lnTo>
                <a:cubicBezTo>
                  <a:pt x="21458" y="9864"/>
                  <a:pt x="21295" y="10033"/>
                  <a:pt x="21098" y="10197"/>
                </a:cubicBezTo>
                <a:cubicBezTo>
                  <a:pt x="20508" y="10698"/>
                  <a:pt x="19672" y="11138"/>
                  <a:pt x="18618" y="11514"/>
                </a:cubicBezTo>
                <a:cubicBezTo>
                  <a:pt x="16520" y="12260"/>
                  <a:pt x="13745" y="12668"/>
                  <a:pt x="10801" y="12668"/>
                </a:cubicBezTo>
                <a:cubicBezTo>
                  <a:pt x="7856" y="12668"/>
                  <a:pt x="5080" y="12260"/>
                  <a:pt x="2982" y="11514"/>
                </a:cubicBezTo>
                <a:cubicBezTo>
                  <a:pt x="1928" y="11138"/>
                  <a:pt x="1099" y="10698"/>
                  <a:pt x="504" y="10197"/>
                </a:cubicBezTo>
                <a:cubicBezTo>
                  <a:pt x="307" y="10033"/>
                  <a:pt x="142" y="9864"/>
                  <a:pt x="0" y="9689"/>
                </a:cubicBezTo>
                <a:close/>
                <a:moveTo>
                  <a:pt x="0" y="12059"/>
                </a:moveTo>
                <a:lnTo>
                  <a:pt x="0" y="13022"/>
                </a:lnTo>
                <a:cubicBezTo>
                  <a:pt x="0" y="15141"/>
                  <a:pt x="4836" y="16862"/>
                  <a:pt x="10801" y="16862"/>
                </a:cubicBezTo>
                <a:cubicBezTo>
                  <a:pt x="16766" y="16862"/>
                  <a:pt x="21600" y="15146"/>
                  <a:pt x="21600" y="13022"/>
                </a:cubicBezTo>
                <a:lnTo>
                  <a:pt x="21600" y="12059"/>
                </a:lnTo>
                <a:cubicBezTo>
                  <a:pt x="21458" y="12233"/>
                  <a:pt x="21295" y="12402"/>
                  <a:pt x="21098" y="12566"/>
                </a:cubicBezTo>
                <a:cubicBezTo>
                  <a:pt x="20508" y="13067"/>
                  <a:pt x="19672" y="13507"/>
                  <a:pt x="18618" y="13883"/>
                </a:cubicBezTo>
                <a:cubicBezTo>
                  <a:pt x="16520" y="14629"/>
                  <a:pt x="13745" y="15037"/>
                  <a:pt x="10801" y="15037"/>
                </a:cubicBezTo>
                <a:cubicBezTo>
                  <a:pt x="7856" y="15037"/>
                  <a:pt x="5080" y="14629"/>
                  <a:pt x="2982" y="13883"/>
                </a:cubicBezTo>
                <a:cubicBezTo>
                  <a:pt x="1928" y="13507"/>
                  <a:pt x="1099" y="13067"/>
                  <a:pt x="504" y="12566"/>
                </a:cubicBezTo>
                <a:cubicBezTo>
                  <a:pt x="307" y="12402"/>
                  <a:pt x="142" y="12233"/>
                  <a:pt x="0" y="12059"/>
                </a:cubicBezTo>
                <a:close/>
                <a:moveTo>
                  <a:pt x="0" y="14428"/>
                </a:moveTo>
                <a:lnTo>
                  <a:pt x="0" y="15391"/>
                </a:lnTo>
                <a:cubicBezTo>
                  <a:pt x="0" y="17510"/>
                  <a:pt x="4836" y="19231"/>
                  <a:pt x="10801" y="19231"/>
                </a:cubicBezTo>
                <a:cubicBezTo>
                  <a:pt x="16766" y="19231"/>
                  <a:pt x="21600" y="17515"/>
                  <a:pt x="21600" y="15391"/>
                </a:cubicBezTo>
                <a:lnTo>
                  <a:pt x="21600" y="14428"/>
                </a:lnTo>
                <a:cubicBezTo>
                  <a:pt x="21458" y="14602"/>
                  <a:pt x="21295" y="14772"/>
                  <a:pt x="21098" y="14935"/>
                </a:cubicBezTo>
                <a:cubicBezTo>
                  <a:pt x="20508" y="15436"/>
                  <a:pt x="19672" y="15877"/>
                  <a:pt x="18618" y="16252"/>
                </a:cubicBezTo>
                <a:cubicBezTo>
                  <a:pt x="16520" y="16998"/>
                  <a:pt x="13745" y="17406"/>
                  <a:pt x="10801" y="17406"/>
                </a:cubicBezTo>
                <a:cubicBezTo>
                  <a:pt x="7856" y="17406"/>
                  <a:pt x="5080" y="16998"/>
                  <a:pt x="2982" y="16252"/>
                </a:cubicBezTo>
                <a:cubicBezTo>
                  <a:pt x="1928" y="15877"/>
                  <a:pt x="1099" y="15436"/>
                  <a:pt x="504" y="14935"/>
                </a:cubicBezTo>
                <a:cubicBezTo>
                  <a:pt x="307" y="14772"/>
                  <a:pt x="142" y="14602"/>
                  <a:pt x="0" y="14428"/>
                </a:cubicBezTo>
                <a:close/>
                <a:moveTo>
                  <a:pt x="0" y="16797"/>
                </a:moveTo>
                <a:lnTo>
                  <a:pt x="0" y="17760"/>
                </a:lnTo>
                <a:cubicBezTo>
                  <a:pt x="0" y="19879"/>
                  <a:pt x="4836" y="21600"/>
                  <a:pt x="10801" y="21600"/>
                </a:cubicBezTo>
                <a:cubicBezTo>
                  <a:pt x="16766" y="21600"/>
                  <a:pt x="21600" y="19879"/>
                  <a:pt x="21600" y="17760"/>
                </a:cubicBezTo>
                <a:lnTo>
                  <a:pt x="21600" y="16797"/>
                </a:lnTo>
                <a:cubicBezTo>
                  <a:pt x="21458" y="16971"/>
                  <a:pt x="21295" y="17141"/>
                  <a:pt x="21098" y="17304"/>
                </a:cubicBezTo>
                <a:cubicBezTo>
                  <a:pt x="20508" y="17805"/>
                  <a:pt x="19672" y="18246"/>
                  <a:pt x="18618" y="18622"/>
                </a:cubicBezTo>
                <a:cubicBezTo>
                  <a:pt x="16520" y="19368"/>
                  <a:pt x="13745" y="19775"/>
                  <a:pt x="10801" y="19775"/>
                </a:cubicBezTo>
                <a:cubicBezTo>
                  <a:pt x="7856" y="19775"/>
                  <a:pt x="5080" y="19368"/>
                  <a:pt x="2982" y="18622"/>
                </a:cubicBezTo>
                <a:cubicBezTo>
                  <a:pt x="1928" y="18246"/>
                  <a:pt x="1099" y="17805"/>
                  <a:pt x="504" y="17304"/>
                </a:cubicBezTo>
                <a:cubicBezTo>
                  <a:pt x="307" y="17141"/>
                  <a:pt x="142" y="16971"/>
                  <a:pt x="0" y="16797"/>
                </a:cubicBezTo>
                <a:close/>
              </a:path>
            </a:pathLst>
          </a:custGeom>
          <a:solidFill>
            <a:srgbClr val="00A0E3">
              <a:alpha val="70000"/>
            </a:srgbClr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7"/>
          <p:cNvSpPr/>
          <p:nvPr/>
        </p:nvSpPr>
        <p:spPr>
          <a:xfrm>
            <a:off x="2136020" y="5654786"/>
            <a:ext cx="2400812" cy="6609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44995" tIns="22498" rIns="44995" bIns="22498">
            <a:spAutoFit/>
          </a:bodyPr>
          <a:lstStyle/>
          <a:p>
            <a:pPr defTabSz="457155"/>
            <a:r>
              <a:rPr lang="en-US" sz="20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mber Medium" pitchFamily="50" charset="0"/>
              </a:rPr>
              <a:t>177 M </a:t>
            </a:r>
            <a:r>
              <a:rPr lang="hr-HR" sz="20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mber Medium" pitchFamily="50" charset="0"/>
              </a:rPr>
              <a:t>€</a:t>
            </a:r>
            <a:endParaRPr lang="en-US" sz="2000" spc="-1" dirty="0">
              <a:solidFill>
                <a:schemeClr val="tx1">
                  <a:lumMod val="50000"/>
                  <a:lumOff val="50000"/>
                </a:schemeClr>
              </a:solidFill>
              <a:latin typeface="Camber Medium" pitchFamily="50" charset="0"/>
            </a:endParaRPr>
          </a:p>
          <a:p>
            <a:pPr defTabSz="457155"/>
            <a:r>
              <a:rPr lang="en-US" sz="20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mber Medium" pitchFamily="50" charset="0"/>
              </a:rPr>
              <a:t>(ESF+ERDF)</a:t>
            </a:r>
          </a:p>
        </p:txBody>
      </p:sp>
      <p:pic>
        <p:nvPicPr>
          <p:cNvPr id="168" name="Graphic 11"/>
          <p:cNvPicPr/>
          <p:nvPr/>
        </p:nvPicPr>
        <p:blipFill>
          <a:blip r:embed="rId3"/>
          <a:stretch/>
        </p:blipFill>
        <p:spPr>
          <a:xfrm>
            <a:off x="685298" y="3992012"/>
            <a:ext cx="1178144" cy="1178144"/>
          </a:xfrm>
          <a:prstGeom prst="rect">
            <a:avLst/>
          </a:prstGeom>
          <a:ln>
            <a:noFill/>
          </a:ln>
        </p:spPr>
      </p:pic>
      <p:pic>
        <p:nvPicPr>
          <p:cNvPr id="169" name="Picture 13"/>
          <p:cNvPicPr/>
          <p:nvPr/>
        </p:nvPicPr>
        <p:blipFill>
          <a:blip r:embed="rId4"/>
          <a:stretch/>
        </p:blipFill>
        <p:spPr>
          <a:xfrm>
            <a:off x="6068924" y="1861059"/>
            <a:ext cx="5914476" cy="4484541"/>
          </a:xfrm>
          <a:prstGeom prst="rect">
            <a:avLst/>
          </a:prstGeom>
          <a:ln>
            <a:noFill/>
          </a:ln>
        </p:spPr>
      </p:pic>
      <p:sp>
        <p:nvSpPr>
          <p:cNvPr id="170" name="CustomShape 8"/>
          <p:cNvSpPr/>
          <p:nvPr/>
        </p:nvSpPr>
        <p:spPr>
          <a:xfrm>
            <a:off x="2136020" y="4581084"/>
            <a:ext cx="3373350" cy="3532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44995" tIns="22498" rIns="44995" bIns="22498">
            <a:spAutoFit/>
          </a:bodyPr>
          <a:lstStyle/>
          <a:p>
            <a:pPr defTabSz="457155"/>
            <a:r>
              <a:rPr lang="hr-HR" sz="20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mber Medium" pitchFamily="50" charset="0"/>
              </a:rPr>
              <a:t>SVE ŠKOLE U HRVATSKOJ</a:t>
            </a:r>
            <a:endParaRPr lang="en-US" sz="2000" spc="-1" dirty="0">
              <a:solidFill>
                <a:schemeClr val="tx1">
                  <a:lumMod val="50000"/>
                  <a:lumOff val="50000"/>
                </a:schemeClr>
              </a:solidFill>
              <a:latin typeface="Camber Medium" pitchFamily="50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9140269" y="6356324"/>
            <a:ext cx="2843131" cy="364998"/>
          </a:xfrm>
          <a:prstGeom prst="rect">
            <a:avLst/>
          </a:prstGeom>
          <a:noFill/>
          <a:ln>
            <a:noFill/>
          </a:ln>
        </p:spPr>
        <p:txBody>
          <a:bodyPr lIns="108888" tIns="54354" rIns="108888" bIns="54354">
            <a:noAutofit/>
          </a:bodyPr>
          <a:lstStyle/>
          <a:p>
            <a:pPr defTabSz="457155"/>
            <a:fld id="{4AA2F31C-2FFD-4C59-A6B5-4BA51EEA2F71}" type="slidenum">
              <a:rPr lang="en-US" sz="2150" spc="-1">
                <a:solidFill>
                  <a:srgbClr val="6D6E71"/>
                </a:solidFill>
                <a:latin typeface="Calibri"/>
              </a:rPr>
              <a:pPr defTabSz="457155"/>
              <a:t>19</a:t>
            </a:fld>
            <a:endParaRPr lang="en-US" sz="215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9140269" y="6356324"/>
            <a:ext cx="2843131" cy="36499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88" tIns="54354" rIns="0" bIns="54354" anchor="ctr">
            <a:noAutofit/>
          </a:bodyPr>
          <a:lstStyle/>
          <a:p>
            <a:pPr algn="r" defTabSz="457155"/>
            <a:fld id="{C0B80591-F655-48D1-937D-8D56CF2E601E}" type="slidenum">
              <a:rPr lang="en-US" sz="1450" spc="-1">
                <a:solidFill>
                  <a:srgbClr val="FFFFFF"/>
                </a:solidFill>
                <a:latin typeface="Myriad Pro"/>
              </a:rPr>
              <a:pPr algn="r" defTabSz="457155"/>
              <a:t>19</a:t>
            </a:fld>
            <a:endParaRPr lang="en-US" sz="1450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175" name="CustomShape 5"/>
          <p:cNvSpPr/>
          <p:nvPr/>
        </p:nvSpPr>
        <p:spPr>
          <a:xfrm>
            <a:off x="7296563" y="1233037"/>
            <a:ext cx="3227207" cy="1338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58" rIns="22858" anchorCtr="1">
            <a:spAutoFit/>
          </a:bodyPr>
          <a:lstStyle/>
          <a:p>
            <a:pPr defTabSz="457155"/>
            <a:r>
              <a:rPr lang="en-US" sz="4800" b="1" spc="-1" dirty="0">
                <a:solidFill>
                  <a:srgbClr val="FFFFFF"/>
                </a:solidFill>
                <a:latin typeface="Arial"/>
                <a:ea typeface="Arial"/>
              </a:rPr>
              <a:t>1166</a:t>
            </a:r>
            <a:endParaRPr lang="en-US" sz="4800" spc="-1" dirty="0">
              <a:solidFill>
                <a:prstClr val="black"/>
              </a:solidFill>
              <a:latin typeface="Arial"/>
            </a:endParaRPr>
          </a:p>
          <a:p>
            <a:pPr defTabSz="457155"/>
            <a:r>
              <a:rPr lang="hr-HR" sz="3299" spc="-1" dirty="0">
                <a:solidFill>
                  <a:srgbClr val="FFFFFF"/>
                </a:solidFill>
                <a:latin typeface="Arial"/>
                <a:ea typeface="Arial"/>
              </a:rPr>
              <a:t>škola</a:t>
            </a:r>
            <a:endParaRPr lang="en-US" sz="3299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6" name="CustomShape 6"/>
          <p:cNvSpPr/>
          <p:nvPr/>
        </p:nvSpPr>
        <p:spPr>
          <a:xfrm>
            <a:off x="6395947" y="2961018"/>
            <a:ext cx="3371910" cy="50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4995" tIns="22498" rIns="44995" bIns="22498">
            <a:spAutoFit/>
          </a:bodyPr>
          <a:lstStyle/>
          <a:p>
            <a:pPr defTabSz="457155"/>
            <a:r>
              <a:rPr lang="en-US" sz="3000" b="1" spc="-1" dirty="0">
                <a:solidFill>
                  <a:srgbClr val="FFFFFF"/>
                </a:solidFill>
                <a:latin typeface="Arial"/>
                <a:ea typeface="Arial"/>
              </a:rPr>
              <a:t>803 </a:t>
            </a:r>
            <a:r>
              <a:rPr lang="hr-HR" sz="2000" spc="-1" dirty="0">
                <a:solidFill>
                  <a:srgbClr val="FFFFFF"/>
                </a:solidFill>
                <a:latin typeface="Arial"/>
                <a:ea typeface="Arial"/>
              </a:rPr>
              <a:t>osnovne škole</a:t>
            </a:r>
            <a:endParaRPr lang="en-US" sz="20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7" name="CustomShape 7"/>
          <p:cNvSpPr/>
          <p:nvPr/>
        </p:nvSpPr>
        <p:spPr>
          <a:xfrm>
            <a:off x="6384068" y="3644938"/>
            <a:ext cx="3295599" cy="50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4995" tIns="22498" rIns="44995" bIns="22498">
            <a:spAutoFit/>
          </a:bodyPr>
          <a:lstStyle/>
          <a:p>
            <a:pPr defTabSz="457155"/>
            <a:r>
              <a:rPr lang="en-US" sz="3000" b="1" spc="-1" dirty="0">
                <a:solidFill>
                  <a:srgbClr val="FFFFFF"/>
                </a:solidFill>
                <a:latin typeface="Arial"/>
                <a:ea typeface="Arial"/>
              </a:rPr>
              <a:t>314</a:t>
            </a:r>
            <a:r>
              <a:rPr lang="en-US" sz="2000" b="1" spc="-1" dirty="0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lang="hr-HR" sz="2000" spc="-1" dirty="0">
                <a:solidFill>
                  <a:srgbClr val="FFFFFF"/>
                </a:solidFill>
                <a:latin typeface="Arial"/>
                <a:ea typeface="Arial"/>
              </a:rPr>
              <a:t>srednje škole</a:t>
            </a:r>
            <a:endParaRPr lang="en-US" sz="20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8" name="CustomShape 8"/>
          <p:cNvSpPr/>
          <p:nvPr/>
        </p:nvSpPr>
        <p:spPr>
          <a:xfrm>
            <a:off x="6456060" y="4329039"/>
            <a:ext cx="3295599" cy="50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4995" tIns="22498" rIns="44995" bIns="22498">
            <a:spAutoFit/>
          </a:bodyPr>
          <a:lstStyle/>
          <a:p>
            <a:pPr defTabSz="457155"/>
            <a:r>
              <a:rPr lang="en-US" sz="3000" spc="-1" dirty="0">
                <a:solidFill>
                  <a:srgbClr val="FFFFFF"/>
                </a:solidFill>
                <a:latin typeface="Arial"/>
                <a:ea typeface="Arial"/>
              </a:rPr>
              <a:t>49 </a:t>
            </a:r>
            <a:r>
              <a:rPr lang="hr-HR" sz="2000" spc="-1" dirty="0">
                <a:solidFill>
                  <a:srgbClr val="FFFFFF"/>
                </a:solidFill>
                <a:latin typeface="Arial"/>
                <a:ea typeface="Arial"/>
              </a:rPr>
              <a:t>glazbene škole</a:t>
            </a:r>
            <a:endParaRPr lang="en-US" sz="20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0" name="CustomShape 9"/>
          <p:cNvSpPr/>
          <p:nvPr/>
        </p:nvSpPr>
        <p:spPr>
          <a:xfrm>
            <a:off x="8716100" y="4351321"/>
            <a:ext cx="3227207" cy="1338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58" rIns="22858" anchorCtr="1">
            <a:spAutoFit/>
          </a:bodyPr>
          <a:lstStyle/>
          <a:p>
            <a:pPr defTabSz="457155"/>
            <a:r>
              <a:rPr lang="en-US" sz="4800" b="1" spc="-1" dirty="0">
                <a:solidFill>
                  <a:srgbClr val="FFFFFF"/>
                </a:solidFill>
                <a:latin typeface="Arial"/>
                <a:ea typeface="Arial"/>
              </a:rPr>
              <a:t>1493</a:t>
            </a:r>
            <a:endParaRPr lang="en-US" sz="4800" spc="-1" dirty="0">
              <a:solidFill>
                <a:prstClr val="black"/>
              </a:solidFill>
              <a:latin typeface="Arial"/>
            </a:endParaRPr>
          </a:p>
          <a:p>
            <a:pPr defTabSz="457155"/>
            <a:r>
              <a:rPr lang="hr-HR" sz="3299" spc="-1" dirty="0">
                <a:solidFill>
                  <a:srgbClr val="FFFFFF"/>
                </a:solidFill>
                <a:latin typeface="Arial"/>
                <a:ea typeface="Arial"/>
              </a:rPr>
              <a:t>lokacija</a:t>
            </a:r>
            <a:endParaRPr lang="en-US" sz="3299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CustomShape 4">
            <a:extLst>
              <a:ext uri="{FF2B5EF4-FFF2-40B4-BE49-F238E27FC236}">
                <a16:creationId xmlns:a16="http://schemas.microsoft.com/office/drawing/2014/main" id="{FD23F77E-AE4E-4DB7-8DDC-B96E5D3EF669}"/>
              </a:ext>
            </a:extLst>
          </p:cNvPr>
          <p:cNvSpPr/>
          <p:nvPr/>
        </p:nvSpPr>
        <p:spPr>
          <a:xfrm>
            <a:off x="6096000" y="897541"/>
            <a:ext cx="5886000" cy="5799600"/>
          </a:xfrm>
          <a:prstGeom prst="rect">
            <a:avLst/>
          </a:prstGeom>
          <a:solidFill>
            <a:srgbClr val="00A0E3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" name="Picture 19">
            <a:extLst>
              <a:ext uri="{FF2B5EF4-FFF2-40B4-BE49-F238E27FC236}">
                <a16:creationId xmlns:a16="http://schemas.microsoft.com/office/drawing/2014/main" id="{82ED295C-124E-4E3D-91A2-2AB273144FD9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08600" y="897542"/>
            <a:ext cx="5887400" cy="5798536"/>
          </a:xfrm>
          <a:prstGeom prst="rect">
            <a:avLst/>
          </a:prstGeom>
          <a:ln>
            <a:noFill/>
          </a:ln>
        </p:spPr>
      </p:pic>
      <p:sp>
        <p:nvSpPr>
          <p:cNvPr id="14" name="CustomShape 5">
            <a:extLst>
              <a:ext uri="{FF2B5EF4-FFF2-40B4-BE49-F238E27FC236}">
                <a16:creationId xmlns:a16="http://schemas.microsoft.com/office/drawing/2014/main" id="{D25C0F2C-31B2-40AE-8664-24DFFB01CE6E}"/>
              </a:ext>
            </a:extLst>
          </p:cNvPr>
          <p:cNvSpPr/>
          <p:nvPr/>
        </p:nvSpPr>
        <p:spPr>
          <a:xfrm>
            <a:off x="8283993" y="2231922"/>
            <a:ext cx="1712552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45715" rIns="45715" anchorCtr="1">
            <a:spAutoFit/>
          </a:bodyPr>
          <a:lstStyle/>
          <a:p>
            <a:pPr algn="ctr" defTabSz="914309" hangingPunct="1"/>
            <a:r>
              <a:rPr lang="en-US" sz="4800" kern="1200" spc="-1" dirty="0">
                <a:solidFill>
                  <a:srgbClr val="FFFFFF"/>
                </a:solidFill>
                <a:latin typeface="Camber Medium" pitchFamily="50" charset="0"/>
                <a:ea typeface="Arial"/>
              </a:rPr>
              <a:t>1166</a:t>
            </a:r>
            <a:endParaRPr lang="en-US" sz="4800" kern="1200" spc="-1" dirty="0">
              <a:solidFill>
                <a:prstClr val="black"/>
              </a:solidFill>
              <a:latin typeface="Camber Medium" pitchFamily="50" charset="0"/>
            </a:endParaRPr>
          </a:p>
          <a:p>
            <a:pPr algn="ctr" defTabSz="914309" hangingPunct="1"/>
            <a:r>
              <a:rPr lang="hr-HR" sz="3200" kern="1200" spc="-1" dirty="0">
                <a:solidFill>
                  <a:srgbClr val="FFFFFF"/>
                </a:solidFill>
                <a:latin typeface="Camber Medium" pitchFamily="50" charset="0"/>
                <a:ea typeface="Arial"/>
              </a:rPr>
              <a:t>škola</a:t>
            </a:r>
            <a:endParaRPr lang="en-US" sz="3200" kern="1200" spc="-1" dirty="0">
              <a:solidFill>
                <a:prstClr val="black"/>
              </a:solidFill>
              <a:latin typeface="Camber Medium" pitchFamily="50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486DF5F-B0B0-4D9C-998D-6C804A43B767}"/>
              </a:ext>
            </a:extLst>
          </p:cNvPr>
          <p:cNvSpPr txBox="1">
            <a:spLocks/>
          </p:cNvSpPr>
          <p:nvPr/>
        </p:nvSpPr>
        <p:spPr>
          <a:xfrm rot="10800000" flipV="1">
            <a:off x="6275933" y="833565"/>
            <a:ext cx="6807467" cy="3474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hr-HR" sz="5400" b="1" kern="0" dirty="0">
                <a:solidFill>
                  <a:schemeClr val="bg1"/>
                </a:solidFill>
                <a:latin typeface="Camber SemiBold" pitchFamily="50" charset="0"/>
              </a:rPr>
              <a:t>VELIKI PROJEKT</a:t>
            </a:r>
            <a:endParaRPr lang="en-US" sz="5400" b="1" kern="0" dirty="0">
              <a:solidFill>
                <a:schemeClr val="bg1"/>
              </a:solidFill>
              <a:latin typeface="Camber SemiBold" pitchFamily="50" charset="0"/>
            </a:endParaRPr>
          </a:p>
        </p:txBody>
      </p:sp>
      <p:sp>
        <p:nvSpPr>
          <p:cNvPr id="16" name="CustomShape 5">
            <a:extLst>
              <a:ext uri="{FF2B5EF4-FFF2-40B4-BE49-F238E27FC236}">
                <a16:creationId xmlns:a16="http://schemas.microsoft.com/office/drawing/2014/main" id="{84C65184-1193-4239-ADF8-4AA9FFC73C00}"/>
              </a:ext>
            </a:extLst>
          </p:cNvPr>
          <p:cNvSpPr/>
          <p:nvPr/>
        </p:nvSpPr>
        <p:spPr>
          <a:xfrm>
            <a:off x="6395947" y="4619803"/>
            <a:ext cx="3808928" cy="13849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45715" rIns="45715" anchorCtr="1">
            <a:spAutoFit/>
          </a:bodyPr>
          <a:lstStyle/>
          <a:p>
            <a:pPr defTabSz="914309"/>
            <a:r>
              <a:rPr lang="en-US" sz="2800" spc="-1" dirty="0">
                <a:solidFill>
                  <a:srgbClr val="FFFFFF"/>
                </a:solidFill>
                <a:latin typeface="Camber Light" pitchFamily="50" charset="0"/>
                <a:ea typeface="Arial"/>
              </a:rPr>
              <a:t>803 </a:t>
            </a:r>
            <a:r>
              <a:rPr lang="hr-HR" sz="2800" spc="-1" dirty="0">
                <a:solidFill>
                  <a:srgbClr val="FFFFFF"/>
                </a:solidFill>
                <a:latin typeface="Camber Light" pitchFamily="50" charset="0"/>
                <a:ea typeface="Arial"/>
              </a:rPr>
              <a:t>osnovne škole</a:t>
            </a:r>
          </a:p>
          <a:p>
            <a:pPr defTabSz="914309"/>
            <a:r>
              <a:rPr lang="hr-HR" sz="2800" spc="-1" dirty="0">
                <a:solidFill>
                  <a:srgbClr val="FFFFFF"/>
                </a:solidFill>
                <a:latin typeface="Camber Light" pitchFamily="50" charset="0"/>
              </a:rPr>
              <a:t>314 srednje škole</a:t>
            </a:r>
          </a:p>
          <a:p>
            <a:pPr defTabSz="914309"/>
            <a:r>
              <a:rPr lang="hr-HR" sz="2800" spc="-1" dirty="0">
                <a:solidFill>
                  <a:srgbClr val="FFFFFF"/>
                </a:solidFill>
                <a:latin typeface="Camber Light" pitchFamily="50" charset="0"/>
              </a:rPr>
              <a:t>49 glazbene škole</a:t>
            </a:r>
            <a:endParaRPr lang="en-US" sz="2800" spc="-1" dirty="0">
              <a:solidFill>
                <a:prstClr val="black"/>
              </a:solidFill>
              <a:latin typeface="Camber Light" pitchFamily="50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DB1617E3-9AD3-4CD2-A5A5-E6342E225CD3}"/>
              </a:ext>
            </a:extLst>
          </p:cNvPr>
          <p:cNvSpPr/>
          <p:nvPr/>
        </p:nvSpPr>
        <p:spPr>
          <a:xfrm>
            <a:off x="1304925" y="352602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10766" fontAlgn="base" hangingPunct="0"/>
            <a:r>
              <a:rPr lang="hr-HR" sz="2800" b="1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Camber Bold" pitchFamily="50" charset="0"/>
                <a:sym typeface="Helvetica Light"/>
              </a:rPr>
              <a:t>MREŽNA INFRASTRUKTURA </a:t>
            </a:r>
            <a:r>
              <a:rPr lang="en-US" sz="28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Camber Bold" pitchFamily="50" charset="0"/>
                <a:sym typeface="Helvetica Light"/>
              </a:rPr>
              <a:t>​</a:t>
            </a:r>
            <a:br>
              <a:rPr lang="en-US" sz="28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Camber Bold" pitchFamily="50" charset="0"/>
                <a:sym typeface="Helvetica Light"/>
              </a:rPr>
            </a:br>
            <a:r>
              <a:rPr lang="hr-HR" sz="2800" b="1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Camber Bold" pitchFamily="50" charset="0"/>
                <a:sym typeface="Helvetica Light"/>
              </a:rPr>
              <a:t>U e-ŠKOLAMA</a:t>
            </a:r>
            <a:r>
              <a:rPr lang="en-US" sz="28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Camber Bold" pitchFamily="50" charset="0"/>
                <a:sym typeface="Helvetica Light"/>
              </a:rPr>
              <a:t>​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C49DFFD1-8471-4335-81D4-D82BFC91B0E5}"/>
              </a:ext>
            </a:extLst>
          </p:cNvPr>
          <p:cNvSpPr/>
          <p:nvPr/>
        </p:nvSpPr>
        <p:spPr>
          <a:xfrm>
            <a:off x="1304925" y="4859521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10766" fontAlgn="base" hangingPunct="0"/>
            <a:r>
              <a:rPr lang="hr-HR" sz="25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  <a:sym typeface="Helvetica Light"/>
              </a:rPr>
              <a:t>Lidija Jakovčić, CARNET</a:t>
            </a:r>
            <a:r>
              <a:rPr lang="en-US" sz="25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  <a:sym typeface="Helvetica Light"/>
              </a:rPr>
              <a:t>​</a:t>
            </a:r>
          </a:p>
          <a:p>
            <a:pPr defTabSz="410766" fontAlgn="base" hangingPunct="0"/>
            <a:r>
              <a:rPr lang="hr-HR" sz="25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  <a:sym typeface="Helvetica Light"/>
              </a:rPr>
              <a:t>Josip </a:t>
            </a:r>
            <a:r>
              <a:rPr lang="hr-HR" sz="2500" kern="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  <a:sym typeface="Helvetica Light"/>
              </a:rPr>
              <a:t>Ramić</a:t>
            </a:r>
            <a:r>
              <a:rPr lang="hr-HR" sz="25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  <a:sym typeface="Helvetica Light"/>
              </a:rPr>
              <a:t>, CARNET</a:t>
            </a:r>
            <a:endParaRPr lang="en-US" sz="2500" kern="0" dirty="0">
              <a:solidFill>
                <a:srgbClr val="000000">
                  <a:lumMod val="50000"/>
                  <a:lumOff val="50000"/>
                </a:srgbClr>
              </a:solidFill>
              <a:latin typeface="Camber Light" pitchFamily="50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0964288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F0D50D1-88CD-4F67-AC48-B8A8B0453CA6}"/>
              </a:ext>
            </a:extLst>
          </p:cNvPr>
          <p:cNvSpPr txBox="1">
            <a:spLocks/>
          </p:cNvSpPr>
          <p:nvPr/>
        </p:nvSpPr>
        <p:spPr>
          <a:xfrm rot="10800000" flipV="1">
            <a:off x="255177" y="1006313"/>
            <a:ext cx="5061099" cy="3474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2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PROVEDB</a:t>
            </a:r>
            <a:r>
              <a:rPr lang="hr-HR" sz="2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A VELIKOG </a:t>
            </a:r>
            <a:r>
              <a:rPr lang="en-US" sz="2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PROJEKTA</a:t>
            </a:r>
            <a:r>
              <a:rPr lang="hr-HR" sz="2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 </a:t>
            </a:r>
            <a:endParaRPr lang="en-US" sz="2500" kern="0" dirty="0">
              <a:solidFill>
                <a:schemeClr val="tx1">
                  <a:lumMod val="50000"/>
                  <a:lumOff val="50000"/>
                </a:schemeClr>
              </a:solidFill>
              <a:latin typeface="Camber SemiBold" pitchFamily="50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E9F3C6E-EB69-483A-8E9D-09F050A252E4}"/>
              </a:ext>
            </a:extLst>
          </p:cNvPr>
          <p:cNvSpPr txBox="1">
            <a:spLocks/>
          </p:cNvSpPr>
          <p:nvPr/>
        </p:nvSpPr>
        <p:spPr>
          <a:xfrm rot="10800000" flipV="1">
            <a:off x="255178" y="2445658"/>
            <a:ext cx="5061099" cy="3474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endParaRPr lang="en-US" sz="2000" kern="0" dirty="0">
              <a:solidFill>
                <a:schemeClr val="tx1">
                  <a:lumMod val="50000"/>
                  <a:lumOff val="50000"/>
                </a:schemeClr>
              </a:solidFill>
              <a:latin typeface="Camber SemiBold" pitchFamily="50" charset="0"/>
            </a:endParaRPr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20C98E63-F882-43F9-938E-BD607D19E7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0758063"/>
              </p:ext>
            </p:extLst>
          </p:nvPr>
        </p:nvGraphicFramePr>
        <p:xfrm>
          <a:off x="4777784" y="1461524"/>
          <a:ext cx="7609525" cy="5073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kstniOkvir 1">
            <a:extLst>
              <a:ext uri="{FF2B5EF4-FFF2-40B4-BE49-F238E27FC236}">
                <a16:creationId xmlns:a16="http://schemas.microsoft.com/office/drawing/2014/main" id="{2F1D99F0-0AB0-48C3-927B-6D2C9E164E15}"/>
              </a:ext>
            </a:extLst>
          </p:cNvPr>
          <p:cNvSpPr txBox="1"/>
          <p:nvPr/>
        </p:nvSpPr>
        <p:spPr>
          <a:xfrm>
            <a:off x="255177" y="3125678"/>
            <a:ext cx="4951237" cy="17447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342900" indent="-342900" defTabSz="821531" hangingPunct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Male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škole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(&lt;30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učenika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) –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djelomična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implementacija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sustava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mber Light" pitchFamily="50" charset="0"/>
            </a:endParaRPr>
          </a:p>
          <a:p>
            <a:pPr marL="457200" marR="0" indent="-45720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0535368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F0D50D1-88CD-4F67-AC48-B8A8B0453CA6}"/>
              </a:ext>
            </a:extLst>
          </p:cNvPr>
          <p:cNvSpPr txBox="1">
            <a:spLocks/>
          </p:cNvSpPr>
          <p:nvPr/>
        </p:nvSpPr>
        <p:spPr>
          <a:xfrm rot="10800000" flipV="1">
            <a:off x="255178" y="1015928"/>
            <a:ext cx="7666078" cy="3474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hr-HR" sz="2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VELIKI </a:t>
            </a:r>
            <a:r>
              <a:rPr lang="en-US" sz="2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PROJEKT</a:t>
            </a:r>
            <a:r>
              <a:rPr lang="hr-HR" sz="2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 – INFRASTRUKTURA  </a:t>
            </a:r>
            <a:endParaRPr lang="en-US" sz="2500" kern="0" dirty="0">
              <a:solidFill>
                <a:schemeClr val="tx1">
                  <a:lumMod val="50000"/>
                  <a:lumOff val="50000"/>
                </a:schemeClr>
              </a:solidFill>
              <a:latin typeface="Camber SemiBold" pitchFamily="50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E9F3C6E-EB69-483A-8E9D-09F050A252E4}"/>
              </a:ext>
            </a:extLst>
          </p:cNvPr>
          <p:cNvSpPr txBox="1">
            <a:spLocks/>
          </p:cNvSpPr>
          <p:nvPr/>
        </p:nvSpPr>
        <p:spPr>
          <a:xfrm rot="10800000" flipV="1">
            <a:off x="255178" y="2445658"/>
            <a:ext cx="5061099" cy="3474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endParaRPr lang="en-US" sz="2000" kern="0" dirty="0">
              <a:solidFill>
                <a:schemeClr val="tx1">
                  <a:lumMod val="50000"/>
                  <a:lumOff val="50000"/>
                </a:schemeClr>
              </a:solidFill>
              <a:latin typeface="Camber SemiBold" pitchFamily="50" charset="0"/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D0B7E345-5C41-4090-AA9A-DAD212567350}"/>
              </a:ext>
            </a:extLst>
          </p:cNvPr>
          <p:cNvSpPr txBox="1">
            <a:spLocks/>
          </p:cNvSpPr>
          <p:nvPr/>
        </p:nvSpPr>
        <p:spPr>
          <a:xfrm>
            <a:off x="255178" y="2071386"/>
            <a:ext cx="10921808" cy="3880714"/>
          </a:xfrm>
          <a:prstGeom prst="rect">
            <a:avLst/>
          </a:prstGeom>
        </p:spPr>
        <p:txBody>
          <a:bodyPr anchor="t"/>
          <a:lstStyle>
            <a:lvl1pPr marL="308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5309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7531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9754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197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4199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16421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18644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086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308610" indent="-308610">
              <a:spcBef>
                <a:spcPts val="0"/>
              </a:spcBef>
            </a:pPr>
            <a:r>
              <a:rPr lang="hr-HR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Nadogradnja CARNET (IP/MPLS) okosnice</a:t>
            </a:r>
            <a:endParaRPr lang="en-US"/>
          </a:p>
          <a:p>
            <a:pPr marL="308610" indent="-308610">
              <a:spcBef>
                <a:spcPts val="0"/>
              </a:spcBef>
            </a:pPr>
            <a:r>
              <a:rPr lang="hr-HR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Kapaciteti – računalni, spremišni i mrežni resursi, </a:t>
            </a:r>
          </a:p>
          <a:p>
            <a:pPr marL="308610" indent="-308610">
              <a:spcBef>
                <a:spcPts val="0"/>
              </a:spcBef>
            </a:pPr>
            <a:r>
              <a:rPr lang="hr-HR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Uređenje i opremanje sjedišta – tehnički preduvjeti,  održavanje..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0768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F0D50D1-88CD-4F67-AC48-B8A8B0453CA6}"/>
              </a:ext>
            </a:extLst>
          </p:cNvPr>
          <p:cNvSpPr txBox="1">
            <a:spLocks/>
          </p:cNvSpPr>
          <p:nvPr/>
        </p:nvSpPr>
        <p:spPr>
          <a:xfrm rot="10800000" flipV="1">
            <a:off x="255178" y="1015928"/>
            <a:ext cx="10131696" cy="3474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lvl="0" indent="0" algn="l" defTabSz="410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5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mber SemiBold" pitchFamily="50" charset="0"/>
                <a:sym typeface="Helvetica Light"/>
              </a:rPr>
              <a:t>VELIKI 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mber SemiBold" pitchFamily="50" charset="0"/>
                <a:sym typeface="Helvetica Light"/>
              </a:rPr>
              <a:t>PROJEKT</a:t>
            </a:r>
            <a:r>
              <a:rPr kumimoji="0" lang="hr-HR" sz="25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mber SemiBold" pitchFamily="50" charset="0"/>
                <a:sym typeface="Helvetica Light"/>
              </a:rPr>
              <a:t> – INFRASTRUKTURA – školski LAN  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mber SemiBold" pitchFamily="50" charset="0"/>
              <a:sym typeface="Helvetica Ligh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E9F3C6E-EB69-483A-8E9D-09F050A252E4}"/>
              </a:ext>
            </a:extLst>
          </p:cNvPr>
          <p:cNvSpPr txBox="1">
            <a:spLocks/>
          </p:cNvSpPr>
          <p:nvPr/>
        </p:nvSpPr>
        <p:spPr>
          <a:xfrm rot="10800000" flipV="1">
            <a:off x="255178" y="2445658"/>
            <a:ext cx="5061099" cy="3474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lvl="0" indent="0" algn="l" defTabSz="410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mber SemiBold" pitchFamily="50" charset="0"/>
              <a:sym typeface="Helvetica Light"/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D0B7E345-5C41-4090-AA9A-DAD212567350}"/>
              </a:ext>
            </a:extLst>
          </p:cNvPr>
          <p:cNvSpPr txBox="1">
            <a:spLocks/>
          </p:cNvSpPr>
          <p:nvPr/>
        </p:nvSpPr>
        <p:spPr>
          <a:xfrm>
            <a:off x="255178" y="2071386"/>
            <a:ext cx="10921808" cy="3880714"/>
          </a:xfrm>
          <a:prstGeom prst="rect">
            <a:avLst/>
          </a:prstGeom>
        </p:spPr>
        <p:txBody>
          <a:bodyPr anchor="t"/>
          <a:lstStyle>
            <a:lvl1pPr marL="308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5309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7531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9754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197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4199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16421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18644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086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>
                  <a:lumMod val="50000"/>
                  <a:lumOff val="50000"/>
                </a:srgbClr>
              </a:solidFill>
              <a:latin typeface="Camber Light" pitchFamily="50" charset="0"/>
            </a:endParaRP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Naglasak</a:t>
            </a:r>
            <a:r>
              <a:rPr lang="en-US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na</a:t>
            </a:r>
            <a:r>
              <a:rPr lang="en-US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 </a:t>
            </a:r>
            <a:r>
              <a:rPr lang="en-US" sz="2000" b="1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WiFi</a:t>
            </a:r>
            <a:r>
              <a:rPr lang="hr-HR" sz="2000" b="1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 – </a:t>
            </a:r>
            <a:r>
              <a:rPr lang="hr-HR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1 AP po učionici</a:t>
            </a:r>
            <a:endParaRPr lang="en-US" sz="2000" dirty="0">
              <a:solidFill>
                <a:srgbClr val="000000">
                  <a:lumMod val="50000"/>
                  <a:lumOff val="50000"/>
                </a:srgbClr>
              </a:solidFill>
              <a:latin typeface="Camber Light" pitchFamily="50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hr-HR" sz="2000" dirty="0">
              <a:latin typeface="Camber Light" pitchFamily="50" charset="0"/>
            </a:endParaRP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Seljenje</a:t>
            </a:r>
            <a:r>
              <a:rPr lang="en-US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kompleksnosti</a:t>
            </a:r>
            <a:r>
              <a:rPr lang="en-US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 u </a:t>
            </a:r>
            <a:r>
              <a:rPr lang="en-US" sz="20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oblak</a:t>
            </a:r>
            <a:r>
              <a:rPr lang="en-US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:</a:t>
            </a:r>
          </a:p>
          <a:p>
            <a:pPr marL="50800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Sigurnost</a:t>
            </a:r>
            <a:r>
              <a:rPr lang="en-US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 – AMP, CF, …</a:t>
            </a:r>
          </a:p>
          <a:p>
            <a:pPr marL="50800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Nadzor</a:t>
            </a:r>
            <a:r>
              <a:rPr lang="en-US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, </a:t>
            </a:r>
            <a:r>
              <a:rPr lang="en-US" sz="20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upravljanje</a:t>
            </a:r>
            <a:r>
              <a:rPr lang="en-US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, </a:t>
            </a:r>
            <a:r>
              <a:rPr lang="en-US" sz="20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vidljivost</a:t>
            </a:r>
            <a:r>
              <a:rPr lang="en-US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mrežnog</a:t>
            </a:r>
            <a:r>
              <a:rPr lang="en-US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prometa</a:t>
            </a:r>
            <a:endParaRPr lang="hr-HR" sz="2000" dirty="0">
              <a:solidFill>
                <a:srgbClr val="000000">
                  <a:lumMod val="50000"/>
                  <a:lumOff val="50000"/>
                </a:srgbClr>
              </a:solidFill>
              <a:latin typeface="Camber Light" pitchFamily="50" charset="0"/>
            </a:endParaRPr>
          </a:p>
          <a:p>
            <a:pPr marL="50800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>
                  <a:lumMod val="50000"/>
                  <a:lumOff val="50000"/>
                </a:srgbClr>
              </a:solidFill>
              <a:latin typeface="Camber Light" pitchFamily="50" charset="0"/>
            </a:endParaRP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QoS</a:t>
            </a:r>
            <a:r>
              <a:rPr lang="en-US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 – </a:t>
            </a:r>
            <a:r>
              <a:rPr lang="en-US" sz="20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različita</a:t>
            </a:r>
            <a:r>
              <a:rPr lang="en-US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pravila</a:t>
            </a:r>
            <a:r>
              <a:rPr lang="en-US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 za </a:t>
            </a:r>
            <a:r>
              <a:rPr lang="en-US" sz="20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pojedine</a:t>
            </a:r>
            <a:r>
              <a:rPr lang="en-US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prometne</a:t>
            </a:r>
            <a:r>
              <a:rPr lang="en-US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tokove</a:t>
            </a:r>
            <a:r>
              <a:rPr lang="en-US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, </a:t>
            </a:r>
            <a:r>
              <a:rPr lang="en-US" sz="20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korisnike</a:t>
            </a:r>
            <a:r>
              <a:rPr lang="en-US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i</a:t>
            </a:r>
            <a:r>
              <a:rPr lang="en-US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aplikacije</a:t>
            </a:r>
            <a:endParaRPr lang="hr-HR" sz="2000" dirty="0">
              <a:solidFill>
                <a:srgbClr val="000000">
                  <a:lumMod val="50000"/>
                  <a:lumOff val="50000"/>
                </a:srgbClr>
              </a:solidFill>
              <a:latin typeface="Camber Light" pitchFamily="50" charset="0"/>
            </a:endParaRP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>
                  <a:lumMod val="50000"/>
                  <a:lumOff val="50000"/>
                </a:srgbClr>
              </a:solidFill>
              <a:latin typeface="Camber Light" pitchFamily="50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Udaljena</a:t>
            </a:r>
            <a:r>
              <a:rPr lang="en-US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administracija</a:t>
            </a:r>
            <a:r>
              <a:rPr lang="en-US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putem</a:t>
            </a:r>
            <a:r>
              <a:rPr lang="en-US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Camber Light" pitchFamily="50" charset="0"/>
              </a:rPr>
              <a:t> Web-a </a:t>
            </a:r>
            <a:endParaRPr lang="hr-HR" sz="2000" dirty="0">
              <a:solidFill>
                <a:srgbClr val="000000">
                  <a:lumMod val="50000"/>
                  <a:lumOff val="50000"/>
                </a:srgbClr>
              </a:solidFill>
              <a:latin typeface="Camber Light" pitchFamily="50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>
                  <a:lumMod val="50000"/>
                  <a:lumOff val="50000"/>
                </a:srgbClr>
              </a:solidFill>
              <a:latin typeface="Camber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30609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F0D50D1-88CD-4F67-AC48-B8A8B0453CA6}"/>
              </a:ext>
            </a:extLst>
          </p:cNvPr>
          <p:cNvSpPr txBox="1">
            <a:spLocks/>
          </p:cNvSpPr>
          <p:nvPr/>
        </p:nvSpPr>
        <p:spPr>
          <a:xfrm rot="10800000" flipV="1">
            <a:off x="255178" y="1015928"/>
            <a:ext cx="10131696" cy="3474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hr-HR" sz="2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VELIKI </a:t>
            </a:r>
            <a:r>
              <a:rPr lang="en-US" sz="2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PROJEKT</a:t>
            </a:r>
            <a:r>
              <a:rPr lang="hr-HR" sz="2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 – INFRASTRUKTURA – školski LAN  (2)</a:t>
            </a:r>
            <a:endParaRPr lang="en-US" sz="2500" kern="0" dirty="0">
              <a:solidFill>
                <a:schemeClr val="tx1">
                  <a:lumMod val="50000"/>
                  <a:lumOff val="50000"/>
                </a:schemeClr>
              </a:solidFill>
              <a:latin typeface="Camber SemiBold" pitchFamily="50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E9F3C6E-EB69-483A-8E9D-09F050A252E4}"/>
              </a:ext>
            </a:extLst>
          </p:cNvPr>
          <p:cNvSpPr txBox="1">
            <a:spLocks/>
          </p:cNvSpPr>
          <p:nvPr/>
        </p:nvSpPr>
        <p:spPr>
          <a:xfrm rot="10800000" flipV="1">
            <a:off x="255178" y="2445658"/>
            <a:ext cx="5061099" cy="3474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endParaRPr lang="en-US" sz="2000" kern="0" dirty="0">
              <a:solidFill>
                <a:schemeClr val="tx1">
                  <a:lumMod val="50000"/>
                  <a:lumOff val="50000"/>
                </a:schemeClr>
              </a:solidFill>
              <a:latin typeface="Camber SemiBold" pitchFamily="50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D0AEA2-5DC7-4C74-A87D-042A2DD37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78" y="2083490"/>
            <a:ext cx="4145639" cy="396274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84001D4-EEC8-4E7F-BCF3-7710C7833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07" y="2445658"/>
            <a:ext cx="6144452" cy="279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8499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F0D50D1-88CD-4F67-AC48-B8A8B0453CA6}"/>
              </a:ext>
            </a:extLst>
          </p:cNvPr>
          <p:cNvSpPr txBox="1">
            <a:spLocks/>
          </p:cNvSpPr>
          <p:nvPr/>
        </p:nvSpPr>
        <p:spPr>
          <a:xfrm rot="10800000" flipV="1">
            <a:off x="255178" y="1015928"/>
            <a:ext cx="10131696" cy="3474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hr-HR" sz="2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VELIKI </a:t>
            </a:r>
            <a:r>
              <a:rPr lang="en-US" sz="2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PROJEKT</a:t>
            </a:r>
            <a:r>
              <a:rPr lang="hr-HR" sz="2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 – INFRASTRUKTURA – školski LAN (3) </a:t>
            </a:r>
            <a:endParaRPr lang="en-US" sz="2500" kern="0" dirty="0">
              <a:solidFill>
                <a:schemeClr val="tx1">
                  <a:lumMod val="50000"/>
                  <a:lumOff val="50000"/>
                </a:schemeClr>
              </a:solidFill>
              <a:latin typeface="Camber SemiBold" pitchFamily="50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E9F3C6E-EB69-483A-8E9D-09F050A252E4}"/>
              </a:ext>
            </a:extLst>
          </p:cNvPr>
          <p:cNvSpPr txBox="1">
            <a:spLocks/>
          </p:cNvSpPr>
          <p:nvPr/>
        </p:nvSpPr>
        <p:spPr>
          <a:xfrm rot="10800000" flipV="1">
            <a:off x="255178" y="2445658"/>
            <a:ext cx="5061099" cy="3474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endParaRPr lang="en-US" sz="2000" kern="0" dirty="0">
              <a:solidFill>
                <a:schemeClr val="tx1">
                  <a:lumMod val="50000"/>
                  <a:lumOff val="50000"/>
                </a:schemeClr>
              </a:solidFill>
              <a:latin typeface="Camber SemiBold" pitchFamily="50" charset="0"/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D0B7E345-5C41-4090-AA9A-DAD212567350}"/>
              </a:ext>
            </a:extLst>
          </p:cNvPr>
          <p:cNvSpPr txBox="1">
            <a:spLocks/>
          </p:cNvSpPr>
          <p:nvPr/>
        </p:nvSpPr>
        <p:spPr>
          <a:xfrm>
            <a:off x="255178" y="2071386"/>
            <a:ext cx="10921808" cy="3880714"/>
          </a:xfrm>
          <a:prstGeom prst="rect">
            <a:avLst/>
          </a:prstGeom>
        </p:spPr>
        <p:txBody>
          <a:bodyPr anchor="t"/>
          <a:lstStyle>
            <a:lvl1pPr marL="308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5309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7531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9754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197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4199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16421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18644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086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Pojednostavljena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autentikacija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autorizacija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za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učenike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osnovnih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škola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mber Light" pitchFamily="50" charset="0"/>
            </a:endParaRP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Nova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aplikacija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za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povezivanje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s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AAI@EduHr</a:t>
            </a:r>
            <a:endParaRPr lang="hr-HR" sz="2000" dirty="0">
              <a:solidFill>
                <a:schemeClr val="tx1">
                  <a:lumMod val="50000"/>
                  <a:lumOff val="50000"/>
                </a:schemeClr>
              </a:solidFill>
              <a:latin typeface="Camber Light" pitchFamily="50" charset="0"/>
            </a:endParaRP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mber Light" pitchFamily="50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Olakšan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efikasniji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„troubleshoot”</a:t>
            </a:r>
            <a:endParaRPr lang="hr-HR" sz="2000" dirty="0">
              <a:solidFill>
                <a:schemeClr val="tx1">
                  <a:lumMod val="50000"/>
                  <a:lumOff val="50000"/>
                </a:schemeClr>
              </a:solidFill>
              <a:latin typeface="Camber Light" pitchFamily="50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mber Light" pitchFamily="50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Upravljanje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nadzor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mreže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baziran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na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API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/>
              </a:rPr>
              <a:t>Usklađeno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/>
              </a:rPr>
              <a:t> sa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/>
              </a:rPr>
              <a:t>specifičnim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/>
              </a:rPr>
              <a:t>potrebama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/>
              </a:rPr>
              <a:t>škol</a:t>
            </a:r>
            <a:r>
              <a:rPr lang="hr-H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/>
              </a:rPr>
              <a:t>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/>
              </a:rPr>
              <a:t>temeljem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/>
              </a:rPr>
              <a:t>iskustva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/>
              </a:rPr>
              <a:t>iz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/>
              </a:rPr>
              <a:t>pilota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mber Light"/>
            </a:endParaRP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Single pane of glass,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pojednostavljeni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pogled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mber Light" pitchFamily="50" charset="0"/>
            </a:endParaRP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Vidljivost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mrežnog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prometa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–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korisnik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uređaj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aplikacija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mber Light" pitchFamily="50" charset="0"/>
            </a:endParaRP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Analitika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izvještavanje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–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povezivanje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dostupnih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podataka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mber Light" pitchFamily="50" charset="0"/>
            </a:endParaRP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Vizualizacija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LAN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topologije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mber Light" pitchFamily="50" charset="0"/>
            </a:endParaRP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Ponašajna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analiza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LAN-a</a:t>
            </a:r>
          </a:p>
        </p:txBody>
      </p:sp>
    </p:spTree>
    <p:extLst>
      <p:ext uri="{BB962C8B-B14F-4D97-AF65-F5344CB8AC3E}">
        <p14:creationId xmlns:p14="http://schemas.microsoft.com/office/powerpoint/2010/main" val="242754554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F0D50D1-88CD-4F67-AC48-B8A8B0453CA6}"/>
              </a:ext>
            </a:extLst>
          </p:cNvPr>
          <p:cNvSpPr txBox="1">
            <a:spLocks/>
          </p:cNvSpPr>
          <p:nvPr/>
        </p:nvSpPr>
        <p:spPr>
          <a:xfrm rot="10800000" flipV="1">
            <a:off x="255178" y="1015928"/>
            <a:ext cx="10131696" cy="3474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hr-HR" sz="2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VELIKI </a:t>
            </a:r>
            <a:r>
              <a:rPr lang="en-US" sz="2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PROJEKT</a:t>
            </a:r>
            <a:r>
              <a:rPr lang="hr-HR" sz="2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 – INFRASTRUKTURA – školski LAN  (4)</a:t>
            </a:r>
            <a:endParaRPr lang="en-US" sz="2500" kern="0" dirty="0">
              <a:solidFill>
                <a:schemeClr val="tx1">
                  <a:lumMod val="50000"/>
                  <a:lumOff val="50000"/>
                </a:schemeClr>
              </a:solidFill>
              <a:latin typeface="Camber SemiBold" pitchFamily="50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E9F3C6E-EB69-483A-8E9D-09F050A252E4}"/>
              </a:ext>
            </a:extLst>
          </p:cNvPr>
          <p:cNvSpPr txBox="1">
            <a:spLocks/>
          </p:cNvSpPr>
          <p:nvPr/>
        </p:nvSpPr>
        <p:spPr>
          <a:xfrm rot="10800000" flipV="1">
            <a:off x="255178" y="2445658"/>
            <a:ext cx="5061099" cy="3474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endParaRPr lang="en-US" sz="2000" kern="0" dirty="0">
              <a:solidFill>
                <a:schemeClr val="tx1">
                  <a:lumMod val="50000"/>
                  <a:lumOff val="50000"/>
                </a:schemeClr>
              </a:solidFill>
              <a:latin typeface="Camber SemiBold" pitchFamily="50" charset="0"/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D0B7E345-5C41-4090-AA9A-DAD212567350}"/>
              </a:ext>
            </a:extLst>
          </p:cNvPr>
          <p:cNvSpPr txBox="1">
            <a:spLocks/>
          </p:cNvSpPr>
          <p:nvPr/>
        </p:nvSpPr>
        <p:spPr>
          <a:xfrm>
            <a:off x="255178" y="2071386"/>
            <a:ext cx="10921808" cy="3880714"/>
          </a:xfrm>
          <a:prstGeom prst="rect">
            <a:avLst/>
          </a:prstGeom>
        </p:spPr>
        <p:txBody>
          <a:bodyPr anchor="t"/>
          <a:lstStyle>
            <a:lvl1pPr marL="308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5309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7531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9754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197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4199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16421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18644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086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/>
              </a:rPr>
              <a:t>Podrška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/>
              </a:rPr>
              <a:t> 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mber Light" pitchFamily="50" charset="0"/>
            </a:endParaRPr>
          </a:p>
          <a:p>
            <a:pPr marL="50800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CARNET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HelpDesk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kao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osnovno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mjesto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eskalacije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mber Light" pitchFamily="50" charset="0"/>
            </a:endParaRPr>
          </a:p>
          <a:p>
            <a:pPr marL="50800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CARNET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Mobilni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timovi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, CARNET NOC</a:t>
            </a:r>
            <a:endParaRPr lang="hr-HR" sz="2000" dirty="0">
              <a:solidFill>
                <a:schemeClr val="tx1">
                  <a:lumMod val="50000"/>
                  <a:lumOff val="50000"/>
                </a:schemeClr>
              </a:solidFill>
              <a:latin typeface="Camber Light" pitchFamily="50" charset="0"/>
            </a:endParaRPr>
          </a:p>
          <a:p>
            <a:pPr marL="50800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Tehnička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podrška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dobavljača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/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proizvođača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opreme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tijekom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nakon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implementacije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–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dedicirani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stručnjaci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/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tim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–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aktivna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uloga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mber Light" pitchFamily="50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mber Light" pitchFamily="50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/>
              </a:rPr>
              <a:t>Edukacija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/>
              </a:rPr>
              <a:t> </a:t>
            </a:r>
          </a:p>
          <a:p>
            <a:pPr marL="508000" lvl="1" indent="-30861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/>
              </a:rPr>
              <a:t>Izrada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/>
              </a:rPr>
              <a:t>priručnika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mber Light"/>
            </a:endParaRPr>
          </a:p>
          <a:p>
            <a:pPr marL="508000" lvl="1" indent="-30861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/>
              </a:rPr>
              <a:t>Video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/>
              </a:rPr>
              <a:t>upute</a:t>
            </a:r>
            <a:endParaRPr lang="hr-HR" sz="2000" dirty="0">
              <a:solidFill>
                <a:schemeClr val="tx1">
                  <a:lumMod val="50000"/>
                  <a:lumOff val="50000"/>
                </a:schemeClr>
              </a:solidFill>
              <a:latin typeface="Camber Light"/>
            </a:endParaRPr>
          </a:p>
          <a:p>
            <a:pPr marL="508000" lvl="1" indent="-30861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/>
              </a:rPr>
              <a:t>Edukacije u regionalnim centrima</a:t>
            </a:r>
            <a:endParaRPr lang="en-US" sz="2000" dirty="0" err="1">
              <a:solidFill>
                <a:schemeClr val="tx1">
                  <a:lumMod val="50000"/>
                  <a:lumOff val="50000"/>
                </a:schemeClr>
              </a:solidFill>
              <a:latin typeface="Camber Light" pitchFamily="50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mber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2566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C2610FF2-6EF1-4222-80E1-4F4407D3EA71}"/>
              </a:ext>
            </a:extLst>
          </p:cNvPr>
          <p:cNvSpPr txBox="1"/>
          <p:nvPr/>
        </p:nvSpPr>
        <p:spPr>
          <a:xfrm>
            <a:off x="142890" y="2041794"/>
            <a:ext cx="2776400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50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Camber SemiBold" pitchFamily="50" charset="0"/>
                <a:sym typeface="Helvetica Light"/>
              </a:rPr>
              <a:t>Pitanja ?</a:t>
            </a: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FillTx/>
              <a:latin typeface="Camber SemiBold" pitchFamily="50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8180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164F8-67D1-476B-B5EB-489F92475F75}"/>
              </a:ext>
            </a:extLst>
          </p:cNvPr>
          <p:cNvSpPr txBox="1">
            <a:spLocks/>
          </p:cNvSpPr>
          <p:nvPr/>
        </p:nvSpPr>
        <p:spPr>
          <a:xfrm rot="10800000" flipV="1">
            <a:off x="470145" y="1878714"/>
            <a:ext cx="2645917" cy="3474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hr-HR" sz="2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SADRŽAJ</a:t>
            </a:r>
            <a:endParaRPr lang="en-US" sz="2500" kern="0" dirty="0">
              <a:solidFill>
                <a:schemeClr val="tx1">
                  <a:lumMod val="50000"/>
                  <a:lumOff val="50000"/>
                </a:schemeClr>
              </a:solidFill>
              <a:latin typeface="Camber SemiBold" pitchFamily="50" charset="0"/>
            </a:endParaRP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81ED849B-ED63-4D94-A742-DC35D506674D}"/>
              </a:ext>
            </a:extLst>
          </p:cNvPr>
          <p:cNvSpPr/>
          <p:nvPr/>
        </p:nvSpPr>
        <p:spPr>
          <a:xfrm>
            <a:off x="470144" y="2665679"/>
            <a:ext cx="11721856" cy="145167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spcBef>
                <a:spcPts val="799"/>
              </a:spcBef>
              <a:buFont typeface="Arial" panose="020B0604020202020204" pitchFamily="34" charset="0"/>
              <a:buChar char="•"/>
            </a:pPr>
            <a:r>
              <a:rPr lang="hr-HR" sz="2500" spc="-1" dirty="0">
                <a:solidFill>
                  <a:srgbClr val="6D6E71"/>
                </a:solidFill>
                <a:latin typeface="Camber Light" pitchFamily="50" charset="0"/>
              </a:rPr>
              <a:t>O projektu</a:t>
            </a:r>
          </a:p>
          <a:p>
            <a:pPr marL="342900" indent="-342900">
              <a:spcBef>
                <a:spcPts val="799"/>
              </a:spcBef>
              <a:buFont typeface="Arial" panose="020B0604020202020204" pitchFamily="34" charset="0"/>
              <a:buChar char="•"/>
            </a:pPr>
            <a:r>
              <a:rPr lang="hr-HR" sz="2500" spc="-1" dirty="0">
                <a:solidFill>
                  <a:srgbClr val="6D6E71"/>
                </a:solidFill>
                <a:latin typeface="Camber Light" pitchFamily="50" charset="0"/>
              </a:rPr>
              <a:t>Pilot projekt – </a:t>
            </a:r>
            <a:r>
              <a:rPr lang="hr-HR" sz="2500" i="1" spc="-1" dirty="0" err="1">
                <a:solidFill>
                  <a:srgbClr val="6D6E71"/>
                </a:solidFill>
                <a:latin typeface="Camber Light" pitchFamily="50" charset="0"/>
              </a:rPr>
              <a:t>lessons</a:t>
            </a:r>
            <a:r>
              <a:rPr lang="hr-HR" sz="2500" i="1" spc="-1" dirty="0">
                <a:solidFill>
                  <a:srgbClr val="6D6E71"/>
                </a:solidFill>
                <a:latin typeface="Camber Light" pitchFamily="50" charset="0"/>
              </a:rPr>
              <a:t> </a:t>
            </a:r>
            <a:r>
              <a:rPr lang="hr-HR" sz="2500" i="1" spc="-1" dirty="0" err="1">
                <a:solidFill>
                  <a:srgbClr val="6D6E71"/>
                </a:solidFill>
                <a:latin typeface="Camber Light" pitchFamily="50" charset="0"/>
              </a:rPr>
              <a:t>learned</a:t>
            </a:r>
            <a:endParaRPr lang="hr-HR" sz="2500" i="1" spc="-1" dirty="0">
              <a:solidFill>
                <a:srgbClr val="6D6E71"/>
              </a:solidFill>
              <a:latin typeface="Camber Light" pitchFamily="50" charset="0"/>
            </a:endParaRPr>
          </a:p>
          <a:p>
            <a:pPr marL="342900" indent="-342900">
              <a:spcBef>
                <a:spcPts val="799"/>
              </a:spcBef>
              <a:buFont typeface="Arial" panose="020B0604020202020204" pitchFamily="34" charset="0"/>
              <a:buChar char="•"/>
            </a:pPr>
            <a:r>
              <a:rPr lang="hr-HR" sz="2500" spc="-1" dirty="0">
                <a:solidFill>
                  <a:srgbClr val="6D6E71"/>
                </a:solidFill>
                <a:latin typeface="Camber Light" pitchFamily="50" charset="0"/>
              </a:rPr>
              <a:t>Provedba velikog projekta</a:t>
            </a:r>
          </a:p>
        </p:txBody>
      </p:sp>
    </p:spTree>
    <p:extLst>
      <p:ext uri="{BB962C8B-B14F-4D97-AF65-F5344CB8AC3E}">
        <p14:creationId xmlns:p14="http://schemas.microsoft.com/office/powerpoint/2010/main" val="215495518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164F8-67D1-476B-B5EB-489F92475F75}"/>
              </a:ext>
            </a:extLst>
          </p:cNvPr>
          <p:cNvSpPr txBox="1">
            <a:spLocks/>
          </p:cNvSpPr>
          <p:nvPr/>
        </p:nvSpPr>
        <p:spPr>
          <a:xfrm rot="10800000" flipV="1">
            <a:off x="470145" y="1878714"/>
            <a:ext cx="2645917" cy="3474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2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O PROJEKTU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81ED849B-ED63-4D94-A742-DC35D506674D}"/>
              </a:ext>
            </a:extLst>
          </p:cNvPr>
          <p:cNvSpPr/>
          <p:nvPr/>
        </p:nvSpPr>
        <p:spPr>
          <a:xfrm>
            <a:off x="470144" y="2665679"/>
            <a:ext cx="11721856" cy="86177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Bef>
                <a:spcPts val="799"/>
              </a:spcBef>
            </a:pPr>
            <a:r>
              <a:rPr lang="hr-HR" sz="2500" b="1" spc="-1" dirty="0">
                <a:solidFill>
                  <a:srgbClr val="6D6E71"/>
                </a:solidFill>
                <a:latin typeface="Camber Light" pitchFamily="50" charset="0"/>
              </a:rPr>
              <a:t>e-Škole: "Cjelovita informatizacija procesa poslovanja škola i nastavnih procesa u svrhu stvaranja digitalno zrelih škola za 21. stoljeće"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00AA4889-7424-42B1-AAE2-01567A7C4DFC}"/>
              </a:ext>
            </a:extLst>
          </p:cNvPr>
          <p:cNvSpPr/>
          <p:nvPr/>
        </p:nvSpPr>
        <p:spPr>
          <a:xfrm>
            <a:off x="470143" y="3853310"/>
            <a:ext cx="106890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M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odernizacija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hrvatskog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školskog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sustava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mber Light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C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jelovita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informatizacija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poslovanja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škola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nastavnih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procesa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mber Light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D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oprinos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 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uporabe informacijske i komunikacijske tehnologije (IKT) u digitalno zrelim školama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F8D58762-010B-496F-8D93-B6FED4E0EBFB}"/>
              </a:ext>
            </a:extLst>
          </p:cNvPr>
          <p:cNvSpPr/>
          <p:nvPr/>
        </p:nvSpPr>
        <p:spPr>
          <a:xfrm>
            <a:off x="470143" y="6106487"/>
            <a:ext cx="116123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Medium" pitchFamily="50" charset="0"/>
              </a:rPr>
              <a:t>Projekt je financiran sredstvima iz Europskog fonda za regionalni razvoj (EFRR) i Europskog socijalnog fonda (ESF) 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amber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24085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7130E75E-689E-48AF-9E0D-A08C1805E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72" y="1360966"/>
            <a:ext cx="5061098" cy="46824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47153D-72E7-4C8F-B38F-9084E5D39BA1}"/>
              </a:ext>
            </a:extLst>
          </p:cNvPr>
          <p:cNvSpPr txBox="1">
            <a:spLocks/>
          </p:cNvSpPr>
          <p:nvPr/>
        </p:nvSpPr>
        <p:spPr>
          <a:xfrm>
            <a:off x="255178" y="3314465"/>
            <a:ext cx="6482341" cy="1197877"/>
          </a:xfrm>
          <a:prstGeom prst="rect">
            <a:avLst/>
          </a:prstGeom>
        </p:spPr>
        <p:txBody>
          <a:bodyPr/>
          <a:lstStyle>
            <a:lvl1pPr marL="308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5309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7531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9754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197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4199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16421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18644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086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spcBef>
                <a:spcPts val="0"/>
              </a:spcBef>
            </a:pPr>
            <a:r>
              <a:rPr lang="hr-HR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Uspostava sustava razvoja digitalno zrelih škola </a:t>
            </a:r>
          </a:p>
          <a:p>
            <a:pPr>
              <a:spcBef>
                <a:spcPts val="0"/>
              </a:spcBef>
            </a:pPr>
            <a:r>
              <a:rPr lang="hr-HR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Od 1.ožujka 2015. godine do 31.kolovoza 2018. godine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0D50D1-88CD-4F67-AC48-B8A8B0453CA6}"/>
              </a:ext>
            </a:extLst>
          </p:cNvPr>
          <p:cNvSpPr txBox="1">
            <a:spLocks/>
          </p:cNvSpPr>
          <p:nvPr/>
        </p:nvSpPr>
        <p:spPr>
          <a:xfrm rot="10800000" flipV="1">
            <a:off x="255178" y="1924332"/>
            <a:ext cx="5061099" cy="3474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2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TIJEK PROVEDBE PROJEKTA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8805FC-ACE1-45FD-AB7E-F31E3B8598F3}"/>
              </a:ext>
            </a:extLst>
          </p:cNvPr>
          <p:cNvSpPr txBox="1"/>
          <p:nvPr/>
        </p:nvSpPr>
        <p:spPr>
          <a:xfrm>
            <a:off x="1898609" y="5310465"/>
            <a:ext cx="2642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20 škola za prvu fazu pilot projekta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E9F3C6E-EB69-483A-8E9D-09F050A252E4}"/>
              </a:ext>
            </a:extLst>
          </p:cNvPr>
          <p:cNvSpPr txBox="1">
            <a:spLocks/>
          </p:cNvSpPr>
          <p:nvPr/>
        </p:nvSpPr>
        <p:spPr>
          <a:xfrm rot="10800000" flipV="1">
            <a:off x="255178" y="2619399"/>
            <a:ext cx="5061099" cy="3474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I. </a:t>
            </a:r>
            <a:r>
              <a:rPr lang="en-US" sz="20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Faza</a:t>
            </a:r>
            <a:r>
              <a:rPr 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: Pilot </a:t>
            </a:r>
            <a:r>
              <a:rPr lang="en-US" sz="20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projekt</a:t>
            </a:r>
            <a:r>
              <a:rPr 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24473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47153D-72E7-4C8F-B38F-9084E5D39BA1}"/>
              </a:ext>
            </a:extLst>
          </p:cNvPr>
          <p:cNvSpPr txBox="1">
            <a:spLocks/>
          </p:cNvSpPr>
          <p:nvPr/>
        </p:nvSpPr>
        <p:spPr>
          <a:xfrm>
            <a:off x="255178" y="3303833"/>
            <a:ext cx="6482341" cy="1197877"/>
          </a:xfrm>
          <a:prstGeom prst="rect">
            <a:avLst/>
          </a:prstGeom>
        </p:spPr>
        <p:txBody>
          <a:bodyPr/>
          <a:lstStyle>
            <a:lvl1pPr marL="308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5309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7531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9754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197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4199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16421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18644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086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spcBef>
                <a:spcPts val="0"/>
              </a:spcBef>
            </a:pPr>
            <a:r>
              <a:rPr lang="hr-HR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Uspostava sustava razvoja digitalno zrelih škola </a:t>
            </a:r>
          </a:p>
          <a:p>
            <a:pPr>
              <a:spcBef>
                <a:spcPts val="0"/>
              </a:spcBef>
            </a:pPr>
            <a:r>
              <a:rPr lang="hr-HR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Od 1.ožujka 2015. godine do 31.kolovoza 2018. godine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0D50D1-88CD-4F67-AC48-B8A8B0453CA6}"/>
              </a:ext>
            </a:extLst>
          </p:cNvPr>
          <p:cNvSpPr txBox="1">
            <a:spLocks/>
          </p:cNvSpPr>
          <p:nvPr/>
        </p:nvSpPr>
        <p:spPr>
          <a:xfrm rot="10800000" flipV="1">
            <a:off x="255178" y="1929703"/>
            <a:ext cx="5061099" cy="3474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2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TIJEK PROVEDBE PROJEKTA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8805FC-ACE1-45FD-AB7E-F31E3B8598F3}"/>
              </a:ext>
            </a:extLst>
          </p:cNvPr>
          <p:cNvSpPr txBox="1"/>
          <p:nvPr/>
        </p:nvSpPr>
        <p:spPr>
          <a:xfrm>
            <a:off x="1898609" y="5310465"/>
            <a:ext cx="2642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131 škola za drugu fazu pilot projekta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E9F3C6E-EB69-483A-8E9D-09F050A252E4}"/>
              </a:ext>
            </a:extLst>
          </p:cNvPr>
          <p:cNvSpPr txBox="1">
            <a:spLocks/>
          </p:cNvSpPr>
          <p:nvPr/>
        </p:nvSpPr>
        <p:spPr>
          <a:xfrm rot="10800000" flipV="1">
            <a:off x="255178" y="2619399"/>
            <a:ext cx="5061099" cy="3474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I. </a:t>
            </a:r>
            <a:r>
              <a:rPr lang="en-US" sz="20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Faza</a:t>
            </a:r>
            <a:r>
              <a:rPr 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: Pilot </a:t>
            </a:r>
            <a:r>
              <a:rPr lang="en-US" sz="20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projekt</a:t>
            </a:r>
            <a:r>
              <a:rPr 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 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28301D74-A3ED-43B8-BC71-F74FCAC4102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72" y="1352679"/>
            <a:ext cx="50436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316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68DDFB00-045D-4598-891C-5F325FA85B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27" b="33828"/>
          <a:stretch/>
        </p:blipFill>
        <p:spPr>
          <a:xfrm>
            <a:off x="4777012" y="1613512"/>
            <a:ext cx="7039167" cy="393861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47153D-72E7-4C8F-B38F-9084E5D39BA1}"/>
              </a:ext>
            </a:extLst>
          </p:cNvPr>
          <p:cNvSpPr txBox="1">
            <a:spLocks/>
          </p:cNvSpPr>
          <p:nvPr/>
        </p:nvSpPr>
        <p:spPr>
          <a:xfrm>
            <a:off x="255178" y="3279227"/>
            <a:ext cx="6482341" cy="1197877"/>
          </a:xfrm>
          <a:prstGeom prst="rect">
            <a:avLst/>
          </a:prstGeom>
        </p:spPr>
        <p:txBody>
          <a:bodyPr/>
          <a:lstStyle>
            <a:lvl1pPr marL="308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5309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7531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9754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197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4199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16421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18644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086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spcBef>
                <a:spcPts val="0"/>
              </a:spcBef>
            </a:pPr>
            <a:r>
              <a:rPr lang="hr-HR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U projekt su uključene:</a:t>
            </a:r>
          </a:p>
          <a:p>
            <a:pPr lvl="1">
              <a:spcBef>
                <a:spcPts val="0"/>
              </a:spcBef>
            </a:pPr>
            <a:r>
              <a:rPr lang="hr-HR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matične osnovne škole, </a:t>
            </a:r>
          </a:p>
          <a:p>
            <a:pPr lvl="1">
              <a:spcBef>
                <a:spcPts val="0"/>
              </a:spcBef>
            </a:pPr>
            <a:r>
              <a:rPr lang="hr-HR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područne škole u kojima ima više od 30 učenika, </a:t>
            </a:r>
          </a:p>
          <a:p>
            <a:pPr lvl="1">
              <a:spcBef>
                <a:spcPts val="0"/>
              </a:spcBef>
            </a:pPr>
            <a:r>
              <a:rPr lang="hr-HR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srednje škole, </a:t>
            </a:r>
          </a:p>
          <a:p>
            <a:pPr lvl="1">
              <a:spcBef>
                <a:spcPts val="0"/>
              </a:spcBef>
            </a:pPr>
            <a:r>
              <a:rPr lang="hr-HR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glazbene škole te </a:t>
            </a:r>
          </a:p>
          <a:p>
            <a:pPr lvl="1">
              <a:spcBef>
                <a:spcPts val="0"/>
              </a:spcBef>
            </a:pPr>
            <a:r>
              <a:rPr lang="hr-HR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centri za odgoj i obrazovanje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0D50D1-88CD-4F67-AC48-B8A8B0453CA6}"/>
              </a:ext>
            </a:extLst>
          </p:cNvPr>
          <p:cNvSpPr txBox="1">
            <a:spLocks/>
          </p:cNvSpPr>
          <p:nvPr/>
        </p:nvSpPr>
        <p:spPr>
          <a:xfrm rot="10800000" flipV="1">
            <a:off x="255178" y="1921233"/>
            <a:ext cx="5061099" cy="3474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2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TIJEK PROVEDBE PROJEKTA</a:t>
            </a:r>
            <a:r>
              <a:rPr lang="hr-HR" sz="2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 (2)</a:t>
            </a:r>
            <a:endParaRPr lang="en-US" sz="2500" kern="0" dirty="0">
              <a:solidFill>
                <a:schemeClr val="tx1">
                  <a:lumMod val="50000"/>
                  <a:lumOff val="50000"/>
                </a:schemeClr>
              </a:solidFill>
              <a:latin typeface="Camber SemiBold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8805FC-ACE1-45FD-AB7E-F31E3B8598F3}"/>
              </a:ext>
            </a:extLst>
          </p:cNvPr>
          <p:cNvSpPr txBox="1"/>
          <p:nvPr/>
        </p:nvSpPr>
        <p:spPr>
          <a:xfrm>
            <a:off x="255178" y="6150652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Od 1.rujna 2018. godine do kraja 2022. godine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E9F3C6E-EB69-483A-8E9D-09F050A252E4}"/>
              </a:ext>
            </a:extLst>
          </p:cNvPr>
          <p:cNvSpPr txBox="1">
            <a:spLocks/>
          </p:cNvSpPr>
          <p:nvPr/>
        </p:nvSpPr>
        <p:spPr>
          <a:xfrm rot="10800000" flipV="1">
            <a:off x="255178" y="2653109"/>
            <a:ext cx="5061099" cy="3474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I</a:t>
            </a:r>
            <a:r>
              <a:rPr lang="hr-HR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I</a:t>
            </a:r>
            <a:r>
              <a:rPr 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. </a:t>
            </a:r>
            <a:r>
              <a:rPr lang="en-US" sz="20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Faza</a:t>
            </a:r>
            <a:r>
              <a:rPr 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: </a:t>
            </a:r>
            <a:r>
              <a:rPr lang="hr-HR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Veliki</a:t>
            </a:r>
            <a:r>
              <a:rPr 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 </a:t>
            </a:r>
            <a:r>
              <a:rPr lang="en-US" sz="20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projekt</a:t>
            </a:r>
            <a:r>
              <a:rPr 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13158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47153D-72E7-4C8F-B38F-9084E5D39BA1}"/>
              </a:ext>
            </a:extLst>
          </p:cNvPr>
          <p:cNvSpPr txBox="1">
            <a:spLocks/>
          </p:cNvSpPr>
          <p:nvPr/>
        </p:nvSpPr>
        <p:spPr>
          <a:xfrm>
            <a:off x="255178" y="3279227"/>
            <a:ext cx="6482341" cy="1197877"/>
          </a:xfrm>
          <a:prstGeom prst="rect">
            <a:avLst/>
          </a:prstGeom>
        </p:spPr>
        <p:txBody>
          <a:bodyPr/>
          <a:lstStyle>
            <a:lvl1pPr marL="308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5309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7531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9754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197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4199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16421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18644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086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spcBef>
                <a:spcPts val="0"/>
              </a:spcBef>
            </a:pPr>
            <a:r>
              <a:rPr lang="hr-HR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Projektiranje</a:t>
            </a:r>
          </a:p>
          <a:p>
            <a:pPr>
              <a:spcBef>
                <a:spcPts val="0"/>
              </a:spcBef>
            </a:pPr>
            <a:r>
              <a:rPr lang="hr-HR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Izgradnja pasivne mrežne infrastrukture</a:t>
            </a:r>
          </a:p>
          <a:p>
            <a:pPr>
              <a:spcBef>
                <a:spcPts val="0"/>
              </a:spcBef>
            </a:pPr>
            <a:r>
              <a:rPr lang="hr-HR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Implementacija aktivne mrežne opreme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0D50D1-88CD-4F67-AC48-B8A8B0453CA6}"/>
              </a:ext>
            </a:extLst>
          </p:cNvPr>
          <p:cNvSpPr txBox="1">
            <a:spLocks/>
          </p:cNvSpPr>
          <p:nvPr/>
        </p:nvSpPr>
        <p:spPr>
          <a:xfrm rot="10800000" flipV="1">
            <a:off x="255178" y="1814918"/>
            <a:ext cx="5061099" cy="3474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2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PROVEDB</a:t>
            </a:r>
            <a:r>
              <a:rPr lang="hr-HR" sz="2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A PILOT</a:t>
            </a:r>
            <a:r>
              <a:rPr lang="en-US" sz="2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 PROJEKTA</a:t>
            </a:r>
            <a:r>
              <a:rPr lang="hr-HR" sz="2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 </a:t>
            </a:r>
            <a:endParaRPr lang="en-US" sz="2500" kern="0" dirty="0">
              <a:solidFill>
                <a:schemeClr val="tx1">
                  <a:lumMod val="50000"/>
                  <a:lumOff val="50000"/>
                </a:schemeClr>
              </a:solidFill>
              <a:latin typeface="Camber SemiBold" pitchFamily="50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E9F3C6E-EB69-483A-8E9D-09F050A252E4}"/>
              </a:ext>
            </a:extLst>
          </p:cNvPr>
          <p:cNvSpPr txBox="1">
            <a:spLocks/>
          </p:cNvSpPr>
          <p:nvPr/>
        </p:nvSpPr>
        <p:spPr>
          <a:xfrm rot="10800000" flipV="1">
            <a:off x="255178" y="2445658"/>
            <a:ext cx="5061099" cy="3474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endParaRPr lang="en-US" sz="2000" kern="0" dirty="0">
              <a:solidFill>
                <a:schemeClr val="tx1">
                  <a:lumMod val="50000"/>
                  <a:lumOff val="50000"/>
                </a:schemeClr>
              </a:solidFill>
              <a:latin typeface="Camber Semi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84042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47153D-72E7-4C8F-B38F-9084E5D39BA1}"/>
              </a:ext>
            </a:extLst>
          </p:cNvPr>
          <p:cNvSpPr txBox="1">
            <a:spLocks/>
          </p:cNvSpPr>
          <p:nvPr/>
        </p:nvSpPr>
        <p:spPr>
          <a:xfrm>
            <a:off x="255178" y="3044870"/>
            <a:ext cx="5447422" cy="3880714"/>
          </a:xfrm>
          <a:prstGeom prst="rect">
            <a:avLst/>
          </a:prstGeom>
        </p:spPr>
        <p:txBody>
          <a:bodyPr/>
          <a:lstStyle>
            <a:lvl1pPr marL="308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5309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7531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9754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197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4199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16421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18644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086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spcBef>
                <a:spcPts val="0"/>
              </a:spcBef>
            </a:pPr>
            <a:r>
              <a:rPr lang="hr-HR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Izrada glavnih izvedbenih projekata</a:t>
            </a:r>
          </a:p>
          <a:p>
            <a:pPr>
              <a:spcBef>
                <a:spcPts val="0"/>
              </a:spcBef>
            </a:pPr>
            <a:r>
              <a:rPr lang="hr-HR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Dogovor između škole i projektanata</a:t>
            </a:r>
          </a:p>
          <a:p>
            <a:pPr>
              <a:spcBef>
                <a:spcPts val="0"/>
              </a:spcBef>
            </a:pPr>
            <a:r>
              <a:rPr lang="hr-HR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Na temelju simulacija određuje se pozicija bežičnih pristupnih točaka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0D50D1-88CD-4F67-AC48-B8A8B0453CA6}"/>
              </a:ext>
            </a:extLst>
          </p:cNvPr>
          <p:cNvSpPr txBox="1">
            <a:spLocks/>
          </p:cNvSpPr>
          <p:nvPr/>
        </p:nvSpPr>
        <p:spPr>
          <a:xfrm rot="10800000" flipV="1">
            <a:off x="255178" y="1814918"/>
            <a:ext cx="5061099" cy="3474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2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PROJEKTIRANJE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E9F3C6E-EB69-483A-8E9D-09F050A252E4}"/>
              </a:ext>
            </a:extLst>
          </p:cNvPr>
          <p:cNvSpPr txBox="1">
            <a:spLocks/>
          </p:cNvSpPr>
          <p:nvPr/>
        </p:nvSpPr>
        <p:spPr>
          <a:xfrm rot="10800000" flipV="1">
            <a:off x="255178" y="2445658"/>
            <a:ext cx="5061099" cy="3474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endParaRPr lang="en-US" sz="2000" kern="0" dirty="0">
              <a:solidFill>
                <a:schemeClr val="tx1">
                  <a:lumMod val="50000"/>
                  <a:lumOff val="50000"/>
                </a:schemeClr>
              </a:solidFill>
              <a:latin typeface="Camber SemiBold" pitchFamily="50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9D921E-95CC-4EB1-A85A-F5F43AFA14C0}"/>
              </a:ext>
            </a:extLst>
          </p:cNvPr>
          <p:cNvSpPr txBox="1">
            <a:spLocks/>
          </p:cNvSpPr>
          <p:nvPr/>
        </p:nvSpPr>
        <p:spPr>
          <a:xfrm rot="10800000" flipV="1">
            <a:off x="6489401" y="1814918"/>
            <a:ext cx="5061099" cy="3474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2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SemiBold" pitchFamily="50" charset="0"/>
              </a:rPr>
              <a:t>IZGRADNJA PASIVNE MREŽNE INFRASTRUKTURE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BF8DA29-2240-4A4C-920A-486763A01268}"/>
              </a:ext>
            </a:extLst>
          </p:cNvPr>
          <p:cNvSpPr txBox="1">
            <a:spLocks/>
          </p:cNvSpPr>
          <p:nvPr/>
        </p:nvSpPr>
        <p:spPr>
          <a:xfrm>
            <a:off x="6489401" y="3044870"/>
            <a:ext cx="5525390" cy="3880714"/>
          </a:xfrm>
          <a:prstGeom prst="rect">
            <a:avLst/>
          </a:prstGeom>
        </p:spPr>
        <p:txBody>
          <a:bodyPr/>
          <a:lstStyle>
            <a:lvl1pPr marL="308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5309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7531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9754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197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4199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16421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186443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086681" marR="0" indent="-308681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r-HR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Uključuje:</a:t>
            </a:r>
          </a:p>
          <a:p>
            <a:pPr>
              <a:spcBef>
                <a:spcPts val="0"/>
              </a:spcBef>
            </a:pPr>
            <a:r>
              <a:rPr lang="hr-HR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generičko kabliranje, </a:t>
            </a:r>
          </a:p>
          <a:p>
            <a:pPr>
              <a:spcBef>
                <a:spcPts val="0"/>
              </a:spcBef>
            </a:pPr>
            <a:r>
              <a:rPr lang="hr-HR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postavljanje komunikacijskih ormara</a:t>
            </a:r>
          </a:p>
          <a:p>
            <a:pPr>
              <a:spcBef>
                <a:spcPts val="0"/>
              </a:spcBef>
            </a:pPr>
            <a:r>
              <a:rPr lang="hr-HR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popratne radove, te  </a:t>
            </a:r>
          </a:p>
          <a:p>
            <a:pPr>
              <a:spcBef>
                <a:spcPts val="0"/>
              </a:spcBef>
            </a:pPr>
            <a:r>
              <a:rPr lang="hr-HR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mber Light" pitchFamily="50" charset="0"/>
              </a:rPr>
              <a:t>postavljanje potrebnih niskonaponskih priključaka za zaštitu mrežne i računalne opreme</a:t>
            </a:r>
          </a:p>
        </p:txBody>
      </p:sp>
    </p:spTree>
    <p:extLst>
      <p:ext uri="{BB962C8B-B14F-4D97-AF65-F5344CB8AC3E}">
        <p14:creationId xmlns:p14="http://schemas.microsoft.com/office/powerpoint/2010/main" val="4209553576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899</Words>
  <Application>Microsoft Office PowerPoint</Application>
  <PresentationFormat>Widescreen</PresentationFormat>
  <Paragraphs>194</Paragraphs>
  <Slides>26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Lidija Jakovčić</dc:creator>
  <cp:lastModifiedBy>Lidija Jakovčić</cp:lastModifiedBy>
  <cp:revision>85</cp:revision>
  <dcterms:created xsi:type="dcterms:W3CDTF">2019-10-22T07:22:27Z</dcterms:created>
  <dcterms:modified xsi:type="dcterms:W3CDTF">2019-11-07T10:33:02Z</dcterms:modified>
</cp:coreProperties>
</file>