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56" r:id="rId2"/>
    <p:sldId id="298" r:id="rId3"/>
    <p:sldId id="257" r:id="rId4"/>
    <p:sldId id="270" r:id="rId5"/>
    <p:sldId id="275" r:id="rId6"/>
    <p:sldId id="276" r:id="rId7"/>
    <p:sldId id="289" r:id="rId8"/>
    <p:sldId id="282" r:id="rId9"/>
    <p:sldId id="299" r:id="rId10"/>
    <p:sldId id="259" r:id="rId11"/>
    <p:sldId id="277" r:id="rId12"/>
    <p:sldId id="279" r:id="rId13"/>
    <p:sldId id="284" r:id="rId14"/>
    <p:sldId id="285" r:id="rId15"/>
    <p:sldId id="300" r:id="rId16"/>
    <p:sldId id="287" r:id="rId17"/>
    <p:sldId id="291" r:id="rId18"/>
    <p:sldId id="293" r:id="rId19"/>
    <p:sldId id="297" r:id="rId20"/>
    <p:sldId id="301" r:id="rId21"/>
    <p:sldId id="302" r:id="rId22"/>
    <p:sldId id="265" r:id="rId23"/>
    <p:sldId id="296" r:id="rId24"/>
    <p:sldId id="295" r:id="rId25"/>
    <p:sldId id="292" r:id="rId26"/>
    <p:sldId id="261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12" autoAdjust="0"/>
  </p:normalViewPr>
  <p:slideViewPr>
    <p:cSldViewPr>
      <p:cViewPr>
        <p:scale>
          <a:sx n="76" d="100"/>
          <a:sy n="76" d="100"/>
        </p:scale>
        <p:origin x="-33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BA31-1D40-4A04-AE93-46094C4ADF5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8130F-96FF-4333-8861-328ECCA7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Odmah treba napomenuti da p</a:t>
            </a:r>
            <a:r>
              <a:rPr lang="en-US" dirty="0" err="1" smtClean="0"/>
              <a:t>otpunih</a:t>
            </a:r>
            <a:r>
              <a:rPr lang="en-US" dirty="0" smtClean="0"/>
              <a:t> </a:t>
            </a:r>
            <a:r>
              <a:rPr lang="en-US" dirty="0" err="1" smtClean="0"/>
              <a:t>odgovora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pitanja</a:t>
            </a:r>
            <a:r>
              <a:rPr lang="en-US" dirty="0" smtClean="0"/>
              <a:t> o </a:t>
            </a:r>
            <a:r>
              <a:rPr lang="hr-HR" dirty="0" smtClean="0"/>
              <a:t>darovitosti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je </a:t>
            </a:r>
            <a:r>
              <a:rPr lang="en-US" dirty="0" err="1" smtClean="0"/>
              <a:t>osnovna</a:t>
            </a:r>
            <a:r>
              <a:rPr lang="en-US" dirty="0" smtClean="0"/>
              <a:t> </a:t>
            </a:r>
            <a:r>
              <a:rPr lang="en-US" dirty="0" err="1" smtClean="0"/>
              <a:t>karakeristika</a:t>
            </a:r>
            <a:r>
              <a:rPr lang="en-US" dirty="0" smtClean="0"/>
              <a:t> </a:t>
            </a:r>
            <a:r>
              <a:rPr lang="hr-HR" dirty="0" smtClean="0"/>
              <a:t>darovitih</a:t>
            </a:r>
            <a:r>
              <a:rPr lang="en-US" dirty="0" smtClean="0"/>
              <a:t> </a:t>
            </a:r>
            <a:r>
              <a:rPr lang="en-US" dirty="0" err="1" smtClean="0"/>
              <a:t>jedinstvenost</a:t>
            </a:r>
            <a:r>
              <a:rPr lang="en-US" dirty="0" smtClean="0"/>
              <a:t> i </a:t>
            </a:r>
            <a:r>
              <a:rPr lang="en-US" dirty="0" err="1" smtClean="0"/>
              <a:t>nepredvidivost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1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Kako bi daroviti učenici dali svoj kreativni doprinos u područjima kojima se bave, treba razvijati njihovo stvaralačko mišljenje, poticati ih da ispituju, oslobađati ih straha od pogrešnih odgovora, ohrabrivati u davanju novih ideja te nikad ne ismijavati njihove neobične i originalne odgovore</a:t>
            </a:r>
            <a:r>
              <a:rPr lang="hr-HR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7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 u tom 1. mentorskom zadatku jasno</a:t>
            </a:r>
            <a:r>
              <a:rPr lang="hr-HR" baseline="0" dirty="0" smtClean="0"/>
              <a:t> smo osvijestile da posebnu pozornost treba posvetiti djevojčicima. Naime, činjenica je da se p</a:t>
            </a:r>
            <a:r>
              <a:rPr lang="en-US" dirty="0" err="1" smtClean="0"/>
              <a:t>repoznati</a:t>
            </a:r>
            <a:r>
              <a:rPr lang="en-US" dirty="0" smtClean="0"/>
              <a:t> </a:t>
            </a:r>
            <a:r>
              <a:rPr lang="en-US" dirty="0" err="1" smtClean="0"/>
              <a:t>daroviti</a:t>
            </a:r>
            <a:r>
              <a:rPr lang="en-US" dirty="0" smtClean="0"/>
              <a:t> </a:t>
            </a:r>
            <a:r>
              <a:rPr lang="en-US" dirty="0" err="1" smtClean="0"/>
              <a:t>učenici</a:t>
            </a:r>
            <a:r>
              <a:rPr lang="en-US" dirty="0" smtClean="0"/>
              <a:t> bore s </a:t>
            </a:r>
            <a:r>
              <a:rPr lang="en-US" dirty="0" err="1" smtClean="0"/>
              <a:t>mnogobrojnim</a:t>
            </a:r>
            <a:r>
              <a:rPr lang="en-US" dirty="0" smtClean="0"/>
              <a:t> </a:t>
            </a:r>
            <a:r>
              <a:rPr lang="en-US" dirty="0" err="1" smtClean="0"/>
              <a:t>mitovima</a:t>
            </a:r>
            <a:r>
              <a:rPr lang="en-US" dirty="0" smtClean="0"/>
              <a:t> i </a:t>
            </a:r>
            <a:r>
              <a:rPr lang="en-US" dirty="0" err="1" smtClean="0"/>
              <a:t>predrasudama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se </a:t>
            </a:r>
            <a:r>
              <a:rPr lang="en-US" dirty="0" err="1" smtClean="0"/>
              <a:t>nameću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strana</a:t>
            </a:r>
            <a:r>
              <a:rPr lang="hr-HR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naglasiti</a:t>
            </a:r>
            <a:r>
              <a:rPr lang="en-US" dirty="0" smtClean="0"/>
              <a:t> i to da je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djevojčica</a:t>
            </a:r>
            <a:r>
              <a:rPr lang="en-US" dirty="0" smtClean="0"/>
              <a:t>,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tradicionalnih</a:t>
            </a:r>
            <a:r>
              <a:rPr lang="en-US" dirty="0" smtClean="0"/>
              <a:t> </a:t>
            </a:r>
            <a:r>
              <a:rPr lang="en-US" dirty="0" err="1" smtClean="0"/>
              <a:t>očekivanja</a:t>
            </a:r>
            <a:r>
              <a:rPr lang="en-US" dirty="0" smtClean="0"/>
              <a:t> i </a:t>
            </a:r>
            <a:r>
              <a:rPr lang="en-US" dirty="0" err="1" smtClean="0"/>
              <a:t>društvenih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r>
              <a:rPr lang="en-US" dirty="0" smtClean="0"/>
              <a:t>, </a:t>
            </a:r>
            <a:r>
              <a:rPr lang="en-US" dirty="0" err="1" smtClean="0"/>
              <a:t>osobito</a:t>
            </a:r>
            <a:r>
              <a:rPr lang="en-US" dirty="0" smtClean="0"/>
              <a:t> </a:t>
            </a:r>
            <a:r>
              <a:rPr lang="en-US" dirty="0" err="1" smtClean="0"/>
              <a:t>važna</a:t>
            </a:r>
            <a:r>
              <a:rPr lang="en-US" dirty="0" smtClean="0"/>
              <a:t> </a:t>
            </a:r>
            <a:r>
              <a:rPr lang="en-US" dirty="0" err="1" smtClean="0"/>
              <a:t>identifikacija</a:t>
            </a:r>
            <a:r>
              <a:rPr lang="en-US" dirty="0" smtClean="0"/>
              <a:t> </a:t>
            </a:r>
            <a:r>
              <a:rPr lang="en-US" dirty="0" err="1" smtClean="0"/>
              <a:t>darovitosti</a:t>
            </a:r>
            <a:r>
              <a:rPr lang="en-US" dirty="0" smtClean="0"/>
              <a:t> i </a:t>
            </a:r>
            <a:r>
              <a:rPr lang="en-US" dirty="0" err="1" smtClean="0"/>
              <a:t>poticanje</a:t>
            </a:r>
            <a:r>
              <a:rPr lang="en-US" dirty="0" smtClean="0"/>
              <a:t> </a:t>
            </a:r>
            <a:r>
              <a:rPr lang="en-US" dirty="0" err="1" smtClean="0"/>
              <a:t>njihova</a:t>
            </a:r>
            <a:r>
              <a:rPr lang="en-US" dirty="0" smtClean="0"/>
              <a:t> </a:t>
            </a:r>
            <a:r>
              <a:rPr lang="en-US" dirty="0" err="1" smtClean="0"/>
              <a:t>samopouzdanja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</a:t>
            </a:r>
            <a:r>
              <a:rPr lang="en-US" dirty="0" err="1" smtClean="0"/>
              <a:t>osvijestile</a:t>
            </a:r>
            <a:r>
              <a:rPr lang="en-US" dirty="0" smtClean="0"/>
              <a:t> da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rijetke</a:t>
            </a:r>
            <a:r>
              <a:rPr lang="en-US" dirty="0" smtClean="0"/>
              <a:t> i </a:t>
            </a:r>
            <a:r>
              <a:rPr lang="en-US" dirty="0" err="1" smtClean="0"/>
              <a:t>vrijedne</a:t>
            </a:r>
            <a:r>
              <a:rPr lang="hr-HR" dirty="0" smtClean="0"/>
              <a:t>,</a:t>
            </a:r>
            <a:r>
              <a:rPr lang="hr-HR" baseline="0" dirty="0" smtClean="0"/>
              <a:t> pogotovo ako ne dolaze iz obrazovanijih i situiranijih obitelji, uz što je također vezana jedna od predrasuda, i to ona koja kaže da darovita djeca uglavnom imaju obrazovanije i imućnije roditelje.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Učestale</a:t>
            </a:r>
            <a:r>
              <a:rPr lang="en-US" dirty="0" smtClean="0"/>
              <a:t> </a:t>
            </a:r>
            <a:r>
              <a:rPr lang="en-US" dirty="0" err="1" smtClean="0"/>
              <a:t>rasprave</a:t>
            </a:r>
            <a:r>
              <a:rPr lang="en-US" dirty="0" smtClean="0"/>
              <a:t> o </a:t>
            </a:r>
            <a:r>
              <a:rPr lang="en-US" dirty="0" err="1" smtClean="0"/>
              <a:t>muškoj</a:t>
            </a:r>
            <a:r>
              <a:rPr lang="en-US" dirty="0" smtClean="0"/>
              <a:t> </a:t>
            </a:r>
            <a:r>
              <a:rPr lang="en-US" dirty="0" err="1" smtClean="0"/>
              <a:t>uspješnosti</a:t>
            </a:r>
            <a:r>
              <a:rPr lang="en-US" dirty="0" smtClean="0"/>
              <a:t> u </a:t>
            </a:r>
            <a:r>
              <a:rPr lang="en-US" dirty="0" err="1" smtClean="0"/>
              <a:t>području</a:t>
            </a:r>
            <a:r>
              <a:rPr lang="en-US" dirty="0" smtClean="0"/>
              <a:t> </a:t>
            </a:r>
            <a:r>
              <a:rPr lang="en-US" dirty="0" err="1" smtClean="0"/>
              <a:t>matematike</a:t>
            </a:r>
            <a:r>
              <a:rPr lang="en-US" dirty="0" smtClean="0"/>
              <a:t> i </a:t>
            </a:r>
            <a:r>
              <a:rPr lang="en-US" dirty="0" err="1" smtClean="0"/>
              <a:t>stereotipna</a:t>
            </a:r>
            <a:r>
              <a:rPr lang="en-US" dirty="0" smtClean="0"/>
              <a:t> </a:t>
            </a:r>
            <a:r>
              <a:rPr lang="en-US" dirty="0" err="1" smtClean="0"/>
              <a:t>razmišljanja</a:t>
            </a:r>
            <a:r>
              <a:rPr lang="en-US" dirty="0" smtClean="0"/>
              <a:t> o </a:t>
            </a:r>
            <a:r>
              <a:rPr lang="en-US" dirty="0" err="1" smtClean="0"/>
              <a:t>matematičkoj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i </a:t>
            </a:r>
            <a:r>
              <a:rPr lang="en-US" dirty="0" err="1" smtClean="0"/>
              <a:t>spolu</a:t>
            </a:r>
            <a:r>
              <a:rPr lang="en-US" dirty="0" smtClean="0"/>
              <a:t> </a:t>
            </a:r>
            <a:r>
              <a:rPr lang="en-US" dirty="0" err="1" smtClean="0"/>
              <a:t>loše</a:t>
            </a:r>
            <a:r>
              <a:rPr lang="en-US" dirty="0" smtClean="0"/>
              <a:t> </a:t>
            </a:r>
            <a:r>
              <a:rPr lang="en-US" dirty="0" err="1" smtClean="0"/>
              <a:t>utječu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djevojačku</a:t>
            </a:r>
            <a:r>
              <a:rPr lang="en-US" dirty="0" smtClean="0"/>
              <a:t> </a:t>
            </a:r>
            <a:r>
              <a:rPr lang="en-US" dirty="0" err="1" smtClean="0"/>
              <a:t>darovitost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isticanje</a:t>
            </a:r>
            <a:r>
              <a:rPr lang="en-US" dirty="0" smtClean="0"/>
              <a:t> </a:t>
            </a:r>
            <a:r>
              <a:rPr lang="en-US" dirty="0" err="1" smtClean="0"/>
              <a:t>spolne</a:t>
            </a:r>
            <a:r>
              <a:rPr lang="en-US" dirty="0" smtClean="0"/>
              <a:t> </a:t>
            </a:r>
            <a:r>
              <a:rPr lang="en-US" dirty="0" err="1" smtClean="0"/>
              <a:t>razlike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obeshrabriti</a:t>
            </a:r>
            <a:r>
              <a:rPr lang="en-US" dirty="0" smtClean="0"/>
              <a:t> </a:t>
            </a:r>
            <a:r>
              <a:rPr lang="en-US" dirty="0" err="1" smtClean="0"/>
              <a:t>djevojke</a:t>
            </a:r>
            <a:r>
              <a:rPr lang="en-US" dirty="0" smtClean="0"/>
              <a:t> u </a:t>
            </a:r>
            <a:r>
              <a:rPr lang="en-US" dirty="0" err="1" smtClean="0"/>
              <a:t>bavljenju</a:t>
            </a:r>
            <a:r>
              <a:rPr lang="en-US" dirty="0" smtClean="0"/>
              <a:t> </a:t>
            </a:r>
            <a:r>
              <a:rPr lang="en-US" dirty="0" err="1" smtClean="0"/>
              <a:t>matematikom</a:t>
            </a:r>
            <a:r>
              <a:rPr lang="en-US" dirty="0" smtClean="0"/>
              <a:t>, </a:t>
            </a:r>
            <a:r>
              <a:rPr lang="en-US" dirty="0" err="1" smtClean="0"/>
              <a:t>stoga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vođenje</a:t>
            </a:r>
            <a:r>
              <a:rPr lang="en-US" dirty="0" smtClean="0"/>
              <a:t> i </a:t>
            </a:r>
            <a:r>
              <a:rPr lang="en-US" dirty="0" err="1" smtClean="0"/>
              <a:t>podrška</a:t>
            </a:r>
            <a:r>
              <a:rPr lang="en-US" dirty="0" smtClean="0"/>
              <a:t> </a:t>
            </a:r>
            <a:r>
              <a:rPr lang="en-US" dirty="0" err="1" smtClean="0"/>
              <a:t>matematički</a:t>
            </a:r>
            <a:r>
              <a:rPr lang="en-US" dirty="0" smtClean="0"/>
              <a:t> </a:t>
            </a:r>
            <a:r>
              <a:rPr lang="en-US" dirty="0" err="1" smtClean="0"/>
              <a:t>darovitim</a:t>
            </a:r>
            <a:r>
              <a:rPr lang="en-US" dirty="0" smtClean="0"/>
              <a:t> </a:t>
            </a:r>
            <a:r>
              <a:rPr lang="en-US" dirty="0" err="1" smtClean="0"/>
              <a:t>djevojkama</a:t>
            </a:r>
            <a:r>
              <a:rPr lang="en-US" dirty="0" smtClean="0"/>
              <a:t> </a:t>
            </a:r>
            <a:r>
              <a:rPr lang="en-US" dirty="0" err="1" smtClean="0"/>
              <a:t>iznimno</a:t>
            </a:r>
            <a:r>
              <a:rPr lang="en-US" dirty="0" smtClean="0"/>
              <a:t> </a:t>
            </a:r>
            <a:r>
              <a:rPr lang="en-US" dirty="0" err="1" smtClean="0"/>
              <a:t>važni</a:t>
            </a:r>
            <a:r>
              <a:rPr lang="en-US" dirty="0" smtClean="0"/>
              <a:t>. </a:t>
            </a:r>
            <a:r>
              <a:rPr lang="en-US" dirty="0" err="1" smtClean="0"/>
              <a:t>Njima</a:t>
            </a:r>
            <a:r>
              <a:rPr lang="en-US" dirty="0" smtClean="0"/>
              <a:t> je </a:t>
            </a:r>
            <a:r>
              <a:rPr lang="en-US" dirty="0" err="1" smtClean="0"/>
              <a:t>potreban</a:t>
            </a:r>
            <a:r>
              <a:rPr lang="en-US" dirty="0" smtClean="0"/>
              <a:t> i model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poistovjećivanje</a:t>
            </a:r>
            <a:r>
              <a:rPr lang="en-US" dirty="0" smtClean="0"/>
              <a:t> pa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žene</a:t>
            </a:r>
            <a:r>
              <a:rPr lang="en-US" dirty="0" smtClean="0"/>
              <a:t> </a:t>
            </a:r>
            <a:r>
              <a:rPr lang="en-US" dirty="0" err="1" smtClean="0"/>
              <a:t>učitelji</a:t>
            </a:r>
            <a:r>
              <a:rPr lang="en-US" dirty="0" smtClean="0"/>
              <a:t> i </a:t>
            </a:r>
            <a:r>
              <a:rPr lang="en-US" dirty="0" err="1" smtClean="0"/>
              <a:t>matematičari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presudnu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daljnji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njihove</a:t>
            </a:r>
            <a:r>
              <a:rPr lang="en-US" dirty="0" smtClean="0"/>
              <a:t> </a:t>
            </a:r>
            <a:r>
              <a:rPr lang="en-US" dirty="0" err="1" smtClean="0"/>
              <a:t>darovitosti</a:t>
            </a:r>
            <a:r>
              <a:rPr lang="en-US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74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Darovita djeca su, zapravo, vrlo samostalna: sposobna su za samostalna otkrića, uče samostalno, postavljaju pitanja, traže i pronalaze odgovore, često na nov, drugačiji i osebujan način. I zato je s njima krasno raditi.</a:t>
            </a:r>
          </a:p>
          <a:p>
            <a:r>
              <a:rPr lang="hr-HR" dirty="0" smtClean="0"/>
              <a:t>IPAK,</a:t>
            </a:r>
            <a:r>
              <a:rPr lang="hr-HR" baseline="0" dirty="0" smtClean="0"/>
              <a:t>  okolina je ključna za realizaciju darovitosti!!!</a:t>
            </a:r>
          </a:p>
          <a:p>
            <a:r>
              <a:rPr lang="hr-HR" baseline="0" dirty="0" smtClean="0"/>
              <a:t>Radeći s darovitim učenicima, jasno smo shvatile 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mentorstvo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darovitom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učeniku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predstavlja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više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pukog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poučavanja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nastavnih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sadržaja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Za puni razvoj i zamah njihove darovitosti nije dovoljan jedan sad dodatne nastave tjedno, i to samo s učiteljem kojem to tjedno zaduženje ili osobni entuzijazam dopuštaju!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58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</a:t>
            </a:r>
            <a:r>
              <a:rPr lang="en-US" dirty="0" err="1" smtClean="0"/>
              <a:t>nikako</a:t>
            </a:r>
            <a:r>
              <a:rPr lang="en-US" dirty="0" smtClean="0"/>
              <a:t> ne </a:t>
            </a:r>
            <a:r>
              <a:rPr lang="en-US" dirty="0" err="1" smtClean="0"/>
              <a:t>bismo</a:t>
            </a:r>
            <a:r>
              <a:rPr lang="en-US" dirty="0" smtClean="0"/>
              <a:t> </a:t>
            </a:r>
            <a:r>
              <a:rPr lang="en-US" dirty="0" err="1" smtClean="0"/>
              <a:t>smjeli</a:t>
            </a:r>
            <a:r>
              <a:rPr lang="en-US" dirty="0" smtClean="0"/>
              <a:t> </a:t>
            </a:r>
            <a:r>
              <a:rPr lang="en-US" dirty="0" err="1" smtClean="0"/>
              <a:t>smetnuti</a:t>
            </a:r>
            <a:r>
              <a:rPr lang="en-US" dirty="0" smtClean="0"/>
              <a:t> s </a:t>
            </a:r>
            <a:r>
              <a:rPr lang="en-US" dirty="0" err="1" smtClean="0"/>
              <a:t>uma</a:t>
            </a:r>
            <a:r>
              <a:rPr lang="en-US" dirty="0" smtClean="0"/>
              <a:t> da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svaka</a:t>
            </a:r>
            <a:r>
              <a:rPr lang="en-US" dirty="0" smtClean="0"/>
              <a:t> </a:t>
            </a:r>
            <a:r>
              <a:rPr lang="en-US" dirty="0" err="1" smtClean="0"/>
              <a:t>darovitost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uzaludna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razvijenih</a:t>
            </a:r>
            <a:r>
              <a:rPr lang="en-US" dirty="0" smtClean="0"/>
              <a:t> </a:t>
            </a:r>
            <a:r>
              <a:rPr lang="en-US" dirty="0" err="1" smtClean="0"/>
              <a:t>radnih</a:t>
            </a:r>
            <a:r>
              <a:rPr lang="en-US" dirty="0" smtClean="0"/>
              <a:t> </a:t>
            </a:r>
            <a:r>
              <a:rPr lang="en-US" dirty="0" err="1" smtClean="0"/>
              <a:t>navika</a:t>
            </a:r>
            <a:r>
              <a:rPr lang="en-US" dirty="0" smtClean="0"/>
              <a:t> pa </a:t>
            </a:r>
            <a:r>
              <a:rPr lang="en-US" dirty="0" err="1" smtClean="0"/>
              <a:t>nam</a:t>
            </a:r>
            <a:r>
              <a:rPr lang="en-US" dirty="0" smtClean="0"/>
              <a:t> se </a:t>
            </a:r>
            <a:r>
              <a:rPr lang="en-US" dirty="0" err="1" smtClean="0"/>
              <a:t>čini</a:t>
            </a:r>
            <a:r>
              <a:rPr lang="en-US" dirty="0" smtClean="0"/>
              <a:t> da je </a:t>
            </a:r>
            <a:r>
              <a:rPr lang="en-US" dirty="0" err="1" smtClean="0"/>
              <a:t>osnovna</a:t>
            </a:r>
            <a:r>
              <a:rPr lang="en-US" dirty="0" smtClean="0"/>
              <a:t> </a:t>
            </a:r>
            <a:r>
              <a:rPr lang="en-US" dirty="0" err="1" smtClean="0"/>
              <a:t>zadaća</a:t>
            </a:r>
            <a:r>
              <a:rPr lang="en-US" dirty="0" smtClean="0"/>
              <a:t> </a:t>
            </a:r>
            <a:r>
              <a:rPr lang="en-US" dirty="0" err="1" smtClean="0"/>
              <a:t>hrvatskoga</a:t>
            </a:r>
            <a:r>
              <a:rPr lang="en-US" dirty="0" smtClean="0"/>
              <a:t> </a:t>
            </a:r>
            <a:r>
              <a:rPr lang="en-US" dirty="0" err="1" smtClean="0"/>
              <a:t>školstva</a:t>
            </a:r>
            <a:r>
              <a:rPr lang="en-US" dirty="0" smtClean="0"/>
              <a:t> </a:t>
            </a:r>
            <a:r>
              <a:rPr lang="en-US" dirty="0" err="1" smtClean="0"/>
              <a:t>razviti</a:t>
            </a:r>
            <a:r>
              <a:rPr lang="en-US" dirty="0" smtClean="0"/>
              <a:t> </a:t>
            </a:r>
            <a:r>
              <a:rPr lang="en-US" dirty="0" err="1" smtClean="0"/>
              <a:t>radne</a:t>
            </a:r>
            <a:r>
              <a:rPr lang="en-US" dirty="0" smtClean="0"/>
              <a:t> </a:t>
            </a:r>
            <a:r>
              <a:rPr lang="en-US" dirty="0" err="1" smtClean="0"/>
              <a:t>navike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, a </a:t>
            </a:r>
            <a:r>
              <a:rPr lang="en-US" dirty="0" err="1" smtClean="0"/>
              <a:t>posebno</a:t>
            </a:r>
            <a:r>
              <a:rPr lang="en-US" dirty="0" smtClean="0"/>
              <a:t> </a:t>
            </a:r>
            <a:r>
              <a:rPr lang="en-US" dirty="0" err="1" smtClean="0"/>
              <a:t>darovitih</a:t>
            </a:r>
            <a:r>
              <a:rPr lang="en-US" dirty="0" smtClean="0"/>
              <a:t> </a:t>
            </a:r>
            <a:r>
              <a:rPr lang="en-US" dirty="0" err="1" smtClean="0"/>
              <a:t>učenika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13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Stručnjak</a:t>
            </a:r>
            <a:r>
              <a:rPr lang="en-US" dirty="0" smtClean="0"/>
              <a:t> </a:t>
            </a:r>
            <a:r>
              <a:rPr lang="en-US" dirty="0" err="1" smtClean="0"/>
              <a:t>Malcom</a:t>
            </a:r>
            <a:r>
              <a:rPr lang="en-US" dirty="0" smtClean="0"/>
              <a:t> </a:t>
            </a:r>
            <a:r>
              <a:rPr lang="en-US" dirty="0" err="1" smtClean="0"/>
              <a:t>Gladwell</a:t>
            </a:r>
            <a:r>
              <a:rPr lang="en-US" dirty="0" smtClean="0"/>
              <a:t> se </a:t>
            </a:r>
            <a:r>
              <a:rPr lang="en-US" dirty="0" err="1" smtClean="0"/>
              <a:t>dugi</a:t>
            </a:r>
            <a:r>
              <a:rPr lang="en-US" dirty="0" smtClean="0"/>
              <a:t> </a:t>
            </a:r>
            <a:r>
              <a:rPr lang="en-US" dirty="0" err="1" smtClean="0"/>
              <a:t>niz</a:t>
            </a:r>
            <a:r>
              <a:rPr lang="en-US" dirty="0" smtClean="0"/>
              <a:t> </a:t>
            </a:r>
            <a:r>
              <a:rPr lang="en-US" dirty="0" err="1" smtClean="0"/>
              <a:t>godina</a:t>
            </a:r>
            <a:r>
              <a:rPr lang="en-US" dirty="0" smtClean="0"/>
              <a:t> </a:t>
            </a:r>
            <a:r>
              <a:rPr lang="en-US" dirty="0" err="1" smtClean="0"/>
              <a:t>bavio</a:t>
            </a:r>
            <a:r>
              <a:rPr lang="en-US" dirty="0" smtClean="0"/>
              <a:t> </a:t>
            </a:r>
            <a:r>
              <a:rPr lang="en-US" dirty="0" err="1" smtClean="0"/>
              <a:t>pitanjem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uspijevaju</a:t>
            </a:r>
            <a:r>
              <a:rPr lang="en-US" dirty="0" smtClean="0"/>
              <a:t> </a:t>
            </a:r>
            <a:r>
              <a:rPr lang="en-US" dirty="0" err="1" smtClean="0"/>
              <a:t>iznad</a:t>
            </a:r>
            <a:r>
              <a:rPr lang="en-US" dirty="0" smtClean="0"/>
              <a:t> </a:t>
            </a:r>
            <a:r>
              <a:rPr lang="en-US" dirty="0" err="1" smtClean="0"/>
              <a:t>prosjeka</a:t>
            </a:r>
            <a:r>
              <a:rPr lang="en-US" dirty="0" smtClean="0"/>
              <a:t>. To je i </a:t>
            </a:r>
            <a:r>
              <a:rPr lang="en-US" dirty="0" err="1" smtClean="0"/>
              <a:t>naslov</a:t>
            </a:r>
            <a:r>
              <a:rPr lang="en-US" dirty="0" smtClean="0"/>
              <a:t> </a:t>
            </a:r>
            <a:r>
              <a:rPr lang="en-US" dirty="0" err="1" smtClean="0"/>
              <a:t>njegove</a:t>
            </a:r>
            <a:r>
              <a:rPr lang="en-US" dirty="0" smtClean="0"/>
              <a:t> </a:t>
            </a:r>
            <a:r>
              <a:rPr lang="en-US" dirty="0" err="1" smtClean="0"/>
              <a:t>čuvene</a:t>
            </a:r>
            <a:r>
              <a:rPr lang="en-US" dirty="0" smtClean="0"/>
              <a:t> </a:t>
            </a:r>
            <a:r>
              <a:rPr lang="en-US" dirty="0" err="1" smtClean="0"/>
              <a:t>knjige</a:t>
            </a:r>
            <a:r>
              <a:rPr lang="en-US" dirty="0" smtClean="0"/>
              <a:t> - </a:t>
            </a:r>
            <a:r>
              <a:rPr lang="en-US" i="1" dirty="0" err="1" smtClean="0"/>
              <a:t>Izvan</a:t>
            </a:r>
            <a:r>
              <a:rPr lang="en-US" i="1" dirty="0" smtClean="0"/>
              <a:t> </a:t>
            </a:r>
            <a:r>
              <a:rPr lang="en-US" i="1" dirty="0" err="1" smtClean="0"/>
              <a:t>prosjeka</a:t>
            </a:r>
            <a:r>
              <a:rPr lang="hr-HR" i="1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Gladwell</a:t>
            </a:r>
            <a:r>
              <a:rPr lang="en-US" dirty="0" smtClean="0"/>
              <a:t> je </a:t>
            </a:r>
            <a:r>
              <a:rPr lang="en-US" dirty="0" err="1" smtClean="0"/>
              <a:t>zaključio</a:t>
            </a:r>
            <a:r>
              <a:rPr lang="en-US" dirty="0" smtClean="0"/>
              <a:t> da je rad </a:t>
            </a:r>
            <a:r>
              <a:rPr lang="en-US" dirty="0" err="1" smtClean="0"/>
              <a:t>jedan</a:t>
            </a:r>
            <a:r>
              <a:rPr lang="en-US" dirty="0" smtClean="0"/>
              <a:t> od </a:t>
            </a:r>
            <a:r>
              <a:rPr lang="en-US" dirty="0" err="1" smtClean="0"/>
              <a:t>najvažnijih</a:t>
            </a:r>
            <a:r>
              <a:rPr lang="en-US" dirty="0" smtClean="0"/>
              <a:t> </a:t>
            </a:r>
            <a:r>
              <a:rPr lang="en-US" dirty="0" err="1" smtClean="0"/>
              <a:t>činitelja</a:t>
            </a:r>
            <a:r>
              <a:rPr lang="hr-HR" dirty="0" smtClean="0"/>
              <a:t>. Tako su nastali i Bill Gates i The Beatles.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Sva su djeca darovita. / Svako je dijete darovito u nečemu.</a:t>
            </a:r>
          </a:p>
          <a:p>
            <a:r>
              <a:rPr lang="hr-HR" dirty="0" smtClean="0"/>
              <a:t>Darovita djeca uspjet će u životu bez obzira pružamo li im potporu ili ne. </a:t>
            </a:r>
          </a:p>
          <a:p>
            <a:r>
              <a:rPr lang="hr-HR" dirty="0" smtClean="0"/>
              <a:t>Darovita djeca vole školu i dobivaju dobre ocjene.</a:t>
            </a:r>
          </a:p>
          <a:p>
            <a:r>
              <a:rPr lang="hr-HR" dirty="0" smtClean="0"/>
              <a:t>Izdvojimo li darovitu djecu u posebnu skupinu, postat će snobovi.</a:t>
            </a:r>
          </a:p>
          <a:p>
            <a:r>
              <a:rPr lang="hr-HR" dirty="0" smtClean="0"/>
              <a:t>Darovita djeca dolaze uglavnom iz obrazovanijih i situiranijih obitelji.</a:t>
            </a:r>
          </a:p>
          <a:p>
            <a:r>
              <a:rPr lang="hr-HR" dirty="0" smtClean="0"/>
              <a:t>Darovita djeca nisu svjesna da su "drukčija" dok im to netko ne kaže.</a:t>
            </a:r>
          </a:p>
          <a:p>
            <a:r>
              <a:rPr lang="hr-HR" dirty="0" smtClean="0"/>
              <a:t>Darovitu djecu treba zaposliti, u protivnom će postati lijena.</a:t>
            </a:r>
          </a:p>
          <a:p>
            <a:r>
              <a:rPr lang="hr-HR" dirty="0" smtClean="0"/>
              <a:t>Učitelji vole imati darovitu djecu u razredu.</a:t>
            </a:r>
          </a:p>
          <a:p>
            <a:r>
              <a:rPr lang="hr-HR" dirty="0" smtClean="0"/>
              <a:t>Darovita su djeca dobra u svemu što rade.</a:t>
            </a:r>
          </a:p>
          <a:p>
            <a:r>
              <a:rPr lang="hr-HR" dirty="0" smtClean="0"/>
              <a:t>Darovita djeca imaju sjajne socijalne vještine i vještine suradnje.</a:t>
            </a:r>
          </a:p>
          <a:p>
            <a:r>
              <a:rPr lang="hr-HR" dirty="0" smtClean="0"/>
              <a:t>Posebni programi za darovite su „elitni”.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5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Renzullijeva</a:t>
            </a:r>
            <a:r>
              <a:rPr lang="en-US" dirty="0" smtClean="0"/>
              <a:t> </a:t>
            </a:r>
            <a:r>
              <a:rPr lang="en-US" dirty="0" err="1" smtClean="0"/>
              <a:t>troprstenasta</a:t>
            </a:r>
            <a:r>
              <a:rPr lang="en-US" dirty="0" smtClean="0"/>
              <a:t> </a:t>
            </a:r>
            <a:r>
              <a:rPr lang="en-US" dirty="0" err="1" smtClean="0"/>
              <a:t>koncepcija</a:t>
            </a:r>
            <a:r>
              <a:rPr lang="hr-HR" dirty="0" smtClean="0"/>
              <a:t> darovitosti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kojoj</a:t>
            </a:r>
            <a:r>
              <a:rPr lang="en-US" dirty="0" smtClean="0"/>
              <a:t> </a:t>
            </a:r>
            <a:r>
              <a:rPr lang="en-US" dirty="0" err="1" smtClean="0"/>
              <a:t>darovitost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složenu</a:t>
            </a:r>
            <a:r>
              <a:rPr lang="en-US" dirty="0" smtClean="0"/>
              <a:t> </a:t>
            </a:r>
            <a:r>
              <a:rPr lang="en-US" dirty="0" err="1" smtClean="0"/>
              <a:t>interakciju</a:t>
            </a:r>
            <a:r>
              <a:rPr lang="en-US" dirty="0" smtClean="0"/>
              <a:t> </a:t>
            </a:r>
            <a:r>
              <a:rPr lang="en-US" dirty="0" err="1" smtClean="0"/>
              <a:t>triju</a:t>
            </a:r>
            <a:r>
              <a:rPr lang="en-US" dirty="0" smtClean="0"/>
              <a:t> </a:t>
            </a:r>
            <a:r>
              <a:rPr lang="en-US" dirty="0" err="1" smtClean="0"/>
              <a:t>čimbenika</a:t>
            </a:r>
            <a:r>
              <a:rPr lang="en-US" dirty="0" smtClean="0"/>
              <a:t>: </a:t>
            </a:r>
            <a:endParaRPr lang="hr-HR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err="1" smtClean="0"/>
              <a:t>iznadprosječnih</a:t>
            </a:r>
            <a:r>
              <a:rPr lang="en-US" b="1" dirty="0" smtClean="0"/>
              <a:t> </a:t>
            </a:r>
            <a:r>
              <a:rPr lang="en-US" b="1" dirty="0" err="1" smtClean="0"/>
              <a:t>općih</a:t>
            </a:r>
            <a:r>
              <a:rPr lang="en-US" b="1" dirty="0" smtClean="0"/>
              <a:t> i/</a:t>
            </a:r>
            <a:r>
              <a:rPr lang="en-US" b="1" dirty="0" err="1" smtClean="0"/>
              <a:t>ili</a:t>
            </a:r>
            <a:r>
              <a:rPr lang="en-US" b="1" dirty="0" smtClean="0"/>
              <a:t> </a:t>
            </a:r>
            <a:r>
              <a:rPr lang="en-US" b="1" dirty="0" err="1" smtClean="0"/>
              <a:t>specifičnih</a:t>
            </a:r>
            <a:r>
              <a:rPr lang="en-US" b="1" dirty="0" smtClean="0"/>
              <a:t> </a:t>
            </a:r>
            <a:r>
              <a:rPr lang="en-US" b="1" dirty="0" err="1" smtClean="0"/>
              <a:t>intelektualnih</a:t>
            </a:r>
            <a:r>
              <a:rPr lang="en-US" b="1" dirty="0" smtClean="0"/>
              <a:t> </a:t>
            </a:r>
            <a:r>
              <a:rPr lang="en-US" b="1" dirty="0" err="1" smtClean="0"/>
              <a:t>sposobnost</a:t>
            </a:r>
            <a:r>
              <a:rPr lang="en-US" dirty="0" err="1" smtClean="0"/>
              <a:t>i</a:t>
            </a:r>
            <a:r>
              <a:rPr lang="hr-HR" dirty="0" smtClean="0"/>
              <a:t>;</a:t>
            </a:r>
            <a:r>
              <a:rPr lang="hr-HR" baseline="0" dirty="0" smtClean="0"/>
              <a:t> </a:t>
            </a:r>
            <a:endParaRPr lang="hr-HR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b="1" dirty="0" smtClean="0"/>
              <a:t>osobina</a:t>
            </a:r>
            <a:r>
              <a:rPr lang="hr-HR" b="1" baseline="0" dirty="0" smtClean="0"/>
              <a:t> ličnosti</a:t>
            </a:r>
            <a:r>
              <a:rPr lang="hr-HR" b="0" baseline="0" dirty="0" smtClean="0"/>
              <a:t> koju obilježava v</a:t>
            </a:r>
            <a:r>
              <a:rPr lang="en-US" dirty="0" err="1" smtClean="0"/>
              <a:t>elik</a:t>
            </a:r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posvećenost</a:t>
            </a:r>
            <a:r>
              <a:rPr lang="en-US" dirty="0" smtClean="0"/>
              <a:t> </a:t>
            </a:r>
            <a:r>
              <a:rPr lang="en-US" dirty="0" err="1" smtClean="0"/>
              <a:t>zadatku</a:t>
            </a:r>
            <a:r>
              <a:rPr lang="hr-HR" dirty="0" smtClean="0"/>
              <a:t>: specifična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motivacij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snažna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usmjerenost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cilju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aktivnosti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predmetom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specifična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iznimnoj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radnoj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energiji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dovode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izuzetne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obaviještenosti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području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predmetom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specifičnih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iznimnog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znanj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reativnost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sposobnost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prepoznati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njihovim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originalnim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neuobičajenim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pitanjima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odgovorima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neuobičajenim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mudrim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izjavama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njihovoj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neiscrpnoj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maštovitosti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inventivnosti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smislu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improvizaciju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originalnim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rješenjima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hrabrosti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iskažu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itd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dirty="0" smtClean="0"/>
              <a:t>VAŽNO JE NAGLASITI: S</a:t>
            </a:r>
            <a:r>
              <a:rPr lang="en-US" dirty="0" err="1" smtClean="0"/>
              <a:t>posobnosti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najmanje</a:t>
            </a:r>
            <a:r>
              <a:rPr lang="en-US" dirty="0" smtClean="0"/>
              <a:t> </a:t>
            </a:r>
            <a:r>
              <a:rPr lang="en-US" dirty="0" err="1" smtClean="0"/>
              <a:t>podložne</a:t>
            </a:r>
            <a:r>
              <a:rPr lang="en-US" dirty="0" smtClean="0"/>
              <a:t> </a:t>
            </a:r>
            <a:r>
              <a:rPr lang="en-US" dirty="0" err="1" smtClean="0"/>
              <a:t>promjeni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kreativnost</a:t>
            </a:r>
            <a:r>
              <a:rPr lang="en-US" dirty="0" smtClean="0"/>
              <a:t> i </a:t>
            </a:r>
            <a:r>
              <a:rPr lang="en-US" dirty="0" err="1" smtClean="0"/>
              <a:t>motivacija</a:t>
            </a:r>
            <a:r>
              <a:rPr lang="en-US" dirty="0" smtClean="0"/>
              <a:t> </a:t>
            </a:r>
            <a:r>
              <a:rPr lang="en-US" dirty="0" err="1" smtClean="0"/>
              <a:t>mijenjaju</a:t>
            </a:r>
            <a:r>
              <a:rPr lang="en-US" dirty="0" smtClean="0"/>
              <a:t> se </a:t>
            </a:r>
            <a:r>
              <a:rPr lang="en-US" dirty="0" err="1" smtClean="0"/>
              <a:t>tijekom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 pod </a:t>
            </a:r>
            <a:r>
              <a:rPr lang="en-US" dirty="0" err="1" smtClean="0"/>
              <a:t>utjecajem</a:t>
            </a:r>
            <a:r>
              <a:rPr lang="en-US" dirty="0" smtClean="0"/>
              <a:t> </a:t>
            </a:r>
            <a:r>
              <a:rPr lang="en-US" dirty="0" err="1" smtClean="0"/>
              <a:t>okoline</a:t>
            </a:r>
            <a:r>
              <a:rPr lang="hr-HR" dirty="0" smtClean="0"/>
              <a:t>.</a:t>
            </a:r>
            <a:r>
              <a:rPr lang="hr-HR" baseline="0" dirty="0" smtClean="0"/>
              <a:t> I to su područja na koja mi kao učitelji možemo snažnije utjecati.</a:t>
            </a:r>
            <a:endParaRPr lang="hr-HR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8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Iako se u hrvatskom školskom sustavu vide pomaci u radu s darovitom djecom</a:t>
            </a:r>
            <a:r>
              <a:rPr lang="hr-HR" b="0" dirty="0" smtClean="0"/>
              <a:t> (prije</a:t>
            </a:r>
            <a:r>
              <a:rPr lang="hr-HR" b="0" baseline="0" dirty="0" smtClean="0"/>
              <a:t> desetak godina nije se ni znalo koji je broj potencijalno darovite djece u sustavu)</a:t>
            </a:r>
            <a:r>
              <a:rPr lang="hr-HR" b="1" dirty="0" smtClean="0"/>
              <a:t>, još uvijek znčajno zaostajemo! </a:t>
            </a:r>
            <a:r>
              <a:rPr lang="hr-HR" b="0" dirty="0" smtClean="0"/>
              <a:t>(Škole</a:t>
            </a:r>
            <a:r>
              <a:rPr lang="hr-HR" b="0" baseline="0" dirty="0" smtClean="0"/>
              <a:t> su obvezne identificirati i pratiti darovitu djecu, ali mora se raći da mnoge škole nemaju ni ekipiran stručni tim (psiholozi!) koji bi proveo identifikaciju potencijalno darovite djece.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Uloga škole</a:t>
            </a:r>
            <a:endParaRPr lang="en-US" dirty="0" smtClean="0"/>
          </a:p>
          <a:p>
            <a:pPr lvl="0"/>
            <a:r>
              <a:rPr lang="hr-HR" dirty="0" smtClean="0"/>
              <a:t>U cilju razvoja darovitih učenika, škola treba omogućiti:</a:t>
            </a:r>
            <a:endParaRPr lang="en-US" dirty="0" smtClean="0"/>
          </a:p>
          <a:p>
            <a:pPr lvl="1"/>
            <a:r>
              <a:rPr lang="hr-HR" dirty="0" smtClean="0"/>
              <a:t>rad po programima različite težine i složenosti za sve učenike</a:t>
            </a:r>
            <a:endParaRPr lang="en-US" dirty="0" smtClean="0"/>
          </a:p>
          <a:p>
            <a:pPr lvl="1"/>
            <a:r>
              <a:rPr lang="hr-HR" dirty="0" smtClean="0"/>
              <a:t>izborne programe</a:t>
            </a:r>
            <a:endParaRPr lang="en-US" dirty="0" smtClean="0"/>
          </a:p>
          <a:p>
            <a:pPr lvl="1"/>
            <a:r>
              <a:rPr lang="hr-HR" dirty="0" smtClean="0"/>
              <a:t>grupni i individualni rad</a:t>
            </a:r>
            <a:endParaRPr lang="en-US" dirty="0" smtClean="0"/>
          </a:p>
          <a:p>
            <a:pPr lvl="1"/>
            <a:r>
              <a:rPr lang="hr-HR" dirty="0" smtClean="0"/>
              <a:t>rad s mentorom i pristup izvorima specifičnog znanja</a:t>
            </a:r>
            <a:endParaRPr lang="en-US" dirty="0" smtClean="0"/>
          </a:p>
          <a:p>
            <a:pPr lvl="1"/>
            <a:r>
              <a:rPr lang="hr-HR" dirty="0" smtClean="0"/>
              <a:t>raniji upis i/ili akceleraciju ili završavanje osnovnog obrazovanja u kraćem vremenu od propisanog</a:t>
            </a:r>
            <a:endParaRPr lang="en-US" dirty="0" smtClean="0"/>
          </a:p>
          <a:p>
            <a:pPr lvl="1"/>
            <a:r>
              <a:rPr lang="hr-HR" dirty="0" smtClean="0"/>
              <a:t>izvannastavne i izvanškolske aktivnosti</a:t>
            </a:r>
          </a:p>
          <a:p>
            <a:pPr lvl="1"/>
            <a:r>
              <a:rPr lang="hr-HR" dirty="0" smtClean="0"/>
              <a:t>pristup izvorima specifičnog znanja</a:t>
            </a:r>
          </a:p>
          <a:p>
            <a:pPr lvl="1"/>
            <a:r>
              <a:rPr lang="hr-HR" dirty="0" smtClean="0"/>
              <a:t>kontakte sa stručnjacima iz područja interesa.</a:t>
            </a:r>
            <a:endParaRPr lang="en-US" dirty="0" smtClean="0"/>
          </a:p>
          <a:p>
            <a:r>
              <a:rPr lang="hr-HR" dirty="0" smtClean="0"/>
              <a:t>Sve</a:t>
            </a:r>
            <a:r>
              <a:rPr lang="hr-HR" baseline="0" dirty="0" smtClean="0"/>
              <a:t> to na dobro zvuči i na papiru lijepo izgleda, ali i dalje je mnoštvo pitanja.</a:t>
            </a:r>
          </a:p>
          <a:p>
            <a:r>
              <a:rPr lang="hr-HR" baseline="0" dirty="0" smtClean="0"/>
              <a:t>Ostaje činjenica da u skrbi za dorovite KASNIMO (nailazi se na podatak) 40 godina za razvijenim zemljama.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U</a:t>
            </a:r>
            <a:r>
              <a:rPr lang="hr-HR" baseline="0" dirty="0" smtClean="0"/>
              <a:t> radu s darovitim učenicima nametnulo se dosta pitanja: prvo od njih tiče se same identifikacije darovitih učenika.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Mnoga djeca prolaze „ispod radara”. Briga o darovitoj djeci,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 ona su pokretač razvoja i zbivanja u društvu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trbala bi započeti već u predškolskoj dobi. (U predškolskoj dobi i nema sustavne identifikacije, već se ona provodi na zahtjev roditelja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.)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Gotovo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predškolske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treba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bi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tretirati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osigurati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odgoj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obrazovanje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maksimalno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poticati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njegovih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Darovitost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zamijećenu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ranijoj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sustavno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poticati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osiguravajući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širok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opseg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iskustava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uvjete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vještina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stavova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znanja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upotpunjavati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ličnost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razvijati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darovitost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err="1" smtClean="0"/>
              <a:t>Inteligencija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 i </a:t>
            </a:r>
            <a:r>
              <a:rPr lang="en-US" dirty="0" err="1" smtClean="0"/>
              <a:t>sva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korisna</a:t>
            </a:r>
            <a:r>
              <a:rPr lang="en-US" dirty="0" smtClean="0"/>
              <a:t> i </a:t>
            </a:r>
            <a:r>
              <a:rPr lang="en-US" dirty="0" err="1" smtClean="0"/>
              <a:t>potencijalno</a:t>
            </a:r>
            <a:r>
              <a:rPr lang="en-US" dirty="0" smtClean="0"/>
              <a:t> </a:t>
            </a:r>
            <a:r>
              <a:rPr lang="en-US" dirty="0" err="1" smtClean="0"/>
              <a:t>vrijedna</a:t>
            </a:r>
            <a:r>
              <a:rPr lang="en-US" dirty="0" smtClean="0"/>
              <a:t>.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barem</a:t>
            </a:r>
            <a:r>
              <a:rPr lang="en-US" dirty="0" smtClean="0"/>
              <a:t> </a:t>
            </a:r>
            <a:r>
              <a:rPr lang="en-US" dirty="0" err="1" smtClean="0"/>
              <a:t>jednu</a:t>
            </a:r>
            <a:r>
              <a:rPr lang="en-US" dirty="0" smtClean="0"/>
              <a:t> </a:t>
            </a:r>
            <a:r>
              <a:rPr lang="en-US" dirty="0" err="1" smtClean="0"/>
              <a:t>inteligenciju</a:t>
            </a:r>
            <a:r>
              <a:rPr lang="en-US" dirty="0" smtClean="0"/>
              <a:t> s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popisa</a:t>
            </a:r>
            <a:r>
              <a:rPr lang="en-US" dirty="0" smtClean="0"/>
              <a:t>. </a:t>
            </a:r>
            <a:r>
              <a:rPr lang="en-US" dirty="0" err="1" smtClean="0"/>
              <a:t>Roditelji</a:t>
            </a:r>
            <a:r>
              <a:rPr lang="en-US" dirty="0" smtClean="0"/>
              <a:t> i </a:t>
            </a:r>
            <a:r>
              <a:rPr lang="en-US" dirty="0" err="1" smtClean="0"/>
              <a:t>nastavnici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dužni</a:t>
            </a:r>
            <a:r>
              <a:rPr lang="en-US" dirty="0" smtClean="0"/>
              <a:t> </a:t>
            </a:r>
            <a:r>
              <a:rPr lang="en-US" dirty="0" err="1" smtClean="0"/>
              <a:t>otkriti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od </a:t>
            </a:r>
            <a:r>
              <a:rPr lang="en-US" dirty="0" err="1" smtClean="0"/>
              <a:t>njih</a:t>
            </a:r>
            <a:r>
              <a:rPr lang="en-US" dirty="0" smtClean="0"/>
              <a:t> </a:t>
            </a:r>
            <a:r>
              <a:rPr lang="en-US" dirty="0" err="1" smtClean="0"/>
              <a:t>pojedinca</a:t>
            </a:r>
            <a:r>
              <a:rPr lang="en-US" dirty="0" smtClean="0"/>
              <a:t> </a:t>
            </a:r>
            <a:r>
              <a:rPr lang="en-US" dirty="0" err="1" smtClean="0"/>
              <a:t>čini</a:t>
            </a:r>
            <a:r>
              <a:rPr lang="en-US" dirty="0" smtClean="0"/>
              <a:t> </a:t>
            </a:r>
            <a:r>
              <a:rPr lang="en-US" dirty="0" err="1" smtClean="0"/>
              <a:t>darovitim</a:t>
            </a:r>
            <a:r>
              <a:rPr lang="en-US" dirty="0" smtClean="0"/>
              <a:t> </a:t>
            </a:r>
            <a:r>
              <a:rPr lang="en-US" dirty="0" err="1" smtClean="0"/>
              <a:t>učenikom</a:t>
            </a:r>
            <a:r>
              <a:rPr lang="en-US" dirty="0" smtClean="0"/>
              <a:t>, a </a:t>
            </a:r>
            <a:r>
              <a:rPr lang="en-US" dirty="0" err="1" smtClean="0"/>
              <a:t>zatim</a:t>
            </a:r>
            <a:r>
              <a:rPr lang="en-US" dirty="0" smtClean="0"/>
              <a:t> je u </a:t>
            </a:r>
            <a:r>
              <a:rPr lang="en-US" dirty="0" err="1" smtClean="0"/>
              <a:t>potpunosti</a:t>
            </a:r>
            <a:r>
              <a:rPr lang="en-US" dirty="0" smtClean="0"/>
              <a:t> </a:t>
            </a:r>
            <a:r>
              <a:rPr lang="en-US" dirty="0" err="1" smtClean="0"/>
              <a:t>razviti</a:t>
            </a:r>
            <a:r>
              <a:rPr lang="hr-HR" dirty="0" smtClean="0"/>
              <a:t>.</a:t>
            </a:r>
          </a:p>
          <a:p>
            <a:r>
              <a:rPr lang="en-US" dirty="0" err="1" smtClean="0"/>
              <a:t>Često</a:t>
            </a:r>
            <a:r>
              <a:rPr lang="en-US" dirty="0" smtClean="0"/>
              <a:t> se </a:t>
            </a:r>
            <a:r>
              <a:rPr lang="en-US" dirty="0" err="1" smtClean="0"/>
              <a:t>identifikacija</a:t>
            </a:r>
            <a:r>
              <a:rPr lang="en-US" dirty="0" smtClean="0"/>
              <a:t> </a:t>
            </a:r>
            <a:r>
              <a:rPr lang="en-US" dirty="0" err="1" smtClean="0"/>
              <a:t>darovitosti</a:t>
            </a:r>
            <a:r>
              <a:rPr lang="en-US" dirty="0" smtClean="0"/>
              <a:t> </a:t>
            </a:r>
            <a:r>
              <a:rPr lang="en-US" dirty="0" err="1" smtClean="0"/>
              <a:t>pretjerano</a:t>
            </a:r>
            <a:r>
              <a:rPr lang="en-US" dirty="0" smtClean="0"/>
              <a:t> </a:t>
            </a:r>
            <a:r>
              <a:rPr lang="en-US" dirty="0" err="1" smtClean="0"/>
              <a:t>temelji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otkrivanju</a:t>
            </a:r>
            <a:r>
              <a:rPr lang="en-US" dirty="0" smtClean="0"/>
              <a:t> </a:t>
            </a:r>
            <a:r>
              <a:rPr lang="en-US" dirty="0" err="1" smtClean="0"/>
              <a:t>opće</a:t>
            </a:r>
            <a:r>
              <a:rPr lang="en-US" dirty="0" smtClean="0"/>
              <a:t> </a:t>
            </a:r>
            <a:r>
              <a:rPr lang="en-US" dirty="0" err="1" smtClean="0"/>
              <a:t>intelektualne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, a </a:t>
            </a:r>
            <a:r>
              <a:rPr lang="en-US" dirty="0" err="1" smtClean="0"/>
              <a:t>zanemaruje</a:t>
            </a:r>
            <a:r>
              <a:rPr lang="en-US" dirty="0" smtClean="0"/>
              <a:t> </a:t>
            </a:r>
            <a:r>
              <a:rPr lang="en-US" dirty="0" err="1" smtClean="0"/>
              <a:t>ostale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inteligencije</a:t>
            </a:r>
            <a:r>
              <a:rPr lang="en-US" dirty="0" smtClean="0"/>
              <a:t> i </a:t>
            </a:r>
            <a:r>
              <a:rPr lang="en-US" dirty="0" err="1" smtClean="0"/>
              <a:t>njezinu</a:t>
            </a:r>
            <a:r>
              <a:rPr lang="en-US" dirty="0" smtClean="0"/>
              <a:t> </a:t>
            </a:r>
            <a:r>
              <a:rPr lang="en-US" dirty="0" err="1" smtClean="0"/>
              <a:t>višeslojnost</a:t>
            </a:r>
            <a:r>
              <a:rPr lang="en-US" dirty="0" smtClean="0"/>
              <a:t> i </a:t>
            </a:r>
            <a:r>
              <a:rPr lang="en-US" dirty="0" err="1" smtClean="0"/>
              <a:t>dinamičnost</a:t>
            </a:r>
            <a:r>
              <a:rPr lang="hr-HR" dirty="0" smtClean="0"/>
              <a:t>. </a:t>
            </a:r>
            <a:r>
              <a:rPr lang="en-US" u="sng" dirty="0" err="1" smtClean="0"/>
              <a:t>Vjerojatno</a:t>
            </a:r>
            <a:r>
              <a:rPr lang="en-US" u="sng" dirty="0" smtClean="0"/>
              <a:t> </a:t>
            </a:r>
            <a:r>
              <a:rPr lang="en-US" u="sng" dirty="0" err="1" smtClean="0"/>
              <a:t>najzastupljeniji</a:t>
            </a:r>
            <a:r>
              <a:rPr lang="en-US" u="sng" dirty="0" smtClean="0"/>
              <a:t> </a:t>
            </a:r>
            <a:r>
              <a:rPr lang="en-US" u="sng" dirty="0" err="1" smtClean="0"/>
              <a:t>razlog</a:t>
            </a:r>
            <a:r>
              <a:rPr lang="en-US" u="sng" dirty="0" smtClean="0"/>
              <a:t> u </a:t>
            </a:r>
            <a:r>
              <a:rPr lang="en-US" u="sng" dirty="0" err="1" smtClean="0"/>
              <a:t>našim</a:t>
            </a:r>
            <a:r>
              <a:rPr lang="en-US" u="sng" dirty="0" smtClean="0"/>
              <a:t> </a:t>
            </a:r>
            <a:r>
              <a:rPr lang="en-US" u="sng" dirty="0" err="1" smtClean="0"/>
              <a:t>školama</a:t>
            </a:r>
            <a:r>
              <a:rPr lang="en-US" u="sng" dirty="0" smtClean="0"/>
              <a:t> je </a:t>
            </a:r>
            <a:r>
              <a:rPr lang="en-US" u="sng" dirty="0" err="1" smtClean="0"/>
              <a:t>pretjerano</a:t>
            </a:r>
            <a:r>
              <a:rPr lang="en-US" u="sng" dirty="0" smtClean="0"/>
              <a:t> </a:t>
            </a:r>
            <a:r>
              <a:rPr lang="en-US" u="sng" dirty="0" err="1" smtClean="0"/>
              <a:t>oslanjanje</a:t>
            </a:r>
            <a:r>
              <a:rPr lang="en-US" u="sng" dirty="0" smtClean="0"/>
              <a:t> </a:t>
            </a:r>
            <a:r>
              <a:rPr lang="en-US" u="sng" dirty="0" err="1" smtClean="0"/>
              <a:t>na</a:t>
            </a:r>
            <a:r>
              <a:rPr lang="en-US" u="sng" dirty="0" smtClean="0"/>
              <a:t> </a:t>
            </a:r>
            <a:r>
              <a:rPr lang="en-US" u="sng" dirty="0" err="1" smtClean="0"/>
              <a:t>standardizirane</a:t>
            </a:r>
            <a:r>
              <a:rPr lang="en-US" u="sng" dirty="0" smtClean="0"/>
              <a:t> </a:t>
            </a:r>
            <a:r>
              <a:rPr lang="en-US" u="sng" dirty="0" err="1" smtClean="0"/>
              <a:t>testove</a:t>
            </a:r>
            <a:r>
              <a:rPr lang="en-US" u="sng" dirty="0" smtClean="0"/>
              <a:t> </a:t>
            </a:r>
            <a:r>
              <a:rPr lang="en-US" u="sng" dirty="0" err="1" smtClean="0"/>
              <a:t>te</a:t>
            </a:r>
            <a:r>
              <a:rPr lang="en-US" u="sng" dirty="0" smtClean="0"/>
              <a:t> </a:t>
            </a:r>
            <a:r>
              <a:rPr lang="en-US" u="sng" dirty="0" err="1" smtClean="0"/>
              <a:t>usko</a:t>
            </a:r>
            <a:r>
              <a:rPr lang="en-US" u="sng" dirty="0" smtClean="0"/>
              <a:t> </a:t>
            </a:r>
            <a:r>
              <a:rPr lang="en-US" u="sng" dirty="0" err="1" smtClean="0"/>
              <a:t>shvaćanje</a:t>
            </a:r>
            <a:r>
              <a:rPr lang="en-US" u="sng" dirty="0" smtClean="0"/>
              <a:t> </a:t>
            </a:r>
            <a:r>
              <a:rPr lang="en-US" u="sng" dirty="0" err="1" smtClean="0"/>
              <a:t>inteligencije</a:t>
            </a:r>
            <a:r>
              <a:rPr lang="en-US" u="sng" dirty="0" smtClean="0"/>
              <a:t> i </a:t>
            </a:r>
            <a:r>
              <a:rPr lang="en-US" u="sng" dirty="0" err="1" smtClean="0"/>
              <a:t>definicije</a:t>
            </a:r>
            <a:r>
              <a:rPr lang="en-US" u="sng" dirty="0" smtClean="0"/>
              <a:t> </a:t>
            </a:r>
            <a:r>
              <a:rPr lang="en-US" u="sng" dirty="0" err="1" smtClean="0"/>
              <a:t>darovitosti</a:t>
            </a:r>
            <a:r>
              <a:rPr lang="en-US" u="sng" dirty="0" smtClean="0"/>
              <a:t> </a:t>
            </a:r>
            <a:r>
              <a:rPr lang="en-US" u="sng" dirty="0" err="1" smtClean="0"/>
              <a:t>koje</a:t>
            </a:r>
            <a:r>
              <a:rPr lang="en-US" u="sng" dirty="0" smtClean="0"/>
              <a:t> </a:t>
            </a:r>
            <a:r>
              <a:rPr lang="en-US" u="sng" dirty="0" err="1" smtClean="0"/>
              <a:t>proizlazi</a:t>
            </a:r>
            <a:r>
              <a:rPr lang="en-US" u="sng" dirty="0" smtClean="0"/>
              <a:t> </a:t>
            </a:r>
            <a:r>
              <a:rPr lang="en-US" u="sng" dirty="0" err="1" smtClean="0"/>
              <a:t>iz</a:t>
            </a:r>
            <a:r>
              <a:rPr lang="en-US" u="sng" dirty="0" smtClean="0"/>
              <a:t> </a:t>
            </a:r>
            <a:r>
              <a:rPr lang="en-US" u="sng" dirty="0" err="1" smtClean="0"/>
              <a:t>takvog</a:t>
            </a:r>
            <a:r>
              <a:rPr lang="en-US" u="sng" dirty="0" smtClean="0"/>
              <a:t> </a:t>
            </a:r>
            <a:r>
              <a:rPr lang="en-US" u="sng" dirty="0" err="1" smtClean="0"/>
              <a:t>shvaćanja</a:t>
            </a:r>
            <a:r>
              <a:rPr lang="en-US" u="sng" dirty="0" smtClean="0"/>
              <a:t>.</a:t>
            </a:r>
            <a:r>
              <a:rPr lang="en-US" dirty="0" smtClean="0"/>
              <a:t> </a:t>
            </a:r>
            <a:endParaRPr lang="hr-HR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slučaju</a:t>
            </a:r>
            <a:r>
              <a:rPr lang="en-US" dirty="0" smtClean="0"/>
              <a:t>, </a:t>
            </a:r>
            <a:r>
              <a:rPr lang="en-US" dirty="0" err="1" smtClean="0"/>
              <a:t>tradicionalno</a:t>
            </a:r>
            <a:r>
              <a:rPr lang="en-US" dirty="0" smtClean="0"/>
              <a:t> se </a:t>
            </a:r>
            <a:r>
              <a:rPr lang="en-US" dirty="0" err="1" smtClean="0"/>
              <a:t>daroviti</a:t>
            </a:r>
            <a:r>
              <a:rPr lang="en-US" dirty="0" smtClean="0"/>
              <a:t> </a:t>
            </a:r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 smtClean="0"/>
              <a:t>najprije</a:t>
            </a:r>
            <a:r>
              <a:rPr lang="en-US" dirty="0" smtClean="0"/>
              <a:t> </a:t>
            </a:r>
            <a:r>
              <a:rPr lang="en-US" dirty="0" err="1" smtClean="0"/>
              <a:t>identificiraju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temelju</a:t>
            </a:r>
            <a:r>
              <a:rPr lang="en-US" dirty="0" smtClean="0"/>
              <a:t> </a:t>
            </a:r>
            <a:r>
              <a:rPr lang="en-US" dirty="0" err="1" smtClean="0"/>
              <a:t>akademske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takve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nastavnik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najlakše</a:t>
            </a:r>
            <a:r>
              <a:rPr lang="en-US" dirty="0" smtClean="0"/>
              <a:t> i </a:t>
            </a:r>
            <a:r>
              <a:rPr lang="en-US" dirty="0" err="1" smtClean="0"/>
              <a:t>najbrže</a:t>
            </a:r>
            <a:r>
              <a:rPr lang="en-US" dirty="0" smtClean="0"/>
              <a:t> </a:t>
            </a:r>
            <a:r>
              <a:rPr lang="en-US" dirty="0" err="1" smtClean="0"/>
              <a:t>uočiti</a:t>
            </a:r>
            <a:r>
              <a:rPr lang="en-US" dirty="0" smtClean="0"/>
              <a:t>. No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mnoge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darovitog</a:t>
            </a:r>
            <a:r>
              <a:rPr lang="en-US" dirty="0" smtClean="0"/>
              <a:t> </a:t>
            </a:r>
            <a:r>
              <a:rPr lang="en-US" dirty="0" err="1" smtClean="0"/>
              <a:t>učenika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ne </a:t>
            </a:r>
            <a:r>
              <a:rPr lang="en-US" dirty="0" err="1" smtClean="0"/>
              <a:t>smiju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zanemarene</a:t>
            </a:r>
            <a:r>
              <a:rPr lang="en-US" dirty="0" smtClean="0"/>
              <a:t>, 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pristupa</a:t>
            </a:r>
            <a:r>
              <a:rPr lang="en-US" dirty="0" smtClean="0"/>
              <a:t> </a:t>
            </a:r>
            <a:r>
              <a:rPr lang="en-US" dirty="0" err="1" smtClean="0"/>
              <a:t>zadatku</a:t>
            </a:r>
            <a:r>
              <a:rPr lang="en-US" dirty="0" smtClean="0"/>
              <a:t>, </a:t>
            </a:r>
            <a:r>
              <a:rPr lang="en-US" dirty="0" err="1" smtClean="0"/>
              <a:t>vještine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posjeduje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primjenjuje</a:t>
            </a:r>
            <a:r>
              <a:rPr lang="en-US" dirty="0" smtClean="0"/>
              <a:t> </a:t>
            </a:r>
            <a:r>
              <a:rPr lang="en-US" dirty="0" err="1" smtClean="0"/>
              <a:t>stečeno</a:t>
            </a:r>
            <a:r>
              <a:rPr lang="en-US" dirty="0" smtClean="0"/>
              <a:t> </a:t>
            </a:r>
            <a:r>
              <a:rPr lang="en-US" dirty="0" err="1" smtClean="0"/>
              <a:t>znanje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6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dirty="0" smtClean="0"/>
              <a:t>Problem</a:t>
            </a:r>
            <a:r>
              <a:rPr lang="hr-HR" b="0" baseline="0" dirty="0" smtClean="0"/>
              <a:t> same identifikacije darovitih učenika može se osloniti i na teoriju </a:t>
            </a:r>
            <a:r>
              <a:rPr lang="en-US" b="1" dirty="0" smtClean="0"/>
              <a:t>Howard</a:t>
            </a:r>
            <a:r>
              <a:rPr lang="hr-HR" b="1" dirty="0" smtClean="0"/>
              <a:t>a</a:t>
            </a:r>
            <a:r>
              <a:rPr lang="en-US" b="1" dirty="0" smtClean="0"/>
              <a:t> Gardner</a:t>
            </a:r>
            <a:r>
              <a:rPr lang="hr-HR" b="1" dirty="0" smtClean="0"/>
              <a:t>a</a:t>
            </a:r>
            <a:r>
              <a:rPr lang="hr-HR" dirty="0" smtClean="0"/>
              <a:t>, </a:t>
            </a:r>
            <a:r>
              <a:rPr lang="en-US" dirty="0" err="1" smtClean="0"/>
              <a:t>sveučilišn</a:t>
            </a:r>
            <a:r>
              <a:rPr lang="hr-HR" dirty="0" smtClean="0"/>
              <a:t>og</a:t>
            </a:r>
            <a:r>
              <a:rPr lang="hr-HR" baseline="0" dirty="0" smtClean="0"/>
              <a:t> </a:t>
            </a:r>
            <a:r>
              <a:rPr lang="en-US" dirty="0" err="1" smtClean="0"/>
              <a:t>profesor</a:t>
            </a:r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Harvardu</a:t>
            </a:r>
            <a:r>
              <a:rPr lang="hr-HR" dirty="0" smtClean="0"/>
              <a:t>.</a:t>
            </a:r>
          </a:p>
          <a:p>
            <a:r>
              <a:rPr lang="hr-HR" dirty="0" smtClean="0"/>
              <a:t>O inteligenciji smo skloni razmišljati samo kao o lingvističkoj ili logičkoj inteligenciji.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(kritika </a:t>
            </a:r>
            <a:r>
              <a:rPr lang="en-US" dirty="0" err="1" smtClean="0"/>
              <a:t>stav</a:t>
            </a:r>
            <a:r>
              <a:rPr lang="hr-HR" dirty="0" smtClean="0"/>
              <a:t>a</a:t>
            </a:r>
            <a:r>
              <a:rPr lang="en-US" dirty="0" smtClean="0"/>
              <a:t> da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ljudska</a:t>
            </a:r>
            <a:r>
              <a:rPr lang="en-US" dirty="0" smtClean="0"/>
              <a:t> </a:t>
            </a:r>
            <a:r>
              <a:rPr lang="en-US" dirty="0" err="1" smtClean="0"/>
              <a:t>inteligencija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procijenjena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standardne</a:t>
            </a:r>
            <a:r>
              <a:rPr lang="en-US" dirty="0" smtClean="0"/>
              <a:t> </a:t>
            </a:r>
            <a:r>
              <a:rPr lang="en-US" dirty="0" err="1" smtClean="0"/>
              <a:t>psihometrijske</a:t>
            </a:r>
            <a:r>
              <a:rPr lang="en-US" dirty="0" smtClean="0"/>
              <a:t> </a:t>
            </a:r>
            <a:r>
              <a:rPr lang="en-US" dirty="0" err="1" smtClean="0"/>
              <a:t>instrumente</a:t>
            </a:r>
            <a:r>
              <a:rPr lang="hr-HR" dirty="0" smtClean="0"/>
              <a:t> – DAROVITOST JE VIŠE OD SAMOG KVOCIJENTA INTELIGENCIJE!)</a:t>
            </a:r>
          </a:p>
          <a:p>
            <a:endParaRPr lang="hr-H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Inteligencije se javljaju </a:t>
            </a:r>
            <a:r>
              <a:rPr lang="en-US" dirty="0" err="1" smtClean="0"/>
              <a:t>različitim</a:t>
            </a:r>
            <a:r>
              <a:rPr lang="en-US" dirty="0" smtClean="0"/>
              <a:t> </a:t>
            </a:r>
            <a:r>
              <a:rPr lang="en-US" dirty="0" err="1" smtClean="0"/>
              <a:t>intenzitetom</a:t>
            </a:r>
            <a:r>
              <a:rPr lang="en-US" dirty="0" smtClean="0"/>
              <a:t>. </a:t>
            </a:r>
            <a:r>
              <a:rPr lang="en-US" dirty="0" err="1" smtClean="0"/>
              <a:t>Ako</a:t>
            </a:r>
            <a:r>
              <a:rPr lang="en-US" dirty="0" smtClean="0"/>
              <a:t> se u </a:t>
            </a:r>
            <a:r>
              <a:rPr lang="en-US" dirty="0" err="1" smtClean="0"/>
              <a:t>pojedinca</a:t>
            </a:r>
            <a:r>
              <a:rPr lang="en-US" dirty="0" smtClean="0"/>
              <a:t> </a:t>
            </a:r>
            <a:r>
              <a:rPr lang="en-US" dirty="0" err="1" smtClean="0"/>
              <a:t>neka</a:t>
            </a:r>
            <a:r>
              <a:rPr lang="en-US" dirty="0" smtClean="0"/>
              <a:t> od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inteligencija</a:t>
            </a:r>
            <a:r>
              <a:rPr lang="en-US" dirty="0" smtClean="0"/>
              <a:t> </a:t>
            </a:r>
            <a:r>
              <a:rPr lang="en-US" dirty="0" err="1" smtClean="0"/>
              <a:t>javi</a:t>
            </a:r>
            <a:r>
              <a:rPr lang="en-US" dirty="0" smtClean="0"/>
              <a:t> u </a:t>
            </a:r>
            <a:r>
              <a:rPr lang="en-US" dirty="0" err="1" smtClean="0"/>
              <a:t>značajno</a:t>
            </a:r>
            <a:r>
              <a:rPr lang="en-US" dirty="0" smtClean="0"/>
              <a:t> </a:t>
            </a:r>
            <a:r>
              <a:rPr lang="en-US" dirty="0" err="1" smtClean="0"/>
              <a:t>većem</a:t>
            </a:r>
            <a:r>
              <a:rPr lang="en-US" dirty="0" smtClean="0"/>
              <a:t> </a:t>
            </a:r>
            <a:r>
              <a:rPr lang="en-US" dirty="0" err="1" smtClean="0"/>
              <a:t>intenzitetu</a:t>
            </a:r>
            <a:r>
              <a:rPr lang="en-US" dirty="0" smtClean="0"/>
              <a:t>, on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darovit</a:t>
            </a:r>
            <a:r>
              <a:rPr lang="en-US" dirty="0" smtClean="0"/>
              <a:t> u tom </a:t>
            </a:r>
            <a:r>
              <a:rPr lang="en-US" dirty="0" err="1" smtClean="0"/>
              <a:t>području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8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Teoretičari darovitosti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naglašavaju da 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vaka identifikacija darovitosti za samog učenika/učenicu može imati i nepoželjne posljedice u vidu promijenjenih odnosa između darovitog pojedinca i njegove okoline,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to smo u svom metorskom radu i same osvijestile.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darovitih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nepovoljno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djelovati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razredno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okruženje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htjeli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priznati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ponekad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stvara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ostalih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intelektualnoj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različitosti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pojedinca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priznati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pojedini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učitelji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gledaju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blagonaklono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stalno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traži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odgovore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gradivom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muče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(PREDRASUDA: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Učitelji vole imati darovitu djecu u razredu.) Dakle, već i osobine darovitih učenika predstavljaju nešto što samim učenicima može otežavati razvoj u sustavu redovnog odgoja i obrazovanja.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Ellen </a:t>
            </a:r>
            <a:r>
              <a:rPr lang="en-US" dirty="0" smtClean="0"/>
              <a:t>Winner</a:t>
            </a:r>
            <a:r>
              <a:rPr lang="hr-HR" dirty="0" smtClean="0"/>
              <a:t>, psihologinja, </a:t>
            </a:r>
            <a:r>
              <a:rPr lang="en-US" dirty="0" smtClean="0"/>
              <a:t>pod </a:t>
            </a:r>
            <a:r>
              <a:rPr lang="en-US" dirty="0" err="1" smtClean="0"/>
              <a:t>terminom</a:t>
            </a:r>
            <a:r>
              <a:rPr lang="en-US" dirty="0" smtClean="0"/>
              <a:t> </a:t>
            </a:r>
            <a:r>
              <a:rPr lang="en-US" dirty="0" err="1" smtClean="0"/>
              <a:t>darovit</a:t>
            </a:r>
            <a:r>
              <a:rPr lang="hr-HR" dirty="0" smtClean="0"/>
              <a:t>o dijete</a:t>
            </a:r>
            <a:r>
              <a:rPr lang="en-US" dirty="0" smtClean="0"/>
              <a:t> </a:t>
            </a:r>
            <a:r>
              <a:rPr lang="en-US" dirty="0" err="1" smtClean="0"/>
              <a:t>podrazumijeva</a:t>
            </a:r>
            <a:r>
              <a:rPr lang="en-US" dirty="0" smtClean="0"/>
              <a:t> tri </a:t>
            </a:r>
            <a:r>
              <a:rPr lang="en-US" dirty="0" err="1" smtClean="0"/>
              <a:t>karakteristične</a:t>
            </a:r>
            <a:r>
              <a:rPr lang="en-US" dirty="0" smtClean="0"/>
              <a:t> i </a:t>
            </a:r>
            <a:r>
              <a:rPr lang="en-US" dirty="0" err="1" smtClean="0"/>
              <a:t>atipične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ostaloj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RANO SAZRIJEVANJE - </a:t>
            </a:r>
            <a:r>
              <a:rPr lang="hr-HR" dirty="0" smtClean="0"/>
              <a:t>(</a:t>
            </a:r>
            <a:r>
              <a:rPr lang="en-US" dirty="0" smtClean="0"/>
              <a:t>“</a:t>
            </a:r>
            <a:r>
              <a:rPr lang="en-US" dirty="0" err="1" smtClean="0"/>
              <a:t>samodovoljnost</a:t>
            </a:r>
            <a:r>
              <a:rPr lang="en-US" dirty="0" smtClean="0"/>
              <a:t>”</a:t>
            </a:r>
            <a:r>
              <a:rPr lang="hr-HR" dirty="0" smtClean="0"/>
              <a:t>, poteškoće u socijalizaciji, </a:t>
            </a:r>
            <a:r>
              <a:rPr lang="hr-HR" baseline="0" dirty="0" smtClean="0"/>
              <a:t>traži se društvo starijih učenika jer su vršnjake „prerasli”;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darovita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kognitivnom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naprednija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vršnjaka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pronalaze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prijatelje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hr-HR" dirty="0" smtClean="0"/>
              <a:t>verbalnu darovitost djevojčica povezuju s visokim stupnjem introvertiranosti i vjerojatnosti da će verbalna darovitost djevojčica biti popraćena emocionalnim poteškoćama i poteškoćama u socijalizaciji);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OTPOČETKA „PJEVAJU SVOJU PJESMU” - </a:t>
            </a:r>
            <a:r>
              <a:rPr lang="en-US" dirty="0" smtClean="0"/>
              <a:t>ne </a:t>
            </a:r>
            <a:r>
              <a:rPr lang="en-US" dirty="0" err="1" smtClean="0"/>
              <a:t>pristaj</a:t>
            </a:r>
            <a:r>
              <a:rPr lang="hr-HR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ustaljene</a:t>
            </a:r>
            <a:r>
              <a:rPr lang="en-US" dirty="0" smtClean="0"/>
              <a:t> </a:t>
            </a:r>
            <a:r>
              <a:rPr lang="en-US" dirty="0" err="1" smtClean="0"/>
              <a:t>odgovore</a:t>
            </a:r>
            <a:r>
              <a:rPr lang="en-US" dirty="0" smtClean="0"/>
              <a:t> i </a:t>
            </a:r>
            <a:r>
              <a:rPr lang="en-US" dirty="0" err="1" smtClean="0"/>
              <a:t>objašnjenja</a:t>
            </a:r>
            <a:r>
              <a:rPr lang="hr-HR" dirty="0" smtClean="0"/>
              <a:t>, s</a:t>
            </a:r>
            <a:r>
              <a:rPr lang="en-US" dirty="0" err="1" smtClean="0"/>
              <a:t>talno</a:t>
            </a:r>
            <a:r>
              <a:rPr lang="en-US" dirty="0" smtClean="0"/>
              <a:t> </a:t>
            </a:r>
            <a:r>
              <a:rPr lang="en-US" dirty="0" err="1" smtClean="0"/>
              <a:t>postavlja</a:t>
            </a:r>
            <a:r>
              <a:rPr lang="en-US" dirty="0" smtClean="0"/>
              <a:t> </a:t>
            </a:r>
            <a:r>
              <a:rPr lang="en-US" dirty="0" err="1" smtClean="0"/>
              <a:t>jedno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pitanje</a:t>
            </a:r>
            <a:r>
              <a:rPr lang="en-US" dirty="0" smtClean="0"/>
              <a:t>: “</a:t>
            </a:r>
            <a:r>
              <a:rPr lang="en-US" dirty="0" err="1" smtClean="0"/>
              <a:t>Zašto</a:t>
            </a:r>
            <a:r>
              <a:rPr lang="en-US" dirty="0" smtClean="0"/>
              <a:t>?”</a:t>
            </a:r>
            <a:r>
              <a:rPr lang="hr-HR" dirty="0" smtClean="0"/>
              <a:t> – visoka razina intelektualne znatiželje,</a:t>
            </a:r>
            <a:r>
              <a:rPr lang="hr-HR" baseline="0" dirty="0" smtClean="0"/>
              <a:t> razmišljanje izvan okvira (što potvrđuje njihovu kreativnost u iznalaženju rješenja); v</a:t>
            </a:r>
            <a:r>
              <a:rPr lang="en-US" dirty="0" err="1" smtClean="0"/>
              <a:t>idljivo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iznimni</a:t>
            </a:r>
            <a:r>
              <a:rPr lang="en-US" dirty="0" smtClean="0"/>
              <a:t> u </a:t>
            </a:r>
            <a:r>
              <a:rPr lang="en-US" dirty="0" err="1" smtClean="0"/>
              <a:t>kvaliteti</a:t>
            </a:r>
            <a:r>
              <a:rPr lang="en-US" dirty="0" smtClean="0"/>
              <a:t> i </a:t>
            </a:r>
            <a:r>
              <a:rPr lang="en-US" dirty="0" err="1" smtClean="0"/>
              <a:t>kvantiteti</a:t>
            </a:r>
            <a:r>
              <a:rPr lang="en-US" dirty="0" smtClean="0"/>
              <a:t> </a:t>
            </a:r>
            <a:r>
              <a:rPr lang="en-US" dirty="0" err="1" smtClean="0"/>
              <a:t>vokabulara</a:t>
            </a:r>
            <a:r>
              <a:rPr lang="hr-HR" dirty="0" smtClean="0"/>
              <a:t>,</a:t>
            </a:r>
            <a:r>
              <a:rPr lang="hr-HR" baseline="0" dirty="0" smtClean="0"/>
              <a:t> z</a:t>
            </a:r>
            <a:r>
              <a:rPr lang="en-US" dirty="0" err="1" smtClean="0"/>
              <a:t>interesirani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riječi</a:t>
            </a:r>
            <a:r>
              <a:rPr lang="en-US" dirty="0" smtClean="0"/>
              <a:t> i </a:t>
            </a:r>
            <a:r>
              <a:rPr lang="en-US" dirty="0" err="1" smtClean="0"/>
              <a:t>njihova</a:t>
            </a:r>
            <a:r>
              <a:rPr lang="en-US" dirty="0" smtClean="0"/>
              <a:t> </a:t>
            </a:r>
            <a:r>
              <a:rPr lang="en-US" dirty="0" err="1" smtClean="0"/>
              <a:t>značenja</a:t>
            </a:r>
            <a:r>
              <a:rPr lang="hr-HR" dirty="0" smtClean="0"/>
              <a:t>, v</a:t>
            </a:r>
            <a:r>
              <a:rPr lang="en-US" dirty="0" smtClean="0"/>
              <a:t>ole </a:t>
            </a:r>
            <a:r>
              <a:rPr lang="en-US" dirty="0" err="1" smtClean="0"/>
              <a:t>čitati</a:t>
            </a:r>
            <a:r>
              <a:rPr lang="en-US" dirty="0" smtClean="0"/>
              <a:t> i </a:t>
            </a:r>
            <a:r>
              <a:rPr lang="en-US" dirty="0" err="1" smtClean="0"/>
              <a:t>razumiju</a:t>
            </a:r>
            <a:r>
              <a:rPr lang="en-US" dirty="0" smtClean="0"/>
              <a:t> </a:t>
            </a:r>
            <a:r>
              <a:rPr lang="en-US" dirty="0" err="1" smtClean="0"/>
              <a:t>pročitano</a:t>
            </a:r>
            <a:r>
              <a:rPr lang="hr-HR" dirty="0" smtClean="0"/>
              <a:t>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ZANOS</a:t>
            </a:r>
            <a:r>
              <a:rPr lang="hr-HR" baseline="0" dirty="0" smtClean="0"/>
              <a:t> U OVLADAVANJU VJEŠTINAMA – prihvaćaju izazov, bave se nepoznatim što intrigira njihov intelekt, ne odustaju dok sve ne istraže i dobiju tražene odgovore;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0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svom mentorskom radu jasno smo osvijestile i činjenicu da su svi daroviti učenici različiti. Stoga se k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sljedeće, možda i najvažnije pitanje nameće: k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darovitim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učenicima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poseban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 smtClean="0"/>
          </a:p>
          <a:p>
            <a:r>
              <a:rPr lang="hr-HR" dirty="0" smtClean="0"/>
              <a:t>Teoretičari darovitosti</a:t>
            </a:r>
            <a:r>
              <a:rPr lang="hr-HR" baseline="0" dirty="0" smtClean="0"/>
              <a:t> navode šest tipova darovitih učenika. Naši primjeri pokazuju četiri tipa: uspješne, autonomne, ali i skrivene i otpadnike. Među darovitim učenicima p</a:t>
            </a:r>
            <a:r>
              <a:rPr lang="en-US" dirty="0" err="1" smtClean="0"/>
              <a:t>ostoje</a:t>
            </a:r>
            <a:r>
              <a:rPr lang="en-US" dirty="0" smtClean="0"/>
              <a:t>, </a:t>
            </a:r>
            <a:r>
              <a:rPr lang="en-US" dirty="0" err="1" smtClean="0"/>
              <a:t>dakle</a:t>
            </a:r>
            <a:r>
              <a:rPr lang="en-US" dirty="0" smtClean="0"/>
              <a:t>, </a:t>
            </a:r>
            <a:r>
              <a:rPr lang="hr-HR" dirty="0" smtClean="0"/>
              <a:t>i oni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 err="1" smtClean="0"/>
              <a:t>prepoznaju</a:t>
            </a:r>
            <a:r>
              <a:rPr lang="en-US" dirty="0" smtClean="0"/>
              <a:t> u </a:t>
            </a:r>
            <a:r>
              <a:rPr lang="en-US" dirty="0" err="1" smtClean="0"/>
              <a:t>identifikacijskom</a:t>
            </a:r>
            <a:r>
              <a:rPr lang="en-US" dirty="0" smtClean="0"/>
              <a:t> </a:t>
            </a:r>
            <a:r>
              <a:rPr lang="en-US" dirty="0" err="1" smtClean="0"/>
              <a:t>procesu</a:t>
            </a:r>
            <a:r>
              <a:rPr lang="en-US" dirty="0" smtClean="0"/>
              <a:t>. </a:t>
            </a:r>
            <a:endParaRPr lang="hr-HR" dirty="0" smtClean="0"/>
          </a:p>
          <a:p>
            <a:r>
              <a:rPr lang="hr-HR" dirty="0" smtClean="0"/>
              <a:t>Najlakše je s onim tipom</a:t>
            </a:r>
            <a:r>
              <a:rPr lang="hr-HR" baseline="0" dirty="0" smtClean="0"/>
              <a:t> koji teoretičari nazivaju uspješnim. Njegove osobine su.... Sličan su tip autonomni daroviti učenici sa svojim osobinama..., ALI...</a:t>
            </a:r>
            <a:endParaRPr lang="hr-HR" dirty="0" smtClean="0"/>
          </a:p>
          <a:p>
            <a:r>
              <a:rPr lang="hr-HR" dirty="0" smtClean="0"/>
              <a:t>I naši</a:t>
            </a:r>
            <a:r>
              <a:rPr lang="hr-HR" baseline="0" dirty="0" smtClean="0"/>
              <a:t> primjeri pokazuju da ima </a:t>
            </a:r>
            <a:r>
              <a:rPr lang="en-US" dirty="0" err="1" smtClean="0"/>
              <a:t>daroviti</a:t>
            </a:r>
            <a:r>
              <a:rPr lang="hr-HR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učeni</a:t>
            </a:r>
            <a:r>
              <a:rPr lang="hr-HR" dirty="0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ne </a:t>
            </a:r>
            <a:r>
              <a:rPr lang="en-US" dirty="0" err="1" smtClean="0"/>
              <a:t>postižu</a:t>
            </a:r>
            <a:r>
              <a:rPr lang="en-US" dirty="0" smtClean="0"/>
              <a:t> </a:t>
            </a:r>
            <a:r>
              <a:rPr lang="en-US" dirty="0" err="1" smtClean="0"/>
              <a:t>rezultate</a:t>
            </a:r>
            <a:r>
              <a:rPr lang="en-US" dirty="0" smtClean="0"/>
              <a:t> u </a:t>
            </a:r>
            <a:r>
              <a:rPr lang="en-US" dirty="0" err="1" smtClean="0"/>
              <a:t>skladu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stvarnim</a:t>
            </a:r>
            <a:r>
              <a:rPr lang="en-US" dirty="0" smtClean="0"/>
              <a:t> </a:t>
            </a:r>
            <a:r>
              <a:rPr lang="en-US" dirty="0" err="1" smtClean="0"/>
              <a:t>sposobnostima</a:t>
            </a:r>
            <a:r>
              <a:rPr lang="en-US" dirty="0" smtClean="0"/>
              <a:t>. </a:t>
            </a:r>
            <a:r>
              <a:rPr lang="hr-HR" dirty="0" smtClean="0"/>
              <a:t>To su skriveni</a:t>
            </a:r>
            <a:r>
              <a:rPr lang="hr-HR" baseline="0" dirty="0" smtClean="0"/>
              <a:t> daroviti učenici kao i onih koje nazivaju otpadnicima.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njih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karakteristične</a:t>
            </a:r>
            <a:r>
              <a:rPr lang="en-US" dirty="0" smtClean="0"/>
              <a:t> </a:t>
            </a:r>
            <a:r>
              <a:rPr lang="en-US" dirty="0" err="1" smtClean="0"/>
              <a:t>slabe</a:t>
            </a:r>
            <a:r>
              <a:rPr lang="en-US" dirty="0" smtClean="0"/>
              <a:t> </a:t>
            </a:r>
            <a:r>
              <a:rPr lang="en-US" dirty="0" err="1" smtClean="0"/>
              <a:t>navike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, </a:t>
            </a:r>
            <a:r>
              <a:rPr lang="en-US" dirty="0" err="1" smtClean="0"/>
              <a:t>manjak</a:t>
            </a:r>
            <a:r>
              <a:rPr lang="en-US" dirty="0" smtClean="0"/>
              <a:t> </a:t>
            </a:r>
            <a:r>
              <a:rPr lang="en-US" dirty="0" err="1" smtClean="0"/>
              <a:t>koncentracije</a:t>
            </a:r>
            <a:r>
              <a:rPr lang="en-US" dirty="0" smtClean="0"/>
              <a:t>, </a:t>
            </a:r>
            <a:r>
              <a:rPr lang="en-US" dirty="0" err="1" smtClean="0"/>
              <a:t>nedovršenost</a:t>
            </a:r>
            <a:r>
              <a:rPr lang="en-US" dirty="0" smtClean="0"/>
              <a:t> </a:t>
            </a:r>
            <a:r>
              <a:rPr lang="en-US" dirty="0" err="1" smtClean="0"/>
              <a:t>rješavanih</a:t>
            </a:r>
            <a:r>
              <a:rPr lang="en-US" dirty="0" smtClean="0"/>
              <a:t> </a:t>
            </a:r>
            <a:r>
              <a:rPr lang="en-US" dirty="0" err="1" smtClean="0"/>
              <a:t>zadataka</a:t>
            </a:r>
            <a:r>
              <a:rPr lang="en-US" dirty="0" smtClean="0"/>
              <a:t>, </a:t>
            </a:r>
            <a:r>
              <a:rPr lang="en-US" dirty="0" err="1" smtClean="0"/>
              <a:t>nisko</a:t>
            </a:r>
            <a:r>
              <a:rPr lang="en-US" dirty="0" smtClean="0"/>
              <a:t> </a:t>
            </a:r>
            <a:r>
              <a:rPr lang="en-US" dirty="0" err="1" smtClean="0"/>
              <a:t>samopouzdanje</a:t>
            </a:r>
            <a:r>
              <a:rPr lang="en-US" dirty="0" smtClean="0"/>
              <a:t>, </a:t>
            </a:r>
            <a:r>
              <a:rPr lang="en-US" dirty="0" err="1" smtClean="0"/>
              <a:t>negativan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 i </a:t>
            </a:r>
            <a:r>
              <a:rPr lang="en-US" dirty="0" err="1" smtClean="0"/>
              <a:t>emocionalna</a:t>
            </a:r>
            <a:r>
              <a:rPr lang="en-US" dirty="0" smtClean="0"/>
              <a:t> </a:t>
            </a:r>
            <a:r>
              <a:rPr lang="en-US" dirty="0" err="1" smtClean="0"/>
              <a:t>frustriranost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1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Nakon identifikacije darovitih učenika</a:t>
            </a:r>
            <a:r>
              <a:rPr lang="hr-HR" baseline="0" dirty="0" smtClean="0"/>
              <a:t> </a:t>
            </a:r>
            <a:r>
              <a:rPr lang="hr-HR" dirty="0" smtClean="0"/>
              <a:t>u našem se mentorskom radu, bez obzira na to kojem tipu kojem pripadaju naši daroviti učenici, kao prvi mentorski zadatak nametnulo osnaživanje</a:t>
            </a:r>
            <a:r>
              <a:rPr lang="hr-HR" baseline="0" dirty="0" smtClean="0"/>
              <a:t> samih učenika, tj. jačanje njihova samopouzdanja.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Mnogi</a:t>
            </a:r>
            <a:r>
              <a:rPr lang="en-US" dirty="0" smtClean="0"/>
              <a:t> t</a:t>
            </a:r>
            <a:r>
              <a:rPr lang="hr-HR" dirty="0" smtClean="0"/>
              <a:t>eoretičari i praktičari koji se bave darovitom djecom često s darovitošću povezuju nisko samopouzdanje, pa čak i depresivnost, a tome navode i dva razloga: a) nesklad između naprednih kognitivnih sposobnosti i ostalih aspekata razvoja mlade osobe i b) visoka očekivanja koja pred sebe stavljaju daroviti pojedinci i osobe iz njihove okoline.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Daroviti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učenici (upravo zbog visokih očekivanja) imaju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perfekcionističkim sklonostima, iz čega proizlazi i visoka razina frustracije izazvane eventualnim neuspjehom.</a:t>
            </a:r>
            <a:endParaRPr lang="en-US" dirty="0" smtClean="0"/>
          </a:p>
          <a:p>
            <a:r>
              <a:rPr lang="hr-HR" dirty="0" smtClean="0"/>
              <a:t>- iznimno</a:t>
            </a:r>
            <a:r>
              <a:rPr lang="hr-HR" baseline="0" dirty="0" smtClean="0"/>
              <a:t> je važna BRIGA ZA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“psihološku dobrobit” naših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darovitih učenika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to smo sve tri smatrale svojim prvim mentorskim zadatkom!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130F-96FF-4333-8861-328ECCA7A9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4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B6FA06-94CC-4D3F-8D82-97688DF8734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EF11A2-1374-4875-9BDF-11B6FAAB2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6FA06-94CC-4D3F-8D82-97688DF8734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11A2-1374-4875-9BDF-11B6FAAB2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6FA06-94CC-4D3F-8D82-97688DF8734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11A2-1374-4875-9BDF-11B6FAAB2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6FA06-94CC-4D3F-8D82-97688DF8734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11A2-1374-4875-9BDF-11B6FAAB2C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6FA06-94CC-4D3F-8D82-97688DF8734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11A2-1374-4875-9BDF-11B6FAAB2C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6FA06-94CC-4D3F-8D82-97688DF8734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11A2-1374-4875-9BDF-11B6FAAB2C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6FA06-94CC-4D3F-8D82-97688DF8734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11A2-1374-4875-9BDF-11B6FAAB2C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6FA06-94CC-4D3F-8D82-97688DF8734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11A2-1374-4875-9BDF-11B6FAAB2C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6FA06-94CC-4D3F-8D82-97688DF8734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11A2-1374-4875-9BDF-11B6FAAB2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B6FA06-94CC-4D3F-8D82-97688DF8734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11A2-1374-4875-9BDF-11B6FAAB2C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B6FA06-94CC-4D3F-8D82-97688DF8734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EF11A2-1374-4875-9BDF-11B6FAAB2C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B6FA06-94CC-4D3F-8D82-97688DF8734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EF11A2-1374-4875-9BDF-11B6FAAB2C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kovni rezultat za darovitost -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98" y="230461"/>
            <a:ext cx="8280920" cy="60486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520" y="280794"/>
            <a:ext cx="518457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2060"/>
                </a:solidFill>
              </a:rPr>
              <a:t>MENTORSKA ISKUSTVA U RADU S DAROVITIM UČENICIMA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078803"/>
            <a:ext cx="52565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2060"/>
                </a:solidFill>
              </a:rPr>
              <a:t>Tatjana Bednjanec, prof., 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Darija Begedin, prof.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Antonija Capan, mag. </a:t>
            </a:r>
            <a:r>
              <a:rPr lang="hr-HR" sz="2400" dirty="0" err="1" smtClean="0">
                <a:solidFill>
                  <a:srgbClr val="002060"/>
                </a:solidFill>
              </a:rPr>
              <a:t>educ</a:t>
            </a:r>
            <a:r>
              <a:rPr lang="hr-HR" sz="2400" dirty="0" smtClean="0">
                <a:solidFill>
                  <a:srgbClr val="002060"/>
                </a:solidFill>
              </a:rPr>
              <a:t>. </a:t>
            </a:r>
            <a:r>
              <a:rPr lang="hr-HR" sz="2400" dirty="0" smtClean="0">
                <a:solidFill>
                  <a:srgbClr val="002060"/>
                </a:solidFill>
              </a:rPr>
              <a:t>math.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hr-HR" dirty="0" smtClean="0"/>
          </a:p>
          <a:p>
            <a:pPr marL="0" indent="0">
              <a:buNone/>
            </a:pPr>
            <a:r>
              <a:rPr lang="hr-HR" dirty="0"/>
              <a:t> </a:t>
            </a:r>
            <a:r>
              <a:rPr lang="hr-HR" dirty="0" smtClean="0"/>
              <a:t>ZABLUDA: Darovita djeca vole školu i dobivaju dobre ocjene.</a:t>
            </a:r>
          </a:p>
          <a:p>
            <a:endParaRPr lang="hr-HR" dirty="0" smtClean="0"/>
          </a:p>
          <a:p>
            <a:r>
              <a:rPr lang="en-US" dirty="0" err="1" smtClean="0"/>
              <a:t>učestalo</a:t>
            </a:r>
            <a:r>
              <a:rPr lang="en-US" dirty="0" smtClean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ometanjem</a:t>
            </a:r>
            <a:r>
              <a:rPr lang="en-US" dirty="0"/>
              <a:t> </a:t>
            </a:r>
            <a:r>
              <a:rPr lang="en-US" dirty="0" err="1"/>
              <a:t>nastave</a:t>
            </a:r>
            <a:r>
              <a:rPr lang="en-US" dirty="0"/>
              <a:t> </a:t>
            </a:r>
            <a:r>
              <a:rPr lang="en-US" dirty="0" err="1"/>
              <a:t>pokušavaju</a:t>
            </a:r>
            <a:r>
              <a:rPr lang="en-US" dirty="0"/>
              <a:t> </a:t>
            </a:r>
            <a:r>
              <a:rPr lang="en-US" dirty="0" err="1"/>
              <a:t>skrenuti</a:t>
            </a:r>
            <a:r>
              <a:rPr lang="en-US" dirty="0"/>
              <a:t> </a:t>
            </a:r>
            <a:r>
              <a:rPr lang="en-US" dirty="0" err="1"/>
              <a:t>pozornost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i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 smtClean="0"/>
              <a:t>potrebe</a:t>
            </a:r>
            <a:r>
              <a:rPr lang="hr-HR" dirty="0" smtClean="0"/>
              <a:t> jer im školsko gradivo djeluje dosadno</a:t>
            </a:r>
          </a:p>
          <a:p>
            <a:pPr lvl="0"/>
            <a:r>
              <a:rPr lang="hr-HR" dirty="0" smtClean="0"/>
              <a:t>dugo </a:t>
            </a:r>
            <a:r>
              <a:rPr lang="hr-HR" dirty="0"/>
              <a:t>vremena nisu bili identificirani</a:t>
            </a:r>
            <a:endParaRPr lang="en-US" dirty="0"/>
          </a:p>
          <a:p>
            <a:pPr lvl="0"/>
            <a:r>
              <a:rPr lang="hr-HR" dirty="0"/>
              <a:t>osjećaju se odbijeno od strane sustava</a:t>
            </a:r>
            <a:endParaRPr lang="en-US" dirty="0"/>
          </a:p>
          <a:p>
            <a:pPr lvl="0"/>
            <a:r>
              <a:rPr lang="hr-HR" dirty="0"/>
              <a:t>ljuti su i frustrirani</a:t>
            </a:r>
            <a:endParaRPr lang="en-US" dirty="0"/>
          </a:p>
          <a:p>
            <a:pPr lvl="0"/>
            <a:r>
              <a:rPr lang="hr-HR" dirty="0"/>
              <a:t>u depresiji, povučeni, defenzivni, nisko samopoštovanje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Otpadnici</a:t>
            </a:r>
            <a:br>
              <a:rPr lang="hr-H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niječu </a:t>
            </a:r>
            <a:r>
              <a:rPr lang="hr-HR" dirty="0"/>
              <a:t>svoju darovitost ili </a:t>
            </a:r>
            <a:r>
              <a:rPr lang="hr-HR" dirty="0" smtClean="0"/>
              <a:t>je skrivaju kako </a:t>
            </a:r>
            <a:r>
              <a:rPr lang="hr-HR" dirty="0"/>
              <a:t>bi se bolje uklopili</a:t>
            </a:r>
            <a:endParaRPr lang="en-US" dirty="0"/>
          </a:p>
          <a:p>
            <a:pPr lvl="0"/>
            <a:r>
              <a:rPr lang="hr-HR" dirty="0"/>
              <a:t>uglavnom djevojčice</a:t>
            </a:r>
            <a:endParaRPr lang="en-US" dirty="0"/>
          </a:p>
          <a:p>
            <a:pPr lvl="0"/>
            <a:r>
              <a:rPr lang="hr-HR" dirty="0"/>
              <a:t>veća razina anksioznosti i želje za pripadanjem</a:t>
            </a:r>
            <a:endParaRPr lang="en-US" dirty="0"/>
          </a:p>
          <a:p>
            <a:pPr lvl="0"/>
            <a:r>
              <a:rPr lang="hr-HR" dirty="0"/>
              <a:t>često u konfliktu s očekivanjima roditelja i učitelja</a:t>
            </a:r>
            <a:endParaRPr lang="en-US" dirty="0"/>
          </a:p>
          <a:p>
            <a:pPr lvl="0"/>
            <a:r>
              <a:rPr lang="hr-HR" dirty="0"/>
              <a:t>prihvaćenost u društvu dobro utječe na njih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Skriveni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Autonomni</a:t>
            </a:r>
            <a:endParaRPr lang="en-US" dirty="0"/>
          </a:p>
          <a:p>
            <a:pPr lvl="0"/>
            <a:r>
              <a:rPr lang="hr-HR" dirty="0" smtClean="0"/>
              <a:t>naučili </a:t>
            </a:r>
            <a:r>
              <a:rPr lang="hr-HR" dirty="0"/>
              <a:t>su kako postići da školski sustav radi za njih</a:t>
            </a:r>
            <a:endParaRPr lang="en-US" dirty="0"/>
          </a:p>
          <a:p>
            <a:pPr lvl="0"/>
            <a:r>
              <a:rPr lang="hr-HR" dirty="0"/>
              <a:t>omiljeni među roditeljima, učiteljima i vršnjacima</a:t>
            </a:r>
            <a:endParaRPr lang="en-US" dirty="0"/>
          </a:p>
          <a:p>
            <a:pPr lvl="0"/>
            <a:r>
              <a:rPr lang="hr-HR" dirty="0"/>
              <a:t>imaju karakteristike i sposobnosti vođe</a:t>
            </a:r>
            <a:endParaRPr lang="en-US" dirty="0"/>
          </a:p>
          <a:p>
            <a:pPr lvl="0"/>
            <a:r>
              <a:rPr lang="hr-HR" dirty="0"/>
              <a:t>neovisni i usmjereni na sebe</a:t>
            </a:r>
            <a:endParaRPr lang="en-US" dirty="0"/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r>
              <a:rPr lang="hr-HR" dirty="0"/>
              <a:t>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IZAZOVNI</a:t>
            </a:r>
            <a:endParaRPr lang="en-US" dirty="0"/>
          </a:p>
          <a:p>
            <a:pPr lvl="0"/>
            <a:r>
              <a:rPr lang="hr-HR" dirty="0" smtClean="0"/>
              <a:t>darovitost </a:t>
            </a:r>
            <a:r>
              <a:rPr lang="hr-HR" dirty="0"/>
              <a:t>u divergentnom mišljenju</a:t>
            </a:r>
            <a:endParaRPr lang="en-US" dirty="0"/>
          </a:p>
          <a:p>
            <a:pPr lvl="0"/>
            <a:r>
              <a:rPr lang="hr-HR" dirty="0"/>
              <a:t>kreativni</a:t>
            </a:r>
            <a:endParaRPr lang="en-US" dirty="0"/>
          </a:p>
          <a:p>
            <a:pPr lvl="0"/>
            <a:r>
              <a:rPr lang="hr-HR" dirty="0"/>
              <a:t>nekonformisti – često u sukobu s autoritetima</a:t>
            </a:r>
            <a:endParaRPr lang="en-US" dirty="0"/>
          </a:p>
          <a:p>
            <a:pPr lvl="0"/>
            <a:r>
              <a:rPr lang="hr-HR" dirty="0"/>
              <a:t>često imaju negativan pojam o sebi</a:t>
            </a:r>
            <a:endParaRPr lang="en-US" dirty="0"/>
          </a:p>
          <a:p>
            <a:pPr lvl="0"/>
            <a:r>
              <a:rPr lang="hr-HR" dirty="0"/>
              <a:t>rizik od napuštanja škole, ovisnosti o drogama i delikventnog ponašanja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DVOSTRUKO POSEBNI</a:t>
            </a:r>
            <a:endParaRPr lang="en-US" dirty="0"/>
          </a:p>
          <a:p>
            <a:pPr lvl="0"/>
            <a:r>
              <a:rPr lang="hr-HR" dirty="0"/>
              <a:t>druga posebnost: poremećaj učenja, emocionalne i socijalne teškoće, fizičke poteškoće, senzorne teškoće, autizam, ADHD</a:t>
            </a:r>
            <a:endParaRPr lang="en-US" dirty="0"/>
          </a:p>
          <a:p>
            <a:pPr lvl="0"/>
            <a:r>
              <a:rPr lang="hr-HR" dirty="0"/>
              <a:t>u školi ne pokazuju znakove darovitosti</a:t>
            </a:r>
            <a:endParaRPr lang="en-US" dirty="0"/>
          </a:p>
          <a:p>
            <a:pPr lvl="0"/>
            <a:r>
              <a:rPr lang="hr-HR" dirty="0"/>
              <a:t>teško ih je identificirati</a:t>
            </a:r>
            <a:endParaRPr lang="en-US" dirty="0"/>
          </a:p>
          <a:p>
            <a:pPr lvl="0"/>
            <a:r>
              <a:rPr lang="hr-HR" dirty="0"/>
              <a:t>pod stresom, frustrirani, osjećaju se bespomoćno i izolirani</a:t>
            </a:r>
            <a:endParaRPr lang="en-US" dirty="0"/>
          </a:p>
          <a:p>
            <a:pPr lvl="0"/>
            <a:r>
              <a:rPr lang="hr-HR" dirty="0"/>
              <a:t>nestrpljivi i kritični, nisko samopoštovanje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771">
            <a:off x="2874409" y="2902631"/>
            <a:ext cx="5170596" cy="410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NISKO SAMOPOUZDANJE</a:t>
            </a:r>
          </a:p>
          <a:p>
            <a:pPr lvl="1">
              <a:buFont typeface="Arial" pitchFamily="34" charset="0"/>
              <a:buChar char="•"/>
            </a:pPr>
            <a:r>
              <a:rPr lang="hr-HR" dirty="0"/>
              <a:t>n</a:t>
            </a:r>
            <a:r>
              <a:rPr lang="hr-HR" dirty="0" smtClean="0"/>
              <a:t>esklad između naprednih kognitivnih sposobnosti i ostalih aspekata razvoja</a:t>
            </a:r>
          </a:p>
          <a:p>
            <a:pPr lvl="1">
              <a:buFont typeface="Arial" pitchFamily="34" charset="0"/>
              <a:buChar char="•"/>
            </a:pPr>
            <a:r>
              <a:rPr lang="hr-HR" dirty="0"/>
              <a:t>v</a:t>
            </a:r>
            <a:r>
              <a:rPr lang="hr-HR" dirty="0" smtClean="0"/>
              <a:t>isoka očekivanja koja pred sebe stavljaju daroviti pojedinci i njihova okolina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SAMOPOUZDANJE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2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Sve</a:t>
            </a:r>
            <a:r>
              <a:rPr lang="en-US" dirty="0"/>
              <a:t> tri </a:t>
            </a:r>
            <a:r>
              <a:rPr lang="en-US" dirty="0" err="1"/>
              <a:t>sastavnice</a:t>
            </a:r>
            <a:r>
              <a:rPr lang="en-US" dirty="0"/>
              <a:t> </a:t>
            </a:r>
            <a:r>
              <a:rPr lang="en-US" dirty="0" err="1"/>
              <a:t>Renzullijeve</a:t>
            </a:r>
            <a:r>
              <a:rPr lang="en-US" dirty="0"/>
              <a:t> </a:t>
            </a:r>
            <a:r>
              <a:rPr lang="en-US" dirty="0" err="1"/>
              <a:t>koncepcije</a:t>
            </a:r>
            <a:r>
              <a:rPr lang="en-US" dirty="0"/>
              <a:t> </a:t>
            </a:r>
            <a:r>
              <a:rPr lang="en-US" dirty="0" err="1"/>
              <a:t>darovitosti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 smtClean="0"/>
              <a:t>fokusu</a:t>
            </a:r>
            <a:r>
              <a:rPr lang="hr-HR" dirty="0" smtClean="0"/>
              <a:t>, ALI...</a:t>
            </a:r>
          </a:p>
          <a:p>
            <a:r>
              <a:rPr lang="hr-HR" dirty="0"/>
              <a:t>g</a:t>
            </a:r>
            <a:r>
              <a:rPr lang="hr-HR" dirty="0" smtClean="0"/>
              <a:t>raditi </a:t>
            </a:r>
            <a:r>
              <a:rPr lang="vi-VN" dirty="0" smtClean="0"/>
              <a:t>pozitivnu </a:t>
            </a:r>
            <a:r>
              <a:rPr lang="vi-VN" dirty="0"/>
              <a:t>sliku o sebi te povjerenje u vlastite mogućnosti, što je temelj razvoja intrinzične </a:t>
            </a:r>
            <a:r>
              <a:rPr lang="vi-VN" dirty="0" smtClean="0"/>
              <a:t>motivacije</a:t>
            </a:r>
            <a:r>
              <a:rPr lang="hr-HR" dirty="0" smtClean="0"/>
              <a:t>; </a:t>
            </a:r>
            <a:r>
              <a:rPr lang="vi-VN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MENTORSKI ZADATAK</a:t>
            </a:r>
            <a:endParaRPr lang="en-US" dirty="0"/>
          </a:p>
        </p:txBody>
      </p:sp>
      <p:pic>
        <p:nvPicPr>
          <p:cNvPr id="4" name="Picture 3" descr="Povezana sli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2827784" cy="3350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981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d</a:t>
            </a:r>
            <a:r>
              <a:rPr lang="hr-HR" dirty="0" smtClean="0">
                <a:solidFill>
                  <a:srgbClr val="002060"/>
                </a:solidFill>
              </a:rPr>
              <a:t>arovite djevojčice </a:t>
            </a:r>
            <a:r>
              <a:rPr lang="hr-HR" dirty="0" smtClean="0"/>
              <a:t>– tradicionalna očekivanja i društvene uloge; </a:t>
            </a:r>
          </a:p>
          <a:p>
            <a:pPr marL="109728" indent="0">
              <a:buNone/>
            </a:pPr>
            <a:endParaRPr lang="hr-HR" u="sng" dirty="0"/>
          </a:p>
          <a:p>
            <a:r>
              <a:rPr lang="en-US" dirty="0" err="1" smtClean="0"/>
              <a:t>istraživanja</a:t>
            </a:r>
            <a:r>
              <a:rPr lang="en-US" dirty="0" smtClean="0"/>
              <a:t> </a:t>
            </a:r>
            <a:r>
              <a:rPr lang="en-US" dirty="0" err="1"/>
              <a:t>matematički</a:t>
            </a:r>
            <a:r>
              <a:rPr lang="en-US" dirty="0"/>
              <a:t> </a:t>
            </a:r>
            <a:r>
              <a:rPr lang="en-US" dirty="0" err="1"/>
              <a:t>darovitih</a:t>
            </a:r>
            <a:r>
              <a:rPr lang="en-US" dirty="0"/>
              <a:t> </a:t>
            </a:r>
            <a:r>
              <a:rPr lang="en-US" dirty="0" err="1"/>
              <a:t>djevojaka</a:t>
            </a:r>
            <a:r>
              <a:rPr lang="en-US" dirty="0"/>
              <a:t> </a:t>
            </a:r>
            <a:r>
              <a:rPr lang="hr-HR" dirty="0" smtClean="0"/>
              <a:t>često se </a:t>
            </a:r>
            <a:r>
              <a:rPr lang="en-US" dirty="0" err="1" smtClean="0"/>
              <a:t>usredotočena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spolne</a:t>
            </a:r>
            <a:r>
              <a:rPr lang="en-US" dirty="0"/>
              <a:t> </a:t>
            </a:r>
            <a:r>
              <a:rPr lang="en-US" dirty="0" err="1"/>
              <a:t>razlike</a:t>
            </a:r>
            <a:r>
              <a:rPr lang="en-US" dirty="0"/>
              <a:t> u </a:t>
            </a:r>
            <a:r>
              <a:rPr lang="en-US" dirty="0" err="1"/>
              <a:t>matematičkoj</a:t>
            </a:r>
            <a:r>
              <a:rPr lang="en-US" dirty="0"/>
              <a:t> </a:t>
            </a:r>
            <a:r>
              <a:rPr lang="en-US" dirty="0" err="1" smtClean="0"/>
              <a:t>darovitosti</a:t>
            </a:r>
            <a:r>
              <a:rPr lang="hr-HR" dirty="0" smtClean="0"/>
              <a:t>; </a:t>
            </a:r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DAROVITE DJEVOJČICE</a:t>
            </a:r>
            <a:endParaRPr lang="en-US" dirty="0"/>
          </a:p>
        </p:txBody>
      </p:sp>
      <p:pic>
        <p:nvPicPr>
          <p:cNvPr id="4" name="Picture 3" descr="Povezana sli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5144"/>
            <a:ext cx="4195936" cy="2318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40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rgbClr val="002060"/>
                </a:solidFill>
              </a:rPr>
              <a:t>Darovita djeca su, zapravo, vrlo samostalna, ALI potrebno im je vođenje i pomoć!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STRATEGIJE</a:t>
            </a:r>
            <a:endParaRPr lang="en-US" dirty="0"/>
          </a:p>
        </p:txBody>
      </p:sp>
      <p:pic>
        <p:nvPicPr>
          <p:cNvPr id="4" name="Picture 3" descr="otac, dijete, Shutterstock 4222122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5943600" cy="253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94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6860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upoznavanje učenikove osobnosti i osluškivanje njihovih potreba</a:t>
            </a:r>
          </a:p>
          <a:p>
            <a:r>
              <a:rPr lang="hr-HR" dirty="0" smtClean="0"/>
              <a:t>odabir </a:t>
            </a:r>
            <a:r>
              <a:rPr lang="hr-HR" dirty="0" smtClean="0"/>
              <a:t>različitih, </a:t>
            </a:r>
            <a:r>
              <a:rPr lang="hr-HR" dirty="0"/>
              <a:t>intelektualno provokativnih </a:t>
            </a:r>
            <a:r>
              <a:rPr lang="hr-HR" dirty="0" smtClean="0"/>
              <a:t>materijala za učenje </a:t>
            </a:r>
          </a:p>
          <a:p>
            <a:r>
              <a:rPr lang="hr-HR" dirty="0"/>
              <a:t>z</a:t>
            </a:r>
            <a:r>
              <a:rPr lang="hr-HR" dirty="0" smtClean="0"/>
              <a:t>ahtjevniji zadatci umjesto više zadataka jednake težine</a:t>
            </a:r>
          </a:p>
          <a:p>
            <a:r>
              <a:rPr lang="hr-HR" dirty="0"/>
              <a:t>i</a:t>
            </a:r>
            <a:r>
              <a:rPr lang="hr-HR" dirty="0" smtClean="0"/>
              <a:t>ndividualizacija nastave (mozgalice, zadatci s natjecanja)</a:t>
            </a:r>
          </a:p>
          <a:p>
            <a:r>
              <a:rPr lang="hr-HR" dirty="0"/>
              <a:t>u</a:t>
            </a:r>
            <a:r>
              <a:rPr lang="hr-HR" dirty="0" smtClean="0"/>
              <a:t>vođenje dodatne literature iz područja interesa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STRATEGIJE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4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likovni rezultat za teorija velikog praska slik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3351"/>
            <a:ext cx="59436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2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7" r="27724"/>
          <a:stretch>
            <a:fillRect/>
          </a:stretch>
        </p:blipFill>
        <p:spPr bwMode="auto">
          <a:xfrm>
            <a:off x="7380312" y="188640"/>
            <a:ext cx="13049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okruženost vršnjacima koji cijene njihove sposobnosti (zajednički rad koji ne zahtijeva pomoć učitelja, već potiče međusobnu razmjenu ideja)</a:t>
            </a:r>
          </a:p>
          <a:p>
            <a:r>
              <a:rPr lang="hr-HR" dirty="0" smtClean="0"/>
              <a:t>integrirana nastava i rad na projektima (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rješavanja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s </a:t>
            </a:r>
            <a:r>
              <a:rPr lang="en-US" dirty="0" err="1"/>
              <a:t>gledišta</a:t>
            </a:r>
            <a:r>
              <a:rPr lang="en-US" dirty="0"/>
              <a:t> </a:t>
            </a:r>
            <a:r>
              <a:rPr lang="hr-HR" dirty="0" smtClean="0"/>
              <a:t>različtitih </a:t>
            </a:r>
            <a:r>
              <a:rPr lang="en-US" dirty="0" err="1" smtClean="0"/>
              <a:t>nastavn</a:t>
            </a:r>
            <a:r>
              <a:rPr lang="hr-HR" dirty="0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predmeta</a:t>
            </a:r>
            <a:r>
              <a:rPr lang="hr-HR" dirty="0" smtClean="0"/>
              <a:t>,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/>
              <a:t>logičkog</a:t>
            </a:r>
            <a:r>
              <a:rPr lang="en-US" dirty="0"/>
              <a:t> i </a:t>
            </a:r>
            <a:r>
              <a:rPr lang="en-US" dirty="0" err="1"/>
              <a:t>kritičkog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r>
              <a:rPr lang="en-US" dirty="0"/>
              <a:t>, </a:t>
            </a:r>
            <a:r>
              <a:rPr lang="en-US" dirty="0" err="1" smtClean="0"/>
              <a:t>zaključivanja</a:t>
            </a:r>
            <a:r>
              <a:rPr lang="hr-HR" dirty="0" smtClean="0"/>
              <a:t>)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ostavljanje pitanja vezanih uz svakodenvna životna iskustva</a:t>
            </a:r>
          </a:p>
          <a:p>
            <a:r>
              <a:rPr lang="hr-HR" dirty="0"/>
              <a:t>p</a:t>
            </a:r>
            <a:r>
              <a:rPr lang="hr-HR" dirty="0" smtClean="0"/>
              <a:t>omoć drugim učenicima u nastavi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STRATEGIJE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7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stalna podrška</a:t>
            </a:r>
          </a:p>
          <a:p>
            <a:r>
              <a:rPr lang="hr-HR" dirty="0" smtClean="0"/>
              <a:t>humor </a:t>
            </a:r>
            <a:r>
              <a:rPr lang="hr-HR" dirty="0" smtClean="0"/>
              <a:t>i zabava</a:t>
            </a:r>
          </a:p>
          <a:p>
            <a:endParaRPr lang="hr-HR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STRATEGIJE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564904"/>
            <a:ext cx="43924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latin typeface="Century Gothic" pitchFamily="34" charset="0"/>
              </a:rPr>
              <a:t>Ozbiljni ljudi rijetko imaju ideje. </a:t>
            </a:r>
          </a:p>
          <a:p>
            <a:pPr algn="ctr"/>
            <a:r>
              <a:rPr lang="hr-HR" sz="3200" b="1" dirty="0">
                <a:latin typeface="Century Gothic" pitchFamily="34" charset="0"/>
              </a:rPr>
              <a:t>Oni puni ideja nikad nisu ozbiljni.</a:t>
            </a:r>
          </a:p>
          <a:p>
            <a:pPr algn="ctr"/>
            <a:r>
              <a:rPr lang="hr-HR" sz="3200" b="1" dirty="0">
                <a:latin typeface="Century Gothic" pitchFamily="34" charset="0"/>
              </a:rPr>
              <a:t>                                  </a:t>
            </a:r>
            <a:r>
              <a:rPr lang="hr-HR" sz="2400" dirty="0">
                <a:latin typeface="Century Gothic" pitchFamily="34" charset="0"/>
              </a:rPr>
              <a:t>Paul Valery</a:t>
            </a:r>
          </a:p>
        </p:txBody>
      </p:sp>
    </p:spTree>
    <p:extLst>
      <p:ext uri="{BB962C8B-B14F-4D97-AF65-F5344CB8AC3E}">
        <p14:creationId xmlns:p14="http://schemas.microsoft.com/office/powerpoint/2010/main" val="2905617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5" y="476672"/>
            <a:ext cx="8363272" cy="101297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4900" dirty="0" smtClean="0"/>
              <a:t>MARLJIVOST, RADNE NAVIKE, UPORNOST</a:t>
            </a:r>
            <a:br>
              <a:rPr lang="hr-HR" sz="4900" dirty="0" smtClean="0"/>
            </a:br>
            <a:endParaRPr lang="en-US" sz="4900" dirty="0"/>
          </a:p>
        </p:txBody>
      </p:sp>
      <p:pic>
        <p:nvPicPr>
          <p:cNvPr id="4" name="Picture 3" descr="Slikovni rezultat za dražen petrović slik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6503"/>
            <a:ext cx="4320480" cy="43399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92080" y="2348880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hr-HR" sz="3200" dirty="0" smtClean="0"/>
              <a:t>„</a:t>
            </a:r>
            <a:r>
              <a:rPr lang="en-US" sz="3200" dirty="0" smtClean="0"/>
              <a:t>Talent </a:t>
            </a:r>
            <a:r>
              <a:rPr lang="en-US" sz="3200" dirty="0" err="1" smtClean="0"/>
              <a:t>sam</a:t>
            </a:r>
            <a:r>
              <a:rPr lang="en-US" sz="3200" dirty="0" smtClean="0"/>
              <a:t> </a:t>
            </a:r>
            <a:r>
              <a:rPr lang="en-US" sz="3200" dirty="0" err="1" smtClean="0"/>
              <a:t>respektirao</a:t>
            </a:r>
            <a:r>
              <a:rPr lang="en-US" sz="3200" dirty="0" smtClean="0"/>
              <a:t> do 16. </a:t>
            </a:r>
            <a:r>
              <a:rPr lang="en-US" sz="3200" dirty="0" err="1" smtClean="0"/>
              <a:t>godine</a:t>
            </a:r>
            <a:r>
              <a:rPr lang="en-US" sz="3200" dirty="0" smtClean="0"/>
              <a:t>. </a:t>
            </a:r>
            <a:r>
              <a:rPr lang="en-US" sz="3200" dirty="0" err="1" smtClean="0"/>
              <a:t>Nakon</a:t>
            </a:r>
            <a:r>
              <a:rPr lang="en-US" sz="3200" dirty="0" smtClean="0"/>
              <a:t> toga </a:t>
            </a:r>
            <a:r>
              <a:rPr lang="en-US" sz="3200" dirty="0" err="1" smtClean="0"/>
              <a:t>priklonio</a:t>
            </a:r>
            <a:r>
              <a:rPr lang="en-US" sz="3200" dirty="0" smtClean="0"/>
              <a:t> </a:t>
            </a:r>
            <a:r>
              <a:rPr lang="en-US" sz="3200" dirty="0" err="1" smtClean="0"/>
              <a:t>sam</a:t>
            </a:r>
            <a:r>
              <a:rPr lang="en-US" sz="3200" dirty="0" smtClean="0"/>
              <a:t> se </a:t>
            </a:r>
            <a:r>
              <a:rPr lang="en-US" sz="3200" dirty="0" err="1" smtClean="0"/>
              <a:t>teškom</a:t>
            </a:r>
            <a:r>
              <a:rPr lang="en-US" sz="3200" dirty="0" smtClean="0"/>
              <a:t> </a:t>
            </a:r>
            <a:r>
              <a:rPr lang="en-US" sz="3200" dirty="0" err="1" smtClean="0"/>
              <a:t>radu</a:t>
            </a:r>
            <a:r>
              <a:rPr lang="hr-HR" sz="3200" dirty="0" smtClean="0"/>
              <a:t>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7248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kovni rezultat za malcolm gladwell izvan prosje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206241" cy="64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 Beatl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64" y="4077072"/>
            <a:ext cx="30480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likovni rezultat za bill gate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259832" cy="3043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8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OSOBINE </a:t>
            </a:r>
            <a:r>
              <a:rPr lang="hr-HR" dirty="0"/>
              <a:t>MENTORA „PO MJERI DAROVITIH”</a:t>
            </a:r>
            <a:r>
              <a:rPr lang="hr-HR" dirty="0">
                <a:effectLst/>
              </a:rPr>
              <a:t/>
            </a:r>
            <a:br>
              <a:rPr lang="hr-HR" dirty="0">
                <a:effectLst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flipV="1">
            <a:off x="457200" y="5364481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0009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b="1" dirty="0">
                <a:solidFill>
                  <a:srgbClr val="002060"/>
                </a:solidFill>
              </a:rPr>
              <a:t>RADIONICA U OKVIRU LJETNOG KAMPA, VIŠNJAN, 2001.</a:t>
            </a:r>
          </a:p>
          <a:p>
            <a:pPr marL="0" indent="0">
              <a:lnSpc>
                <a:spcPct val="90000"/>
              </a:lnSpc>
              <a:buNone/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dirty="0"/>
              <a:t>da se zna “postaviti”</a:t>
            </a:r>
          </a:p>
          <a:p>
            <a:pPr>
              <a:lnSpc>
                <a:spcPct val="90000"/>
              </a:lnSpc>
            </a:pPr>
            <a:r>
              <a:rPr lang="hr-HR" dirty="0"/>
              <a:t>da zna objasniti</a:t>
            </a:r>
          </a:p>
          <a:p>
            <a:pPr>
              <a:lnSpc>
                <a:spcPct val="90000"/>
              </a:lnSpc>
            </a:pPr>
            <a:r>
              <a:rPr lang="hr-HR" dirty="0"/>
              <a:t>da je zanimljiv</a:t>
            </a:r>
          </a:p>
          <a:p>
            <a:pPr>
              <a:lnSpc>
                <a:spcPct val="90000"/>
              </a:lnSpc>
            </a:pPr>
            <a:r>
              <a:rPr lang="hr-HR" dirty="0"/>
              <a:t>da nije suhoparan</a:t>
            </a:r>
          </a:p>
          <a:p>
            <a:pPr>
              <a:lnSpc>
                <a:spcPct val="90000"/>
              </a:lnSpc>
            </a:pPr>
            <a:r>
              <a:rPr lang="hr-HR" dirty="0"/>
              <a:t>da je strpljiv</a:t>
            </a:r>
          </a:p>
          <a:p>
            <a:pPr>
              <a:lnSpc>
                <a:spcPct val="90000"/>
              </a:lnSpc>
            </a:pPr>
            <a:r>
              <a:rPr lang="hr-HR" dirty="0"/>
              <a:t>da je prepun ideja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hr-HR" dirty="0" smtClean="0"/>
          </a:p>
          <a:p>
            <a:pPr marL="109728" indent="0">
              <a:lnSpc>
                <a:spcPct val="90000"/>
              </a:lnSpc>
              <a:buNone/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dirty="0" smtClean="0"/>
              <a:t>da </a:t>
            </a:r>
            <a:r>
              <a:rPr lang="hr-HR" dirty="0"/>
              <a:t>zna komunicirati s učenicima</a:t>
            </a:r>
          </a:p>
          <a:p>
            <a:pPr>
              <a:lnSpc>
                <a:spcPct val="90000"/>
              </a:lnSpc>
            </a:pPr>
            <a:r>
              <a:rPr lang="hr-HR" dirty="0"/>
              <a:t>da je snalažljiv</a:t>
            </a:r>
          </a:p>
          <a:p>
            <a:pPr>
              <a:lnSpc>
                <a:spcPct val="90000"/>
              </a:lnSpc>
            </a:pPr>
            <a:r>
              <a:rPr lang="hr-HR" dirty="0"/>
              <a:t>da razumije učenike i njihovu poziciju</a:t>
            </a:r>
          </a:p>
          <a:p>
            <a:pPr>
              <a:lnSpc>
                <a:spcPct val="90000"/>
              </a:lnSpc>
            </a:pPr>
            <a:r>
              <a:rPr lang="hr-HR" dirty="0"/>
              <a:t>da se dobro pripremi</a:t>
            </a:r>
          </a:p>
          <a:p>
            <a:pPr>
              <a:lnSpc>
                <a:spcPct val="90000"/>
              </a:lnSpc>
            </a:pPr>
            <a:r>
              <a:rPr lang="hr-HR" dirty="0"/>
              <a:t>da je kreativan</a:t>
            </a:r>
          </a:p>
          <a:p>
            <a:pPr>
              <a:lnSpc>
                <a:spcPct val="90000"/>
              </a:lnSpc>
            </a:pPr>
            <a:r>
              <a:rPr lang="hr-HR" dirty="0"/>
              <a:t>da zna slušati učenike</a:t>
            </a:r>
          </a:p>
          <a:p>
            <a:pPr>
              <a:lnSpc>
                <a:spcPct val="90000"/>
              </a:lnSpc>
            </a:pPr>
            <a:r>
              <a:rPr lang="hr-HR" dirty="0"/>
              <a:t>da je realan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544522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sz="3600" dirty="0"/>
              <a:t>da zbilja voli svoj predmet i to što radi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5247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smtClean="0"/>
              <a:t>Darovita djeca uspjet će u životu bez obzira pružamo li im potporu ili ne.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ZABLUDE O DAROVITOSTI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672" y="2852936"/>
            <a:ext cx="5976664" cy="304698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Zaista</a:t>
            </a:r>
            <a:r>
              <a:rPr lang="en-US" sz="2400" dirty="0" smtClean="0"/>
              <a:t> se </a:t>
            </a:r>
            <a:r>
              <a:rPr lang="en-US" sz="2400" dirty="0" err="1" smtClean="0"/>
              <a:t>radi</a:t>
            </a:r>
            <a:r>
              <a:rPr lang="en-US" sz="2400" dirty="0" smtClean="0"/>
              <a:t> o </a:t>
            </a:r>
            <a:r>
              <a:rPr lang="en-US" sz="2400" dirty="0" err="1" smtClean="0"/>
              <a:t>učenicima</a:t>
            </a:r>
            <a:r>
              <a:rPr lang="en-US" sz="2400" dirty="0" smtClean="0"/>
              <a:t> s </a:t>
            </a:r>
            <a:r>
              <a:rPr lang="en-US" sz="2400" dirty="0" err="1" smtClean="0"/>
              <a:t>posebnim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potrebama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često</a:t>
            </a:r>
            <a:r>
              <a:rPr lang="en-US" sz="2400" dirty="0" smtClean="0"/>
              <a:t> </a:t>
            </a:r>
            <a:r>
              <a:rPr lang="en-US" sz="2400" dirty="0" err="1" smtClean="0"/>
              <a:t>zanemarene</a:t>
            </a:r>
            <a:r>
              <a:rPr lang="en-US" sz="2400" dirty="0" smtClean="0"/>
              <a:t>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uvriježenog</a:t>
            </a:r>
            <a:r>
              <a:rPr lang="en-US" sz="2400" dirty="0" smtClean="0"/>
              <a:t> </a:t>
            </a:r>
            <a:r>
              <a:rPr lang="en-US" sz="2400" dirty="0" err="1" smtClean="0"/>
              <a:t>mišljenja</a:t>
            </a:r>
            <a:r>
              <a:rPr lang="en-US" sz="2400" dirty="0" smtClean="0"/>
              <a:t> da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darovita</a:t>
            </a:r>
            <a:r>
              <a:rPr lang="en-US" sz="2400" dirty="0" smtClean="0"/>
              <a:t> </a:t>
            </a:r>
            <a:r>
              <a:rPr lang="en-US" sz="2400" dirty="0" err="1" smtClean="0"/>
              <a:t>djeca</a:t>
            </a:r>
            <a:r>
              <a:rPr lang="en-US" sz="2400" dirty="0" smtClean="0"/>
              <a:t> </a:t>
            </a:r>
            <a:r>
              <a:rPr lang="hr-HR" sz="2400" dirty="0" smtClean="0"/>
              <a:t>„</a:t>
            </a:r>
            <a:r>
              <a:rPr lang="en-US" sz="2400" dirty="0" err="1" smtClean="0"/>
              <a:t>pametna</a:t>
            </a:r>
            <a:r>
              <a:rPr lang="en-US" sz="2400" dirty="0" smtClean="0"/>
              <a:t>” pa </a:t>
            </a:r>
            <a:r>
              <a:rPr lang="en-US" sz="2400" dirty="0" err="1" smtClean="0"/>
              <a:t>mogu</a:t>
            </a:r>
            <a:r>
              <a:rPr lang="en-US" sz="2400" dirty="0" smtClean="0"/>
              <a:t> i </a:t>
            </a:r>
            <a:r>
              <a:rPr lang="en-US" sz="2400" dirty="0" err="1" smtClean="0"/>
              <a:t>sama</a:t>
            </a:r>
            <a:r>
              <a:rPr lang="en-US" sz="2400" dirty="0" smtClean="0"/>
              <a:t>, a </a:t>
            </a:r>
            <a:r>
              <a:rPr lang="en-US" sz="2400" dirty="0" err="1" smtClean="0"/>
              <a:t>posebne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imati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učenici</a:t>
            </a:r>
            <a:r>
              <a:rPr lang="en-US" sz="2400" dirty="0" smtClean="0"/>
              <a:t> s </a:t>
            </a:r>
            <a:r>
              <a:rPr lang="en-US" sz="2400" dirty="0" err="1" smtClean="0"/>
              <a:t>poteškoćama</a:t>
            </a:r>
            <a:r>
              <a:rPr lang="en-US" sz="2400" dirty="0" smtClean="0"/>
              <a:t> u </a:t>
            </a:r>
            <a:r>
              <a:rPr lang="en-US" sz="2400" dirty="0" err="1" smtClean="0"/>
              <a:t>ponašanju</a:t>
            </a:r>
            <a:r>
              <a:rPr lang="en-US" sz="2400" dirty="0" smtClean="0"/>
              <a:t> i </a:t>
            </a:r>
            <a:r>
              <a:rPr lang="en-US" sz="2400" dirty="0" err="1" smtClean="0"/>
              <a:t>praćenju</a:t>
            </a:r>
            <a:r>
              <a:rPr lang="en-US" sz="2400" dirty="0" smtClean="0"/>
              <a:t> i </a:t>
            </a:r>
            <a:r>
              <a:rPr lang="en-US" sz="2400" dirty="0" err="1" smtClean="0"/>
              <a:t>svladavanju</a:t>
            </a:r>
            <a:r>
              <a:rPr lang="en-US" sz="2400" dirty="0" smtClean="0"/>
              <a:t> </a:t>
            </a:r>
            <a:r>
              <a:rPr lang="en-US" sz="2400" dirty="0" err="1" smtClean="0"/>
              <a:t>školskog</a:t>
            </a:r>
            <a:r>
              <a:rPr lang="en-US" sz="2400" dirty="0" smtClean="0"/>
              <a:t> </a:t>
            </a:r>
            <a:r>
              <a:rPr lang="en-US" sz="2400" dirty="0" err="1" smtClean="0"/>
              <a:t>gradiva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806825" cy="25761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730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 err="1" smtClean="0">
                <a:latin typeface="Monotype Corsiva" pitchFamily="66" charset="0"/>
              </a:rPr>
              <a:t>Koristite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darovitost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koju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posjedujete</a:t>
            </a:r>
            <a:r>
              <a:rPr lang="en-US" sz="5400" dirty="0" smtClean="0">
                <a:latin typeface="Monotype Corsiva" pitchFamily="66" charset="0"/>
              </a:rPr>
              <a:t>.</a:t>
            </a:r>
            <a:br>
              <a:rPr lang="en-US" sz="5400" dirty="0" smtClean="0">
                <a:latin typeface="Monotype Corsiva" pitchFamily="66" charset="0"/>
              </a:rPr>
            </a:br>
            <a:r>
              <a:rPr lang="en-US" sz="5400" dirty="0" err="1" smtClean="0">
                <a:latin typeface="Monotype Corsiva" pitchFamily="66" charset="0"/>
              </a:rPr>
              <a:t>Šume</a:t>
            </a:r>
            <a:r>
              <a:rPr lang="en-US" sz="5400" dirty="0" smtClean="0">
                <a:latin typeface="Monotype Corsiva" pitchFamily="66" charset="0"/>
              </a:rPr>
              <a:t> bi bile </a:t>
            </a:r>
            <a:r>
              <a:rPr lang="en-US" sz="5400" dirty="0" err="1" smtClean="0">
                <a:latin typeface="Monotype Corsiva" pitchFamily="66" charset="0"/>
              </a:rPr>
              <a:t>tihe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kad</a:t>
            </a:r>
            <a:r>
              <a:rPr lang="en-US" sz="5400" dirty="0" smtClean="0">
                <a:latin typeface="Monotype Corsiva" pitchFamily="66" charset="0"/>
              </a:rPr>
              <a:t> bi </a:t>
            </a:r>
            <a:r>
              <a:rPr lang="en-US" sz="5400" dirty="0" err="1" smtClean="0">
                <a:latin typeface="Monotype Corsiva" pitchFamily="66" charset="0"/>
              </a:rPr>
              <a:t>pjevale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samo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ptice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koje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pjevaju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najbolje</a:t>
            </a:r>
            <a:r>
              <a:rPr lang="en-US" sz="5400" dirty="0" smtClean="0">
                <a:latin typeface="Monotype Corsiva" pitchFamily="66" charset="0"/>
              </a:rPr>
              <a:t>.</a:t>
            </a:r>
            <a:endParaRPr lang="hr-HR" sz="54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hr-HR" dirty="0" smtClean="0"/>
              <a:t>(</a:t>
            </a:r>
            <a:r>
              <a:rPr lang="en-US" dirty="0" err="1" smtClean="0"/>
              <a:t>nepoznati</a:t>
            </a:r>
            <a:r>
              <a:rPr lang="en-US" dirty="0" smtClean="0"/>
              <a:t> </a:t>
            </a:r>
            <a:r>
              <a:rPr lang="en-US" dirty="0" err="1" smtClean="0"/>
              <a:t>autor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2664296" cy="26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hr-HR" sz="5400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endParaRPr lang="hr-HR" sz="5400" dirty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en-US" sz="5400" dirty="0" err="1" smtClean="0">
                <a:latin typeface="Monotype Corsiva" pitchFamily="66" charset="0"/>
              </a:rPr>
              <a:t>Kad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padneš</a:t>
            </a:r>
            <a:r>
              <a:rPr lang="en-US" sz="5400" dirty="0" smtClean="0">
                <a:latin typeface="Monotype Corsiva" pitchFamily="66" charset="0"/>
              </a:rPr>
              <a:t>,</a:t>
            </a:r>
            <a:br>
              <a:rPr lang="en-US" sz="5400" dirty="0" smtClean="0">
                <a:latin typeface="Monotype Corsiva" pitchFamily="66" charset="0"/>
              </a:rPr>
            </a:br>
            <a:r>
              <a:rPr lang="en-US" sz="5400" dirty="0" err="1" smtClean="0">
                <a:latin typeface="Monotype Corsiva" pitchFamily="66" charset="0"/>
              </a:rPr>
              <a:t>popraviš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krunu</a:t>
            </a:r>
            <a:r>
              <a:rPr lang="en-US" sz="5400" dirty="0" smtClean="0">
                <a:latin typeface="Monotype Corsiva" pitchFamily="66" charset="0"/>
              </a:rPr>
              <a:t/>
            </a:r>
            <a:br>
              <a:rPr lang="en-US" sz="5400" dirty="0" smtClean="0">
                <a:latin typeface="Monotype Corsiva" pitchFamily="66" charset="0"/>
              </a:rPr>
            </a:br>
            <a:r>
              <a:rPr lang="en-US" sz="5400" dirty="0" smtClean="0">
                <a:latin typeface="Monotype Corsiva" pitchFamily="66" charset="0"/>
              </a:rPr>
              <a:t>i </a:t>
            </a:r>
            <a:r>
              <a:rPr lang="en-US" sz="5400" dirty="0" err="1" smtClean="0">
                <a:latin typeface="Monotype Corsiva" pitchFamily="66" charset="0"/>
              </a:rPr>
              <a:t>kreneš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dalje</a:t>
            </a:r>
            <a:r>
              <a:rPr lang="en-US" sz="5400" dirty="0" smtClean="0">
                <a:latin typeface="Monotype Corsiva" pitchFamily="66" charset="0"/>
              </a:rPr>
              <a:t>.</a:t>
            </a:r>
            <a:endParaRPr lang="hr-HR" sz="5400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endParaRPr lang="en-US" sz="5400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hr-HR" dirty="0" smtClean="0"/>
              <a:t>(</a:t>
            </a:r>
            <a:r>
              <a:rPr lang="en-US" dirty="0" err="1" smtClean="0"/>
              <a:t>nepoznat</a:t>
            </a:r>
            <a:r>
              <a:rPr lang="en-US" dirty="0" smtClean="0"/>
              <a:t> </a:t>
            </a:r>
            <a:r>
              <a:rPr lang="en-US" dirty="0" err="1" smtClean="0"/>
              <a:t>autor</a:t>
            </a:r>
            <a:r>
              <a:rPr lang="hr-HR" dirty="0" smtClean="0"/>
              <a:t>)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ovito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5400600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DAROVITOST?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916832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Renzullijeva</a:t>
            </a:r>
            <a:r>
              <a:rPr lang="en-US" sz="4000" dirty="0"/>
              <a:t> </a:t>
            </a:r>
            <a:r>
              <a:rPr lang="en-US" sz="4000" dirty="0" err="1"/>
              <a:t>troprstenasta</a:t>
            </a:r>
            <a:r>
              <a:rPr lang="en-US" sz="4000" dirty="0"/>
              <a:t> </a:t>
            </a:r>
            <a:r>
              <a:rPr lang="en-US" sz="4000" dirty="0" err="1" smtClean="0"/>
              <a:t>koncepcija</a:t>
            </a:r>
            <a:r>
              <a:rPr lang="hr-HR" sz="4000" dirty="0" smtClean="0"/>
              <a:t> darovitosti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 Folio: Poster Pendidikan - Ayo Lestarikan Budaya Membaca!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51" y="1034155"/>
            <a:ext cx="3096344" cy="38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hr-HR" dirty="0" smtClean="0"/>
          </a:p>
          <a:p>
            <a:pPr marL="0" lvl="0" indent="0">
              <a:buNone/>
            </a:pPr>
            <a:r>
              <a:rPr lang="hr-HR" sz="11100" dirty="0" smtClean="0"/>
              <a:t>Svaka </a:t>
            </a:r>
            <a:r>
              <a:rPr lang="hr-HR" sz="11100" dirty="0"/>
              <a:t>škola u Hrvatskoj </a:t>
            </a:r>
            <a:r>
              <a:rPr lang="hr-HR" sz="11100" dirty="0" smtClean="0"/>
              <a:t>ima</a:t>
            </a:r>
          </a:p>
          <a:p>
            <a:pPr marL="0" lvl="0" indent="0">
              <a:buNone/>
            </a:pPr>
            <a:r>
              <a:rPr lang="hr-HR" sz="11100" dirty="0" smtClean="0"/>
              <a:t> </a:t>
            </a:r>
            <a:r>
              <a:rPr lang="hr-HR" sz="11100" dirty="0"/>
              <a:t>obvezu:</a:t>
            </a:r>
            <a:endParaRPr lang="en-US" sz="11100" dirty="0"/>
          </a:p>
          <a:p>
            <a:pPr marL="457200" lvl="1" indent="0">
              <a:buNone/>
            </a:pPr>
            <a:r>
              <a:rPr lang="hr-HR" sz="11100" dirty="0" smtClean="0"/>
              <a:t>- uočavanja</a:t>
            </a:r>
            <a:endParaRPr lang="en-US" sz="11100" dirty="0"/>
          </a:p>
          <a:p>
            <a:pPr marL="457200" lvl="1" indent="0">
              <a:buNone/>
            </a:pPr>
            <a:r>
              <a:rPr lang="hr-HR" sz="11100" dirty="0" smtClean="0"/>
              <a:t>- praćenja</a:t>
            </a:r>
            <a:endParaRPr lang="en-US" sz="11100" dirty="0"/>
          </a:p>
          <a:p>
            <a:pPr marL="457200" lvl="1" indent="0">
              <a:buNone/>
            </a:pPr>
            <a:r>
              <a:rPr lang="hr-HR" sz="11100" dirty="0" smtClean="0"/>
              <a:t>- poticanja </a:t>
            </a:r>
            <a:r>
              <a:rPr lang="hr-HR" sz="11100" dirty="0"/>
              <a:t>darovitih </a:t>
            </a:r>
            <a:r>
              <a:rPr lang="hr-HR" sz="11100" dirty="0" smtClean="0"/>
              <a:t>učenika.</a:t>
            </a:r>
          </a:p>
          <a:p>
            <a:pPr marL="457200" lvl="1" indent="0">
              <a:buNone/>
            </a:pPr>
            <a:endParaRPr lang="hr-HR" sz="11100" dirty="0"/>
          </a:p>
          <a:p>
            <a:pPr marL="457200" lvl="1" indent="0">
              <a:buNone/>
            </a:pPr>
            <a:endParaRPr lang="hr-HR" sz="11100" dirty="0" smtClean="0"/>
          </a:p>
          <a:p>
            <a:pPr marL="457200" lvl="1" indent="0">
              <a:buNone/>
            </a:pPr>
            <a:r>
              <a:rPr lang="hr-HR" sz="11100" dirty="0" smtClean="0"/>
              <a:t>U skrbi za darovite kasnimo za razvijenim zemljama!</a:t>
            </a:r>
            <a:endParaRPr lang="en-US" sz="11100" dirty="0" smtClean="0"/>
          </a:p>
          <a:p>
            <a:pPr marL="457200" lvl="1" indent="0">
              <a:buNone/>
            </a:pPr>
            <a:endParaRPr lang="hr-HR" sz="3600" dirty="0"/>
          </a:p>
          <a:p>
            <a:pPr lvl="1">
              <a:buFontTx/>
              <a:buChar char="-"/>
            </a:pPr>
            <a:endParaRPr lang="en-US" sz="3600" dirty="0"/>
          </a:p>
          <a:p>
            <a:pPr marL="0" indent="0">
              <a:buNone/>
            </a:pPr>
            <a:r>
              <a:rPr lang="hr-HR" sz="3600" i="1" dirty="0"/>
              <a:t> </a:t>
            </a:r>
            <a:endParaRPr lang="en-US" sz="3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Pravilnik o osnovnoškolskom odgoju i obrazovanju darovitih učenika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en-US" dirty="0" err="1" smtClean="0"/>
              <a:t>Koliko</a:t>
            </a:r>
            <a:r>
              <a:rPr lang="en-US" dirty="0" smtClean="0"/>
              <a:t> </a:t>
            </a:r>
            <a:r>
              <a:rPr lang="en-US" dirty="0" err="1"/>
              <a:t>darovite</a:t>
            </a:r>
            <a:r>
              <a:rPr lang="en-US" dirty="0"/>
              <a:t> </a:t>
            </a:r>
            <a:r>
              <a:rPr lang="en-US" dirty="0" err="1"/>
              <a:t>djece</a:t>
            </a:r>
            <a:r>
              <a:rPr lang="en-US" dirty="0"/>
              <a:t> </a:t>
            </a:r>
            <a:r>
              <a:rPr lang="en-US" dirty="0" err="1"/>
              <a:t>sjedi</a:t>
            </a:r>
            <a:r>
              <a:rPr lang="en-US" dirty="0"/>
              <a:t> u </a:t>
            </a:r>
            <a:r>
              <a:rPr lang="en-US" dirty="0" err="1"/>
              <a:t>klupama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identificirana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darovita</a:t>
            </a:r>
            <a:r>
              <a:rPr lang="en-US" dirty="0"/>
              <a:t>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IDENTIFIKACIJA?</a:t>
            </a:r>
            <a:endParaRPr lang="en-US" dirty="0"/>
          </a:p>
        </p:txBody>
      </p:sp>
      <p:pic>
        <p:nvPicPr>
          <p:cNvPr id="4" name="Picture 3" descr="http://www.hrsvijet.net/images/stories/znanost/howard_gardner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95329"/>
            <a:ext cx="424847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6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Howard </a:t>
            </a:r>
            <a:r>
              <a:rPr lang="en-US" b="1" dirty="0" smtClean="0">
                <a:solidFill>
                  <a:srgbClr val="002060"/>
                </a:solidFill>
              </a:rPr>
              <a:t>Gardner</a:t>
            </a:r>
            <a:r>
              <a:rPr lang="hr-HR" b="1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razlikuje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sedam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inteligencija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endParaRPr lang="hr-HR" dirty="0" smtClean="0">
              <a:solidFill>
                <a:srgbClr val="002060"/>
              </a:solidFill>
            </a:endParaRPr>
          </a:p>
          <a:p>
            <a:pPr lvl="1"/>
            <a:r>
              <a:rPr lang="en-US" dirty="0" err="1" smtClean="0"/>
              <a:t>verbalno</a:t>
            </a:r>
            <a:r>
              <a:rPr lang="hr-HR" dirty="0" smtClean="0"/>
              <a:t>-</a:t>
            </a:r>
            <a:r>
              <a:rPr lang="en-US" dirty="0" err="1" smtClean="0"/>
              <a:t>lingvističku</a:t>
            </a:r>
            <a:r>
              <a:rPr lang="en-US" dirty="0" smtClean="0"/>
              <a:t> </a:t>
            </a:r>
            <a:endParaRPr lang="hr-HR" dirty="0" smtClean="0"/>
          </a:p>
          <a:p>
            <a:pPr lvl="1"/>
            <a:r>
              <a:rPr lang="en-US" dirty="0" err="1" smtClean="0"/>
              <a:t>logičko-matematičku</a:t>
            </a:r>
            <a:endParaRPr lang="hr-HR" dirty="0"/>
          </a:p>
          <a:p>
            <a:pPr lvl="1"/>
            <a:r>
              <a:rPr lang="en-US" dirty="0" err="1" smtClean="0"/>
              <a:t>vizualno-spacijalnu</a:t>
            </a:r>
            <a:endParaRPr lang="hr-HR" dirty="0"/>
          </a:p>
          <a:p>
            <a:pPr lvl="1"/>
            <a:r>
              <a:rPr lang="en-US" dirty="0" err="1" smtClean="0"/>
              <a:t>glazbeno</a:t>
            </a:r>
            <a:r>
              <a:rPr lang="hr-HR" dirty="0" smtClean="0"/>
              <a:t>-</a:t>
            </a:r>
            <a:r>
              <a:rPr lang="en-US" dirty="0" err="1" smtClean="0"/>
              <a:t>ritmičku</a:t>
            </a:r>
            <a:endParaRPr lang="hr-HR" dirty="0"/>
          </a:p>
          <a:p>
            <a:pPr lvl="1"/>
            <a:r>
              <a:rPr lang="en-US" dirty="0" err="1" smtClean="0"/>
              <a:t>tjelesno</a:t>
            </a:r>
            <a:r>
              <a:rPr lang="hr-HR" dirty="0" smtClean="0"/>
              <a:t>-</a:t>
            </a:r>
            <a:r>
              <a:rPr lang="en-US" dirty="0" err="1" smtClean="0"/>
              <a:t>kinestetičku</a:t>
            </a:r>
            <a:endParaRPr lang="hr-HR" dirty="0" smtClean="0"/>
          </a:p>
          <a:p>
            <a:pPr lvl="1"/>
            <a:r>
              <a:rPr lang="en-US" dirty="0" err="1" smtClean="0"/>
              <a:t>intrapersonalnu</a:t>
            </a:r>
            <a:r>
              <a:rPr lang="en-US" dirty="0" smtClean="0"/>
              <a:t> i </a:t>
            </a:r>
            <a:endParaRPr lang="hr-HR" dirty="0" smtClean="0"/>
          </a:p>
          <a:p>
            <a:pPr lvl="1"/>
            <a:r>
              <a:rPr lang="en-US" dirty="0" err="1" smtClean="0"/>
              <a:t>interpersonalnu</a:t>
            </a:r>
            <a:r>
              <a:rPr lang="en-US" dirty="0" smtClean="0"/>
              <a:t> </a:t>
            </a:r>
            <a:r>
              <a:rPr lang="en-US" dirty="0" err="1" smtClean="0"/>
              <a:t>inteligenciju</a:t>
            </a:r>
            <a:r>
              <a:rPr lang="en-US" dirty="0" smtClean="0"/>
              <a:t>.</a:t>
            </a:r>
            <a:endParaRPr lang="hr-HR" dirty="0" smtClean="0"/>
          </a:p>
          <a:p>
            <a:pPr marL="109728" indent="0">
              <a:buNone/>
            </a:pPr>
            <a:endParaRPr lang="hr-HR" dirty="0" smtClean="0"/>
          </a:p>
          <a:p>
            <a:r>
              <a:rPr lang="hr-HR" dirty="0" smtClean="0">
                <a:solidFill>
                  <a:srgbClr val="002060"/>
                </a:solidFill>
              </a:rPr>
              <a:t>VIŠESTRUKE INTELIGENCIJE - RAZLIČITA PODRUČJA DAROVITOSTI?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TEORIJA VIŠESTRUKIH INTELIGENCIJA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ovni rezultat za slika učitelj i učeni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29" y="3140968"/>
            <a:ext cx="3851920" cy="29041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94079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 err="1"/>
              <a:t>Razvoj</a:t>
            </a:r>
            <a:r>
              <a:rPr lang="en-US" u="sng" dirty="0"/>
              <a:t> </a:t>
            </a:r>
            <a:r>
              <a:rPr lang="en-US" u="sng" dirty="0" err="1"/>
              <a:t>darovite</a:t>
            </a:r>
            <a:r>
              <a:rPr lang="en-US" u="sng" dirty="0"/>
              <a:t> </a:t>
            </a:r>
            <a:r>
              <a:rPr lang="en-US" u="sng" dirty="0" err="1"/>
              <a:t>djece</a:t>
            </a:r>
            <a:r>
              <a:rPr lang="en-US" u="sng" dirty="0"/>
              <a:t> u </a:t>
            </a:r>
            <a:r>
              <a:rPr lang="en-US" u="sng" dirty="0" err="1"/>
              <a:t>našem</a:t>
            </a:r>
            <a:r>
              <a:rPr lang="en-US" u="sng" dirty="0"/>
              <a:t> </a:t>
            </a:r>
            <a:r>
              <a:rPr lang="en-US" u="sng" dirty="0" err="1"/>
              <a:t>sustavu</a:t>
            </a:r>
            <a:r>
              <a:rPr lang="en-US" u="sng" dirty="0"/>
              <a:t> </a:t>
            </a:r>
            <a:r>
              <a:rPr lang="en-US" u="sng" dirty="0" err="1"/>
              <a:t>odgoja</a:t>
            </a:r>
            <a:r>
              <a:rPr lang="en-US" u="sng" dirty="0"/>
              <a:t> i </a:t>
            </a:r>
            <a:r>
              <a:rPr lang="en-US" u="sng" dirty="0" err="1"/>
              <a:t>obrazovanja</a:t>
            </a:r>
            <a:r>
              <a:rPr lang="en-US" u="sng" dirty="0"/>
              <a:t> </a:t>
            </a:r>
            <a:r>
              <a:rPr lang="en-US" u="sng" dirty="0" err="1"/>
              <a:t>nije</a:t>
            </a:r>
            <a:r>
              <a:rPr lang="en-US" u="sng" dirty="0"/>
              <a:t> </a:t>
            </a:r>
            <a:r>
              <a:rPr lang="en-US" u="sng" dirty="0" smtClean="0"/>
              <a:t>lagan</a:t>
            </a:r>
            <a:r>
              <a:rPr lang="hr-HR" u="sng" dirty="0" smtClean="0"/>
              <a:t>!</a:t>
            </a:r>
          </a:p>
          <a:p>
            <a:pPr marL="109728" indent="0">
              <a:buNone/>
            </a:pPr>
            <a:endParaRPr lang="hr-HR" u="sng" dirty="0" smtClean="0"/>
          </a:p>
          <a:p>
            <a:r>
              <a:rPr lang="hr-HR" dirty="0" smtClean="0">
                <a:solidFill>
                  <a:srgbClr val="002060"/>
                </a:solidFill>
              </a:rPr>
              <a:t>OSOBINE</a:t>
            </a:r>
          </a:p>
          <a:p>
            <a:pPr lvl="1"/>
            <a:r>
              <a:rPr lang="en-US" b="1" dirty="0" err="1" smtClean="0"/>
              <a:t>rano</a:t>
            </a:r>
            <a:r>
              <a:rPr lang="en-US" b="1" dirty="0" smtClean="0"/>
              <a:t> </a:t>
            </a:r>
            <a:r>
              <a:rPr lang="en-US" b="1" dirty="0" err="1" smtClean="0"/>
              <a:t>sazrijevanje</a:t>
            </a:r>
            <a:r>
              <a:rPr lang="hr-HR" b="1" dirty="0" smtClean="0"/>
              <a:t> </a:t>
            </a:r>
          </a:p>
          <a:p>
            <a:pPr lvl="1"/>
            <a:r>
              <a:rPr lang="en-US" b="1" dirty="0" err="1" smtClean="0"/>
              <a:t>otpočetka</a:t>
            </a:r>
            <a:r>
              <a:rPr lang="en-US" b="1" dirty="0" smtClean="0"/>
              <a:t> </a:t>
            </a:r>
            <a:r>
              <a:rPr lang="en-US" b="1" dirty="0"/>
              <a:t>"</a:t>
            </a:r>
            <a:r>
              <a:rPr lang="en-US" b="1" dirty="0" err="1"/>
              <a:t>pjevaju</a:t>
            </a:r>
            <a:r>
              <a:rPr lang="en-US" b="1" dirty="0"/>
              <a:t> </a:t>
            </a:r>
            <a:r>
              <a:rPr lang="en-US" b="1" dirty="0" err="1"/>
              <a:t>svoju</a:t>
            </a:r>
            <a:r>
              <a:rPr lang="en-US" b="1" dirty="0"/>
              <a:t> </a:t>
            </a:r>
            <a:r>
              <a:rPr lang="en-US" b="1" dirty="0" err="1" smtClean="0"/>
              <a:t>pjesmu</a:t>
            </a:r>
            <a:r>
              <a:rPr lang="hr-HR" b="1" dirty="0" smtClean="0"/>
              <a:t>” </a:t>
            </a:r>
          </a:p>
          <a:p>
            <a:pPr lvl="1"/>
            <a:r>
              <a:rPr lang="en-US" b="1" dirty="0" err="1" smtClean="0"/>
              <a:t>zanos</a:t>
            </a:r>
            <a:r>
              <a:rPr lang="en-US" b="1" dirty="0" smtClean="0"/>
              <a:t> </a:t>
            </a:r>
            <a:r>
              <a:rPr lang="en-US" b="1" dirty="0"/>
              <a:t>u </a:t>
            </a:r>
            <a:r>
              <a:rPr lang="en-US" b="1" dirty="0" err="1"/>
              <a:t>ovladavanju</a:t>
            </a:r>
            <a:r>
              <a:rPr lang="en-US" b="1" dirty="0"/>
              <a:t> </a:t>
            </a:r>
            <a:r>
              <a:rPr lang="en-US" b="1" dirty="0" err="1" smtClean="0"/>
              <a:t>vještinama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DAROVITA DJECA U RAZREDU?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vezana sli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70" y="1248693"/>
            <a:ext cx="2533938" cy="2437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Povezana sli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6564"/>
            <a:ext cx="2808312" cy="177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ovezana slik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35124"/>
            <a:ext cx="1953404" cy="192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Povezana slik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7" y="3686576"/>
            <a:ext cx="2323899" cy="19976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r>
              <a:rPr lang="hr-HR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4000" dirty="0" smtClean="0"/>
              <a:t>Svi </a:t>
            </a:r>
            <a:r>
              <a:rPr lang="hr-HR" sz="4000" dirty="0"/>
              <a:t>daroviti učenici su različiti!</a:t>
            </a:r>
            <a:br>
              <a:rPr lang="hr-HR" sz="4000" dirty="0"/>
            </a:br>
            <a:r>
              <a:rPr lang="hr-HR" sz="4000" dirty="0" smtClean="0"/>
              <a:t/>
            </a:r>
            <a:br>
              <a:rPr lang="hr-HR" sz="4000" dirty="0" smtClean="0"/>
            </a:b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10270" y="368657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OTPADNICI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9644" y="5681483"/>
            <a:ext cx="232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SKRIVENI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96036" y="6004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AUTONOMNI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53881" y="3157626"/>
            <a:ext cx="229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USPJEŠNI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797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r-HR" dirty="0" smtClean="0"/>
              <a:t>USPJEŠNI </a:t>
            </a:r>
            <a:r>
              <a:rPr lang="hr-HR" dirty="0"/>
              <a:t>- najlakše ih je identificirati</a:t>
            </a:r>
            <a:endParaRPr lang="en-US" dirty="0"/>
          </a:p>
          <a:p>
            <a:r>
              <a:rPr lang="hr-HR" dirty="0"/>
              <a:t>90 % darovitih učenika</a:t>
            </a:r>
          </a:p>
          <a:p>
            <a:r>
              <a:rPr lang="hr-HR" dirty="0"/>
              <a:t>naučili su pravila i način funkcioniranja sustava</a:t>
            </a:r>
            <a:endParaRPr lang="en-US" dirty="0"/>
          </a:p>
          <a:p>
            <a:pPr lvl="0"/>
            <a:r>
              <a:rPr lang="hr-HR" dirty="0"/>
              <a:t>dobro su socijalno prilagođeni</a:t>
            </a:r>
            <a:endParaRPr lang="en-US" dirty="0"/>
          </a:p>
          <a:p>
            <a:pPr lvl="0"/>
            <a:r>
              <a:rPr lang="hr-HR" dirty="0"/>
              <a:t>imaju dobar pojam o sebi</a:t>
            </a:r>
            <a:endParaRPr lang="en-US" dirty="0"/>
          </a:p>
          <a:p>
            <a:pPr lvl="0"/>
            <a:r>
              <a:rPr lang="hr-HR" dirty="0"/>
              <a:t>poslušni su, lijepo se ophode, motivirani su</a:t>
            </a:r>
            <a:endParaRPr lang="en-US" dirty="0"/>
          </a:p>
          <a:p>
            <a:pPr lvl="0"/>
            <a:r>
              <a:rPr lang="hr-HR" dirty="0"/>
              <a:t>omiljeni su i od roditelja i od učitelja</a:t>
            </a:r>
            <a:endParaRPr lang="en-US" dirty="0"/>
          </a:p>
          <a:p>
            <a:pPr lvl="0"/>
            <a:r>
              <a:rPr lang="hr-HR" dirty="0"/>
              <a:t>ponekad ulažu premalo truda, ali su i dalje uspješni</a:t>
            </a:r>
            <a:endParaRPr lang="en-US" dirty="0"/>
          </a:p>
          <a:p>
            <a:pPr lvl="0"/>
            <a:r>
              <a:rPr lang="hr-HR" dirty="0"/>
              <a:t>nedostaje im kreativnosti, mašte i samostalnosti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Na </a:t>
            </a:r>
            <a:r>
              <a:rPr lang="hr-HR" dirty="0"/>
              <a:t>temelju istraživanja možemo izdvojiti  6 tipova darovitih učenika.</a:t>
            </a:r>
            <a:br>
              <a:rPr lang="hr-H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520</TotalTime>
  <Words>2492</Words>
  <Application>Microsoft Office PowerPoint</Application>
  <PresentationFormat>Prikaz na zaslonu (4:3)</PresentationFormat>
  <Paragraphs>235</Paragraphs>
  <Slides>27</Slides>
  <Notes>15</Notes>
  <HiddenSlides>7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Concourse</vt:lpstr>
      <vt:lpstr>PowerPointova prezentacija</vt:lpstr>
      <vt:lpstr>PowerPointova prezentacija</vt:lpstr>
      <vt:lpstr>ŠTO JE DAROVITOST?</vt:lpstr>
      <vt:lpstr>Pravilnik o osnovnoškolskom odgoju i obrazovanju darovitih učenika</vt:lpstr>
      <vt:lpstr>IDENTIFIKACIJA?</vt:lpstr>
      <vt:lpstr>TEORIJA VIŠESTRUKIH INTELIGENCIJA</vt:lpstr>
      <vt:lpstr>DAROVITA DJECA U RAZREDU?</vt:lpstr>
      <vt:lpstr>  Svi daroviti učenici su različiti!  </vt:lpstr>
      <vt:lpstr> Na temelju istraživanja možemo izdvojiti  6 tipova darovitih učenika. </vt:lpstr>
      <vt:lpstr> Otpadnici </vt:lpstr>
      <vt:lpstr> Skriveni </vt:lpstr>
      <vt:lpstr>PowerPointova prezentacija</vt:lpstr>
      <vt:lpstr>PowerPointova prezentacija</vt:lpstr>
      <vt:lpstr>PowerPointova prezentacija</vt:lpstr>
      <vt:lpstr>SAMOPOUZDANJE</vt:lpstr>
      <vt:lpstr>1. MENTORSKI ZADATAK</vt:lpstr>
      <vt:lpstr>DAROVITE DJEVOJČICE</vt:lpstr>
      <vt:lpstr>STRATEGIJE</vt:lpstr>
      <vt:lpstr>STRATEGIJE</vt:lpstr>
      <vt:lpstr>STRATEGIJE</vt:lpstr>
      <vt:lpstr>STRATEGIJE</vt:lpstr>
      <vt:lpstr> MARLJIVOST, RADNE NAVIKE, UPORNOST </vt:lpstr>
      <vt:lpstr>PowerPointova prezentacija</vt:lpstr>
      <vt:lpstr> OSOBINE MENTORA „PO MJERI DAROVITIH” </vt:lpstr>
      <vt:lpstr>ZABLUDE O DAROVITOSTI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Korisnik</cp:lastModifiedBy>
  <cp:revision>51</cp:revision>
  <dcterms:created xsi:type="dcterms:W3CDTF">2019-10-13T08:53:15Z</dcterms:created>
  <dcterms:modified xsi:type="dcterms:W3CDTF">2019-10-17T07:05:08Z</dcterms:modified>
</cp:coreProperties>
</file>