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912" r:id="rId1"/>
  </p:sldMasterIdLst>
  <p:notesMasterIdLst>
    <p:notesMasterId r:id="rId69"/>
  </p:notesMasterIdLst>
  <p:sldIdLst>
    <p:sldId id="256" r:id="rId2"/>
    <p:sldId id="260" r:id="rId3"/>
    <p:sldId id="258" r:id="rId4"/>
    <p:sldId id="259" r:id="rId5"/>
    <p:sldId id="262" r:id="rId6"/>
    <p:sldId id="336" r:id="rId7"/>
    <p:sldId id="374" r:id="rId8"/>
    <p:sldId id="271" r:id="rId9"/>
    <p:sldId id="346" r:id="rId10"/>
    <p:sldId id="375" r:id="rId11"/>
    <p:sldId id="367" r:id="rId12"/>
    <p:sldId id="368" r:id="rId13"/>
    <p:sldId id="369" r:id="rId14"/>
    <p:sldId id="372" r:id="rId15"/>
    <p:sldId id="370" r:id="rId16"/>
    <p:sldId id="426" r:id="rId17"/>
    <p:sldId id="466" r:id="rId18"/>
    <p:sldId id="432" r:id="rId19"/>
    <p:sldId id="470" r:id="rId20"/>
    <p:sldId id="471" r:id="rId21"/>
    <p:sldId id="472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79" r:id="rId31"/>
    <p:sldId id="444" r:id="rId32"/>
    <p:sldId id="477" r:id="rId33"/>
    <p:sldId id="480" r:id="rId34"/>
    <p:sldId id="475" r:id="rId35"/>
    <p:sldId id="478" r:id="rId36"/>
    <p:sldId id="476" r:id="rId37"/>
    <p:sldId id="446" r:id="rId38"/>
    <p:sldId id="447" r:id="rId39"/>
    <p:sldId id="393" r:id="rId40"/>
    <p:sldId id="394" r:id="rId41"/>
    <p:sldId id="395" r:id="rId42"/>
    <p:sldId id="396" r:id="rId43"/>
    <p:sldId id="397" r:id="rId44"/>
    <p:sldId id="399" r:id="rId45"/>
    <p:sldId id="400" r:id="rId46"/>
    <p:sldId id="401" r:id="rId47"/>
    <p:sldId id="402" r:id="rId48"/>
    <p:sldId id="403" r:id="rId49"/>
    <p:sldId id="404" r:id="rId50"/>
    <p:sldId id="406" r:id="rId51"/>
    <p:sldId id="407" r:id="rId52"/>
    <p:sldId id="410" r:id="rId53"/>
    <p:sldId id="411" r:id="rId54"/>
    <p:sldId id="412" r:id="rId55"/>
    <p:sldId id="413" r:id="rId56"/>
    <p:sldId id="481" r:id="rId57"/>
    <p:sldId id="482" r:id="rId58"/>
    <p:sldId id="416" r:id="rId59"/>
    <p:sldId id="417" r:id="rId60"/>
    <p:sldId id="419" r:id="rId61"/>
    <p:sldId id="420" r:id="rId62"/>
    <p:sldId id="421" r:id="rId63"/>
    <p:sldId id="422" r:id="rId64"/>
    <p:sldId id="424" r:id="rId65"/>
    <p:sldId id="382" r:id="rId66"/>
    <p:sldId id="330" r:id="rId67"/>
    <p:sldId id="379" r:id="rId6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A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C7F488-B302-4818-B761-B225DC332830}">
  <a:tblStyle styleId="{75C7F488-B302-4818-B761-B225DC3328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72" d="100"/>
          <a:sy n="72" d="100"/>
        </p:scale>
        <p:origin x="-103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2070FA-7E4E-4314-B6A3-65650ED428BB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FB1D89C-5F87-4D86-90B8-271E4C82CA15}">
      <dgm:prSet phldrT="[Tekst]" custT="1"/>
      <dgm:spPr/>
      <dgm:t>
        <a:bodyPr/>
        <a:lstStyle/>
        <a:p>
          <a:r>
            <a:rPr lang="hr-HR" sz="1800" dirty="0"/>
            <a:t>KREIRANJE- informacije povezujemo na inovativni način</a:t>
          </a:r>
        </a:p>
      </dgm:t>
    </dgm:pt>
    <dgm:pt modelId="{E5C4ED58-0B00-4D6C-BBAA-51083DBD2FBF}" type="parTrans" cxnId="{4997B898-2292-4E93-AB3A-7FA834737ED9}">
      <dgm:prSet/>
      <dgm:spPr/>
      <dgm:t>
        <a:bodyPr/>
        <a:lstStyle/>
        <a:p>
          <a:endParaRPr lang="hr-HR"/>
        </a:p>
      </dgm:t>
    </dgm:pt>
    <dgm:pt modelId="{6ED83B4B-6BE3-455A-A265-B3A2C5DA05C7}" type="sibTrans" cxnId="{4997B898-2292-4E93-AB3A-7FA834737ED9}">
      <dgm:prSet/>
      <dgm:spPr/>
      <dgm:t>
        <a:bodyPr/>
        <a:lstStyle/>
        <a:p>
          <a:endParaRPr lang="hr-HR"/>
        </a:p>
      </dgm:t>
    </dgm:pt>
    <dgm:pt modelId="{A815CA3C-0FCF-4047-A5C7-E4D7A06C6F63}">
      <dgm:prSet phldrT="[Tekst]" custT="1"/>
      <dgm:spPr/>
      <dgm:t>
        <a:bodyPr/>
        <a:lstStyle/>
        <a:p>
          <a:r>
            <a:rPr lang="hr-HR" sz="1800" dirty="0"/>
            <a:t>EVALUACIJA – dolazimo do zaključaka prateći niz koraka</a:t>
          </a:r>
        </a:p>
      </dgm:t>
    </dgm:pt>
    <dgm:pt modelId="{2731BE17-E230-4061-89B5-BE9D5DF99C62}" type="parTrans" cxnId="{6FB3A8A9-997B-4EE9-83A3-5AB19F9C2BE5}">
      <dgm:prSet/>
      <dgm:spPr/>
      <dgm:t>
        <a:bodyPr/>
        <a:lstStyle/>
        <a:p>
          <a:endParaRPr lang="hr-HR"/>
        </a:p>
      </dgm:t>
    </dgm:pt>
    <dgm:pt modelId="{F1C8715C-C5D1-4C9C-BAE6-67A8A2FC60A7}" type="sibTrans" cxnId="{6FB3A8A9-997B-4EE9-83A3-5AB19F9C2BE5}">
      <dgm:prSet/>
      <dgm:spPr/>
      <dgm:t>
        <a:bodyPr/>
        <a:lstStyle/>
        <a:p>
          <a:endParaRPr lang="hr-HR"/>
        </a:p>
      </dgm:t>
    </dgm:pt>
    <dgm:pt modelId="{24B8E6FF-2921-4A3B-835D-6C3B50BCEAE1}">
      <dgm:prSet phldrT="[Tekst]" custT="1"/>
      <dgm:spPr/>
      <dgm:t>
        <a:bodyPr/>
        <a:lstStyle/>
        <a:p>
          <a:r>
            <a:rPr lang="hr-HR" sz="1800" dirty="0"/>
            <a:t>ANALIZA – razbijamo sadržaje na dijelove i uočavamo povezanost dijelova</a:t>
          </a:r>
        </a:p>
      </dgm:t>
    </dgm:pt>
    <dgm:pt modelId="{64DA266E-A3E6-4415-90AC-71E921E551A5}" type="parTrans" cxnId="{E1DB1FD7-9FBE-4B68-A78B-4BF6A36832CB}">
      <dgm:prSet/>
      <dgm:spPr/>
      <dgm:t>
        <a:bodyPr/>
        <a:lstStyle/>
        <a:p>
          <a:endParaRPr lang="hr-HR"/>
        </a:p>
      </dgm:t>
    </dgm:pt>
    <dgm:pt modelId="{573B6D34-CDF8-4C30-B411-C9B06C303D7C}" type="sibTrans" cxnId="{E1DB1FD7-9FBE-4B68-A78B-4BF6A36832CB}">
      <dgm:prSet/>
      <dgm:spPr/>
      <dgm:t>
        <a:bodyPr/>
        <a:lstStyle/>
        <a:p>
          <a:endParaRPr lang="hr-HR"/>
        </a:p>
      </dgm:t>
    </dgm:pt>
    <dgm:pt modelId="{EC769DF8-0018-47DA-8B1F-5FDE0EF3D78F}">
      <dgm:prSet phldrT="[Tekst]" custT="1"/>
      <dgm:spPr/>
      <dgm:t>
        <a:bodyPr/>
        <a:lstStyle/>
        <a:p>
          <a:r>
            <a:rPr lang="hr-HR" sz="1800" dirty="0"/>
            <a:t>KORIŠTENJE – upotreba znanja na nove načine</a:t>
          </a:r>
        </a:p>
      </dgm:t>
    </dgm:pt>
    <dgm:pt modelId="{8C638155-43B0-4FFB-9D36-DAB162D94F21}" type="parTrans" cxnId="{CC0EC1E3-8467-4CB7-B036-9B3D9D46ADDA}">
      <dgm:prSet/>
      <dgm:spPr/>
      <dgm:t>
        <a:bodyPr/>
        <a:lstStyle/>
        <a:p>
          <a:endParaRPr lang="hr-HR"/>
        </a:p>
      </dgm:t>
    </dgm:pt>
    <dgm:pt modelId="{DD2E6D28-644E-4AEF-8640-00B877279B67}" type="sibTrans" cxnId="{CC0EC1E3-8467-4CB7-B036-9B3D9D46ADDA}">
      <dgm:prSet/>
      <dgm:spPr/>
      <dgm:t>
        <a:bodyPr/>
        <a:lstStyle/>
        <a:p>
          <a:endParaRPr lang="hr-HR"/>
        </a:p>
      </dgm:t>
    </dgm:pt>
    <dgm:pt modelId="{6E6FE5EB-29FA-4653-961F-D22CAB25F2DB}">
      <dgm:prSet phldrT="[Tekst]" custT="1"/>
      <dgm:spPr/>
      <dgm:t>
        <a:bodyPr/>
        <a:lstStyle/>
        <a:p>
          <a:r>
            <a:rPr lang="hr-HR" sz="1800" dirty="0"/>
            <a:t>PAMĆENJE -  reproduciranje naučenih </a:t>
          </a:r>
          <a:r>
            <a:rPr lang="hr-HR" sz="1800" dirty="0" smtClean="0"/>
            <a:t>činjenica</a:t>
          </a:r>
          <a:endParaRPr lang="hr-HR" sz="1800" dirty="0"/>
        </a:p>
      </dgm:t>
    </dgm:pt>
    <dgm:pt modelId="{774FE3E2-1F34-4B02-8438-31FFEAF3616E}" type="parTrans" cxnId="{B230C131-538A-44EC-83FA-901EF94FBED5}">
      <dgm:prSet/>
      <dgm:spPr/>
      <dgm:t>
        <a:bodyPr/>
        <a:lstStyle/>
        <a:p>
          <a:endParaRPr lang="hr-HR"/>
        </a:p>
      </dgm:t>
    </dgm:pt>
    <dgm:pt modelId="{1FA493AC-5AE5-4843-8A61-A2506C40F493}" type="sibTrans" cxnId="{B230C131-538A-44EC-83FA-901EF94FBED5}">
      <dgm:prSet/>
      <dgm:spPr/>
      <dgm:t>
        <a:bodyPr/>
        <a:lstStyle/>
        <a:p>
          <a:endParaRPr lang="hr-HR"/>
        </a:p>
      </dgm:t>
    </dgm:pt>
    <dgm:pt modelId="{643F2A57-E484-4FBD-BF85-89CE2F1F7DAF}">
      <dgm:prSet phldrT="[Tekst]" custT="1"/>
      <dgm:spPr/>
      <dgm:t>
        <a:bodyPr/>
        <a:lstStyle/>
        <a:p>
          <a:r>
            <a:rPr lang="hr-HR" sz="1800" dirty="0"/>
            <a:t>RAZUMIJEVANJE – davanje smisla naučenim činjenicama</a:t>
          </a:r>
        </a:p>
      </dgm:t>
    </dgm:pt>
    <dgm:pt modelId="{1FC5D71A-F07A-44ED-B149-88F8E0BEEF05}" type="parTrans" cxnId="{4EC7A424-17B1-4238-802C-900A0613A4B3}">
      <dgm:prSet/>
      <dgm:spPr/>
      <dgm:t>
        <a:bodyPr/>
        <a:lstStyle/>
        <a:p>
          <a:endParaRPr lang="hr-HR"/>
        </a:p>
      </dgm:t>
    </dgm:pt>
    <dgm:pt modelId="{1AAC8503-9648-4C76-BC10-3F6E767DE3DD}" type="sibTrans" cxnId="{4EC7A424-17B1-4238-802C-900A0613A4B3}">
      <dgm:prSet/>
      <dgm:spPr/>
      <dgm:t>
        <a:bodyPr/>
        <a:lstStyle/>
        <a:p>
          <a:endParaRPr lang="hr-HR"/>
        </a:p>
      </dgm:t>
    </dgm:pt>
    <dgm:pt modelId="{D2DF21F1-C65D-4D0D-B750-A8234E0CB872}" type="pres">
      <dgm:prSet presAssocID="{F42070FA-7E4E-4314-B6A3-65650ED428BB}" presName="compositeShape" presStyleCnt="0">
        <dgm:presLayoutVars>
          <dgm:dir/>
          <dgm:resizeHandles/>
        </dgm:presLayoutVars>
      </dgm:prSet>
      <dgm:spPr/>
    </dgm:pt>
    <dgm:pt modelId="{ACB73323-7D91-42B4-BA71-1B33AA707FDA}" type="pres">
      <dgm:prSet presAssocID="{F42070FA-7E4E-4314-B6A3-65650ED428BB}" presName="pyramid" presStyleLbl="node1" presStyleIdx="0" presStyleCnt="1" custLinFactNeighborX="6116" custLinFactNeighborY="18107"/>
      <dgm:spPr>
        <a:solidFill>
          <a:srgbClr val="C00000"/>
        </a:solidFill>
      </dgm:spPr>
    </dgm:pt>
    <dgm:pt modelId="{A4DCD767-34BF-4B28-AF5A-6219122AE228}" type="pres">
      <dgm:prSet presAssocID="{F42070FA-7E4E-4314-B6A3-65650ED428BB}" presName="theList" presStyleCnt="0"/>
      <dgm:spPr/>
    </dgm:pt>
    <dgm:pt modelId="{68ACA000-93FC-43CC-AFED-EC34B055C2E8}" type="pres">
      <dgm:prSet presAssocID="{0FB1D89C-5F87-4D86-90B8-271E4C82CA15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A605ED4-5358-4526-B378-6FC27F4F4420}" type="pres">
      <dgm:prSet presAssocID="{0FB1D89C-5F87-4D86-90B8-271E4C82CA15}" presName="aSpace" presStyleCnt="0"/>
      <dgm:spPr/>
    </dgm:pt>
    <dgm:pt modelId="{A06061AF-A3C2-4C3B-855B-09941A94629D}" type="pres">
      <dgm:prSet presAssocID="{A815CA3C-0FCF-4047-A5C7-E4D7A06C6F63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5D16807-70F8-4191-BDC6-BB6B9FF6D49A}" type="pres">
      <dgm:prSet presAssocID="{A815CA3C-0FCF-4047-A5C7-E4D7A06C6F63}" presName="aSpace" presStyleCnt="0"/>
      <dgm:spPr/>
    </dgm:pt>
    <dgm:pt modelId="{D2A59153-0AEE-4120-8C87-3DEFC8F47B0F}" type="pres">
      <dgm:prSet presAssocID="{24B8E6FF-2921-4A3B-835D-6C3B50BCEAE1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A244C9B-B38E-470B-B938-2323739848D8}" type="pres">
      <dgm:prSet presAssocID="{24B8E6FF-2921-4A3B-835D-6C3B50BCEAE1}" presName="aSpace" presStyleCnt="0"/>
      <dgm:spPr/>
    </dgm:pt>
    <dgm:pt modelId="{D482E402-D43B-4D5D-A687-B5E00CCE4D2F}" type="pres">
      <dgm:prSet presAssocID="{EC769DF8-0018-47DA-8B1F-5FDE0EF3D78F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1A06B58-A234-4D56-963B-10BE55D7A236}" type="pres">
      <dgm:prSet presAssocID="{EC769DF8-0018-47DA-8B1F-5FDE0EF3D78F}" presName="aSpace" presStyleCnt="0"/>
      <dgm:spPr/>
    </dgm:pt>
    <dgm:pt modelId="{DFFC593C-08C9-4FC0-8A5E-671F7AB47B72}" type="pres">
      <dgm:prSet presAssocID="{643F2A57-E484-4FBD-BF85-89CE2F1F7DAF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C5812ED-43C8-4D61-8934-3888B695E0E6}" type="pres">
      <dgm:prSet presAssocID="{643F2A57-E484-4FBD-BF85-89CE2F1F7DAF}" presName="aSpace" presStyleCnt="0"/>
      <dgm:spPr/>
    </dgm:pt>
    <dgm:pt modelId="{5BF395F3-A2FA-44FA-87AE-844BA7F17851}" type="pres">
      <dgm:prSet presAssocID="{6E6FE5EB-29FA-4653-961F-D22CAB25F2DB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1DC57FC-0EA8-4908-82BB-3302332DF55F}" type="pres">
      <dgm:prSet presAssocID="{6E6FE5EB-29FA-4653-961F-D22CAB25F2DB}" presName="aSpace" presStyleCnt="0"/>
      <dgm:spPr/>
    </dgm:pt>
  </dgm:ptLst>
  <dgm:cxnLst>
    <dgm:cxn modelId="{25519586-3CF7-4C8D-8B3E-C8C910B0DCD6}" type="presOf" srcId="{6E6FE5EB-29FA-4653-961F-D22CAB25F2DB}" destId="{5BF395F3-A2FA-44FA-87AE-844BA7F17851}" srcOrd="0" destOrd="0" presId="urn:microsoft.com/office/officeart/2005/8/layout/pyramid2"/>
    <dgm:cxn modelId="{4EC7A424-17B1-4238-802C-900A0613A4B3}" srcId="{F42070FA-7E4E-4314-B6A3-65650ED428BB}" destId="{643F2A57-E484-4FBD-BF85-89CE2F1F7DAF}" srcOrd="4" destOrd="0" parTransId="{1FC5D71A-F07A-44ED-B149-88F8E0BEEF05}" sibTransId="{1AAC8503-9648-4C76-BC10-3F6E767DE3DD}"/>
    <dgm:cxn modelId="{B230C131-538A-44EC-83FA-901EF94FBED5}" srcId="{F42070FA-7E4E-4314-B6A3-65650ED428BB}" destId="{6E6FE5EB-29FA-4653-961F-D22CAB25F2DB}" srcOrd="5" destOrd="0" parTransId="{774FE3E2-1F34-4B02-8438-31FFEAF3616E}" sibTransId="{1FA493AC-5AE5-4843-8A61-A2506C40F493}"/>
    <dgm:cxn modelId="{DE848347-C435-44FE-BEEE-A4C89B9D4149}" type="presOf" srcId="{EC769DF8-0018-47DA-8B1F-5FDE0EF3D78F}" destId="{D482E402-D43B-4D5D-A687-B5E00CCE4D2F}" srcOrd="0" destOrd="0" presId="urn:microsoft.com/office/officeart/2005/8/layout/pyramid2"/>
    <dgm:cxn modelId="{4997B898-2292-4E93-AB3A-7FA834737ED9}" srcId="{F42070FA-7E4E-4314-B6A3-65650ED428BB}" destId="{0FB1D89C-5F87-4D86-90B8-271E4C82CA15}" srcOrd="0" destOrd="0" parTransId="{E5C4ED58-0B00-4D6C-BBAA-51083DBD2FBF}" sibTransId="{6ED83B4B-6BE3-455A-A265-B3A2C5DA05C7}"/>
    <dgm:cxn modelId="{6FB3A8A9-997B-4EE9-83A3-5AB19F9C2BE5}" srcId="{F42070FA-7E4E-4314-B6A3-65650ED428BB}" destId="{A815CA3C-0FCF-4047-A5C7-E4D7A06C6F63}" srcOrd="1" destOrd="0" parTransId="{2731BE17-E230-4061-89B5-BE9D5DF99C62}" sibTransId="{F1C8715C-C5D1-4C9C-BAE6-67A8A2FC60A7}"/>
    <dgm:cxn modelId="{64940D6D-DCFB-4354-98E9-EA9279FEA8F7}" type="presOf" srcId="{0FB1D89C-5F87-4D86-90B8-271E4C82CA15}" destId="{68ACA000-93FC-43CC-AFED-EC34B055C2E8}" srcOrd="0" destOrd="0" presId="urn:microsoft.com/office/officeart/2005/8/layout/pyramid2"/>
    <dgm:cxn modelId="{E1DB1FD7-9FBE-4B68-A78B-4BF6A36832CB}" srcId="{F42070FA-7E4E-4314-B6A3-65650ED428BB}" destId="{24B8E6FF-2921-4A3B-835D-6C3B50BCEAE1}" srcOrd="2" destOrd="0" parTransId="{64DA266E-A3E6-4415-90AC-71E921E551A5}" sibTransId="{573B6D34-CDF8-4C30-B411-C9B06C303D7C}"/>
    <dgm:cxn modelId="{DDA334E0-BF03-4E60-BAA9-277E4DCDED1E}" type="presOf" srcId="{643F2A57-E484-4FBD-BF85-89CE2F1F7DAF}" destId="{DFFC593C-08C9-4FC0-8A5E-671F7AB47B72}" srcOrd="0" destOrd="0" presId="urn:microsoft.com/office/officeart/2005/8/layout/pyramid2"/>
    <dgm:cxn modelId="{75F019BA-1A12-4EEA-B3A4-6DB63B556321}" type="presOf" srcId="{A815CA3C-0FCF-4047-A5C7-E4D7A06C6F63}" destId="{A06061AF-A3C2-4C3B-855B-09941A94629D}" srcOrd="0" destOrd="0" presId="urn:microsoft.com/office/officeart/2005/8/layout/pyramid2"/>
    <dgm:cxn modelId="{E5EB7019-3992-4613-ACBA-109AAB448265}" type="presOf" srcId="{24B8E6FF-2921-4A3B-835D-6C3B50BCEAE1}" destId="{D2A59153-0AEE-4120-8C87-3DEFC8F47B0F}" srcOrd="0" destOrd="0" presId="urn:microsoft.com/office/officeart/2005/8/layout/pyramid2"/>
    <dgm:cxn modelId="{CC0EC1E3-8467-4CB7-B036-9B3D9D46ADDA}" srcId="{F42070FA-7E4E-4314-B6A3-65650ED428BB}" destId="{EC769DF8-0018-47DA-8B1F-5FDE0EF3D78F}" srcOrd="3" destOrd="0" parTransId="{8C638155-43B0-4FFB-9D36-DAB162D94F21}" sibTransId="{DD2E6D28-644E-4AEF-8640-00B877279B67}"/>
    <dgm:cxn modelId="{7DC1152F-F18B-4BEB-8AD2-2EC6A6257995}" type="presOf" srcId="{F42070FA-7E4E-4314-B6A3-65650ED428BB}" destId="{D2DF21F1-C65D-4D0D-B750-A8234E0CB872}" srcOrd="0" destOrd="0" presId="urn:microsoft.com/office/officeart/2005/8/layout/pyramid2"/>
    <dgm:cxn modelId="{4A4DA525-D431-4660-9802-8480388D082C}" type="presParOf" srcId="{D2DF21F1-C65D-4D0D-B750-A8234E0CB872}" destId="{ACB73323-7D91-42B4-BA71-1B33AA707FDA}" srcOrd="0" destOrd="0" presId="urn:microsoft.com/office/officeart/2005/8/layout/pyramid2"/>
    <dgm:cxn modelId="{8BB97372-209A-49A0-A3EE-B2FADDD0CB06}" type="presParOf" srcId="{D2DF21F1-C65D-4D0D-B750-A8234E0CB872}" destId="{A4DCD767-34BF-4B28-AF5A-6219122AE228}" srcOrd="1" destOrd="0" presId="urn:microsoft.com/office/officeart/2005/8/layout/pyramid2"/>
    <dgm:cxn modelId="{38526D76-98C4-455E-A329-73C9C54FCE40}" type="presParOf" srcId="{A4DCD767-34BF-4B28-AF5A-6219122AE228}" destId="{68ACA000-93FC-43CC-AFED-EC34B055C2E8}" srcOrd="0" destOrd="0" presId="urn:microsoft.com/office/officeart/2005/8/layout/pyramid2"/>
    <dgm:cxn modelId="{8C2DC9FB-4280-4F8A-9675-ED86257A57B2}" type="presParOf" srcId="{A4DCD767-34BF-4B28-AF5A-6219122AE228}" destId="{6A605ED4-5358-4526-B378-6FC27F4F4420}" srcOrd="1" destOrd="0" presId="urn:microsoft.com/office/officeart/2005/8/layout/pyramid2"/>
    <dgm:cxn modelId="{8E03149A-1B77-48B1-BE84-930E1CB26602}" type="presParOf" srcId="{A4DCD767-34BF-4B28-AF5A-6219122AE228}" destId="{A06061AF-A3C2-4C3B-855B-09941A94629D}" srcOrd="2" destOrd="0" presId="urn:microsoft.com/office/officeart/2005/8/layout/pyramid2"/>
    <dgm:cxn modelId="{9213439D-B67F-43B5-B7F1-76A93C92301C}" type="presParOf" srcId="{A4DCD767-34BF-4B28-AF5A-6219122AE228}" destId="{E5D16807-70F8-4191-BDC6-BB6B9FF6D49A}" srcOrd="3" destOrd="0" presId="urn:microsoft.com/office/officeart/2005/8/layout/pyramid2"/>
    <dgm:cxn modelId="{21349AB9-9AF3-4971-933D-AFCD2D1E2DF1}" type="presParOf" srcId="{A4DCD767-34BF-4B28-AF5A-6219122AE228}" destId="{D2A59153-0AEE-4120-8C87-3DEFC8F47B0F}" srcOrd="4" destOrd="0" presId="urn:microsoft.com/office/officeart/2005/8/layout/pyramid2"/>
    <dgm:cxn modelId="{889D883A-70EA-45A6-9630-A8FE0A605783}" type="presParOf" srcId="{A4DCD767-34BF-4B28-AF5A-6219122AE228}" destId="{7A244C9B-B38E-470B-B938-2323739848D8}" srcOrd="5" destOrd="0" presId="urn:microsoft.com/office/officeart/2005/8/layout/pyramid2"/>
    <dgm:cxn modelId="{44C5B874-2AD4-4E14-98E0-7AB93D4F944B}" type="presParOf" srcId="{A4DCD767-34BF-4B28-AF5A-6219122AE228}" destId="{D482E402-D43B-4D5D-A687-B5E00CCE4D2F}" srcOrd="6" destOrd="0" presId="urn:microsoft.com/office/officeart/2005/8/layout/pyramid2"/>
    <dgm:cxn modelId="{596BC5FD-31AA-4180-BFD6-8B7A24E94090}" type="presParOf" srcId="{A4DCD767-34BF-4B28-AF5A-6219122AE228}" destId="{01A06B58-A234-4D56-963B-10BE55D7A236}" srcOrd="7" destOrd="0" presId="urn:microsoft.com/office/officeart/2005/8/layout/pyramid2"/>
    <dgm:cxn modelId="{E8EA191C-0B26-44E3-AC1D-403B88C38923}" type="presParOf" srcId="{A4DCD767-34BF-4B28-AF5A-6219122AE228}" destId="{DFFC593C-08C9-4FC0-8A5E-671F7AB47B72}" srcOrd="8" destOrd="0" presId="urn:microsoft.com/office/officeart/2005/8/layout/pyramid2"/>
    <dgm:cxn modelId="{59322D0D-384C-47A0-84BC-BAA70827D37E}" type="presParOf" srcId="{A4DCD767-34BF-4B28-AF5A-6219122AE228}" destId="{FC5812ED-43C8-4D61-8934-3888B695E0E6}" srcOrd="9" destOrd="0" presId="urn:microsoft.com/office/officeart/2005/8/layout/pyramid2"/>
    <dgm:cxn modelId="{A11525EA-2148-43D4-8A96-C96A47B59095}" type="presParOf" srcId="{A4DCD767-34BF-4B28-AF5A-6219122AE228}" destId="{5BF395F3-A2FA-44FA-87AE-844BA7F17851}" srcOrd="10" destOrd="0" presId="urn:microsoft.com/office/officeart/2005/8/layout/pyramid2"/>
    <dgm:cxn modelId="{69E60CB9-5268-4FC4-A176-D71EF96D3E61}" type="presParOf" srcId="{A4DCD767-34BF-4B28-AF5A-6219122AE228}" destId="{11DC57FC-0EA8-4908-82BB-3302332DF55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B837F9-B8E4-4C19-8763-125871946FC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6247038-F796-491F-AA04-20A71955F30F}" type="pres">
      <dgm:prSet presAssocID="{D0B837F9-B8E4-4C19-8763-125871946FC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</dgm:ptLst>
  <dgm:cxnLst>
    <dgm:cxn modelId="{6ADC67FE-7A18-45F9-A3A8-48AF0924A89B}" type="presOf" srcId="{D0B837F9-B8E4-4C19-8763-125871946FCF}" destId="{A6247038-F796-491F-AA04-20A71955F30F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366DF0-4A1D-497E-A311-ECF876C315D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903B1318-17B7-42F8-8B80-B34DE4686102}">
      <dgm:prSet phldrT="[Tekst]"/>
      <dgm:spPr/>
      <dgm:t>
        <a:bodyPr/>
        <a:lstStyle/>
        <a:p>
          <a:r>
            <a:rPr lang="hr-HR" dirty="0"/>
            <a:t>1</a:t>
          </a:r>
        </a:p>
      </dgm:t>
    </dgm:pt>
    <dgm:pt modelId="{D4ECE489-C45B-4095-86D0-35D324C44AB7}" type="parTrans" cxnId="{694CDE4F-833E-48D8-A0CE-5787A0B3368E}">
      <dgm:prSet/>
      <dgm:spPr/>
      <dgm:t>
        <a:bodyPr/>
        <a:lstStyle/>
        <a:p>
          <a:endParaRPr lang="hr-HR"/>
        </a:p>
      </dgm:t>
    </dgm:pt>
    <dgm:pt modelId="{A4EC2E68-08D2-4062-A84D-7D64FAF5A2BB}" type="sibTrans" cxnId="{694CDE4F-833E-48D8-A0CE-5787A0B3368E}">
      <dgm:prSet/>
      <dgm:spPr/>
      <dgm:t>
        <a:bodyPr/>
        <a:lstStyle/>
        <a:p>
          <a:endParaRPr lang="hr-HR"/>
        </a:p>
      </dgm:t>
    </dgm:pt>
    <dgm:pt modelId="{7D2CA4EA-78D0-4EF9-9495-E8494427C414}">
      <dgm:prSet phldrT="[Tekst]"/>
      <dgm:spPr/>
      <dgm:t>
        <a:bodyPr/>
        <a:lstStyle/>
        <a:p>
          <a:r>
            <a:rPr lang="hr-HR" dirty="0"/>
            <a:t>poboljšava odnose među članovima skupine</a:t>
          </a:r>
        </a:p>
      </dgm:t>
    </dgm:pt>
    <dgm:pt modelId="{B5275AC5-C68D-467A-80C4-4B4AF0581C5F}" type="parTrans" cxnId="{1643603D-F002-4D34-9B7C-5039B920E218}">
      <dgm:prSet/>
      <dgm:spPr/>
      <dgm:t>
        <a:bodyPr/>
        <a:lstStyle/>
        <a:p>
          <a:endParaRPr lang="hr-HR"/>
        </a:p>
      </dgm:t>
    </dgm:pt>
    <dgm:pt modelId="{F2D7561B-F74D-437F-B923-8031A45D30AB}" type="sibTrans" cxnId="{1643603D-F002-4D34-9B7C-5039B920E218}">
      <dgm:prSet/>
      <dgm:spPr/>
      <dgm:t>
        <a:bodyPr/>
        <a:lstStyle/>
        <a:p>
          <a:endParaRPr lang="hr-HR"/>
        </a:p>
      </dgm:t>
    </dgm:pt>
    <dgm:pt modelId="{01157C0D-227B-4C1B-9F8D-816E5300370F}">
      <dgm:prSet phldrT="[Tekst]"/>
      <dgm:spPr/>
      <dgm:t>
        <a:bodyPr/>
        <a:lstStyle/>
        <a:p>
          <a:r>
            <a:rPr lang="hr-HR" dirty="0"/>
            <a:t>2</a:t>
          </a:r>
        </a:p>
      </dgm:t>
    </dgm:pt>
    <dgm:pt modelId="{FB4442FC-D87D-4CAC-B0A2-B172A8A5CE3A}" type="parTrans" cxnId="{4282E0DC-EEE5-4B6B-BBCC-848C82F2462B}">
      <dgm:prSet/>
      <dgm:spPr/>
      <dgm:t>
        <a:bodyPr/>
        <a:lstStyle/>
        <a:p>
          <a:endParaRPr lang="hr-HR"/>
        </a:p>
      </dgm:t>
    </dgm:pt>
    <dgm:pt modelId="{AC176043-9FE8-4E7F-ACC5-083F208048B6}" type="sibTrans" cxnId="{4282E0DC-EEE5-4B6B-BBCC-848C82F2462B}">
      <dgm:prSet/>
      <dgm:spPr/>
      <dgm:t>
        <a:bodyPr/>
        <a:lstStyle/>
        <a:p>
          <a:endParaRPr lang="hr-HR"/>
        </a:p>
      </dgm:t>
    </dgm:pt>
    <dgm:pt modelId="{4F1A13E4-B544-44DB-9797-739EC2C75F3B}">
      <dgm:prSet phldrT="[Tekst]"/>
      <dgm:spPr/>
      <dgm:t>
        <a:bodyPr/>
        <a:lstStyle/>
        <a:p>
          <a:r>
            <a:rPr lang="hr-HR" dirty="0"/>
            <a:t>učenik stječe samopoštovanje</a:t>
          </a:r>
        </a:p>
      </dgm:t>
    </dgm:pt>
    <dgm:pt modelId="{AC7F283E-F6D4-4543-923A-317007CA0F41}" type="parTrans" cxnId="{337ED78F-8DC0-48FD-81A4-7B2B3243CBAF}">
      <dgm:prSet/>
      <dgm:spPr/>
      <dgm:t>
        <a:bodyPr/>
        <a:lstStyle/>
        <a:p>
          <a:endParaRPr lang="hr-HR"/>
        </a:p>
      </dgm:t>
    </dgm:pt>
    <dgm:pt modelId="{6871E668-3EBA-4032-95CD-C9BEADD771EF}" type="sibTrans" cxnId="{337ED78F-8DC0-48FD-81A4-7B2B3243CBAF}">
      <dgm:prSet/>
      <dgm:spPr/>
      <dgm:t>
        <a:bodyPr/>
        <a:lstStyle/>
        <a:p>
          <a:endParaRPr lang="hr-HR"/>
        </a:p>
      </dgm:t>
    </dgm:pt>
    <dgm:pt modelId="{29469505-1C66-41C3-8AE9-BF1FC14479A0}">
      <dgm:prSet phldrT="[Tekst]"/>
      <dgm:spPr/>
      <dgm:t>
        <a:bodyPr/>
        <a:lstStyle/>
        <a:p>
          <a:r>
            <a:rPr lang="hr-HR" dirty="0"/>
            <a:t>3.</a:t>
          </a:r>
        </a:p>
      </dgm:t>
    </dgm:pt>
    <dgm:pt modelId="{37C9BE67-690C-4038-A4AB-3394A20238AD}" type="parTrans" cxnId="{4A34CE9E-719E-4F07-850E-585C36406D43}">
      <dgm:prSet/>
      <dgm:spPr/>
      <dgm:t>
        <a:bodyPr/>
        <a:lstStyle/>
        <a:p>
          <a:endParaRPr lang="hr-HR"/>
        </a:p>
      </dgm:t>
    </dgm:pt>
    <dgm:pt modelId="{5231C09E-07FB-40E3-8F74-6933D5F39551}" type="sibTrans" cxnId="{4A34CE9E-719E-4F07-850E-585C36406D43}">
      <dgm:prSet/>
      <dgm:spPr/>
      <dgm:t>
        <a:bodyPr/>
        <a:lstStyle/>
        <a:p>
          <a:endParaRPr lang="hr-HR"/>
        </a:p>
      </dgm:t>
    </dgm:pt>
    <dgm:pt modelId="{1BF7A69B-00E2-495B-9001-2A3DC424FCCD}">
      <dgm:prSet phldrT="[Tekst]"/>
      <dgm:spPr/>
      <dgm:t>
        <a:bodyPr/>
        <a:lstStyle/>
        <a:p>
          <a:r>
            <a:rPr lang="hr-HR" dirty="0"/>
            <a:t>razvoj pozitivnog stava prema drugim učenicima</a:t>
          </a:r>
        </a:p>
      </dgm:t>
    </dgm:pt>
    <dgm:pt modelId="{EA152013-0624-44A4-9F4F-7B6DBD718005}" type="parTrans" cxnId="{0405B20D-A869-4165-B668-2FC8649B5221}">
      <dgm:prSet/>
      <dgm:spPr/>
      <dgm:t>
        <a:bodyPr/>
        <a:lstStyle/>
        <a:p>
          <a:endParaRPr lang="hr-HR"/>
        </a:p>
      </dgm:t>
    </dgm:pt>
    <dgm:pt modelId="{CF0988C3-CB62-4268-8B0E-B888DDC78AB4}" type="sibTrans" cxnId="{0405B20D-A869-4165-B668-2FC8649B5221}">
      <dgm:prSet/>
      <dgm:spPr/>
      <dgm:t>
        <a:bodyPr/>
        <a:lstStyle/>
        <a:p>
          <a:endParaRPr lang="hr-HR"/>
        </a:p>
      </dgm:t>
    </dgm:pt>
    <dgm:pt modelId="{CB4D26AF-4601-4006-BB5D-1684F194F90B}">
      <dgm:prSet phldrT="[Tekst]"/>
      <dgm:spPr/>
      <dgm:t>
        <a:bodyPr/>
        <a:lstStyle/>
        <a:p>
          <a:r>
            <a:rPr lang="hr-HR" dirty="0"/>
            <a:t>4. </a:t>
          </a:r>
        </a:p>
      </dgm:t>
    </dgm:pt>
    <dgm:pt modelId="{9FD5A79F-3DC4-4992-96AE-64F1424F1315}" type="parTrans" cxnId="{1187B060-6747-4AA3-93C1-FABDCB11E4B0}">
      <dgm:prSet/>
      <dgm:spPr/>
      <dgm:t>
        <a:bodyPr/>
        <a:lstStyle/>
        <a:p>
          <a:endParaRPr lang="hr-HR"/>
        </a:p>
      </dgm:t>
    </dgm:pt>
    <dgm:pt modelId="{05CC5B16-8A76-44A5-85E6-85AF7C2DBAAE}" type="sibTrans" cxnId="{1187B060-6747-4AA3-93C1-FABDCB11E4B0}">
      <dgm:prSet/>
      <dgm:spPr/>
      <dgm:t>
        <a:bodyPr/>
        <a:lstStyle/>
        <a:p>
          <a:endParaRPr lang="hr-HR"/>
        </a:p>
      </dgm:t>
    </dgm:pt>
    <dgm:pt modelId="{40AD37B9-57A4-4E50-933E-8A217017F3F2}">
      <dgm:prSet phldrT="[Tekst]"/>
      <dgm:spPr/>
      <dgm:t>
        <a:bodyPr/>
        <a:lstStyle/>
        <a:p>
          <a:r>
            <a:rPr lang="hr-HR" dirty="0"/>
            <a:t>razvoj kritičkog mišljenja</a:t>
          </a:r>
        </a:p>
      </dgm:t>
    </dgm:pt>
    <dgm:pt modelId="{68902E6D-BC2A-486F-8458-E3BF658FEDD3}" type="parTrans" cxnId="{3D484FEC-7BD9-48CE-A1D1-3FAE2F999167}">
      <dgm:prSet/>
      <dgm:spPr/>
      <dgm:t>
        <a:bodyPr/>
        <a:lstStyle/>
        <a:p>
          <a:endParaRPr lang="hr-HR"/>
        </a:p>
      </dgm:t>
    </dgm:pt>
    <dgm:pt modelId="{336663BF-8BA0-4C89-BA53-791962314675}" type="sibTrans" cxnId="{3D484FEC-7BD9-48CE-A1D1-3FAE2F999167}">
      <dgm:prSet/>
      <dgm:spPr/>
      <dgm:t>
        <a:bodyPr/>
        <a:lstStyle/>
        <a:p>
          <a:endParaRPr lang="hr-HR"/>
        </a:p>
      </dgm:t>
    </dgm:pt>
    <dgm:pt modelId="{0F760DAA-A442-402B-A36E-18DEACF7BD3B}">
      <dgm:prSet phldrT="[Tekst]"/>
      <dgm:spPr/>
      <dgm:t>
        <a:bodyPr/>
        <a:lstStyle/>
        <a:p>
          <a:r>
            <a:rPr lang="hr-HR" dirty="0"/>
            <a:t>5. </a:t>
          </a:r>
        </a:p>
      </dgm:t>
    </dgm:pt>
    <dgm:pt modelId="{16D6C2E9-46B7-45EE-B47C-C6A38DF25E70}" type="parTrans" cxnId="{CA8C4C40-FEE6-48DD-8B08-CBF016865873}">
      <dgm:prSet/>
      <dgm:spPr/>
      <dgm:t>
        <a:bodyPr/>
        <a:lstStyle/>
        <a:p>
          <a:endParaRPr lang="hr-HR"/>
        </a:p>
      </dgm:t>
    </dgm:pt>
    <dgm:pt modelId="{D733391B-E832-41D0-B0EF-05895BC27054}" type="sibTrans" cxnId="{CA8C4C40-FEE6-48DD-8B08-CBF016865873}">
      <dgm:prSet/>
      <dgm:spPr/>
      <dgm:t>
        <a:bodyPr/>
        <a:lstStyle/>
        <a:p>
          <a:endParaRPr lang="hr-HR"/>
        </a:p>
      </dgm:t>
    </dgm:pt>
    <dgm:pt modelId="{66F1B54E-3CE4-4E71-84A2-37A1B1AFDE1D}">
      <dgm:prSet phldrT="[Tekst]"/>
      <dgm:spPr/>
      <dgm:t>
        <a:bodyPr/>
        <a:lstStyle/>
        <a:p>
          <a:r>
            <a:rPr lang="hr-HR" dirty="0"/>
            <a:t>razvoj niza kompetencija – komunikacijska, digitalna</a:t>
          </a:r>
        </a:p>
      </dgm:t>
    </dgm:pt>
    <dgm:pt modelId="{48A02FD0-0360-4CEE-89D0-DC8188C40397}" type="parTrans" cxnId="{4799025A-83E8-4C1B-9F8F-B256C91233E4}">
      <dgm:prSet/>
      <dgm:spPr/>
      <dgm:t>
        <a:bodyPr/>
        <a:lstStyle/>
        <a:p>
          <a:endParaRPr lang="hr-HR"/>
        </a:p>
      </dgm:t>
    </dgm:pt>
    <dgm:pt modelId="{68AEACEC-7A2D-44AC-BA02-362E45D34B7F}" type="sibTrans" cxnId="{4799025A-83E8-4C1B-9F8F-B256C91233E4}">
      <dgm:prSet/>
      <dgm:spPr/>
      <dgm:t>
        <a:bodyPr/>
        <a:lstStyle/>
        <a:p>
          <a:endParaRPr lang="hr-HR"/>
        </a:p>
      </dgm:t>
    </dgm:pt>
    <dgm:pt modelId="{AF8E07B4-8F14-41B9-A7BF-A202603F670A}">
      <dgm:prSet phldrT="[Tekst]"/>
      <dgm:spPr/>
      <dgm:t>
        <a:bodyPr/>
        <a:lstStyle/>
        <a:p>
          <a:r>
            <a:rPr lang="hr-HR" dirty="0"/>
            <a:t>6.</a:t>
          </a:r>
        </a:p>
      </dgm:t>
    </dgm:pt>
    <dgm:pt modelId="{2493ED10-6C29-44E6-A510-10B2B4A30619}" type="parTrans" cxnId="{04E439FD-60B2-428D-A6F9-6A300A166A93}">
      <dgm:prSet/>
      <dgm:spPr/>
      <dgm:t>
        <a:bodyPr/>
        <a:lstStyle/>
        <a:p>
          <a:endParaRPr lang="hr-HR"/>
        </a:p>
      </dgm:t>
    </dgm:pt>
    <dgm:pt modelId="{F5600559-18E4-4C79-B9DC-8BE6ADB529B8}" type="sibTrans" cxnId="{04E439FD-60B2-428D-A6F9-6A300A166A93}">
      <dgm:prSet/>
      <dgm:spPr/>
      <dgm:t>
        <a:bodyPr/>
        <a:lstStyle/>
        <a:p>
          <a:endParaRPr lang="hr-HR"/>
        </a:p>
      </dgm:t>
    </dgm:pt>
    <dgm:pt modelId="{F1667963-DFF7-41F2-8610-99B91856CE3B}">
      <dgm:prSet phldrT="[Tekst]"/>
      <dgm:spPr/>
      <dgm:t>
        <a:bodyPr/>
        <a:lstStyle/>
        <a:p>
          <a:r>
            <a:rPr lang="hr-HR"/>
            <a:t>razvoj odgovornosti za svoj angažman</a:t>
          </a:r>
          <a:endParaRPr lang="hr-HR" dirty="0"/>
        </a:p>
      </dgm:t>
    </dgm:pt>
    <dgm:pt modelId="{7BD76EC0-759F-4987-9905-58C0A843864C}" type="parTrans" cxnId="{323E94F9-D273-4E94-8A30-E8D61DA06CC7}">
      <dgm:prSet/>
      <dgm:spPr/>
      <dgm:t>
        <a:bodyPr/>
        <a:lstStyle/>
        <a:p>
          <a:endParaRPr lang="hr-HR"/>
        </a:p>
      </dgm:t>
    </dgm:pt>
    <dgm:pt modelId="{95EE6E65-8E25-4128-B309-9C93180AFF0C}" type="sibTrans" cxnId="{323E94F9-D273-4E94-8A30-E8D61DA06CC7}">
      <dgm:prSet/>
      <dgm:spPr/>
      <dgm:t>
        <a:bodyPr/>
        <a:lstStyle/>
        <a:p>
          <a:endParaRPr lang="hr-HR"/>
        </a:p>
      </dgm:t>
    </dgm:pt>
    <dgm:pt modelId="{DE530609-66F1-4A4D-BC13-4C855A92EF78}" type="pres">
      <dgm:prSet presAssocID="{0F366DF0-4A1D-497E-A311-ECF876C315D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B53B1B34-6A4A-41EB-9E7F-0ABC9C575AAA}" type="pres">
      <dgm:prSet presAssocID="{903B1318-17B7-42F8-8B80-B34DE4686102}" presName="composite" presStyleCnt="0"/>
      <dgm:spPr/>
    </dgm:pt>
    <dgm:pt modelId="{3BA8367A-40A3-4B18-BA96-C07C6C3AF3D9}" type="pres">
      <dgm:prSet presAssocID="{903B1318-17B7-42F8-8B80-B34DE4686102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5D9F779-748B-477D-A547-636B9F158FB2}" type="pres">
      <dgm:prSet presAssocID="{903B1318-17B7-42F8-8B80-B34DE4686102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26C9A1A-12C7-4DF1-AEAF-D11AB8401E40}" type="pres">
      <dgm:prSet presAssocID="{A4EC2E68-08D2-4062-A84D-7D64FAF5A2BB}" presName="sp" presStyleCnt="0"/>
      <dgm:spPr/>
    </dgm:pt>
    <dgm:pt modelId="{954C6E0C-5708-437F-80AB-55843763B6B8}" type="pres">
      <dgm:prSet presAssocID="{01157C0D-227B-4C1B-9F8D-816E5300370F}" presName="composite" presStyleCnt="0"/>
      <dgm:spPr/>
    </dgm:pt>
    <dgm:pt modelId="{C74F74B9-7156-4107-90AF-51A5C43C63E8}" type="pres">
      <dgm:prSet presAssocID="{01157C0D-227B-4C1B-9F8D-816E5300370F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A77AFB2-8D5F-44CE-BCDF-F9EA3790E6E6}" type="pres">
      <dgm:prSet presAssocID="{01157C0D-227B-4C1B-9F8D-816E5300370F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9E8723B-A416-403C-AC15-ACDB8FF565BD}" type="pres">
      <dgm:prSet presAssocID="{AC176043-9FE8-4E7F-ACC5-083F208048B6}" presName="sp" presStyleCnt="0"/>
      <dgm:spPr/>
    </dgm:pt>
    <dgm:pt modelId="{0F9D0F71-4880-4297-BE68-F0DEB201816E}" type="pres">
      <dgm:prSet presAssocID="{29469505-1C66-41C3-8AE9-BF1FC14479A0}" presName="composite" presStyleCnt="0"/>
      <dgm:spPr/>
    </dgm:pt>
    <dgm:pt modelId="{CFAA4118-B28A-486C-A121-F897831ED07B}" type="pres">
      <dgm:prSet presAssocID="{29469505-1C66-41C3-8AE9-BF1FC14479A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36F0691-AD65-40D8-BC72-87532193F7E7}" type="pres">
      <dgm:prSet presAssocID="{29469505-1C66-41C3-8AE9-BF1FC14479A0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8A003EA-C012-4D0A-B35B-AFD97170B42E}" type="pres">
      <dgm:prSet presAssocID="{5231C09E-07FB-40E3-8F74-6933D5F39551}" presName="sp" presStyleCnt="0"/>
      <dgm:spPr/>
    </dgm:pt>
    <dgm:pt modelId="{E8702A4F-D20F-4967-87E8-49A8A7660F24}" type="pres">
      <dgm:prSet presAssocID="{CB4D26AF-4601-4006-BB5D-1684F194F90B}" presName="composite" presStyleCnt="0"/>
      <dgm:spPr/>
    </dgm:pt>
    <dgm:pt modelId="{393C0E37-FE11-4A0E-8504-28C382685533}" type="pres">
      <dgm:prSet presAssocID="{CB4D26AF-4601-4006-BB5D-1684F194F90B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DCC7D5F-F596-4202-8971-A0AC70574A90}" type="pres">
      <dgm:prSet presAssocID="{CB4D26AF-4601-4006-BB5D-1684F194F90B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D98F1FC-CE66-4946-BB16-ED17435C0A6B}" type="pres">
      <dgm:prSet presAssocID="{05CC5B16-8A76-44A5-85E6-85AF7C2DBAAE}" presName="sp" presStyleCnt="0"/>
      <dgm:spPr/>
    </dgm:pt>
    <dgm:pt modelId="{37D69165-47E2-426C-8FF1-3C67208E6FE9}" type="pres">
      <dgm:prSet presAssocID="{0F760DAA-A442-402B-A36E-18DEACF7BD3B}" presName="composite" presStyleCnt="0"/>
      <dgm:spPr/>
    </dgm:pt>
    <dgm:pt modelId="{DE465B5B-DD96-413E-BFB0-6DCE98712BC1}" type="pres">
      <dgm:prSet presAssocID="{0F760DAA-A442-402B-A36E-18DEACF7BD3B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E280BB7-38BA-4B54-9A16-156AAD13F5A0}" type="pres">
      <dgm:prSet presAssocID="{0F760DAA-A442-402B-A36E-18DEACF7BD3B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C95F3C3-3C8F-4896-8D73-3CB9C774A299}" type="pres">
      <dgm:prSet presAssocID="{D733391B-E832-41D0-B0EF-05895BC27054}" presName="sp" presStyleCnt="0"/>
      <dgm:spPr/>
    </dgm:pt>
    <dgm:pt modelId="{BFA20E00-72CF-44EF-865B-5BABF1DD65AB}" type="pres">
      <dgm:prSet presAssocID="{AF8E07B4-8F14-41B9-A7BF-A202603F670A}" presName="composite" presStyleCnt="0"/>
      <dgm:spPr/>
    </dgm:pt>
    <dgm:pt modelId="{76A6D4BB-F938-4F6B-BB94-D0EEC6EDE084}" type="pres">
      <dgm:prSet presAssocID="{AF8E07B4-8F14-41B9-A7BF-A202603F670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342A690-A52A-48A4-A5BC-D0D791B013A4}" type="pres">
      <dgm:prSet presAssocID="{AF8E07B4-8F14-41B9-A7BF-A202603F670A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4B5D73F-CB4B-47B5-9BD2-C49D8812695C}" type="presOf" srcId="{4F1A13E4-B544-44DB-9797-739EC2C75F3B}" destId="{4A77AFB2-8D5F-44CE-BCDF-F9EA3790E6E6}" srcOrd="0" destOrd="0" presId="urn:microsoft.com/office/officeart/2005/8/layout/chevron2"/>
    <dgm:cxn modelId="{3D484FEC-7BD9-48CE-A1D1-3FAE2F999167}" srcId="{CB4D26AF-4601-4006-BB5D-1684F194F90B}" destId="{40AD37B9-57A4-4E50-933E-8A217017F3F2}" srcOrd="0" destOrd="0" parTransId="{68902E6D-BC2A-486F-8458-E3BF658FEDD3}" sibTransId="{336663BF-8BA0-4C89-BA53-791962314675}"/>
    <dgm:cxn modelId="{E258BCCF-C9BB-4E4C-8345-057121E98330}" type="presOf" srcId="{0F366DF0-4A1D-497E-A311-ECF876C315DE}" destId="{DE530609-66F1-4A4D-BC13-4C855A92EF78}" srcOrd="0" destOrd="0" presId="urn:microsoft.com/office/officeart/2005/8/layout/chevron2"/>
    <dgm:cxn modelId="{3E36066E-51A9-4A41-932E-AA8A90FBB18D}" type="presOf" srcId="{40AD37B9-57A4-4E50-933E-8A217017F3F2}" destId="{6DCC7D5F-F596-4202-8971-A0AC70574A90}" srcOrd="0" destOrd="0" presId="urn:microsoft.com/office/officeart/2005/8/layout/chevron2"/>
    <dgm:cxn modelId="{4282E0DC-EEE5-4B6B-BBCC-848C82F2462B}" srcId="{0F366DF0-4A1D-497E-A311-ECF876C315DE}" destId="{01157C0D-227B-4C1B-9F8D-816E5300370F}" srcOrd="1" destOrd="0" parTransId="{FB4442FC-D87D-4CAC-B0A2-B172A8A5CE3A}" sibTransId="{AC176043-9FE8-4E7F-ACC5-083F208048B6}"/>
    <dgm:cxn modelId="{337ED78F-8DC0-48FD-81A4-7B2B3243CBAF}" srcId="{01157C0D-227B-4C1B-9F8D-816E5300370F}" destId="{4F1A13E4-B544-44DB-9797-739EC2C75F3B}" srcOrd="0" destOrd="0" parTransId="{AC7F283E-F6D4-4543-923A-317007CA0F41}" sibTransId="{6871E668-3EBA-4032-95CD-C9BEADD771EF}"/>
    <dgm:cxn modelId="{DDED809E-32F3-4FD8-98E7-D78122D98E23}" type="presOf" srcId="{66F1B54E-3CE4-4E71-84A2-37A1B1AFDE1D}" destId="{5E280BB7-38BA-4B54-9A16-156AAD13F5A0}" srcOrd="0" destOrd="0" presId="urn:microsoft.com/office/officeart/2005/8/layout/chevron2"/>
    <dgm:cxn modelId="{436664C5-11BD-4CAD-BBB8-EAAE67296A8C}" type="presOf" srcId="{29469505-1C66-41C3-8AE9-BF1FC14479A0}" destId="{CFAA4118-B28A-486C-A121-F897831ED07B}" srcOrd="0" destOrd="0" presId="urn:microsoft.com/office/officeart/2005/8/layout/chevron2"/>
    <dgm:cxn modelId="{324AF285-F667-4363-AF53-EE179F4B72B9}" type="presOf" srcId="{903B1318-17B7-42F8-8B80-B34DE4686102}" destId="{3BA8367A-40A3-4B18-BA96-C07C6C3AF3D9}" srcOrd="0" destOrd="0" presId="urn:microsoft.com/office/officeart/2005/8/layout/chevron2"/>
    <dgm:cxn modelId="{99FAAB17-2FAB-4E36-A8A6-5A8615172D56}" type="presOf" srcId="{AF8E07B4-8F14-41B9-A7BF-A202603F670A}" destId="{76A6D4BB-F938-4F6B-BB94-D0EEC6EDE084}" srcOrd="0" destOrd="0" presId="urn:microsoft.com/office/officeart/2005/8/layout/chevron2"/>
    <dgm:cxn modelId="{C13F2109-952E-4D59-A321-38692D92CEDF}" type="presOf" srcId="{CB4D26AF-4601-4006-BB5D-1684F194F90B}" destId="{393C0E37-FE11-4A0E-8504-28C382685533}" srcOrd="0" destOrd="0" presId="urn:microsoft.com/office/officeart/2005/8/layout/chevron2"/>
    <dgm:cxn modelId="{0405B20D-A869-4165-B668-2FC8649B5221}" srcId="{29469505-1C66-41C3-8AE9-BF1FC14479A0}" destId="{1BF7A69B-00E2-495B-9001-2A3DC424FCCD}" srcOrd="0" destOrd="0" parTransId="{EA152013-0624-44A4-9F4F-7B6DBD718005}" sibTransId="{CF0988C3-CB62-4268-8B0E-B888DDC78AB4}"/>
    <dgm:cxn modelId="{1187B060-6747-4AA3-93C1-FABDCB11E4B0}" srcId="{0F366DF0-4A1D-497E-A311-ECF876C315DE}" destId="{CB4D26AF-4601-4006-BB5D-1684F194F90B}" srcOrd="3" destOrd="0" parTransId="{9FD5A79F-3DC4-4992-96AE-64F1424F1315}" sibTransId="{05CC5B16-8A76-44A5-85E6-85AF7C2DBAAE}"/>
    <dgm:cxn modelId="{694CDE4F-833E-48D8-A0CE-5787A0B3368E}" srcId="{0F366DF0-4A1D-497E-A311-ECF876C315DE}" destId="{903B1318-17B7-42F8-8B80-B34DE4686102}" srcOrd="0" destOrd="0" parTransId="{D4ECE489-C45B-4095-86D0-35D324C44AB7}" sibTransId="{A4EC2E68-08D2-4062-A84D-7D64FAF5A2BB}"/>
    <dgm:cxn modelId="{09F1ABAF-AD4E-4214-A1CE-D979733D77DC}" type="presOf" srcId="{0F760DAA-A442-402B-A36E-18DEACF7BD3B}" destId="{DE465B5B-DD96-413E-BFB0-6DCE98712BC1}" srcOrd="0" destOrd="0" presId="urn:microsoft.com/office/officeart/2005/8/layout/chevron2"/>
    <dgm:cxn modelId="{4C041B45-1C88-404D-965D-2F17B9DA7DAA}" type="presOf" srcId="{01157C0D-227B-4C1B-9F8D-816E5300370F}" destId="{C74F74B9-7156-4107-90AF-51A5C43C63E8}" srcOrd="0" destOrd="0" presId="urn:microsoft.com/office/officeart/2005/8/layout/chevron2"/>
    <dgm:cxn modelId="{323E94F9-D273-4E94-8A30-E8D61DA06CC7}" srcId="{AF8E07B4-8F14-41B9-A7BF-A202603F670A}" destId="{F1667963-DFF7-41F2-8610-99B91856CE3B}" srcOrd="0" destOrd="0" parTransId="{7BD76EC0-759F-4987-9905-58C0A843864C}" sibTransId="{95EE6E65-8E25-4128-B309-9C93180AFF0C}"/>
    <dgm:cxn modelId="{4A34CE9E-719E-4F07-850E-585C36406D43}" srcId="{0F366DF0-4A1D-497E-A311-ECF876C315DE}" destId="{29469505-1C66-41C3-8AE9-BF1FC14479A0}" srcOrd="2" destOrd="0" parTransId="{37C9BE67-690C-4038-A4AB-3394A20238AD}" sibTransId="{5231C09E-07FB-40E3-8F74-6933D5F39551}"/>
    <dgm:cxn modelId="{54832F07-EA43-4C6F-80FF-ACE1D4D507BE}" type="presOf" srcId="{7D2CA4EA-78D0-4EF9-9495-E8494427C414}" destId="{15D9F779-748B-477D-A547-636B9F158FB2}" srcOrd="0" destOrd="0" presId="urn:microsoft.com/office/officeart/2005/8/layout/chevron2"/>
    <dgm:cxn modelId="{1643603D-F002-4D34-9B7C-5039B920E218}" srcId="{903B1318-17B7-42F8-8B80-B34DE4686102}" destId="{7D2CA4EA-78D0-4EF9-9495-E8494427C414}" srcOrd="0" destOrd="0" parTransId="{B5275AC5-C68D-467A-80C4-4B4AF0581C5F}" sibTransId="{F2D7561B-F74D-437F-B923-8031A45D30AB}"/>
    <dgm:cxn modelId="{CA8C4C40-FEE6-48DD-8B08-CBF016865873}" srcId="{0F366DF0-4A1D-497E-A311-ECF876C315DE}" destId="{0F760DAA-A442-402B-A36E-18DEACF7BD3B}" srcOrd="4" destOrd="0" parTransId="{16D6C2E9-46B7-45EE-B47C-C6A38DF25E70}" sibTransId="{D733391B-E832-41D0-B0EF-05895BC27054}"/>
    <dgm:cxn modelId="{266DDBB8-50B6-4416-80DB-9FA7F1579ED2}" type="presOf" srcId="{F1667963-DFF7-41F2-8610-99B91856CE3B}" destId="{6342A690-A52A-48A4-A5BC-D0D791B013A4}" srcOrd="0" destOrd="0" presId="urn:microsoft.com/office/officeart/2005/8/layout/chevron2"/>
    <dgm:cxn modelId="{12850D7B-4B90-4F94-899F-4609B2863737}" type="presOf" srcId="{1BF7A69B-00E2-495B-9001-2A3DC424FCCD}" destId="{D36F0691-AD65-40D8-BC72-87532193F7E7}" srcOrd="0" destOrd="0" presId="urn:microsoft.com/office/officeart/2005/8/layout/chevron2"/>
    <dgm:cxn modelId="{4799025A-83E8-4C1B-9F8F-B256C91233E4}" srcId="{0F760DAA-A442-402B-A36E-18DEACF7BD3B}" destId="{66F1B54E-3CE4-4E71-84A2-37A1B1AFDE1D}" srcOrd="0" destOrd="0" parTransId="{48A02FD0-0360-4CEE-89D0-DC8188C40397}" sibTransId="{68AEACEC-7A2D-44AC-BA02-362E45D34B7F}"/>
    <dgm:cxn modelId="{04E439FD-60B2-428D-A6F9-6A300A166A93}" srcId="{0F366DF0-4A1D-497E-A311-ECF876C315DE}" destId="{AF8E07B4-8F14-41B9-A7BF-A202603F670A}" srcOrd="5" destOrd="0" parTransId="{2493ED10-6C29-44E6-A510-10B2B4A30619}" sibTransId="{F5600559-18E4-4C79-B9DC-8BE6ADB529B8}"/>
    <dgm:cxn modelId="{B27830C8-1B00-4188-B85E-49A9CE7A12F5}" type="presParOf" srcId="{DE530609-66F1-4A4D-BC13-4C855A92EF78}" destId="{B53B1B34-6A4A-41EB-9E7F-0ABC9C575AAA}" srcOrd="0" destOrd="0" presId="urn:microsoft.com/office/officeart/2005/8/layout/chevron2"/>
    <dgm:cxn modelId="{D8F9BCC6-5D33-4999-83C0-962A1A631FA4}" type="presParOf" srcId="{B53B1B34-6A4A-41EB-9E7F-0ABC9C575AAA}" destId="{3BA8367A-40A3-4B18-BA96-C07C6C3AF3D9}" srcOrd="0" destOrd="0" presId="urn:microsoft.com/office/officeart/2005/8/layout/chevron2"/>
    <dgm:cxn modelId="{2DD40997-F32E-4965-AE6B-D6AC56094343}" type="presParOf" srcId="{B53B1B34-6A4A-41EB-9E7F-0ABC9C575AAA}" destId="{15D9F779-748B-477D-A547-636B9F158FB2}" srcOrd="1" destOrd="0" presId="urn:microsoft.com/office/officeart/2005/8/layout/chevron2"/>
    <dgm:cxn modelId="{C288B417-1AD1-49D2-B298-84894C8F157B}" type="presParOf" srcId="{DE530609-66F1-4A4D-BC13-4C855A92EF78}" destId="{726C9A1A-12C7-4DF1-AEAF-D11AB8401E40}" srcOrd="1" destOrd="0" presId="urn:microsoft.com/office/officeart/2005/8/layout/chevron2"/>
    <dgm:cxn modelId="{1F06BBA6-FC1B-4209-A6F1-7850ECCEBA08}" type="presParOf" srcId="{DE530609-66F1-4A4D-BC13-4C855A92EF78}" destId="{954C6E0C-5708-437F-80AB-55843763B6B8}" srcOrd="2" destOrd="0" presId="urn:microsoft.com/office/officeart/2005/8/layout/chevron2"/>
    <dgm:cxn modelId="{37E9E445-51FF-4EC5-A5AF-737765CF2A61}" type="presParOf" srcId="{954C6E0C-5708-437F-80AB-55843763B6B8}" destId="{C74F74B9-7156-4107-90AF-51A5C43C63E8}" srcOrd="0" destOrd="0" presId="urn:microsoft.com/office/officeart/2005/8/layout/chevron2"/>
    <dgm:cxn modelId="{3B8F3190-2988-4BC2-BE5B-EB0C3A0A4E36}" type="presParOf" srcId="{954C6E0C-5708-437F-80AB-55843763B6B8}" destId="{4A77AFB2-8D5F-44CE-BCDF-F9EA3790E6E6}" srcOrd="1" destOrd="0" presId="urn:microsoft.com/office/officeart/2005/8/layout/chevron2"/>
    <dgm:cxn modelId="{46F15849-29E4-455D-BDE7-6D1DF904229D}" type="presParOf" srcId="{DE530609-66F1-4A4D-BC13-4C855A92EF78}" destId="{79E8723B-A416-403C-AC15-ACDB8FF565BD}" srcOrd="3" destOrd="0" presId="urn:microsoft.com/office/officeart/2005/8/layout/chevron2"/>
    <dgm:cxn modelId="{DC9BFACE-A983-4A75-B453-EB686376E7EF}" type="presParOf" srcId="{DE530609-66F1-4A4D-BC13-4C855A92EF78}" destId="{0F9D0F71-4880-4297-BE68-F0DEB201816E}" srcOrd="4" destOrd="0" presId="urn:microsoft.com/office/officeart/2005/8/layout/chevron2"/>
    <dgm:cxn modelId="{E44BC15D-3799-4AFC-81B5-C9F7F127218B}" type="presParOf" srcId="{0F9D0F71-4880-4297-BE68-F0DEB201816E}" destId="{CFAA4118-B28A-486C-A121-F897831ED07B}" srcOrd="0" destOrd="0" presId="urn:microsoft.com/office/officeart/2005/8/layout/chevron2"/>
    <dgm:cxn modelId="{1D14BAE8-FDCB-4B02-9AAC-866B6BE78056}" type="presParOf" srcId="{0F9D0F71-4880-4297-BE68-F0DEB201816E}" destId="{D36F0691-AD65-40D8-BC72-87532193F7E7}" srcOrd="1" destOrd="0" presId="urn:microsoft.com/office/officeart/2005/8/layout/chevron2"/>
    <dgm:cxn modelId="{ECAC44C8-A947-4D62-92FF-F4AC2494DEB3}" type="presParOf" srcId="{DE530609-66F1-4A4D-BC13-4C855A92EF78}" destId="{A8A003EA-C012-4D0A-B35B-AFD97170B42E}" srcOrd="5" destOrd="0" presId="urn:microsoft.com/office/officeart/2005/8/layout/chevron2"/>
    <dgm:cxn modelId="{DC2A799A-5AA7-4C60-B378-A66DDED07648}" type="presParOf" srcId="{DE530609-66F1-4A4D-BC13-4C855A92EF78}" destId="{E8702A4F-D20F-4967-87E8-49A8A7660F24}" srcOrd="6" destOrd="0" presId="urn:microsoft.com/office/officeart/2005/8/layout/chevron2"/>
    <dgm:cxn modelId="{7ECD5FFA-9307-41EB-A77C-CE9A66CE9578}" type="presParOf" srcId="{E8702A4F-D20F-4967-87E8-49A8A7660F24}" destId="{393C0E37-FE11-4A0E-8504-28C382685533}" srcOrd="0" destOrd="0" presId="urn:microsoft.com/office/officeart/2005/8/layout/chevron2"/>
    <dgm:cxn modelId="{0DBF3FD6-1CE9-4D61-9A03-7EDEC40EBD57}" type="presParOf" srcId="{E8702A4F-D20F-4967-87E8-49A8A7660F24}" destId="{6DCC7D5F-F596-4202-8971-A0AC70574A90}" srcOrd="1" destOrd="0" presId="urn:microsoft.com/office/officeart/2005/8/layout/chevron2"/>
    <dgm:cxn modelId="{49EDAE0D-5301-4F74-9173-6CB914C62557}" type="presParOf" srcId="{DE530609-66F1-4A4D-BC13-4C855A92EF78}" destId="{ED98F1FC-CE66-4946-BB16-ED17435C0A6B}" srcOrd="7" destOrd="0" presId="urn:microsoft.com/office/officeart/2005/8/layout/chevron2"/>
    <dgm:cxn modelId="{FA9B0280-EDD2-4D46-96AD-83E24B0A8C1A}" type="presParOf" srcId="{DE530609-66F1-4A4D-BC13-4C855A92EF78}" destId="{37D69165-47E2-426C-8FF1-3C67208E6FE9}" srcOrd="8" destOrd="0" presId="urn:microsoft.com/office/officeart/2005/8/layout/chevron2"/>
    <dgm:cxn modelId="{0BB0D82B-020D-4CA4-902F-2D527C5AFF56}" type="presParOf" srcId="{37D69165-47E2-426C-8FF1-3C67208E6FE9}" destId="{DE465B5B-DD96-413E-BFB0-6DCE98712BC1}" srcOrd="0" destOrd="0" presId="urn:microsoft.com/office/officeart/2005/8/layout/chevron2"/>
    <dgm:cxn modelId="{07167554-991C-4C6B-8829-CD2F66C6E65D}" type="presParOf" srcId="{37D69165-47E2-426C-8FF1-3C67208E6FE9}" destId="{5E280BB7-38BA-4B54-9A16-156AAD13F5A0}" srcOrd="1" destOrd="0" presId="urn:microsoft.com/office/officeart/2005/8/layout/chevron2"/>
    <dgm:cxn modelId="{988927D9-7A7E-413F-B6F6-6939216C9221}" type="presParOf" srcId="{DE530609-66F1-4A4D-BC13-4C855A92EF78}" destId="{9C95F3C3-3C8F-4896-8D73-3CB9C774A299}" srcOrd="9" destOrd="0" presId="urn:microsoft.com/office/officeart/2005/8/layout/chevron2"/>
    <dgm:cxn modelId="{864465C8-AEB3-4CF0-BE8E-74A386AC2C53}" type="presParOf" srcId="{DE530609-66F1-4A4D-BC13-4C855A92EF78}" destId="{BFA20E00-72CF-44EF-865B-5BABF1DD65AB}" srcOrd="10" destOrd="0" presId="urn:microsoft.com/office/officeart/2005/8/layout/chevron2"/>
    <dgm:cxn modelId="{CE13CBE4-184E-41A5-B0F4-FED06208E72B}" type="presParOf" srcId="{BFA20E00-72CF-44EF-865B-5BABF1DD65AB}" destId="{76A6D4BB-F938-4F6B-BB94-D0EEC6EDE084}" srcOrd="0" destOrd="0" presId="urn:microsoft.com/office/officeart/2005/8/layout/chevron2"/>
    <dgm:cxn modelId="{D930C3FE-2070-4DA3-8AFB-736FD70ACA3E}" type="presParOf" srcId="{BFA20E00-72CF-44EF-865B-5BABF1DD65AB}" destId="{6342A690-A52A-48A4-A5BC-D0D791B013A4}" srcOrd="1" destOrd="0" presId="urn:microsoft.com/office/officeart/2005/8/layout/chevron2"/>
  </dgm:cxnLst>
  <dgm:bg>
    <a:solidFill>
      <a:srgbClr val="92D050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CB7D9E-92D6-4F98-A423-90A984993C38}" type="doc">
      <dgm:prSet loTypeId="urn:microsoft.com/office/officeart/2005/8/layout/cycle1" loCatId="cycle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7D8D4B11-A1A8-44A2-911C-E53E9AD4206F}">
      <dgm:prSet phldrT="[Tekst]" custT="1"/>
      <dgm:spPr/>
      <dgm:t>
        <a:bodyPr/>
        <a:lstStyle/>
        <a:p>
          <a:r>
            <a:rPr lang="hr-HR" sz="1800" smtClean="0"/>
            <a:t>širi pristup</a:t>
          </a:r>
          <a:endParaRPr lang="hr-HR" sz="1800" dirty="0"/>
        </a:p>
      </dgm:t>
    </dgm:pt>
    <dgm:pt modelId="{BBEFE3F2-B283-4BF9-B640-B8BE732B322D}" type="parTrans" cxnId="{75F68FEA-750E-4B34-AB41-CF7B89E573C8}">
      <dgm:prSet/>
      <dgm:spPr/>
      <dgm:t>
        <a:bodyPr/>
        <a:lstStyle/>
        <a:p>
          <a:endParaRPr lang="hr-HR"/>
        </a:p>
      </dgm:t>
    </dgm:pt>
    <dgm:pt modelId="{5C07ED46-F680-4926-A7C9-7412115FBA61}" type="sibTrans" cxnId="{75F68FEA-750E-4B34-AB41-CF7B89E573C8}">
      <dgm:prSet/>
      <dgm:spPr/>
      <dgm:t>
        <a:bodyPr/>
        <a:lstStyle/>
        <a:p>
          <a:endParaRPr lang="hr-HR"/>
        </a:p>
      </dgm:t>
    </dgm:pt>
    <dgm:pt modelId="{07100D06-FD1A-4699-A6D0-44B74A9400AB}">
      <dgm:prSet phldrT="[Tekst]" custT="1"/>
      <dgm:spPr/>
      <dgm:t>
        <a:bodyPr/>
        <a:lstStyle/>
        <a:p>
          <a:r>
            <a:rPr lang="hr-HR" sz="1800" smtClean="0"/>
            <a:t>pronalaženje informacija</a:t>
          </a:r>
          <a:endParaRPr lang="hr-HR" sz="1800" dirty="0"/>
        </a:p>
      </dgm:t>
    </dgm:pt>
    <dgm:pt modelId="{30515AD4-1546-4E1A-B6DC-EFF13F3827E6}" type="parTrans" cxnId="{C6FCDF71-2A2D-4870-AD55-763288C99430}">
      <dgm:prSet/>
      <dgm:spPr/>
      <dgm:t>
        <a:bodyPr/>
        <a:lstStyle/>
        <a:p>
          <a:endParaRPr lang="hr-HR"/>
        </a:p>
      </dgm:t>
    </dgm:pt>
    <dgm:pt modelId="{FCC43ABC-27D0-4050-B0C7-E4490BB41240}" type="sibTrans" cxnId="{C6FCDF71-2A2D-4870-AD55-763288C99430}">
      <dgm:prSet/>
      <dgm:spPr/>
      <dgm:t>
        <a:bodyPr/>
        <a:lstStyle/>
        <a:p>
          <a:endParaRPr lang="hr-HR"/>
        </a:p>
      </dgm:t>
    </dgm:pt>
    <dgm:pt modelId="{142D1AAF-6007-4473-80CB-C86F9A3BB9A3}">
      <dgm:prSet phldrT="[Tekst]" custT="1"/>
      <dgm:spPr/>
      <dgm:t>
        <a:bodyPr/>
        <a:lstStyle/>
        <a:p>
          <a:r>
            <a:rPr lang="hr-HR" sz="1800" dirty="0" smtClean="0"/>
            <a:t>procjenjivanje</a:t>
          </a:r>
          <a:endParaRPr lang="hr-HR" sz="1800" dirty="0"/>
        </a:p>
      </dgm:t>
    </dgm:pt>
    <dgm:pt modelId="{5DCBFD6B-E32F-4880-ABEA-6D46A7ACE73C}" type="parTrans" cxnId="{15473F0D-2681-4DCD-A982-61D96A68C5A6}">
      <dgm:prSet/>
      <dgm:spPr/>
      <dgm:t>
        <a:bodyPr/>
        <a:lstStyle/>
        <a:p>
          <a:endParaRPr lang="hr-HR"/>
        </a:p>
      </dgm:t>
    </dgm:pt>
    <dgm:pt modelId="{A6B16637-C0E8-4BA8-903C-D71EB4A0FDB3}" type="sibTrans" cxnId="{15473F0D-2681-4DCD-A982-61D96A68C5A6}">
      <dgm:prSet/>
      <dgm:spPr/>
      <dgm:t>
        <a:bodyPr/>
        <a:lstStyle/>
        <a:p>
          <a:endParaRPr lang="hr-HR"/>
        </a:p>
      </dgm:t>
    </dgm:pt>
    <dgm:pt modelId="{EC2ABD77-9889-4621-A60B-1C541AE384FD}">
      <dgm:prSet phldrT="[Tekst]" custT="1"/>
      <dgm:spPr/>
      <dgm:t>
        <a:bodyPr/>
        <a:lstStyle/>
        <a:p>
          <a:r>
            <a:rPr lang="hr-HR" sz="1800" dirty="0" smtClean="0"/>
            <a:t>zaključivanje</a:t>
          </a:r>
          <a:endParaRPr lang="hr-HR" sz="1800" dirty="0"/>
        </a:p>
      </dgm:t>
    </dgm:pt>
    <dgm:pt modelId="{E21D85B0-9A46-4314-A35D-9B0BAA4D4131}" type="parTrans" cxnId="{5146F9A8-6B01-4D02-8C9A-D3007D6DF86C}">
      <dgm:prSet/>
      <dgm:spPr/>
      <dgm:t>
        <a:bodyPr/>
        <a:lstStyle/>
        <a:p>
          <a:endParaRPr lang="hr-HR"/>
        </a:p>
      </dgm:t>
    </dgm:pt>
    <dgm:pt modelId="{B9340D99-4D70-4473-A0FF-49453DEF6FAF}" type="sibTrans" cxnId="{5146F9A8-6B01-4D02-8C9A-D3007D6DF86C}">
      <dgm:prSet/>
      <dgm:spPr/>
      <dgm:t>
        <a:bodyPr/>
        <a:lstStyle/>
        <a:p>
          <a:endParaRPr lang="hr-HR"/>
        </a:p>
      </dgm:t>
    </dgm:pt>
    <dgm:pt modelId="{1BBC1CFB-E038-4211-8611-8776BDDD6303}">
      <dgm:prSet phldrT="[Tekst]" custT="1"/>
      <dgm:spPr/>
      <dgm:t>
        <a:bodyPr/>
        <a:lstStyle/>
        <a:p>
          <a:r>
            <a:rPr lang="hr-HR" sz="1800" smtClean="0"/>
            <a:t>pronalaženje ili osmišljavanje modela  rješavanja</a:t>
          </a:r>
          <a:endParaRPr lang="hr-HR" sz="1800" dirty="0"/>
        </a:p>
      </dgm:t>
    </dgm:pt>
    <dgm:pt modelId="{EE60D144-96A4-4F23-BA8A-CC0B93053FD5}" type="parTrans" cxnId="{4CDA5320-103C-4EA3-A1AE-0D0E5414A631}">
      <dgm:prSet/>
      <dgm:spPr/>
      <dgm:t>
        <a:bodyPr/>
        <a:lstStyle/>
        <a:p>
          <a:endParaRPr lang="hr-HR"/>
        </a:p>
      </dgm:t>
    </dgm:pt>
    <dgm:pt modelId="{DE6BE077-B27C-4809-9F6F-9F5DD40031DD}" type="sibTrans" cxnId="{4CDA5320-103C-4EA3-A1AE-0D0E5414A631}">
      <dgm:prSet/>
      <dgm:spPr/>
      <dgm:t>
        <a:bodyPr/>
        <a:lstStyle/>
        <a:p>
          <a:endParaRPr lang="hr-HR"/>
        </a:p>
      </dgm:t>
    </dgm:pt>
    <dgm:pt modelId="{D39A4491-4418-41EE-88AD-28236711C59C}">
      <dgm:prSet custT="1"/>
      <dgm:spPr/>
      <dgm:t>
        <a:bodyPr/>
        <a:lstStyle/>
        <a:p>
          <a:r>
            <a:rPr lang="hr-HR" sz="1800" dirty="0" smtClean="0"/>
            <a:t>kritički odabir</a:t>
          </a:r>
          <a:endParaRPr lang="hr-HR" sz="1800" dirty="0"/>
        </a:p>
      </dgm:t>
    </dgm:pt>
    <dgm:pt modelId="{CF188535-8EF2-4644-B48E-15700B3AEC92}" type="parTrans" cxnId="{F81BEACB-A3B8-4CAD-8D9B-F160F7A7C0DE}">
      <dgm:prSet/>
      <dgm:spPr/>
      <dgm:t>
        <a:bodyPr/>
        <a:lstStyle/>
        <a:p>
          <a:endParaRPr lang="hr-HR"/>
        </a:p>
      </dgm:t>
    </dgm:pt>
    <dgm:pt modelId="{430E559F-CE0C-4626-8FE4-B3A10018F20F}" type="sibTrans" cxnId="{F81BEACB-A3B8-4CAD-8D9B-F160F7A7C0DE}">
      <dgm:prSet/>
      <dgm:spPr/>
      <dgm:t>
        <a:bodyPr/>
        <a:lstStyle/>
        <a:p>
          <a:endParaRPr lang="hr-HR"/>
        </a:p>
      </dgm:t>
    </dgm:pt>
    <dgm:pt modelId="{4BC8DE0C-10EE-4356-852E-5DE31016A2CF}" type="pres">
      <dgm:prSet presAssocID="{D7CB7D9E-92D6-4F98-A423-90A984993C3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07F642C-1CB1-4806-A6F2-612297111E5F}" type="pres">
      <dgm:prSet presAssocID="{7D8D4B11-A1A8-44A2-911C-E53E9AD4206F}" presName="dummy" presStyleCnt="0"/>
      <dgm:spPr/>
    </dgm:pt>
    <dgm:pt modelId="{85CD8D31-354C-4CF0-B010-D5581FBC5053}" type="pres">
      <dgm:prSet presAssocID="{7D8D4B11-A1A8-44A2-911C-E53E9AD4206F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48144DF-2F56-4585-95F8-BCDBCB638690}" type="pres">
      <dgm:prSet presAssocID="{5C07ED46-F680-4926-A7C9-7412115FBA61}" presName="sibTrans" presStyleLbl="node1" presStyleIdx="0" presStyleCnt="6"/>
      <dgm:spPr/>
      <dgm:t>
        <a:bodyPr/>
        <a:lstStyle/>
        <a:p>
          <a:endParaRPr lang="hr-HR"/>
        </a:p>
      </dgm:t>
    </dgm:pt>
    <dgm:pt modelId="{D271A24A-00EE-4AC1-97B9-CF80DBABB5D6}" type="pres">
      <dgm:prSet presAssocID="{07100D06-FD1A-4699-A6D0-44B74A9400AB}" presName="dummy" presStyleCnt="0"/>
      <dgm:spPr/>
    </dgm:pt>
    <dgm:pt modelId="{752EC808-3DCB-49FC-A88D-F1260EDDA384}" type="pres">
      <dgm:prSet presAssocID="{07100D06-FD1A-4699-A6D0-44B74A9400AB}" presName="node" presStyleLbl="revTx" presStyleIdx="1" presStyleCnt="6" custScaleX="18294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A9487A3-CC60-49F5-B37A-71F7841C4926}" type="pres">
      <dgm:prSet presAssocID="{FCC43ABC-27D0-4050-B0C7-E4490BB41240}" presName="sibTrans" presStyleLbl="node1" presStyleIdx="1" presStyleCnt="6"/>
      <dgm:spPr/>
      <dgm:t>
        <a:bodyPr/>
        <a:lstStyle/>
        <a:p>
          <a:endParaRPr lang="hr-HR"/>
        </a:p>
      </dgm:t>
    </dgm:pt>
    <dgm:pt modelId="{52EBEF29-EA3D-40BC-9827-552E8EE1CFCE}" type="pres">
      <dgm:prSet presAssocID="{D39A4491-4418-41EE-88AD-28236711C59C}" presName="dummy" presStyleCnt="0"/>
      <dgm:spPr/>
    </dgm:pt>
    <dgm:pt modelId="{80A7050F-A549-4E78-B0D1-D08E1B5ABB6E}" type="pres">
      <dgm:prSet presAssocID="{D39A4491-4418-41EE-88AD-28236711C59C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EC33CD2-2090-42FE-A5A4-EBF990732CBF}" type="pres">
      <dgm:prSet presAssocID="{430E559F-CE0C-4626-8FE4-B3A10018F20F}" presName="sibTrans" presStyleLbl="node1" presStyleIdx="2" presStyleCnt="6"/>
      <dgm:spPr/>
      <dgm:t>
        <a:bodyPr/>
        <a:lstStyle/>
        <a:p>
          <a:endParaRPr lang="hr-HR"/>
        </a:p>
      </dgm:t>
    </dgm:pt>
    <dgm:pt modelId="{16CEACCF-A0B7-43A6-9DDB-6E4C690E95E8}" type="pres">
      <dgm:prSet presAssocID="{142D1AAF-6007-4473-80CB-C86F9A3BB9A3}" presName="dummy" presStyleCnt="0"/>
      <dgm:spPr/>
    </dgm:pt>
    <dgm:pt modelId="{88B46EC0-76FB-456E-BCC3-0E5C241311F7}" type="pres">
      <dgm:prSet presAssocID="{142D1AAF-6007-4473-80CB-C86F9A3BB9A3}" presName="node" presStyleLbl="revTx" presStyleIdx="3" presStyleCnt="6" custScaleX="19531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71FE659-9DF6-40EE-AC18-9E98F0212B18}" type="pres">
      <dgm:prSet presAssocID="{A6B16637-C0E8-4BA8-903C-D71EB4A0FDB3}" presName="sibTrans" presStyleLbl="node1" presStyleIdx="3" presStyleCnt="6"/>
      <dgm:spPr/>
      <dgm:t>
        <a:bodyPr/>
        <a:lstStyle/>
        <a:p>
          <a:endParaRPr lang="hr-HR"/>
        </a:p>
      </dgm:t>
    </dgm:pt>
    <dgm:pt modelId="{1C392053-290A-4B14-8D56-8297B631DA79}" type="pres">
      <dgm:prSet presAssocID="{EC2ABD77-9889-4621-A60B-1C541AE384FD}" presName="dummy" presStyleCnt="0"/>
      <dgm:spPr/>
    </dgm:pt>
    <dgm:pt modelId="{44625F3E-F9E8-430C-8E85-4B1F27A3A6AA}" type="pres">
      <dgm:prSet presAssocID="{EC2ABD77-9889-4621-A60B-1C541AE384FD}" presName="node" presStyleLbl="revTx" presStyleIdx="4" presStyleCnt="6" custScaleX="19251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1F5CBC0-50A5-420E-BCEA-BE34B2879EFD}" type="pres">
      <dgm:prSet presAssocID="{B9340D99-4D70-4473-A0FF-49453DEF6FAF}" presName="sibTrans" presStyleLbl="node1" presStyleIdx="4" presStyleCnt="6"/>
      <dgm:spPr/>
      <dgm:t>
        <a:bodyPr/>
        <a:lstStyle/>
        <a:p>
          <a:endParaRPr lang="hr-HR"/>
        </a:p>
      </dgm:t>
    </dgm:pt>
    <dgm:pt modelId="{FAA225AA-C86A-408B-BD91-AEE32476F8DF}" type="pres">
      <dgm:prSet presAssocID="{1BBC1CFB-E038-4211-8611-8776BDDD6303}" presName="dummy" presStyleCnt="0"/>
      <dgm:spPr/>
    </dgm:pt>
    <dgm:pt modelId="{F4F396AB-C95E-45FD-BCB3-C81524D97F2C}" type="pres">
      <dgm:prSet presAssocID="{1BBC1CFB-E038-4211-8611-8776BDDD6303}" presName="node" presStyleLbl="revTx" presStyleIdx="5" presStyleCnt="6" custScaleX="323382" custRadScaleRad="105411" custRadScaleInc="-3815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287CEC4-B18A-46B8-BDBC-56B5DC2FE4E9}" type="pres">
      <dgm:prSet presAssocID="{DE6BE077-B27C-4809-9F6F-9F5DD40031DD}" presName="sibTrans" presStyleLbl="node1" presStyleIdx="5" presStyleCnt="6"/>
      <dgm:spPr/>
      <dgm:t>
        <a:bodyPr/>
        <a:lstStyle/>
        <a:p>
          <a:endParaRPr lang="hr-HR"/>
        </a:p>
      </dgm:t>
    </dgm:pt>
  </dgm:ptLst>
  <dgm:cxnLst>
    <dgm:cxn modelId="{4CDA5320-103C-4EA3-A1AE-0D0E5414A631}" srcId="{D7CB7D9E-92D6-4F98-A423-90A984993C38}" destId="{1BBC1CFB-E038-4211-8611-8776BDDD6303}" srcOrd="5" destOrd="0" parTransId="{EE60D144-96A4-4F23-BA8A-CC0B93053FD5}" sibTransId="{DE6BE077-B27C-4809-9F6F-9F5DD40031DD}"/>
    <dgm:cxn modelId="{73B71897-7E89-457F-9A9E-A1DC6FB25B1F}" type="presOf" srcId="{07100D06-FD1A-4699-A6D0-44B74A9400AB}" destId="{752EC808-3DCB-49FC-A88D-F1260EDDA384}" srcOrd="0" destOrd="0" presId="urn:microsoft.com/office/officeart/2005/8/layout/cycle1"/>
    <dgm:cxn modelId="{15473F0D-2681-4DCD-A982-61D96A68C5A6}" srcId="{D7CB7D9E-92D6-4F98-A423-90A984993C38}" destId="{142D1AAF-6007-4473-80CB-C86F9A3BB9A3}" srcOrd="3" destOrd="0" parTransId="{5DCBFD6B-E32F-4880-ABEA-6D46A7ACE73C}" sibTransId="{A6B16637-C0E8-4BA8-903C-D71EB4A0FDB3}"/>
    <dgm:cxn modelId="{F81BEACB-A3B8-4CAD-8D9B-F160F7A7C0DE}" srcId="{D7CB7D9E-92D6-4F98-A423-90A984993C38}" destId="{D39A4491-4418-41EE-88AD-28236711C59C}" srcOrd="2" destOrd="0" parTransId="{CF188535-8EF2-4644-B48E-15700B3AEC92}" sibTransId="{430E559F-CE0C-4626-8FE4-B3A10018F20F}"/>
    <dgm:cxn modelId="{A20A9262-6B08-45BA-BF8A-27B2DC478CC9}" type="presOf" srcId="{FCC43ABC-27D0-4050-B0C7-E4490BB41240}" destId="{BA9487A3-CC60-49F5-B37A-71F7841C4926}" srcOrd="0" destOrd="0" presId="urn:microsoft.com/office/officeart/2005/8/layout/cycle1"/>
    <dgm:cxn modelId="{89C2E088-0932-461E-A911-B234178EA4E1}" type="presOf" srcId="{DE6BE077-B27C-4809-9F6F-9F5DD40031DD}" destId="{0287CEC4-B18A-46B8-BDBC-56B5DC2FE4E9}" srcOrd="0" destOrd="0" presId="urn:microsoft.com/office/officeart/2005/8/layout/cycle1"/>
    <dgm:cxn modelId="{D81A759B-213B-4356-AD89-2DCF5C1ABBF7}" type="presOf" srcId="{B9340D99-4D70-4473-A0FF-49453DEF6FAF}" destId="{E1F5CBC0-50A5-420E-BCEA-BE34B2879EFD}" srcOrd="0" destOrd="0" presId="urn:microsoft.com/office/officeart/2005/8/layout/cycle1"/>
    <dgm:cxn modelId="{A5FD327E-26FB-4AA2-8365-ED4E73FF00A8}" type="presOf" srcId="{430E559F-CE0C-4626-8FE4-B3A10018F20F}" destId="{DEC33CD2-2090-42FE-A5A4-EBF990732CBF}" srcOrd="0" destOrd="0" presId="urn:microsoft.com/office/officeart/2005/8/layout/cycle1"/>
    <dgm:cxn modelId="{3E12C413-4208-40ED-8625-FCA253326952}" type="presOf" srcId="{D7CB7D9E-92D6-4F98-A423-90A984993C38}" destId="{4BC8DE0C-10EE-4356-852E-5DE31016A2CF}" srcOrd="0" destOrd="0" presId="urn:microsoft.com/office/officeart/2005/8/layout/cycle1"/>
    <dgm:cxn modelId="{FF9B13C4-FD26-4921-AAC8-CDD1573C54C6}" type="presOf" srcId="{1BBC1CFB-E038-4211-8611-8776BDDD6303}" destId="{F4F396AB-C95E-45FD-BCB3-C81524D97F2C}" srcOrd="0" destOrd="0" presId="urn:microsoft.com/office/officeart/2005/8/layout/cycle1"/>
    <dgm:cxn modelId="{5146F9A8-6B01-4D02-8C9A-D3007D6DF86C}" srcId="{D7CB7D9E-92D6-4F98-A423-90A984993C38}" destId="{EC2ABD77-9889-4621-A60B-1C541AE384FD}" srcOrd="4" destOrd="0" parTransId="{E21D85B0-9A46-4314-A35D-9B0BAA4D4131}" sibTransId="{B9340D99-4D70-4473-A0FF-49453DEF6FAF}"/>
    <dgm:cxn modelId="{928F2AC5-4EA3-4049-B357-999C2B585C24}" type="presOf" srcId="{142D1AAF-6007-4473-80CB-C86F9A3BB9A3}" destId="{88B46EC0-76FB-456E-BCC3-0E5C241311F7}" srcOrd="0" destOrd="0" presId="urn:microsoft.com/office/officeart/2005/8/layout/cycle1"/>
    <dgm:cxn modelId="{11821422-119C-4239-98AD-589772F521FE}" type="presOf" srcId="{D39A4491-4418-41EE-88AD-28236711C59C}" destId="{80A7050F-A549-4E78-B0D1-D08E1B5ABB6E}" srcOrd="0" destOrd="0" presId="urn:microsoft.com/office/officeart/2005/8/layout/cycle1"/>
    <dgm:cxn modelId="{254E9693-FC6A-4A1B-93E9-FDAFAC83C7FF}" type="presOf" srcId="{A6B16637-C0E8-4BA8-903C-D71EB4A0FDB3}" destId="{F71FE659-9DF6-40EE-AC18-9E98F0212B18}" srcOrd="0" destOrd="0" presId="urn:microsoft.com/office/officeart/2005/8/layout/cycle1"/>
    <dgm:cxn modelId="{6E587396-53AE-4E00-A73E-85192CD36421}" type="presOf" srcId="{5C07ED46-F680-4926-A7C9-7412115FBA61}" destId="{948144DF-2F56-4585-95F8-BCDBCB638690}" srcOrd="0" destOrd="0" presId="urn:microsoft.com/office/officeart/2005/8/layout/cycle1"/>
    <dgm:cxn modelId="{C6FCDF71-2A2D-4870-AD55-763288C99430}" srcId="{D7CB7D9E-92D6-4F98-A423-90A984993C38}" destId="{07100D06-FD1A-4699-A6D0-44B74A9400AB}" srcOrd="1" destOrd="0" parTransId="{30515AD4-1546-4E1A-B6DC-EFF13F3827E6}" sibTransId="{FCC43ABC-27D0-4050-B0C7-E4490BB41240}"/>
    <dgm:cxn modelId="{75F68FEA-750E-4B34-AB41-CF7B89E573C8}" srcId="{D7CB7D9E-92D6-4F98-A423-90A984993C38}" destId="{7D8D4B11-A1A8-44A2-911C-E53E9AD4206F}" srcOrd="0" destOrd="0" parTransId="{BBEFE3F2-B283-4BF9-B640-B8BE732B322D}" sibTransId="{5C07ED46-F680-4926-A7C9-7412115FBA61}"/>
    <dgm:cxn modelId="{DEAE058D-D698-4550-BA75-DED47DB974A6}" type="presOf" srcId="{EC2ABD77-9889-4621-A60B-1C541AE384FD}" destId="{44625F3E-F9E8-430C-8E85-4B1F27A3A6AA}" srcOrd="0" destOrd="0" presId="urn:microsoft.com/office/officeart/2005/8/layout/cycle1"/>
    <dgm:cxn modelId="{02619B6D-B8A9-453B-B45E-ED5F225A50D6}" type="presOf" srcId="{7D8D4B11-A1A8-44A2-911C-E53E9AD4206F}" destId="{85CD8D31-354C-4CF0-B010-D5581FBC5053}" srcOrd="0" destOrd="0" presId="urn:microsoft.com/office/officeart/2005/8/layout/cycle1"/>
    <dgm:cxn modelId="{5507D1F4-9E1B-496E-9E82-873B03644337}" type="presParOf" srcId="{4BC8DE0C-10EE-4356-852E-5DE31016A2CF}" destId="{C07F642C-1CB1-4806-A6F2-612297111E5F}" srcOrd="0" destOrd="0" presId="urn:microsoft.com/office/officeart/2005/8/layout/cycle1"/>
    <dgm:cxn modelId="{7FCF8D8C-5D4E-499A-9EBF-63CC2DA79187}" type="presParOf" srcId="{4BC8DE0C-10EE-4356-852E-5DE31016A2CF}" destId="{85CD8D31-354C-4CF0-B010-D5581FBC5053}" srcOrd="1" destOrd="0" presId="urn:microsoft.com/office/officeart/2005/8/layout/cycle1"/>
    <dgm:cxn modelId="{54D7C066-8293-49F4-9312-B7BAAFA70E33}" type="presParOf" srcId="{4BC8DE0C-10EE-4356-852E-5DE31016A2CF}" destId="{948144DF-2F56-4585-95F8-BCDBCB638690}" srcOrd="2" destOrd="0" presId="urn:microsoft.com/office/officeart/2005/8/layout/cycle1"/>
    <dgm:cxn modelId="{56F82F75-EB51-4890-980E-6195788E8ED8}" type="presParOf" srcId="{4BC8DE0C-10EE-4356-852E-5DE31016A2CF}" destId="{D271A24A-00EE-4AC1-97B9-CF80DBABB5D6}" srcOrd="3" destOrd="0" presId="urn:microsoft.com/office/officeart/2005/8/layout/cycle1"/>
    <dgm:cxn modelId="{2BF6B0E7-6B9F-4E0C-AECE-B5646124B084}" type="presParOf" srcId="{4BC8DE0C-10EE-4356-852E-5DE31016A2CF}" destId="{752EC808-3DCB-49FC-A88D-F1260EDDA384}" srcOrd="4" destOrd="0" presId="urn:microsoft.com/office/officeart/2005/8/layout/cycle1"/>
    <dgm:cxn modelId="{9C1F1CAE-D1A6-4A22-9C54-5313949B5666}" type="presParOf" srcId="{4BC8DE0C-10EE-4356-852E-5DE31016A2CF}" destId="{BA9487A3-CC60-49F5-B37A-71F7841C4926}" srcOrd="5" destOrd="0" presId="urn:microsoft.com/office/officeart/2005/8/layout/cycle1"/>
    <dgm:cxn modelId="{504DECC2-67D8-465C-A342-2BB2FFFBC5D3}" type="presParOf" srcId="{4BC8DE0C-10EE-4356-852E-5DE31016A2CF}" destId="{52EBEF29-EA3D-40BC-9827-552E8EE1CFCE}" srcOrd="6" destOrd="0" presId="urn:microsoft.com/office/officeart/2005/8/layout/cycle1"/>
    <dgm:cxn modelId="{19C3D272-A591-404C-A13B-CE19B47C1A40}" type="presParOf" srcId="{4BC8DE0C-10EE-4356-852E-5DE31016A2CF}" destId="{80A7050F-A549-4E78-B0D1-D08E1B5ABB6E}" srcOrd="7" destOrd="0" presId="urn:microsoft.com/office/officeart/2005/8/layout/cycle1"/>
    <dgm:cxn modelId="{63668B5F-E605-4CDF-AC9F-A8ADA8522058}" type="presParOf" srcId="{4BC8DE0C-10EE-4356-852E-5DE31016A2CF}" destId="{DEC33CD2-2090-42FE-A5A4-EBF990732CBF}" srcOrd="8" destOrd="0" presId="urn:microsoft.com/office/officeart/2005/8/layout/cycle1"/>
    <dgm:cxn modelId="{51320021-A571-4113-99F8-EF026BF53FBF}" type="presParOf" srcId="{4BC8DE0C-10EE-4356-852E-5DE31016A2CF}" destId="{16CEACCF-A0B7-43A6-9DDB-6E4C690E95E8}" srcOrd="9" destOrd="0" presId="urn:microsoft.com/office/officeart/2005/8/layout/cycle1"/>
    <dgm:cxn modelId="{84076887-FA91-4442-994F-1155D1CE8704}" type="presParOf" srcId="{4BC8DE0C-10EE-4356-852E-5DE31016A2CF}" destId="{88B46EC0-76FB-456E-BCC3-0E5C241311F7}" srcOrd="10" destOrd="0" presId="urn:microsoft.com/office/officeart/2005/8/layout/cycle1"/>
    <dgm:cxn modelId="{E815E979-F74C-4588-B168-ECAB1368ED00}" type="presParOf" srcId="{4BC8DE0C-10EE-4356-852E-5DE31016A2CF}" destId="{F71FE659-9DF6-40EE-AC18-9E98F0212B18}" srcOrd="11" destOrd="0" presId="urn:microsoft.com/office/officeart/2005/8/layout/cycle1"/>
    <dgm:cxn modelId="{463E9E54-8D47-479F-9643-C871FC3891D3}" type="presParOf" srcId="{4BC8DE0C-10EE-4356-852E-5DE31016A2CF}" destId="{1C392053-290A-4B14-8D56-8297B631DA79}" srcOrd="12" destOrd="0" presId="urn:microsoft.com/office/officeart/2005/8/layout/cycle1"/>
    <dgm:cxn modelId="{9AA28CA6-7706-42EB-9BA8-7716F0424D3B}" type="presParOf" srcId="{4BC8DE0C-10EE-4356-852E-5DE31016A2CF}" destId="{44625F3E-F9E8-430C-8E85-4B1F27A3A6AA}" srcOrd="13" destOrd="0" presId="urn:microsoft.com/office/officeart/2005/8/layout/cycle1"/>
    <dgm:cxn modelId="{4B21F9C1-DF93-4C3C-A030-9BA7E2575860}" type="presParOf" srcId="{4BC8DE0C-10EE-4356-852E-5DE31016A2CF}" destId="{E1F5CBC0-50A5-420E-BCEA-BE34B2879EFD}" srcOrd="14" destOrd="0" presId="urn:microsoft.com/office/officeart/2005/8/layout/cycle1"/>
    <dgm:cxn modelId="{A5C6AD19-4FBE-4482-BCEC-84E3266C9555}" type="presParOf" srcId="{4BC8DE0C-10EE-4356-852E-5DE31016A2CF}" destId="{FAA225AA-C86A-408B-BD91-AEE32476F8DF}" srcOrd="15" destOrd="0" presId="urn:microsoft.com/office/officeart/2005/8/layout/cycle1"/>
    <dgm:cxn modelId="{D9B5D0ED-7675-4082-A643-3A497CA35D56}" type="presParOf" srcId="{4BC8DE0C-10EE-4356-852E-5DE31016A2CF}" destId="{F4F396AB-C95E-45FD-BCB3-C81524D97F2C}" srcOrd="16" destOrd="0" presId="urn:microsoft.com/office/officeart/2005/8/layout/cycle1"/>
    <dgm:cxn modelId="{483894B3-3D11-421B-8EA9-D883BA5E4DBF}" type="presParOf" srcId="{4BC8DE0C-10EE-4356-852E-5DE31016A2CF}" destId="{0287CEC4-B18A-46B8-BDBC-56B5DC2FE4E9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73323-7D91-42B4-BA71-1B33AA707FDA}">
      <dsp:nvSpPr>
        <dsp:cNvPr id="0" name=""/>
        <dsp:cNvSpPr/>
      </dsp:nvSpPr>
      <dsp:spPr>
        <a:xfrm>
          <a:off x="644339" y="0"/>
          <a:ext cx="5472608" cy="5472608"/>
        </a:xfrm>
        <a:prstGeom prst="triangle">
          <a:avLst/>
        </a:prstGeom>
        <a:solidFill>
          <a:srgbClr val="C00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CA000-93FC-43CC-AFED-EC34B055C2E8}">
      <dsp:nvSpPr>
        <dsp:cNvPr id="0" name=""/>
        <dsp:cNvSpPr/>
      </dsp:nvSpPr>
      <dsp:spPr>
        <a:xfrm>
          <a:off x="3045938" y="550200"/>
          <a:ext cx="3557195" cy="647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KREIRANJE- informacije povezujemo na inovativni način</a:t>
          </a:r>
        </a:p>
      </dsp:txBody>
      <dsp:txXfrm>
        <a:off x="3077558" y="581820"/>
        <a:ext cx="3493955" cy="584494"/>
      </dsp:txXfrm>
    </dsp:sp>
    <dsp:sp modelId="{A06061AF-A3C2-4C3B-855B-09941A94629D}">
      <dsp:nvSpPr>
        <dsp:cNvPr id="0" name=""/>
        <dsp:cNvSpPr/>
      </dsp:nvSpPr>
      <dsp:spPr>
        <a:xfrm>
          <a:off x="3045938" y="1278901"/>
          <a:ext cx="3557195" cy="647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EVALUACIJA – dolazimo do zaključaka prateći niz koraka</a:t>
          </a:r>
        </a:p>
      </dsp:txBody>
      <dsp:txXfrm>
        <a:off x="3077558" y="1310521"/>
        <a:ext cx="3493955" cy="584494"/>
      </dsp:txXfrm>
    </dsp:sp>
    <dsp:sp modelId="{D2A59153-0AEE-4120-8C87-3DEFC8F47B0F}">
      <dsp:nvSpPr>
        <dsp:cNvPr id="0" name=""/>
        <dsp:cNvSpPr/>
      </dsp:nvSpPr>
      <dsp:spPr>
        <a:xfrm>
          <a:off x="3045938" y="2007602"/>
          <a:ext cx="3557195" cy="647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ANALIZA – razbijamo sadržaje na dijelove i uočavamo povezanost dijelova</a:t>
          </a:r>
        </a:p>
      </dsp:txBody>
      <dsp:txXfrm>
        <a:off x="3077558" y="2039222"/>
        <a:ext cx="3493955" cy="584494"/>
      </dsp:txXfrm>
    </dsp:sp>
    <dsp:sp modelId="{D482E402-D43B-4D5D-A687-B5E00CCE4D2F}">
      <dsp:nvSpPr>
        <dsp:cNvPr id="0" name=""/>
        <dsp:cNvSpPr/>
      </dsp:nvSpPr>
      <dsp:spPr>
        <a:xfrm>
          <a:off x="3045938" y="2736304"/>
          <a:ext cx="3557195" cy="647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KORIŠTENJE – upotreba znanja na nove načine</a:t>
          </a:r>
        </a:p>
      </dsp:txBody>
      <dsp:txXfrm>
        <a:off x="3077558" y="2767924"/>
        <a:ext cx="3493955" cy="584494"/>
      </dsp:txXfrm>
    </dsp:sp>
    <dsp:sp modelId="{DFFC593C-08C9-4FC0-8A5E-671F7AB47B72}">
      <dsp:nvSpPr>
        <dsp:cNvPr id="0" name=""/>
        <dsp:cNvSpPr/>
      </dsp:nvSpPr>
      <dsp:spPr>
        <a:xfrm>
          <a:off x="3045938" y="3465005"/>
          <a:ext cx="3557195" cy="647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RAZUMIJEVANJE – davanje smisla naučenim činjenicama</a:t>
          </a:r>
        </a:p>
      </dsp:txBody>
      <dsp:txXfrm>
        <a:off x="3077558" y="3496625"/>
        <a:ext cx="3493955" cy="584494"/>
      </dsp:txXfrm>
    </dsp:sp>
    <dsp:sp modelId="{5BF395F3-A2FA-44FA-87AE-844BA7F17851}">
      <dsp:nvSpPr>
        <dsp:cNvPr id="0" name=""/>
        <dsp:cNvSpPr/>
      </dsp:nvSpPr>
      <dsp:spPr>
        <a:xfrm>
          <a:off x="3045938" y="4193706"/>
          <a:ext cx="3557195" cy="64773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/>
            <a:t>PAMĆENJE -  reproduciranje naučenih </a:t>
          </a:r>
          <a:r>
            <a:rPr lang="hr-HR" sz="1800" kern="1200" dirty="0" smtClean="0"/>
            <a:t>činjenica</a:t>
          </a:r>
          <a:endParaRPr lang="hr-HR" sz="1800" kern="1200" dirty="0"/>
        </a:p>
      </dsp:txBody>
      <dsp:txXfrm>
        <a:off x="3077558" y="4225326"/>
        <a:ext cx="3493955" cy="5844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8367A-40A3-4B18-BA96-C07C6C3AF3D9}">
      <dsp:nvSpPr>
        <dsp:cNvPr id="0" name=""/>
        <dsp:cNvSpPr/>
      </dsp:nvSpPr>
      <dsp:spPr>
        <a:xfrm rot="5400000">
          <a:off x="-143844" y="146718"/>
          <a:ext cx="958961" cy="671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1</a:t>
          </a:r>
        </a:p>
      </dsp:txBody>
      <dsp:txXfrm rot="-5400000">
        <a:off x="1" y="338511"/>
        <a:ext cx="671273" cy="287688"/>
      </dsp:txXfrm>
    </dsp:sp>
    <dsp:sp modelId="{15D9F779-748B-477D-A547-636B9F158FB2}">
      <dsp:nvSpPr>
        <dsp:cNvPr id="0" name=""/>
        <dsp:cNvSpPr/>
      </dsp:nvSpPr>
      <dsp:spPr>
        <a:xfrm rot="5400000">
          <a:off x="3624374" y="-2950226"/>
          <a:ext cx="623325" cy="65295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poboljšava odnose među članovima skupine</a:t>
          </a:r>
        </a:p>
      </dsp:txBody>
      <dsp:txXfrm rot="-5400000">
        <a:off x="671274" y="33302"/>
        <a:ext cx="6499098" cy="562469"/>
      </dsp:txXfrm>
    </dsp:sp>
    <dsp:sp modelId="{C74F74B9-7156-4107-90AF-51A5C43C63E8}">
      <dsp:nvSpPr>
        <dsp:cNvPr id="0" name=""/>
        <dsp:cNvSpPr/>
      </dsp:nvSpPr>
      <dsp:spPr>
        <a:xfrm rot="5400000">
          <a:off x="-143844" y="1008248"/>
          <a:ext cx="958961" cy="671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2</a:t>
          </a:r>
        </a:p>
      </dsp:txBody>
      <dsp:txXfrm rot="-5400000">
        <a:off x="1" y="1200041"/>
        <a:ext cx="671273" cy="287688"/>
      </dsp:txXfrm>
    </dsp:sp>
    <dsp:sp modelId="{4A77AFB2-8D5F-44CE-BCDF-F9EA3790E6E6}">
      <dsp:nvSpPr>
        <dsp:cNvPr id="0" name=""/>
        <dsp:cNvSpPr/>
      </dsp:nvSpPr>
      <dsp:spPr>
        <a:xfrm rot="5400000">
          <a:off x="3624374" y="-2088696"/>
          <a:ext cx="623325" cy="65295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učenik stječe samopoštovanje</a:t>
          </a:r>
        </a:p>
      </dsp:txBody>
      <dsp:txXfrm rot="-5400000">
        <a:off x="671274" y="894832"/>
        <a:ext cx="6499098" cy="562469"/>
      </dsp:txXfrm>
    </dsp:sp>
    <dsp:sp modelId="{CFAA4118-B28A-486C-A121-F897831ED07B}">
      <dsp:nvSpPr>
        <dsp:cNvPr id="0" name=""/>
        <dsp:cNvSpPr/>
      </dsp:nvSpPr>
      <dsp:spPr>
        <a:xfrm rot="5400000">
          <a:off x="-143844" y="1869778"/>
          <a:ext cx="958961" cy="671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3.</a:t>
          </a:r>
        </a:p>
      </dsp:txBody>
      <dsp:txXfrm rot="-5400000">
        <a:off x="1" y="2061571"/>
        <a:ext cx="671273" cy="287688"/>
      </dsp:txXfrm>
    </dsp:sp>
    <dsp:sp modelId="{D36F0691-AD65-40D8-BC72-87532193F7E7}">
      <dsp:nvSpPr>
        <dsp:cNvPr id="0" name=""/>
        <dsp:cNvSpPr/>
      </dsp:nvSpPr>
      <dsp:spPr>
        <a:xfrm rot="5400000">
          <a:off x="3624374" y="-1227166"/>
          <a:ext cx="623325" cy="65295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razvoj pozitivnog stava prema drugim učenicima</a:t>
          </a:r>
        </a:p>
      </dsp:txBody>
      <dsp:txXfrm rot="-5400000">
        <a:off x="671274" y="1756362"/>
        <a:ext cx="6499098" cy="562469"/>
      </dsp:txXfrm>
    </dsp:sp>
    <dsp:sp modelId="{393C0E37-FE11-4A0E-8504-28C382685533}">
      <dsp:nvSpPr>
        <dsp:cNvPr id="0" name=""/>
        <dsp:cNvSpPr/>
      </dsp:nvSpPr>
      <dsp:spPr>
        <a:xfrm rot="5400000">
          <a:off x="-143844" y="2731308"/>
          <a:ext cx="958961" cy="671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4. </a:t>
          </a:r>
        </a:p>
      </dsp:txBody>
      <dsp:txXfrm rot="-5400000">
        <a:off x="1" y="2923101"/>
        <a:ext cx="671273" cy="287688"/>
      </dsp:txXfrm>
    </dsp:sp>
    <dsp:sp modelId="{6DCC7D5F-F596-4202-8971-A0AC70574A90}">
      <dsp:nvSpPr>
        <dsp:cNvPr id="0" name=""/>
        <dsp:cNvSpPr/>
      </dsp:nvSpPr>
      <dsp:spPr>
        <a:xfrm rot="5400000">
          <a:off x="3624374" y="-365636"/>
          <a:ext cx="623325" cy="65295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razvoj kritičkog mišljenja</a:t>
          </a:r>
        </a:p>
      </dsp:txBody>
      <dsp:txXfrm rot="-5400000">
        <a:off x="671274" y="2617892"/>
        <a:ext cx="6499098" cy="562469"/>
      </dsp:txXfrm>
    </dsp:sp>
    <dsp:sp modelId="{DE465B5B-DD96-413E-BFB0-6DCE98712BC1}">
      <dsp:nvSpPr>
        <dsp:cNvPr id="0" name=""/>
        <dsp:cNvSpPr/>
      </dsp:nvSpPr>
      <dsp:spPr>
        <a:xfrm rot="5400000">
          <a:off x="-143844" y="3592838"/>
          <a:ext cx="958961" cy="671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5. </a:t>
          </a:r>
        </a:p>
      </dsp:txBody>
      <dsp:txXfrm rot="-5400000">
        <a:off x="1" y="3784631"/>
        <a:ext cx="671273" cy="287688"/>
      </dsp:txXfrm>
    </dsp:sp>
    <dsp:sp modelId="{5E280BB7-38BA-4B54-9A16-156AAD13F5A0}">
      <dsp:nvSpPr>
        <dsp:cNvPr id="0" name=""/>
        <dsp:cNvSpPr/>
      </dsp:nvSpPr>
      <dsp:spPr>
        <a:xfrm rot="5400000">
          <a:off x="3624374" y="495893"/>
          <a:ext cx="623325" cy="65295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 dirty="0"/>
            <a:t>razvoj niza kompetencija – komunikacijska, digitalna</a:t>
          </a:r>
        </a:p>
      </dsp:txBody>
      <dsp:txXfrm rot="-5400000">
        <a:off x="671274" y="3479421"/>
        <a:ext cx="6499098" cy="562469"/>
      </dsp:txXfrm>
    </dsp:sp>
    <dsp:sp modelId="{76A6D4BB-F938-4F6B-BB94-D0EEC6EDE084}">
      <dsp:nvSpPr>
        <dsp:cNvPr id="0" name=""/>
        <dsp:cNvSpPr/>
      </dsp:nvSpPr>
      <dsp:spPr>
        <a:xfrm rot="5400000">
          <a:off x="-143844" y="4454368"/>
          <a:ext cx="958961" cy="6712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/>
            <a:t>6.</a:t>
          </a:r>
        </a:p>
      </dsp:txBody>
      <dsp:txXfrm rot="-5400000">
        <a:off x="1" y="4646161"/>
        <a:ext cx="671273" cy="287688"/>
      </dsp:txXfrm>
    </dsp:sp>
    <dsp:sp modelId="{6342A690-A52A-48A4-A5BC-D0D791B013A4}">
      <dsp:nvSpPr>
        <dsp:cNvPr id="0" name=""/>
        <dsp:cNvSpPr/>
      </dsp:nvSpPr>
      <dsp:spPr>
        <a:xfrm rot="5400000">
          <a:off x="3624374" y="1357423"/>
          <a:ext cx="623325" cy="65295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2000" kern="1200"/>
            <a:t>razvoj odgovornosti za svoj angažman</a:t>
          </a:r>
          <a:endParaRPr lang="hr-HR" sz="2000" kern="1200" dirty="0"/>
        </a:p>
      </dsp:txBody>
      <dsp:txXfrm rot="-5400000">
        <a:off x="671274" y="4340951"/>
        <a:ext cx="6499098" cy="5624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D8D31-354C-4CF0-B010-D5581FBC5053}">
      <dsp:nvSpPr>
        <dsp:cNvPr id="0" name=""/>
        <dsp:cNvSpPr/>
      </dsp:nvSpPr>
      <dsp:spPr>
        <a:xfrm>
          <a:off x="4090633" y="9427"/>
          <a:ext cx="899614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smtClean="0"/>
            <a:t>širi pristup</a:t>
          </a:r>
          <a:endParaRPr lang="hr-HR" sz="1800" kern="1200" dirty="0"/>
        </a:p>
      </dsp:txBody>
      <dsp:txXfrm>
        <a:off x="4090633" y="9427"/>
        <a:ext cx="899614" cy="899614"/>
      </dsp:txXfrm>
    </dsp:sp>
    <dsp:sp modelId="{948144DF-2F56-4585-95F8-BCDBCB638690}">
      <dsp:nvSpPr>
        <dsp:cNvPr id="0" name=""/>
        <dsp:cNvSpPr/>
      </dsp:nvSpPr>
      <dsp:spPr>
        <a:xfrm>
          <a:off x="1341808" y="474"/>
          <a:ext cx="4391539" cy="4391539"/>
        </a:xfrm>
        <a:prstGeom prst="circularArrow">
          <a:avLst>
            <a:gd name="adj1" fmla="val 3995"/>
            <a:gd name="adj2" fmla="val 250616"/>
            <a:gd name="adj3" fmla="val 20571816"/>
            <a:gd name="adj4" fmla="val 18984448"/>
            <a:gd name="adj5" fmla="val 466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2EC808-3DCB-49FC-A88D-F1260EDDA384}">
      <dsp:nvSpPr>
        <dsp:cNvPr id="0" name=""/>
        <dsp:cNvSpPr/>
      </dsp:nvSpPr>
      <dsp:spPr>
        <a:xfrm>
          <a:off x="4720416" y="1746436"/>
          <a:ext cx="1645773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smtClean="0"/>
            <a:t>pronalaženje informacija</a:t>
          </a:r>
          <a:endParaRPr lang="hr-HR" sz="1800" kern="1200" dirty="0"/>
        </a:p>
      </dsp:txBody>
      <dsp:txXfrm>
        <a:off x="4720416" y="1746436"/>
        <a:ext cx="1645773" cy="899614"/>
      </dsp:txXfrm>
    </dsp:sp>
    <dsp:sp modelId="{BA9487A3-CC60-49F5-B37A-71F7841C4926}">
      <dsp:nvSpPr>
        <dsp:cNvPr id="0" name=""/>
        <dsp:cNvSpPr/>
      </dsp:nvSpPr>
      <dsp:spPr>
        <a:xfrm>
          <a:off x="1341808" y="474"/>
          <a:ext cx="4391539" cy="4391539"/>
        </a:xfrm>
        <a:prstGeom prst="circularArrow">
          <a:avLst>
            <a:gd name="adj1" fmla="val 3995"/>
            <a:gd name="adj2" fmla="val 250616"/>
            <a:gd name="adj3" fmla="val 2364936"/>
            <a:gd name="adj4" fmla="val 777568"/>
            <a:gd name="adj5" fmla="val 466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0A7050F-A549-4E78-B0D1-D08E1B5ABB6E}">
      <dsp:nvSpPr>
        <dsp:cNvPr id="0" name=""/>
        <dsp:cNvSpPr/>
      </dsp:nvSpPr>
      <dsp:spPr>
        <a:xfrm>
          <a:off x="4090633" y="3483446"/>
          <a:ext cx="899614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kritički odabir</a:t>
          </a:r>
          <a:endParaRPr lang="hr-HR" sz="1800" kern="1200" dirty="0"/>
        </a:p>
      </dsp:txBody>
      <dsp:txXfrm>
        <a:off x="4090633" y="3483446"/>
        <a:ext cx="899614" cy="899614"/>
      </dsp:txXfrm>
    </dsp:sp>
    <dsp:sp modelId="{DEC33CD2-2090-42FE-A5A4-EBF990732CBF}">
      <dsp:nvSpPr>
        <dsp:cNvPr id="0" name=""/>
        <dsp:cNvSpPr/>
      </dsp:nvSpPr>
      <dsp:spPr>
        <a:xfrm>
          <a:off x="1341808" y="474"/>
          <a:ext cx="4391539" cy="4391539"/>
        </a:xfrm>
        <a:prstGeom prst="circularArrow">
          <a:avLst>
            <a:gd name="adj1" fmla="val 3995"/>
            <a:gd name="adj2" fmla="val 250616"/>
            <a:gd name="adj3" fmla="val 5362619"/>
            <a:gd name="adj4" fmla="val 4439639"/>
            <a:gd name="adj5" fmla="val 466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8B46EC0-76FB-456E-BCC3-0E5C241311F7}">
      <dsp:nvSpPr>
        <dsp:cNvPr id="0" name=""/>
        <dsp:cNvSpPr/>
      </dsp:nvSpPr>
      <dsp:spPr>
        <a:xfrm>
          <a:off x="1656182" y="3483446"/>
          <a:ext cx="1757064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procjenjivanje</a:t>
          </a:r>
          <a:endParaRPr lang="hr-HR" sz="1800" kern="1200" dirty="0"/>
        </a:p>
      </dsp:txBody>
      <dsp:txXfrm>
        <a:off x="1656182" y="3483446"/>
        <a:ext cx="1757064" cy="899614"/>
      </dsp:txXfrm>
    </dsp:sp>
    <dsp:sp modelId="{F71FE659-9DF6-40EE-AC18-9E98F0212B18}">
      <dsp:nvSpPr>
        <dsp:cNvPr id="0" name=""/>
        <dsp:cNvSpPr/>
      </dsp:nvSpPr>
      <dsp:spPr>
        <a:xfrm>
          <a:off x="1341808" y="474"/>
          <a:ext cx="4391539" cy="4391539"/>
        </a:xfrm>
        <a:prstGeom prst="circularArrow">
          <a:avLst>
            <a:gd name="adj1" fmla="val 3995"/>
            <a:gd name="adj2" fmla="val 250616"/>
            <a:gd name="adj3" fmla="val 9771816"/>
            <a:gd name="adj4" fmla="val 8404592"/>
            <a:gd name="adj5" fmla="val 466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625F3E-F9E8-430C-8E85-4B1F27A3A6AA}">
      <dsp:nvSpPr>
        <dsp:cNvPr id="0" name=""/>
        <dsp:cNvSpPr/>
      </dsp:nvSpPr>
      <dsp:spPr>
        <a:xfrm>
          <a:off x="665913" y="1746436"/>
          <a:ext cx="1731875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zaključivanje</a:t>
          </a:r>
          <a:endParaRPr lang="hr-HR" sz="1800" kern="1200" dirty="0"/>
        </a:p>
      </dsp:txBody>
      <dsp:txXfrm>
        <a:off x="665913" y="1746436"/>
        <a:ext cx="1731875" cy="899614"/>
      </dsp:txXfrm>
    </dsp:sp>
    <dsp:sp modelId="{E1F5CBC0-50A5-420E-BCEA-BE34B2879EFD}">
      <dsp:nvSpPr>
        <dsp:cNvPr id="0" name=""/>
        <dsp:cNvSpPr/>
      </dsp:nvSpPr>
      <dsp:spPr>
        <a:xfrm>
          <a:off x="1385313" y="-275095"/>
          <a:ext cx="4391539" cy="4391539"/>
        </a:xfrm>
        <a:prstGeom prst="circularArrow">
          <a:avLst>
            <a:gd name="adj1" fmla="val 3995"/>
            <a:gd name="adj2" fmla="val 250616"/>
            <a:gd name="adj3" fmla="val 12243792"/>
            <a:gd name="adj4" fmla="val 11099014"/>
            <a:gd name="adj5" fmla="val 466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F396AB-C95E-45FD-BCB3-C81524D97F2C}">
      <dsp:nvSpPr>
        <dsp:cNvPr id="0" name=""/>
        <dsp:cNvSpPr/>
      </dsp:nvSpPr>
      <dsp:spPr>
        <a:xfrm>
          <a:off x="792095" y="72013"/>
          <a:ext cx="2909192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smtClean="0"/>
            <a:t>pronalaženje ili osmišljavanje modela  rješavanja</a:t>
          </a:r>
          <a:endParaRPr lang="hr-HR" sz="1800" kern="1200" dirty="0"/>
        </a:p>
      </dsp:txBody>
      <dsp:txXfrm>
        <a:off x="792095" y="72013"/>
        <a:ext cx="2909192" cy="899614"/>
      </dsp:txXfrm>
    </dsp:sp>
    <dsp:sp modelId="{0287CEC4-B18A-46B8-BDBC-56B5DC2FE4E9}">
      <dsp:nvSpPr>
        <dsp:cNvPr id="0" name=""/>
        <dsp:cNvSpPr/>
      </dsp:nvSpPr>
      <dsp:spPr>
        <a:xfrm>
          <a:off x="863570" y="-207212"/>
          <a:ext cx="4391539" cy="4391539"/>
        </a:xfrm>
        <a:prstGeom prst="circularArrow">
          <a:avLst>
            <a:gd name="adj1" fmla="val 3995"/>
            <a:gd name="adj2" fmla="val 250616"/>
            <a:gd name="adj3" fmla="val 17805922"/>
            <a:gd name="adj4" fmla="val 17319986"/>
            <a:gd name="adj5" fmla="val 466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2982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Shape 63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Shape 64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Shape 6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Bez ocjena,</a:t>
            </a:r>
            <a:r>
              <a:rPr lang="hr-HR" baseline="0" dirty="0"/>
              <a:t> najpraktičnije uvesti </a:t>
            </a:r>
            <a:r>
              <a:rPr lang="hr-HR" baseline="0" dirty="0" err="1"/>
              <a:t>stickere</a:t>
            </a:r>
            <a:r>
              <a:rPr lang="hr-HR" baseline="0" dirty="0"/>
              <a:t> ili </a:t>
            </a:r>
            <a:r>
              <a:rPr lang="hr-HR" baseline="0" dirty="0" err="1"/>
              <a:t>smješke</a:t>
            </a:r>
            <a:endParaRPr dirty="0"/>
          </a:p>
        </p:txBody>
      </p:sp>
      <p:sp>
        <p:nvSpPr>
          <p:cNvPr id="650" name="Shape 6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Shape 34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Slika</a:t>
            </a:r>
            <a:r>
              <a:rPr lang="hr-HR" baseline="0" dirty="0"/>
              <a:t> prikazuje sve funkcionalnosti alata </a:t>
            </a:r>
            <a:r>
              <a:rPr lang="hr-HR" baseline="0" dirty="0" err="1"/>
              <a:t>Trello</a:t>
            </a:r>
            <a:endParaRPr dirty="0"/>
          </a:p>
        </p:txBody>
      </p:sp>
      <p:sp>
        <p:nvSpPr>
          <p:cNvPr id="366" name="Shape 3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/>
              <a:t>Proći s sudionicima proces registracije, stvoriti novu ploču, pokazati im gdje mogu naći vodič/tutorijal te pokazati im inspirativne primjere unutar TRELLO.</a:t>
            </a:r>
            <a:endParaRPr sz="2400"/>
          </a:p>
        </p:txBody>
      </p:sp>
      <p:sp>
        <p:nvSpPr>
          <p:cNvPr id="377" name="Shape 3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Koraci PBL-a: Zadavanje zadatka – </a:t>
            </a:r>
            <a:r>
              <a:rPr lang="hr-HR" dirty="0" err="1"/>
              <a:t>Design</a:t>
            </a:r>
            <a:r>
              <a:rPr lang="hr-HR" dirty="0"/>
              <a:t> – </a:t>
            </a:r>
            <a:r>
              <a:rPr lang="hr-HR" dirty="0" err="1"/>
              <a:t>Development</a:t>
            </a:r>
            <a:r>
              <a:rPr lang="hr-HR" dirty="0"/>
              <a:t> – </a:t>
            </a:r>
            <a:r>
              <a:rPr lang="hr-HR" dirty="0" err="1"/>
              <a:t>Testing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evaluation</a:t>
            </a:r>
            <a:r>
              <a:rPr lang="hr-HR" dirty="0"/>
              <a:t> – </a:t>
            </a:r>
            <a:r>
              <a:rPr lang="hr-HR" dirty="0" err="1"/>
              <a:t>Branding</a:t>
            </a:r>
            <a:r>
              <a:rPr lang="hr-HR" dirty="0"/>
              <a:t> - </a:t>
            </a:r>
            <a:r>
              <a:rPr lang="hr-HR" dirty="0" err="1"/>
              <a:t>Presentation</a:t>
            </a:r>
            <a:endParaRPr dirty="0"/>
          </a:p>
        </p:txBody>
      </p:sp>
      <p:sp>
        <p:nvSpPr>
          <p:cNvPr id="385" name="Shape 3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27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Shape 39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Pitanja su: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hr-HR" dirty="0"/>
              <a:t>Koju metodu rada najčešće koristite u svom radu? (ponuđene - usmeno izlaganje, razgovor, demonstracija, rad na tekstu, praktični radovi)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hr-HR" dirty="0"/>
              <a:t>Imaju li učenici utjecaj na sadržaj učenja? (Da,u velikoj mjeri., Ponekad., Ne, sadržaj je u potpunosti određen kurikulumom.)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hr-HR" dirty="0"/>
              <a:t>U kojoj su mjeri učenici aktivni u procesu učenja na vašim satovima? ( Velikoj, ponekad, vrlo </a:t>
            </a:r>
            <a:r>
              <a:rPr lang="hr-HR" dirty="0" err="1"/>
              <a:t>rietko</a:t>
            </a:r>
            <a:r>
              <a:rPr lang="hr-HR" dirty="0"/>
              <a:t>)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hr-HR" dirty="0"/>
              <a:t>Otvoreno pitanje - Što mislite kojom metodom rada učenici najviše uče?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hr-HR" dirty="0" err="1"/>
              <a:t>Cloud</a:t>
            </a:r>
            <a:r>
              <a:rPr lang="hr-HR" dirty="0"/>
              <a:t> pitanje – </a:t>
            </a:r>
            <a:r>
              <a:rPr lang="pl-PL" dirty="0"/>
              <a:t>Koje su po Vašem mišljenju dobrobiti projektne nastave?</a:t>
            </a:r>
            <a:endParaRPr dirty="0"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TEAMS – demonstracija alata – bez praktičnog rada polaznika</a:t>
            </a:r>
            <a:endParaRPr dirty="0"/>
          </a:p>
        </p:txBody>
      </p:sp>
      <p:sp>
        <p:nvSpPr>
          <p:cNvPr id="421" name="Shape 42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29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mogućnosti</a:t>
            </a:r>
            <a:endParaRPr dirty="0"/>
          </a:p>
        </p:txBody>
      </p:sp>
      <p:sp>
        <p:nvSpPr>
          <p:cNvPr id="439" name="Shape 43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Demonstrirati slanje poruka te podizanje dokumenta na </a:t>
            </a:r>
            <a:r>
              <a:rPr lang="hr-HR" dirty="0" err="1"/>
              <a:t>Teams</a:t>
            </a:r>
            <a:r>
              <a:rPr lang="hr-HR" dirty="0"/>
              <a:t>, pokazati korištenje GIF-a, </a:t>
            </a:r>
            <a:r>
              <a:rPr lang="hr-HR" dirty="0" err="1"/>
              <a:t>stickers</a:t>
            </a:r>
            <a:r>
              <a:rPr lang="hr-HR" dirty="0"/>
              <a:t>,</a:t>
            </a:r>
            <a:r>
              <a:rPr lang="hr-HR" dirty="0" err="1"/>
              <a:t>like..</a:t>
            </a:r>
            <a:r>
              <a:rPr lang="hr-HR" dirty="0"/>
              <a:t>.</a:t>
            </a:r>
            <a:endParaRPr dirty="0"/>
          </a:p>
        </p:txBody>
      </p:sp>
      <p:sp>
        <p:nvSpPr>
          <p:cNvPr id="457" name="Shape 45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37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Ukoliko polaznike zanima više – ovo su poveznice gdje mogu</a:t>
            </a:r>
            <a:r>
              <a:rPr lang="hr-HR" baseline="0" dirty="0"/>
              <a:t> naći sve upute i mogućnosti alata.</a:t>
            </a:r>
            <a:endParaRPr dirty="0"/>
          </a:p>
        </p:txBody>
      </p:sp>
      <p:sp>
        <p:nvSpPr>
          <p:cNvPr id="473" name="Shape 47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38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046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Predavač samostalno kreira anketu</a:t>
            </a:r>
            <a:r>
              <a:rPr lang="hr-HR" baseline="0" dirty="0"/>
              <a:t> u Office 365 obrascu s pitanjima: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Koliko Vam se svidjela radionica?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Nije mi se svidjela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Tako-tako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Jako mi se svidjela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Koji alat ili sadržaj možete implementirati u svoju nastavu?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Hoćete li metodu 270° isprobati u nastavi?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Ne, nikako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Možda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Svakako ću pokušati?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U čemu vidite pozitivnu stranu projektne nastave?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Da li biste voljeli čuti nešto više o </a:t>
            </a:r>
            <a:r>
              <a:rPr lang="hr-H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eTwinningu</a:t>
            </a:r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Da, svakako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Nisam siguran/sigurna.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Ne, </a:t>
            </a:r>
            <a:r>
              <a:rPr lang="hr-H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</a:t>
            </a:r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zanima me</a:t>
            </a: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Ocijenite predavača</a:t>
            </a:r>
          </a:p>
          <a:p>
            <a:pPr fontAlgn="base"/>
            <a:endParaRPr lang="hr-HR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Shape 76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Znanstvenik, političar, izumitelj,diplomata 18.st. U Americi.</a:t>
            </a:r>
            <a:r>
              <a:rPr lang="hr-HR" baseline="0" dirty="0"/>
              <a:t> </a:t>
            </a:r>
            <a:r>
              <a:rPr lang="hr-HR" dirty="0"/>
              <a:t>Sudjelovao u izradi</a:t>
            </a:r>
            <a:r>
              <a:rPr lang="hr-HR" baseline="0" dirty="0"/>
              <a:t> Deklaracije nezavisnosti.</a:t>
            </a:r>
            <a:endParaRPr dirty="0"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Ono što mi želimo jest da učenici kroz kreiranje novih materijala povezuju usvojene informacije na nov, inovativan način i kroz taj</a:t>
            </a:r>
            <a:r>
              <a:rPr lang="hr-HR" baseline="0" dirty="0"/>
              <a:t> cijeli proces razvijaju i niz kompetencija koje kroz većinu nastavnih metoda nemaju priliku razviti.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Spomenuli smo ga kod navođenja prednosti</a:t>
            </a:r>
            <a:r>
              <a:rPr lang="hr-HR" baseline="0" dirty="0"/>
              <a:t> Obrnute učionice. Navest da se na timskom radu temelji niz poslova te da je to jedna od </a:t>
            </a:r>
            <a:r>
              <a:rPr lang="hr-HR" baseline="0" dirty="0" err="1" smtClean="0"/>
              <a:t>kvalitetakoju</a:t>
            </a:r>
            <a:r>
              <a:rPr lang="hr-HR" baseline="0" dirty="0" smtClean="0"/>
              <a:t>.</a:t>
            </a:r>
            <a:endParaRPr dirty="0"/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  <a:p>
            <a:r>
              <a:rPr lang="hr-HR" dirty="0" err="1"/>
              <a:t>Prof</a:t>
            </a:r>
            <a:r>
              <a:rPr lang="hr-HR" dirty="0"/>
              <a:t>. </a:t>
            </a:r>
            <a:r>
              <a:rPr lang="hr-HR" dirty="0" err="1"/>
              <a:t>Malita</a:t>
            </a:r>
            <a:r>
              <a:rPr lang="hr-HR" dirty="0"/>
              <a:t> </a:t>
            </a:r>
            <a:r>
              <a:rPr lang="hr-HR" dirty="0" err="1"/>
              <a:t>Ogrinšak</a:t>
            </a:r>
            <a:r>
              <a:rPr lang="hr-HR" dirty="0"/>
              <a:t>, učiteljica OŠ </a:t>
            </a:r>
            <a:r>
              <a:rPr lang="hr-HR" dirty="0" err="1"/>
              <a:t>Bedekovčina</a:t>
            </a:r>
            <a:r>
              <a:rPr lang="hr-HR" dirty="0"/>
              <a:t> ustupila nam je </a:t>
            </a:r>
            <a:r>
              <a:rPr lang="hr-HR" dirty="0" err="1"/>
              <a:t>ppt</a:t>
            </a:r>
            <a:r>
              <a:rPr lang="hr-HR" dirty="0"/>
              <a:t> vezan uz provedbu</a:t>
            </a:r>
            <a:r>
              <a:rPr lang="hr-HR" baseline="0" dirty="0"/>
              <a:t> projekta s razredom. Osim </a:t>
            </a:r>
            <a:r>
              <a:rPr lang="hr-HR" baseline="0" dirty="0" err="1"/>
              <a:t>mementa</a:t>
            </a:r>
            <a:r>
              <a:rPr lang="hr-HR" baseline="0" dirty="0"/>
              <a:t> prijateljstva, učiteljica redovito provodi projekte s razredom i u sklopu obrade nastavnog gradiva.</a:t>
            </a:r>
            <a:endParaRPr lang="hr-HR" dirty="0"/>
          </a:p>
          <a:p>
            <a:r>
              <a:rPr lang="hr-HR" dirty="0"/>
              <a:t>Projekti</a:t>
            </a:r>
            <a:r>
              <a:rPr lang="hr-HR" baseline="0" dirty="0"/>
              <a:t> cijele škole – primjer - </a:t>
            </a:r>
            <a:r>
              <a:rPr lang="hr-HR" dirty="0"/>
              <a:t>Projektni</a:t>
            </a:r>
            <a:r>
              <a:rPr lang="hr-HR" baseline="0" dirty="0"/>
              <a:t> dan pokazati – stranicu pregledati – upoznati ih s projektom kojem je cilj osvijestiti preopterećenost </a:t>
            </a:r>
            <a:r>
              <a:rPr lang="hr-HR" baseline="0" dirty="0" err="1"/>
              <a:t>tehnologijma</a:t>
            </a:r>
            <a:r>
              <a:rPr lang="hr-HR" baseline="0" dirty="0"/>
              <a:t>.</a:t>
            </a:r>
          </a:p>
          <a:p>
            <a:r>
              <a:rPr lang="vi-V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taj dan zamolit ćemo </a:t>
            </a:r>
            <a:r>
              <a:rPr lang="vi-VN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 učenike i djelatnike OŠ Rapske da ugase svoje mobilne telefone, računala, tablete, televizore, igraće konzole</a:t>
            </a:r>
            <a:r>
              <a:rPr lang="vi-V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r>
              <a:rPr lang="vi-VN" dirty="0"/>
              <a:t/>
            </a:r>
            <a:br>
              <a:rPr lang="vi-VN" dirty="0"/>
            </a:br>
            <a:r>
              <a:rPr lang="vi-V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Kako bi preduhitrili negativne emocije zbog nedostatka "igračaka" koje su nam u rukama 24/7, taj dan organizirat ćemo igre u školi. Igre će biti usmjerene uglavnom na druženje. </a:t>
            </a:r>
            <a:r>
              <a:rPr lang="vi-VN" dirty="0"/>
              <a:t/>
            </a:r>
            <a:br>
              <a:rPr lang="vi-VN" dirty="0"/>
            </a:br>
            <a:r>
              <a:rPr lang="vi-V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Osim igara bit će osmišljene i radionice u kojima ćemo vježbati kako međusobno razgovarati "offline", odnosno bez posredstva tehnologija.</a:t>
            </a:r>
            <a:r>
              <a:rPr lang="vi-VN" dirty="0"/>
              <a:t/>
            </a:r>
            <a:br>
              <a:rPr lang="vi-VN" dirty="0"/>
            </a:br>
            <a:r>
              <a:rPr lang="vi-V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Tijekom provedbe dana svi sudionici biti će zamoljeni da vode</a:t>
            </a:r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papirnati </a:t>
            </a:r>
            <a:r>
              <a:rPr lang="vi-VN" sz="1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Dnevnik </a:t>
            </a:r>
            <a:r>
              <a:rPr lang="vi-VN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tome kako provode dan. Kako se osjećaju? Koliko puta su htjeli posegnuti za swipe-om na mobitelu?</a:t>
            </a:r>
            <a:r>
              <a:rPr lang="hr-H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Obratiti pozornost na diseminaciju</a:t>
            </a:r>
            <a:r>
              <a:rPr lang="hr-HR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projektnih aktivnosti –web stranica!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hr-H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072465" y="443833"/>
            <a:ext cx="4699001" cy="35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48734" y="3793068"/>
            <a:ext cx="4089400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726481" y="3793067"/>
            <a:ext cx="3951852" cy="161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3"/>
          </p:nvPr>
        </p:nvSpPr>
        <p:spPr>
          <a:xfrm>
            <a:off x="4709547" y="2087255"/>
            <a:ext cx="4019586" cy="153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4"/>
          </p:nvPr>
        </p:nvSpPr>
        <p:spPr>
          <a:xfrm>
            <a:off x="448734" y="2087255"/>
            <a:ext cx="4106334" cy="152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48733" y="584201"/>
            <a:ext cx="8271934" cy="127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474132" y="296333"/>
            <a:ext cx="8255001" cy="982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481014" y="1493697"/>
            <a:ext cx="8239653" cy="492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986D-6BE9-4264-908F-02DB36FD8D6C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19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48733" y="1651000"/>
            <a:ext cx="8271934" cy="136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474133" y="3276599"/>
            <a:ext cx="8254999" cy="13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7423"/>
              </a:buClr>
              <a:buSzPts val="3600"/>
              <a:buFont typeface="Arial"/>
              <a:buNone/>
              <a:defRPr sz="3600" b="0" i="0" u="none" strike="noStrike" cap="small">
                <a:solidFill>
                  <a:srgbClr val="DF74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826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485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rgbClr val="4AACC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3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0C4986D-6BE9-4264-908F-02DB36FD8D6C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30" r:id="rId15"/>
    <p:sldLayoutId id="2147483927" r:id="rId16"/>
    <p:sldLayoutId id="2147483928" r:id="rId17"/>
    <p:sldLayoutId id="2147483929" r:id="rId1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spc="-10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anbezveze.weebly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rello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bit.ly/projektnizadatak1" TargetMode="Externa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rello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VMhdugT24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youtube.com/watch?v=nKU-FMzZFF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groups.etwinning.net/60673/home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winning.hr/hr/sadrzaj/usavrsavanja/etwinning-mobilnosti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etwinning.net/hr/pub/projects/kits.cf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twinspace.etwinning.net/80773/home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winning.net/hr/pub/publications.htm" TargetMode="External"/><Relationship Id="rId2" Type="http://schemas.openxmlformats.org/officeDocument/2006/relationships/hyperlink" Target="http://etwinning.hr/hr/sadrzaj/virtualni-projekti/publikacije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live.etwinning.net/projects/project/161437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educationgateway.eu/en/pub/index.htm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https/www.edutopia.org/discussion/power-peer-feedbackdutopia.org/discussion/power-peer-feedbac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899592" y="2966742"/>
            <a:ext cx="7488832" cy="301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lvl="0" algn="ctr">
              <a:buSzPts val="4400"/>
            </a:pPr>
            <a:r>
              <a:rPr lang="hr-HR" sz="6600" b="0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5400" b="0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PROJEKTNA NASTAVA </a:t>
            </a:r>
            <a:br>
              <a:rPr lang="hr-HR" sz="5400" b="0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5400" b="0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br>
              <a:rPr lang="hr-HR" sz="5400" b="0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5400" b="0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ETWINNING</a:t>
            </a:r>
            <a:endParaRPr sz="5400" i="0" u="none" strike="noStrike" cap="none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699792" y="5301208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Predavačice: </a:t>
            </a:r>
          </a:p>
          <a:p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Daniela </a:t>
            </a:r>
            <a:r>
              <a:rPr lang="hr-HR" sz="2000" dirty="0" err="1" smtClean="0">
                <a:solidFill>
                  <a:schemeClr val="bg2">
                    <a:lumMod val="25000"/>
                  </a:schemeClr>
                </a:solidFill>
              </a:rPr>
              <a:t>Usmiani</a:t>
            </a: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, prof. matematike i informatike</a:t>
            </a:r>
          </a:p>
          <a:p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Danijela </a:t>
            </a: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Takač, </a:t>
            </a: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prof. savjetnik fizike i politehnike</a:t>
            </a:r>
            <a:endParaRPr lang="hr-HR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25" y="620688"/>
            <a:ext cx="3415928" cy="243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avni poveznik 3"/>
          <p:cNvCxnSpPr/>
          <p:nvPr/>
        </p:nvCxnSpPr>
        <p:spPr>
          <a:xfrm>
            <a:off x="251520" y="5373216"/>
            <a:ext cx="8712968" cy="0"/>
          </a:xfrm>
          <a:prstGeom prst="line">
            <a:avLst/>
          </a:prstGeom>
          <a:ln w="28575">
            <a:solidFill>
              <a:srgbClr val="7DAF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Projektna nastava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Projektna nastava je složeni oblik nastave u kojoj učenici zajedno s nastavnikom obrađuju neku temu kroz različite aktivnosti s ciljem postizanja točno određenog cilja u određenom vremenskom periodu.</a:t>
            </a:r>
          </a:p>
          <a:p>
            <a:pPr marL="342900" indent="-342900" eaLnBrk="1" hangingPunct="1">
              <a:buClrTx/>
              <a:buFont typeface="Wingdings" pitchFamily="2" charset="2"/>
              <a:buChar char="ü"/>
              <a:defRPr/>
            </a:pP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omogućuje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učenicima  da budu aktivni u procesu učenja, a time im daje priliku da uče s razumijevanjem.</a:t>
            </a:r>
          </a:p>
          <a:p>
            <a:pPr marL="342900" indent="-342900" eaLnBrk="1" hangingPunct="1">
              <a:buClrTx/>
              <a:buFont typeface="Wingdings" pitchFamily="2" charset="2"/>
              <a:buChar char="ü"/>
              <a:defRPr/>
            </a:pP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učenici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i nastavnik imaju partnerski odnos</a:t>
            </a:r>
          </a:p>
          <a:p>
            <a:pPr marL="342900" indent="-342900" eaLnBrk="1" hangingPunct="1">
              <a:buClrTx/>
              <a:buFont typeface="Wingdings" pitchFamily="2" charset="2"/>
              <a:buChar char="ü"/>
              <a:defRPr/>
            </a:pP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otvorenost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prema problemskim situacijama i zadacima (iz realnog života)</a:t>
            </a:r>
          </a:p>
          <a:p>
            <a:pPr marL="342900" indent="-342900" eaLnBrk="1" hangingPunct="1">
              <a:buClrTx/>
              <a:buFont typeface="Wingdings" pitchFamily="2" charset="2"/>
              <a:buChar char="ü"/>
              <a:defRPr/>
            </a:pP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ostvaruje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se korelacija s drugim područjima znanosti i ljudske djelatnosti</a:t>
            </a:r>
          </a:p>
          <a:p>
            <a:pPr marL="342900" indent="-342900" eaLnBrk="1" hangingPunct="1">
              <a:buClrTx/>
              <a:buFont typeface="Wingdings" pitchFamily="2" charset="2"/>
              <a:buChar char="ü"/>
              <a:defRPr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 uključuje metode suradničko – timskog rada</a:t>
            </a:r>
          </a:p>
          <a:p>
            <a:pPr marL="342900" indent="-342900" eaLnBrk="1" hangingPunct="1">
              <a:buClrTx/>
              <a:buFont typeface="Wingdings" pitchFamily="2" charset="2"/>
              <a:buChar char="ü"/>
              <a:defRPr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 razvijanje organizacijskih, komunikacijskih, digitalnih kompetencija učenika</a:t>
            </a:r>
          </a:p>
          <a:p>
            <a:pPr marL="342900" indent="-342900" eaLnBrk="1" hangingPunct="1">
              <a:buClrTx/>
              <a:buFont typeface="Wingdings" pitchFamily="2" charset="2"/>
              <a:buChar char="ü"/>
              <a:defRPr/>
            </a:pPr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endParaRPr lang="hr-HR" dirty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altLang="sr-Latn-RS" sz="3600" dirty="0">
                <a:solidFill>
                  <a:schemeClr val="bg2">
                    <a:lumMod val="25000"/>
                  </a:schemeClr>
                </a:solidFill>
              </a:rPr>
              <a:t>Ciljevi projektne nastave</a:t>
            </a:r>
            <a:endParaRPr lang="hr-H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hr-HR" altLang="sr-Latn-RS" dirty="0" smtClean="0">
                <a:solidFill>
                  <a:schemeClr val="bg2">
                    <a:lumMod val="25000"/>
                  </a:schemeClr>
                </a:solidFill>
              </a:rPr>
              <a:t>osamostaliti 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učenike u učenju/radu</a:t>
            </a:r>
          </a:p>
          <a:p>
            <a: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stvaralački ih probuditi</a:t>
            </a:r>
          </a:p>
          <a:p>
            <a: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hr-HR" altLang="sr-Latn-RS" dirty="0" err="1">
                <a:solidFill>
                  <a:schemeClr val="bg2">
                    <a:lumMod val="25000"/>
                  </a:schemeClr>
                </a:solidFill>
              </a:rPr>
              <a:t>samoobrazovati</a:t>
            </a:r>
            <a:endParaRPr lang="hr-HR" altLang="sr-Latn-RS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osposobiti ih za samostalno procjenjivanje</a:t>
            </a:r>
          </a:p>
          <a:p>
            <a: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razviti samokritičnost kod učenika</a:t>
            </a:r>
          </a:p>
          <a:p>
            <a:pPr marL="342900" indent="-3429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razviti </a:t>
            </a:r>
            <a:r>
              <a:rPr lang="hr-HR" altLang="sr-Latn-RS" dirty="0" smtClean="0">
                <a:solidFill>
                  <a:schemeClr val="bg2">
                    <a:lumMod val="25000"/>
                  </a:schemeClr>
                </a:solidFill>
              </a:rPr>
              <a:t>niz 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kompetencija koje će im trebati u budućem privatnom i </a:t>
            </a:r>
            <a:r>
              <a:rPr lang="hr-HR" altLang="sr-Latn-RS" dirty="0" smtClean="0">
                <a:solidFill>
                  <a:schemeClr val="bg2">
                    <a:lumMod val="25000"/>
                  </a:schemeClr>
                </a:solidFill>
              </a:rPr>
              <a:t>profesionalnom životu</a:t>
            </a:r>
            <a:endParaRPr lang="hr-HR" altLang="sr-Latn-RS" dirty="0"/>
          </a:p>
        </p:txBody>
      </p:sp>
      <p:pic>
        <p:nvPicPr>
          <p:cNvPr id="141314" name="Picture 2" descr="Povezana sli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6136" y="1484784"/>
            <a:ext cx="2808312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62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Prednosti projektne nastave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type="subTitle" idx="1"/>
          </p:nvPr>
        </p:nvSpPr>
        <p:spPr>
          <a:xfrm>
            <a:off x="481014" y="1268760"/>
            <a:ext cx="8411466" cy="540059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hr-HR" altLang="sr-Latn-RS" dirty="0" smtClean="0">
                <a:solidFill>
                  <a:schemeClr val="bg2">
                    <a:lumMod val="25000"/>
                  </a:schemeClr>
                </a:solidFill>
              </a:rPr>
              <a:t>Svi 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su uključeni u ostvarivanje zajedničkog cilja - svaki učenik prema svojim sposobnostima</a:t>
            </a:r>
          </a:p>
          <a:p>
            <a:pPr>
              <a:lnSpc>
                <a:spcPct val="80000"/>
              </a:lnSpc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hr-HR" altLang="sr-Latn-RS" dirty="0" smtClean="0">
                <a:solidFill>
                  <a:schemeClr val="bg2">
                    <a:lumMod val="25000"/>
                  </a:schemeClr>
                </a:solidFill>
              </a:rPr>
              <a:t>raste 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aktivnost učenika, </a:t>
            </a:r>
          </a:p>
          <a:p>
            <a:pPr>
              <a:lnSpc>
                <a:spcPct val="80000"/>
              </a:lnSpc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veća sloboda komuniciranja među članovima skupine: međusobno se nadopunjuju, zajedno dolaze do rezultata</a:t>
            </a:r>
          </a:p>
          <a:p>
            <a:pPr>
              <a:lnSpc>
                <a:spcPct val="80000"/>
              </a:lnSpc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kvalitetnija veza: učenik-učenik, učenik-nastavnik</a:t>
            </a:r>
          </a:p>
          <a:p>
            <a:pPr>
              <a:lnSpc>
                <a:spcPct val="80000"/>
              </a:lnSpc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učenici uče socijalizacijske vještine, razvijaju  komunikaciju, toleranciju</a:t>
            </a:r>
          </a:p>
          <a:p>
            <a:pPr>
              <a:lnSpc>
                <a:spcPct val="80000"/>
              </a:lnSpc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jača se samopouzdanje učenika</a:t>
            </a:r>
          </a:p>
          <a:p>
            <a:pPr>
              <a:lnSpc>
                <a:spcPct val="80000"/>
              </a:lnSpc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 raste motivacija učenika za rad i učenje – nema klasične provjere</a:t>
            </a:r>
          </a:p>
          <a:p>
            <a:pPr>
              <a:lnSpc>
                <a:spcPct val="80000"/>
              </a:lnSpc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znanja i metode koje usvajaju su dugotrajne,</a:t>
            </a:r>
          </a:p>
          <a:p>
            <a:pPr>
              <a:lnSpc>
                <a:spcPct val="80000"/>
              </a:lnSpc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 stečene </a:t>
            </a:r>
            <a:r>
              <a:rPr lang="hr-HR" altLang="sr-Latn-RS" dirty="0">
                <a:solidFill>
                  <a:schemeClr val="tx1"/>
                </a:solidFill>
              </a:rPr>
              <a:t>vještine i navike primjenjive su u svakodnevnom životu.  </a:t>
            </a:r>
          </a:p>
        </p:txBody>
      </p:sp>
    </p:spTree>
    <p:extLst>
      <p:ext uri="{BB962C8B-B14F-4D97-AF65-F5344CB8AC3E}">
        <p14:creationId xmlns:p14="http://schemas.microsoft.com/office/powerpoint/2010/main" val="34375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74132" y="296333"/>
            <a:ext cx="8669868" cy="982133"/>
          </a:xfrm>
        </p:spPr>
        <p:txBody>
          <a:bodyPr>
            <a:normAutofit/>
          </a:bodyPr>
          <a:lstStyle/>
          <a:p>
            <a:r>
              <a:rPr lang="hr-HR" altLang="sr-Latn-RS" sz="3600" dirty="0">
                <a:solidFill>
                  <a:schemeClr val="bg2">
                    <a:lumMod val="25000"/>
                  </a:schemeClr>
                </a:solidFill>
              </a:rPr>
              <a:t>Što mora imati svaki dobar projekt  ?</a:t>
            </a:r>
            <a:endParaRPr lang="hr-H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cilj </a:t>
            </a:r>
          </a:p>
          <a:p>
            <a:pPr>
              <a:lnSpc>
                <a:spcPct val="150000"/>
              </a:lnSpc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ima određeno vrijeme trajanja, </a:t>
            </a:r>
            <a:r>
              <a:rPr lang="hr-HR" altLang="sr-Latn-R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tj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rok za završetak</a:t>
            </a:r>
          </a:p>
          <a:p>
            <a:pPr>
              <a:lnSpc>
                <a:spcPct val="150000"/>
              </a:lnSpc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rezultira produktom - rezultatom</a:t>
            </a:r>
          </a:p>
          <a:p>
            <a:pPr>
              <a:lnSpc>
                <a:spcPct val="150000"/>
              </a:lnSpc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podrazumijeva složeniji zadatak (koji se razlaže na jednostavnije)</a:t>
            </a:r>
          </a:p>
          <a:p>
            <a:pPr>
              <a:lnSpc>
                <a:spcPct val="150000"/>
              </a:lnSpc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 pravilu uključuje rad više učenika - tim</a:t>
            </a:r>
          </a:p>
          <a:p>
            <a:pPr>
              <a:lnSpc>
                <a:spcPct val="150000"/>
              </a:lnSpc>
              <a:buClrTx/>
              <a:buFont typeface="Wingdings" pitchFamily="2" charset="2"/>
              <a:buChar char="ü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podrazumijeva suradnju i koordinaciju svih sudionika</a:t>
            </a:r>
          </a:p>
          <a:p>
            <a:pPr>
              <a:buClrTx/>
            </a:pPr>
            <a:endParaRPr lang="hr-H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altLang="sr-Latn-RS" sz="3600" dirty="0">
                <a:solidFill>
                  <a:schemeClr val="bg2">
                    <a:lumMod val="25000"/>
                  </a:schemeClr>
                </a:solidFill>
              </a:rPr>
              <a:t>ETAPE PROJEKTNE NASTAVE</a:t>
            </a:r>
            <a:endParaRPr lang="hr-H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lnSpc>
                <a:spcPct val="150000"/>
              </a:lnSpc>
              <a:buClrTx/>
              <a:buFont typeface="Wingdings" pitchFamily="2" charset="2"/>
              <a:buAutoNum type="arabicPeriod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razgovor o temi, definiranje cilja i aktivnosti</a:t>
            </a:r>
          </a:p>
          <a:p>
            <a:pPr marL="609600" indent="-609600">
              <a:lnSpc>
                <a:spcPct val="150000"/>
              </a:lnSpc>
              <a:buClrTx/>
              <a:buFont typeface="Wingdings" pitchFamily="2" charset="2"/>
              <a:buAutoNum type="arabicPeriod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izbor problema proučavanja, izrada cilja rada vezanog uz problem proučavanja</a:t>
            </a:r>
          </a:p>
          <a:p>
            <a:pPr marL="609600" indent="-609600">
              <a:lnSpc>
                <a:spcPct val="150000"/>
              </a:lnSpc>
              <a:buClrTx/>
              <a:buFont typeface="Wingdings" pitchFamily="2" charset="2"/>
              <a:buAutoNum type="arabicPeriod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određivanje aktivnosti i ciljeva aktivnosti, podjela uloga u timu</a:t>
            </a:r>
          </a:p>
          <a:p>
            <a:pPr marL="609600" indent="-609600">
              <a:lnSpc>
                <a:spcPct val="150000"/>
              </a:lnSpc>
              <a:buClrTx/>
              <a:buFont typeface="Wingdings" pitchFamily="2" charset="2"/>
              <a:buAutoNum type="arabicPeriod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izrada plana rada - </a:t>
            </a:r>
            <a:r>
              <a:rPr lang="hr-HR" altLang="sr-Latn-RS" dirty="0" err="1">
                <a:solidFill>
                  <a:schemeClr val="bg2">
                    <a:lumMod val="25000"/>
                  </a:schemeClr>
                </a:solidFill>
              </a:rPr>
              <a:t>vremenika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, potrebnog materijala i pribora, određivanje sudionika rada na svakoj aktivnosti - zaduženja</a:t>
            </a:r>
          </a:p>
          <a:p>
            <a:pPr marL="609600" indent="-609600">
              <a:lnSpc>
                <a:spcPct val="150000"/>
              </a:lnSpc>
              <a:buClrTx/>
              <a:buFont typeface="Wingdings" pitchFamily="2" charset="2"/>
              <a:buAutoNum type="arabicPeriod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ostvarivanje plana i programa rada projektne nastave</a:t>
            </a:r>
          </a:p>
          <a:p>
            <a:pPr marL="609600" indent="-609600">
              <a:lnSpc>
                <a:spcPct val="150000"/>
              </a:lnSpc>
              <a:buClrTx/>
              <a:buFont typeface="Wingdings" pitchFamily="2" charset="2"/>
              <a:buAutoNum type="arabicPeriod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prikaz rezultata rada</a:t>
            </a:r>
          </a:p>
          <a:p>
            <a:pPr marL="609600" indent="-609600">
              <a:lnSpc>
                <a:spcPct val="150000"/>
              </a:lnSpc>
              <a:buClrTx/>
              <a:buFont typeface="Wingdings" pitchFamily="2" charset="2"/>
              <a:buAutoNum type="arabicPeriod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vrednovanje rezultata </a:t>
            </a:r>
            <a:r>
              <a:rPr lang="hr-HR" altLang="sr-Latn-RS" dirty="0"/>
              <a:t>rada</a:t>
            </a:r>
          </a:p>
          <a:p>
            <a:pPr>
              <a:buClrTx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13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5496" y="476672"/>
            <a:ext cx="9217024" cy="982133"/>
          </a:xfrm>
        </p:spPr>
        <p:txBody>
          <a:bodyPr>
            <a:noAutofit/>
          </a:bodyPr>
          <a:lstStyle/>
          <a:p>
            <a:r>
              <a:rPr lang="hr-HR" altLang="sr-Latn-RS" sz="3600" dirty="0">
                <a:solidFill>
                  <a:schemeClr val="bg2">
                    <a:lumMod val="25000"/>
                  </a:schemeClr>
                </a:solidFill>
              </a:rPr>
              <a:t>Vrste projekta s obzirom na brojnost sudionika</a:t>
            </a:r>
            <a:endParaRPr lang="hr-H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hr-HR" altLang="sr-Latn-RS" u="sng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Osobni projekti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učenici ih izrađuju samostalno ili u skupinama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hr-HR" altLang="sr-Latn-RS" u="sng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Razredni projekti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provodi ih cijeli razred - zajednička tema, predmetna nastava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hr-HR" altLang="sr-Latn-R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Memento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prijateljstva, OŠ </a:t>
            </a:r>
            <a:r>
              <a:rPr lang="hr-HR" altLang="sr-Latn-RS" dirty="0" err="1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Bedekovčina</a:t>
            </a:r>
            <a:endParaRPr lang="hr-HR" altLang="sr-Latn-RS" dirty="0">
              <a:solidFill>
                <a:schemeClr val="bg2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hr-HR" altLang="sr-Latn-RS" u="sng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Projekti cijele škole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provode ih učenici cijele škole i javno ih predstavljaju u školi, lokalnoj zajednici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</a:rPr>
              <a:t>Primjer </a:t>
            </a:r>
            <a:r>
              <a:rPr lang="hr-HR" altLang="sr-Latn-RS" dirty="0">
                <a:solidFill>
                  <a:schemeClr val="bg2">
                    <a:lumMod val="25000"/>
                  </a:schemeClr>
                </a:solidFill>
                <a:hlinkClick r:id="rId3"/>
              </a:rPr>
              <a:t>– Dan bez veze - OŠ Rapska -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  <a:hlinkClick r:id="rId3"/>
              </a:rPr>
              <a:t>Cilj </a:t>
            </a:r>
            <a:r>
              <a:rPr lang="hr-HR" i="1" dirty="0">
                <a:solidFill>
                  <a:schemeClr val="bg2">
                    <a:lumMod val="25000"/>
                  </a:schemeClr>
                </a:solidFill>
                <a:hlinkClick r:id="rId3"/>
              </a:rPr>
              <a:t>Dana </a:t>
            </a:r>
            <a:r>
              <a:rPr lang="hr-HR" i="1" dirty="0" err="1">
                <a:solidFill>
                  <a:schemeClr val="bg2">
                    <a:lumMod val="25000"/>
                  </a:schemeClr>
                </a:solidFill>
                <a:hlinkClick r:id="rId3"/>
              </a:rPr>
              <a:t>BezVeze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  <a:hlinkClick r:id="rId3"/>
              </a:rPr>
              <a:t> je osvijestiti preopterećenost tehnologijama. </a:t>
            </a:r>
            <a:endParaRPr lang="hr-HR" altLang="sr-Latn-RS" dirty="0">
              <a:solidFill>
                <a:schemeClr val="bg2">
                  <a:lumMod val="25000"/>
                </a:schemeClr>
              </a:solidFill>
            </a:endParaRPr>
          </a:p>
          <a:p>
            <a:endParaRPr lang="hr-H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465658" y="496375"/>
            <a:ext cx="82719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</a:pPr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Kako organizirati i usmjeriti projektno </a:t>
            </a:r>
            <a:r>
              <a:rPr lang="hr-HR" sz="3600" dirty="0" smtClean="0">
                <a:solidFill>
                  <a:schemeClr val="bg2">
                    <a:lumMod val="25000"/>
                  </a:schemeClr>
                </a:solidFill>
              </a:rPr>
              <a:t>učenje u razredu</a:t>
            </a:r>
            <a:endParaRPr sz="3600" b="1" i="1" u="none" strike="noStrike" cap="none" dirty="0">
              <a:solidFill>
                <a:schemeClr val="bg2">
                  <a:lumMod val="25000"/>
                </a:schemeClr>
              </a:solidFill>
              <a:sym typeface="Arial"/>
            </a:endParaRPr>
          </a:p>
        </p:txBody>
      </p:sp>
      <p:pic>
        <p:nvPicPr>
          <p:cNvPr id="1026" name="Picture 2" descr="Paper, Messy, Notes, Abstract, Paperwork, Docu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9" y="2276872"/>
            <a:ext cx="6602597" cy="371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/>
                </a:solidFill>
              </a:rPr>
              <a:t>Kakve zadatke zadavati?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81014" y="1340768"/>
            <a:ext cx="8662986" cy="5517231"/>
          </a:xfrm>
        </p:spPr>
        <p:txBody>
          <a:bodyPr/>
          <a:lstStyle/>
          <a:p>
            <a:pPr lvl="0"/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  Zadatke 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koji se ne rješavaju po recepturi nego 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traže:</a:t>
            </a:r>
          </a:p>
          <a:p>
            <a:pPr lvl="0"/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lvl="0"/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endParaRPr lang="hr-HR" dirty="0"/>
          </a:p>
        </p:txBody>
      </p:sp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546273379"/>
              </p:ext>
            </p:extLst>
          </p:nvPr>
        </p:nvGraphicFramePr>
        <p:xfrm>
          <a:off x="1115616" y="2060848"/>
          <a:ext cx="703210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5854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ctrTitle"/>
          </p:nvPr>
        </p:nvSpPr>
        <p:spPr>
          <a:xfrm>
            <a:off x="467544" y="620688"/>
            <a:ext cx="8255001" cy="982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Konstruktivna kritika i vršnjačko vrednovanje</a:t>
            </a:r>
            <a:r>
              <a:rPr lang="hr-HR" sz="3600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4" name="Shape 32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Učenici daju, primaju i koriste povratnu informaciju da bi poboljšali proces izrade rada ili svoje radove.	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Povratnu informaciju dobivamo: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1352550" lvl="0"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predstavljanjem pred razredom </a:t>
            </a:r>
          </a:p>
          <a:p>
            <a:pPr marL="1352550" lvl="0"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predstavljanjem na razini škole </a:t>
            </a:r>
          </a:p>
          <a:p>
            <a:pPr marL="1352550" lvl="0"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putem komentara objavom javno na određenoj web- stranici </a:t>
            </a:r>
          </a:p>
          <a:p>
            <a:pPr marL="1352550" lvl="0"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od strane relevantnog stručnjaka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2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6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Vršnjačko vrednovanje</a:t>
            </a:r>
          </a:p>
        </p:txBody>
      </p:sp>
      <p:sp>
        <p:nvSpPr>
          <p:cNvPr id="636" name="Shape 63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daje učenicima samopouzdanje - njihovo mišljenje je važno</a:t>
            </a:r>
          </a:p>
          <a:p>
            <a:pPr marL="457200" lvl="0" indent="-406400" rtl="0"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razvija kritičko razmišljanje</a:t>
            </a:r>
          </a:p>
          <a:p>
            <a:pPr marL="457200" lvl="0" indent="-406400" rtl="0"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omogućuje im da obrazlože svoj stav prema tuđem uratku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406400" rtl="0">
              <a:spcBef>
                <a:spcPts val="1000"/>
              </a:spcBef>
              <a:spcAft>
                <a:spcPts val="0"/>
              </a:spcAft>
              <a:buSzPct val="100000"/>
              <a:buFont typeface="Wingdings" pitchFamily="2" charset="2"/>
              <a:buChar char="ü"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ü"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Često je lakše razumjeti koncept rada nekoga tko nam je vršnjak nego mnogo starije ili mlađe </a:t>
            </a:r>
            <a:r>
              <a:rPr lang="hr-HR" dirty="0">
                <a:solidFill>
                  <a:srgbClr val="FFFFFF"/>
                </a:solidFill>
              </a:rPr>
              <a:t>osobe.</a:t>
            </a:r>
            <a:endParaRPr dirty="0"/>
          </a:p>
        </p:txBody>
      </p:sp>
      <p:pic>
        <p:nvPicPr>
          <p:cNvPr id="2050" name="Picture 2" descr="Feedback, Opinion, Customer, Satisfaction, 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8"/>
            <a:ext cx="4290858" cy="261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6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48734" y="2087255"/>
            <a:ext cx="7795674" cy="15280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Za početak razmijenimo ideje i mišljenja. 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Upišite </a:t>
            </a:r>
            <a:r>
              <a:rPr lang="hr-HR" dirty="0" err="1">
                <a:solidFill>
                  <a:schemeClr val="bg2">
                    <a:lumMod val="25000"/>
                  </a:schemeClr>
                </a:solidFill>
              </a:rPr>
              <a:t>kod..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/>
              <a:t>Kako radimo?</a:t>
            </a:r>
            <a:endParaRPr sz="3600" dirty="0"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975" y="4093526"/>
            <a:ext cx="6947350" cy="87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Kako uvesti vršnjačko vrednovanje</a:t>
            </a:r>
            <a:r>
              <a:rPr lang="hr-HR" sz="3600" dirty="0"/>
              <a:t>?</a:t>
            </a:r>
            <a:endParaRPr sz="3600" dirty="0"/>
          </a:p>
        </p:txBody>
      </p:sp>
      <p:sp>
        <p:nvSpPr>
          <p:cNvPr id="645" name="Shape 64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Jasno definirati očekivanja.</a:t>
            </a: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Vršnjačko vrednovanje nije osuđivanje tuđeg rada, već pomaganje jedan drugom!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 podsjetite učenike da  se:</a:t>
            </a: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2984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Fokusiraju na pozitivne strane uratka prije nego ukažu na područja koja treba popraviti </a:t>
            </a:r>
          </a:p>
          <a:p>
            <a:pPr marL="457200" indent="-2984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Demonstrirajte učenicima kako strukturirati konstruktivnu procjenu  umjesto da samo kažu: “ Ne razumijem smisao tog uvoda….”, mogu reći: “ Možda bi mogao u uvodu navesti neke primjere kojima bi potkrijepio tvrdnje?”</a:t>
            </a:r>
          </a:p>
          <a:p>
            <a:pPr marL="457200" indent="-2984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Navedite učenicima područja na koja se trebaju fokusirati prilikom vrednovanja(</a:t>
            </a:r>
            <a:r>
              <a:rPr lang="hr-HR" dirty="0" err="1">
                <a:solidFill>
                  <a:schemeClr val="bg2">
                    <a:lumMod val="25000"/>
                  </a:schemeClr>
                </a:solidFill>
              </a:rPr>
              <a:t>npr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. gramatika, dizajn, rečenice, kreativnost, preciznost…)</a:t>
            </a:r>
            <a:r>
              <a:rPr lang="hr-HR" dirty="0">
                <a:solidFill>
                  <a:srgbClr val="FFFFFF"/>
                </a:solidFill>
              </a:rPr>
              <a:t>	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15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Vršnjačko vrednovanje</a:t>
            </a:r>
            <a:endParaRPr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55" name="Shape 65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Kako najbolje prenijeti rezultate projektnih zadataka da bismo dobili kvalitetno vršnjačko vrednovanje? (komentar, like, bodovi, glasanje)</a:t>
            </a: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dirty="0">
              <a:solidFill>
                <a:srgbClr val="FFFFFF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dirty="0">
              <a:solidFill>
                <a:srgbClr val="FFFFFF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dirty="0">
              <a:solidFill>
                <a:srgbClr val="FFFFFF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dirty="0">
              <a:solidFill>
                <a:srgbClr val="FFFFFF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U</a:t>
            </a:r>
            <a:r>
              <a:rPr lang="vi-VN" dirty="0">
                <a:solidFill>
                  <a:schemeClr val="bg2">
                    <a:lumMod val="25000"/>
                  </a:schemeClr>
                </a:solidFill>
              </a:rPr>
              <a:t>koliko svi učenici izrađuju zadatak u istom alatu, najbolje je pronaći alat koji omogućuje davanje povratne informacije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vi-VN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57" name="Shape 6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632" y="2492896"/>
            <a:ext cx="6762750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364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Management projekta</a:t>
            </a:r>
            <a:endParaRPr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8" name="Shape 3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Postoji mnoštvo alata koji omogućavaju lakšu organizaciju i vođenje projekta, ovisno o potrebama korisnika</a:t>
            </a:r>
            <a:r>
              <a:rPr lang="hr-HR" dirty="0"/>
              <a:t>:</a:t>
            </a:r>
            <a:endParaRPr dirty="0"/>
          </a:p>
        </p:txBody>
      </p:sp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750" y="3233850"/>
            <a:ext cx="3702875" cy="8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4572" y="4467350"/>
            <a:ext cx="1657575" cy="16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2124" y="2383624"/>
            <a:ext cx="2667777" cy="266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8850" y="4648250"/>
            <a:ext cx="4289775" cy="7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850" y="4595650"/>
            <a:ext cx="1621050" cy="162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955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93700">
              <a:buSzPts val="2600"/>
              <a:buFont typeface="Wingdings" pitchFamily="2" charset="2"/>
              <a:buChar char="ü"/>
            </a:pPr>
            <a:endParaRPr lang="hr-HR" sz="2600" dirty="0"/>
          </a:p>
          <a:p>
            <a:pPr lvl="0" indent="-393700">
              <a:buSzPts val="2600"/>
              <a:buFont typeface="Wingdings" pitchFamily="2" charset="2"/>
              <a:buChar char="ü"/>
            </a:pPr>
            <a:endParaRPr lang="hr-HR" sz="2600" dirty="0"/>
          </a:p>
          <a:p>
            <a:pPr lvl="0" indent="-393700">
              <a:buSzPts val="2600"/>
              <a:buFont typeface="Wingdings" pitchFamily="2" charset="2"/>
              <a:buChar char="ü"/>
            </a:pPr>
            <a:endParaRPr lang="hr-HR" sz="2600" dirty="0">
              <a:solidFill>
                <a:schemeClr val="bg2">
                  <a:lumMod val="25000"/>
                </a:schemeClr>
              </a:solidFill>
            </a:endParaRPr>
          </a:p>
          <a:p>
            <a:pPr lvl="0"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praktičan</a:t>
            </a:r>
          </a:p>
          <a:p>
            <a:pPr lvl="0"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vizualizira projektne planove i napredak učenika</a:t>
            </a:r>
          </a:p>
          <a:p>
            <a:pPr lvl="0"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radi na principu digitalne ploče na kojoj su organizirana zaduženja 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 pomoću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kartica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Tx/>
              <a:buNone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                          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2800" b="1" dirty="0">
                <a:solidFill>
                  <a:schemeClr val="bg2">
                    <a:lumMod val="25000"/>
                  </a:schemeClr>
                </a:solidFill>
              </a:rPr>
              <a:t>        </a:t>
            </a:r>
            <a:r>
              <a:rPr lang="hr-HR" sz="2800" b="1" dirty="0"/>
              <a:t>                  </a:t>
            </a:r>
            <a:r>
              <a:rPr lang="hr-HR" sz="2800" b="1" u="sng" dirty="0">
                <a:solidFill>
                  <a:schemeClr val="hlink"/>
                </a:solidFill>
                <a:hlinkClick r:id="rId3"/>
              </a:rPr>
              <a:t>https://trello.com/</a:t>
            </a:r>
            <a:r>
              <a:rPr lang="hr-HR" sz="2800" b="1" dirty="0"/>
              <a:t> </a:t>
            </a:r>
            <a:endParaRPr sz="2800" b="1" dirty="0"/>
          </a:p>
        </p:txBody>
      </p:sp>
      <p:pic>
        <p:nvPicPr>
          <p:cNvPr id="361" name="Shape 3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28" y="332656"/>
            <a:ext cx="4494258" cy="225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040" y="332656"/>
            <a:ext cx="4004925" cy="2252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022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slov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0448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Primjer - </a:t>
            </a:r>
            <a:r>
              <a:rPr lang="hr-HR" b="0" dirty="0">
                <a:hlinkClick r:id="rId2"/>
              </a:rPr>
              <a:t>http://bit.ly/projektnizadatak1</a:t>
            </a:r>
            <a:endParaRPr lang="hr-H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81014" y="1196752"/>
            <a:ext cx="8239653" cy="5472607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1G – Postotak 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– rok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1mjesec, 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rad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u 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timu, alat za </a:t>
            </a:r>
            <a:r>
              <a:rPr lang="hr-HR" dirty="0" err="1" smtClean="0">
                <a:solidFill>
                  <a:schemeClr val="bg2">
                    <a:lumMod val="25000"/>
                  </a:schemeClr>
                </a:solidFill>
              </a:rPr>
              <a:t>managment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 -</a:t>
            </a:r>
            <a:r>
              <a:rPr lang="hr-HR" dirty="0" err="1" smtClean="0">
                <a:solidFill>
                  <a:schemeClr val="bg2">
                    <a:lumMod val="25000"/>
                  </a:schemeClr>
                </a:solidFill>
              </a:rPr>
              <a:t>Trello</a:t>
            </a:r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Učenici su podijeljeni u timove 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sa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3 učenika.</a:t>
            </a: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Članovi tima trebaju obilaskom trgovina u svom okruženju i šire pronaći ponude sniženja  i fotografirati 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ih,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te analizirati primjenjuje li se ta ponuda na odgovarajućim artiklima.</a:t>
            </a: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Svojih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6 fotografija uz pripadne analize predstavit će ostalima na zajedničkom </a:t>
            </a:r>
            <a:r>
              <a:rPr lang="hr-HR" dirty="0" err="1">
                <a:solidFill>
                  <a:schemeClr val="bg2">
                    <a:lumMod val="25000"/>
                  </a:schemeClr>
                </a:solidFill>
              </a:rPr>
              <a:t>padletu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Ostali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će analizirati tuđe uratke i pronalaziti greške.</a:t>
            </a:r>
          </a:p>
          <a:p>
            <a:pPr marL="342900" indent="-342900">
              <a:buClrTx/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Kraj – refleksija.</a:t>
            </a:r>
          </a:p>
        </p:txBody>
      </p:sp>
      <p:pic>
        <p:nvPicPr>
          <p:cNvPr id="3074" name="Picture 2" descr="https://image.dnevnik.hr/media/images/480x320/Apr2015/61068208-snizenje-akci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66178"/>
            <a:ext cx="3419872" cy="22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0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Vježba:</a:t>
            </a:r>
          </a:p>
        </p:txBody>
      </p:sp>
      <p:sp>
        <p:nvSpPr>
          <p:cNvPr id="380" name="Shape 38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lang="hr-HR" sz="3600" u="sng" dirty="0">
              <a:solidFill>
                <a:schemeClr val="accent5"/>
              </a:solidFill>
              <a:hlinkClick r:id="rId3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3600" u="sng" dirty="0">
                <a:solidFill>
                  <a:schemeClr val="accent5"/>
                </a:solidFill>
                <a:hlinkClick r:id="rId3"/>
              </a:rPr>
              <a:t>https://trello.com/</a:t>
            </a:r>
            <a:r>
              <a:rPr lang="hr-HR" sz="3600" dirty="0"/>
              <a:t>  </a:t>
            </a:r>
            <a:endParaRPr sz="3600" dirty="0"/>
          </a:p>
        </p:txBody>
      </p:sp>
      <p:pic>
        <p:nvPicPr>
          <p:cNvPr id="381" name="Shape 3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30098"/>
            <a:ext cx="8908701" cy="3327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115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hape 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632" y="0"/>
            <a:ext cx="6762151" cy="25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 rotWithShape="1">
          <a:blip r:embed="rId4">
            <a:alphaModFix/>
          </a:blip>
          <a:srcRect l="2383" t="1520" r="4886" b="5749"/>
          <a:stretch/>
        </p:blipFill>
        <p:spPr>
          <a:xfrm>
            <a:off x="0" y="2348880"/>
            <a:ext cx="9144000" cy="4509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804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Mogućnosti aplikacije </a:t>
            </a:r>
            <a:r>
              <a:rPr lang="hr-HR" sz="3600" dirty="0" err="1">
                <a:solidFill>
                  <a:schemeClr val="bg2">
                    <a:lumMod val="25000"/>
                  </a:schemeClr>
                </a:solidFill>
              </a:rPr>
              <a:t>Trello</a:t>
            </a:r>
            <a:endParaRPr lang="hr-HR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95" name="Shape 39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6" name="Shape 396"/>
          <p:cNvSpPr txBox="1">
            <a:spLocks noGrp="1"/>
          </p:cNvSpPr>
          <p:nvPr>
            <p:ph type="body" idx="4294967295"/>
          </p:nvPr>
        </p:nvSpPr>
        <p:spPr>
          <a:xfrm>
            <a:off x="722313" y="1466850"/>
            <a:ext cx="8421687" cy="4770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indent="-457200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planiranje nastavnih sati</a:t>
            </a:r>
          </a:p>
          <a:p>
            <a:pPr marL="63500" indent="-457200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istraživački rad učenika </a:t>
            </a:r>
          </a:p>
          <a:p>
            <a:pPr marL="63500" indent="-457200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hr-HR" sz="2000" dirty="0" err="1">
                <a:solidFill>
                  <a:schemeClr val="bg2">
                    <a:lumMod val="25000"/>
                  </a:schemeClr>
                </a:solidFill>
              </a:rPr>
              <a:t>newsletter</a:t>
            </a:r>
            <a:endParaRPr lang="hr-H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63500" indent="-457200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razredna pravila</a:t>
            </a:r>
          </a:p>
          <a:p>
            <a:pPr marL="63500" indent="-457200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dnevna rotacija učenika u grupe</a:t>
            </a:r>
          </a:p>
          <a:p>
            <a:pPr marL="63500" indent="-457200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hr-HR" sz="2000" dirty="0" err="1">
                <a:solidFill>
                  <a:schemeClr val="bg2">
                    <a:lumMod val="25000"/>
                  </a:schemeClr>
                </a:solidFill>
              </a:rPr>
              <a:t>brainstorming</a:t>
            </a:r>
            <a:endParaRPr lang="hr-H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63500" indent="-457200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to - do liste</a:t>
            </a:r>
          </a:p>
          <a:p>
            <a:pPr marL="63500" indent="-457200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podjela zaduženja</a:t>
            </a:r>
            <a:endParaRPr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97" name="Shape 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064" y="1988840"/>
            <a:ext cx="3779912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084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ctrTitle"/>
          </p:nvPr>
        </p:nvSpPr>
        <p:spPr>
          <a:xfrm>
            <a:off x="467544" y="476672"/>
            <a:ext cx="8255001" cy="982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TEAMS - profesionalni alat za projektni management</a:t>
            </a:r>
            <a:endParaRPr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8239653" cy="4924035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 Koristi se i u poslovnim okruženjima</a:t>
            </a:r>
          </a:p>
          <a:p>
            <a:pPr>
              <a:buFont typeface="Wingdings" pitchFamily="2" charset="2"/>
              <a:buChar char="ü"/>
            </a:pPr>
            <a:r>
              <a:rPr lang="hr-HR" dirty="0"/>
              <a:t>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Sastavni dio Microsoft Office 365.</a:t>
            </a:r>
          </a:p>
        </p:txBody>
      </p:sp>
      <p:pic>
        <p:nvPicPr>
          <p:cNvPr id="424" name="Shape 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608" y="2391084"/>
            <a:ext cx="6696744" cy="4466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58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3000" b="0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Kako fokus pomaknuti s uporabe na stvaranje?</a:t>
            </a:r>
            <a:endParaRPr sz="3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755576" y="1700808"/>
            <a:ext cx="806489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U našoj praksi dominira predavačka i heuristička nastava.</a:t>
            </a:r>
          </a:p>
          <a:p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Vodimo učenike u procesu učenja.</a:t>
            </a:r>
          </a:p>
          <a:p>
            <a:endParaRPr lang="hr-HR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Sadržaji se nižu jedna za drugim.</a:t>
            </a:r>
          </a:p>
          <a:p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Vrlo malo vremena pronalazimo za uključivanje projektne nastave u svakodnevni rad.</a:t>
            </a:r>
          </a:p>
          <a:p>
            <a:endParaRPr lang="hr-HR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Učenici su u većoj mjeri pasivni sudionici u procesu učenja.</a:t>
            </a:r>
          </a:p>
          <a:p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Koriste gotove resurse: udžbenike, radne bilježnice, listiće, testove.</a:t>
            </a:r>
          </a:p>
          <a:p>
            <a:endParaRPr lang="hr-HR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Kako ih uključiti da postanu aktivni učesnici, da kreiraju  materijale, rješavaju problemske situacije koristeći niz naučenih pojmova, vode projekte, rade timski </a:t>
            </a: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– razvijaju </a:t>
            </a: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životne kompetencije?</a:t>
            </a:r>
          </a:p>
          <a:p>
            <a:endParaRPr lang="hr-H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Kreiranje tima</a:t>
            </a:r>
            <a:endParaRPr lang="hr-HR" dirty="0"/>
          </a:p>
        </p:txBody>
      </p:sp>
      <p:grpSp>
        <p:nvGrpSpPr>
          <p:cNvPr id="6" name="Grupa 5"/>
          <p:cNvGrpSpPr/>
          <p:nvPr/>
        </p:nvGrpSpPr>
        <p:grpSpPr>
          <a:xfrm>
            <a:off x="11469" y="1988840"/>
            <a:ext cx="9219885" cy="4009519"/>
            <a:chOff x="11469" y="2083776"/>
            <a:chExt cx="9219885" cy="400951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5" t="3789" r="4863" b="26282"/>
            <a:stretch/>
          </p:blipFill>
          <p:spPr bwMode="auto">
            <a:xfrm>
              <a:off x="11469" y="2083776"/>
              <a:ext cx="9219885" cy="4009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Ravni poveznik sa strelicom 4"/>
            <p:cNvCxnSpPr/>
            <p:nvPr/>
          </p:nvCxnSpPr>
          <p:spPr>
            <a:xfrm flipH="1" flipV="1">
              <a:off x="8316416" y="3284984"/>
              <a:ext cx="720080" cy="100811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512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subTitle" idx="1"/>
          </p:nvPr>
        </p:nvSpPr>
        <p:spPr>
          <a:xfrm>
            <a:off x="539552" y="332656"/>
            <a:ext cx="8239653" cy="49240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93700">
              <a:buSzPts val="2600"/>
              <a:buNone/>
            </a:pPr>
            <a:r>
              <a:rPr lang="hr-HR" dirty="0"/>
              <a:t> </a:t>
            </a:r>
            <a:r>
              <a:rPr lang="hr-HR" dirty="0" err="1">
                <a:solidFill>
                  <a:schemeClr val="bg2">
                    <a:lumMod val="25000"/>
                  </a:schemeClr>
                </a:solidFill>
              </a:rPr>
              <a:t>Teams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 omogućava između ostalog:</a:t>
            </a:r>
          </a:p>
          <a:p>
            <a:pPr indent="-393700">
              <a:buSzPts val="2600"/>
              <a:buNone/>
            </a:pPr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pPr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dodavanje kanala i pisanje poruka</a:t>
            </a:r>
          </a:p>
          <a:p>
            <a:pPr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postavljanje dokumenata, </a:t>
            </a:r>
          </a:p>
          <a:p>
            <a:pPr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zadataka s određenim rokom predaje </a:t>
            </a:r>
          </a:p>
          <a:p>
            <a:pPr indent="-393700">
              <a:buClrTx/>
              <a:buSzPts val="2600"/>
              <a:buFont typeface="Wingdings" pitchFamily="2" charset="2"/>
              <a:buChar char="ü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ugradnja </a:t>
            </a:r>
            <a:r>
              <a:rPr lang="hr-HR" dirty="0" err="1">
                <a:solidFill>
                  <a:schemeClr val="bg2">
                    <a:lumMod val="25000"/>
                  </a:schemeClr>
                </a:solidFill>
              </a:rPr>
              <a:t>ONeNote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 bilježnice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45" name="Shape 4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58612"/>
            <a:ext cx="9143998" cy="3599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172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Dodavanje datoteke</a:t>
            </a:r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5913" r="8414" b="33375"/>
          <a:stretch/>
        </p:blipFill>
        <p:spPr bwMode="auto">
          <a:xfrm>
            <a:off x="278233" y="1772816"/>
            <a:ext cx="8238292" cy="41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402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Dodavanje </a:t>
            </a:r>
            <a:r>
              <a:rPr lang="hr-HR" dirty="0" err="1" smtClean="0"/>
              <a:t>Onenote</a:t>
            </a:r>
            <a:r>
              <a:rPr lang="hr-HR" dirty="0" smtClean="0"/>
              <a:t> bilježnice</a:t>
            </a:r>
            <a:endParaRPr lang="hr-H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" r="9777" b="5502"/>
          <a:stretch/>
        </p:blipFill>
        <p:spPr bwMode="auto">
          <a:xfrm>
            <a:off x="21931" y="1481000"/>
            <a:ext cx="9042842" cy="50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510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Dodavanje zadataka</a:t>
            </a:r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5655" r="15234" b="12692"/>
          <a:stretch/>
        </p:blipFill>
        <p:spPr bwMode="auto">
          <a:xfrm>
            <a:off x="62880" y="1715423"/>
            <a:ext cx="9045624" cy="488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589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Izgled zadatka – kombinacija s </a:t>
            </a:r>
            <a:r>
              <a:rPr lang="hr-HR" dirty="0" err="1"/>
              <a:t>Onenote</a:t>
            </a:r>
            <a:r>
              <a:rPr lang="hr-HR" dirty="0"/>
              <a:t>-om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4" t="9599" r="8374" b="-4339"/>
          <a:stretch/>
        </p:blipFill>
        <p:spPr bwMode="auto">
          <a:xfrm>
            <a:off x="1" y="1673819"/>
            <a:ext cx="9036496" cy="518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797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Izgled zadatka – povratna informacija </a:t>
            </a:r>
            <a:endParaRPr lang="hr-H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r="9949" b="8147"/>
          <a:stretch/>
        </p:blipFill>
        <p:spPr bwMode="auto">
          <a:xfrm>
            <a:off x="41285" y="1484784"/>
            <a:ext cx="9073008" cy="486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202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ctrTitle"/>
          </p:nvPr>
        </p:nvSpPr>
        <p:spPr>
          <a:xfrm>
            <a:off x="467544" y="0"/>
            <a:ext cx="8255001" cy="982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Slanje poruka unutar </a:t>
            </a:r>
            <a:r>
              <a:rPr lang="hr-HR" sz="3600" dirty="0" err="1">
                <a:solidFill>
                  <a:schemeClr val="bg2">
                    <a:lumMod val="25000"/>
                  </a:schemeClr>
                </a:solidFill>
              </a:rPr>
              <a:t>Teamsa</a:t>
            </a:r>
            <a:endParaRPr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1" name="Shape 461"/>
          <p:cNvSpPr txBox="1">
            <a:spLocks noGrp="1"/>
          </p:cNvSpPr>
          <p:nvPr>
            <p:ph type="title" idx="4294967295"/>
          </p:nvPr>
        </p:nvSpPr>
        <p:spPr>
          <a:xfrm>
            <a:off x="0" y="2182813"/>
            <a:ext cx="8280400" cy="6175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3" r="11957" b="6788"/>
          <a:stretch/>
        </p:blipFill>
        <p:spPr bwMode="auto">
          <a:xfrm>
            <a:off x="-6125" y="1268760"/>
            <a:ext cx="9115064" cy="485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955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 err="1">
                <a:solidFill>
                  <a:schemeClr val="bg2">
                    <a:lumMod val="25000"/>
                  </a:schemeClr>
                </a:solidFill>
              </a:rPr>
              <a:t>Teams</a:t>
            </a:r>
            <a:endParaRPr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75" name="Shape 47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1000"/>
              </a:spcBef>
              <a:spcAft>
                <a:spcPts val="0"/>
              </a:spcAft>
              <a:buSzPts val="2800"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Postoji mobilna aplikacija</a:t>
            </a:r>
          </a:p>
          <a:p>
            <a:pPr marL="457200" lvl="0" indent="-406400" rtl="0">
              <a:spcBef>
                <a:spcPts val="1000"/>
              </a:spcBef>
              <a:spcAft>
                <a:spcPts val="0"/>
              </a:spcAft>
              <a:buSzPts val="2800"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dirty="0" err="1">
                <a:solidFill>
                  <a:schemeClr val="bg2">
                    <a:lumMod val="25000"/>
                  </a:schemeClr>
                </a:solidFill>
              </a:rPr>
              <a:t>Tutorijali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 i mogućnosti </a:t>
            </a:r>
            <a:r>
              <a:rPr lang="hr-HR" dirty="0" err="1">
                <a:solidFill>
                  <a:schemeClr val="bg2">
                    <a:lumMod val="25000"/>
                  </a:schemeClr>
                </a:solidFill>
              </a:rPr>
              <a:t>Teamsa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b="1" u="sng" dirty="0">
                <a:solidFill>
                  <a:schemeClr val="bg2">
                    <a:lumMod val="25000"/>
                  </a:schemeClr>
                </a:solidFill>
                <a:hlinkClick r:id="rId3"/>
              </a:rPr>
              <a:t>https://www.youtube.com/watch?v=mVMhdugT24A</a:t>
            </a:r>
            <a:r>
              <a:rPr lang="hr-HR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b="1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b="1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b="1" u="sng" dirty="0">
                <a:solidFill>
                  <a:schemeClr val="bg2">
                    <a:lumMod val="25000"/>
                  </a:schemeClr>
                </a:solidFill>
                <a:hlinkClick r:id="rId4"/>
              </a:rPr>
              <a:t>https://</a:t>
            </a:r>
            <a:r>
              <a:rPr lang="hr-HR" b="1" u="sng" dirty="0">
                <a:solidFill>
                  <a:srgbClr val="0000FF"/>
                </a:solidFill>
                <a:hlinkClick r:id="rId4"/>
              </a:rPr>
              <a:t>www.youtube.com/watch?v=nKU-FMzZFF0</a:t>
            </a:r>
            <a:r>
              <a:rPr lang="hr-HR" b="1" dirty="0">
                <a:solidFill>
                  <a:srgbClr val="0000FF"/>
                </a:solidFill>
              </a:rPr>
              <a:t> </a:t>
            </a:r>
            <a:endParaRPr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18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81354"/>
            <a:ext cx="9142288" cy="3939745"/>
          </a:xfrm>
          <a:prstGeom prst="rect">
            <a:avLst/>
          </a:prstGeom>
          <a:blipFill>
            <a:blip r:embed="rId3" cstate="print"/>
            <a:srcRect/>
            <a:stretch>
              <a:fillRect t="-714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8631" y="4394579"/>
            <a:ext cx="8587865" cy="1595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1833880" algn="l"/>
              </a:tabLst>
            </a:pPr>
            <a:r>
              <a:rPr sz="2400" spc="-60" dirty="0" smtClean="0">
                <a:solidFill>
                  <a:schemeClr val="tx1"/>
                </a:solidFill>
                <a:latin typeface="+mn-lt"/>
              </a:rPr>
              <a:t>eTwinning</a:t>
            </a:r>
            <a:r>
              <a:rPr lang="hr-HR" sz="2400" spc="-60" dirty="0">
                <a:solidFill>
                  <a:schemeClr val="tx1"/>
                </a:solidFill>
                <a:latin typeface="+mn-lt"/>
                <a:cs typeface="Times New Roman"/>
              </a:rPr>
              <a:t> </a:t>
            </a:r>
            <a:r>
              <a:rPr sz="2400" spc="40" dirty="0" smtClean="0">
                <a:solidFill>
                  <a:schemeClr val="tx1"/>
                </a:solidFill>
                <a:latin typeface="+mn-lt"/>
              </a:rPr>
              <a:t>je </a:t>
            </a:r>
            <a:r>
              <a:rPr sz="2400" spc="-35" dirty="0">
                <a:solidFill>
                  <a:schemeClr val="tx1"/>
                </a:solidFill>
                <a:latin typeface="+mn-lt"/>
              </a:rPr>
              <a:t>međunarodna </a:t>
            </a:r>
            <a:r>
              <a:rPr sz="2400" spc="-5" dirty="0" err="1">
                <a:solidFill>
                  <a:schemeClr val="tx1"/>
                </a:solidFill>
                <a:latin typeface="+mn-lt"/>
              </a:rPr>
              <a:t>platforma</a:t>
            </a:r>
            <a:r>
              <a:rPr sz="2400" spc="-5" dirty="0">
                <a:solidFill>
                  <a:schemeClr val="tx1"/>
                </a:solidFill>
                <a:latin typeface="+mn-lt"/>
              </a:rPr>
              <a:t> </a:t>
            </a:r>
            <a:endParaRPr lang="hr-HR" sz="2400" spc="-5" dirty="0" smtClean="0">
              <a:solidFill>
                <a:schemeClr val="tx1"/>
              </a:solidFill>
              <a:latin typeface="+mn-lt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1833880" algn="l"/>
              </a:tabLst>
            </a:pPr>
            <a:r>
              <a:rPr sz="2400" dirty="0" err="1" smtClean="0">
                <a:solidFill>
                  <a:schemeClr val="tx1"/>
                </a:solidFill>
                <a:latin typeface="+mn-lt"/>
              </a:rPr>
              <a:t>za</a:t>
            </a:r>
            <a:r>
              <a:rPr sz="2400" spc="16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sz="2400" spc="-15" dirty="0" err="1" smtClean="0">
                <a:solidFill>
                  <a:schemeClr val="tx1"/>
                </a:solidFill>
                <a:latin typeface="+mn-lt"/>
              </a:rPr>
              <a:t>odgojno</a:t>
            </a:r>
            <a:r>
              <a:rPr lang="hr-HR" sz="2400" spc="-15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sz="2400" dirty="0" smtClean="0">
                <a:solidFill>
                  <a:schemeClr val="tx1"/>
                </a:solidFill>
                <a:latin typeface="+mn-lt"/>
              </a:rPr>
              <a:t>– </a:t>
            </a:r>
            <a:r>
              <a:rPr sz="2400" spc="-30" dirty="0">
                <a:solidFill>
                  <a:schemeClr val="tx1"/>
                </a:solidFill>
                <a:latin typeface="+mn-lt"/>
              </a:rPr>
              <a:t>obrazovne </a:t>
            </a:r>
            <a:r>
              <a:rPr sz="2400" spc="-25" dirty="0">
                <a:solidFill>
                  <a:schemeClr val="tx1"/>
                </a:solidFill>
                <a:latin typeface="+mn-lt"/>
              </a:rPr>
              <a:t>djelatnike (učitelje, ravnatelje,  knjižničare, </a:t>
            </a:r>
            <a:r>
              <a:rPr sz="2400" spc="-30" dirty="0">
                <a:solidFill>
                  <a:schemeClr val="tx1"/>
                </a:solidFill>
                <a:latin typeface="+mn-lt"/>
              </a:rPr>
              <a:t>itd), </a:t>
            </a:r>
            <a:r>
              <a:rPr sz="2400" spc="15" dirty="0">
                <a:solidFill>
                  <a:schemeClr val="tx1"/>
                </a:solidFill>
                <a:latin typeface="+mn-lt"/>
              </a:rPr>
              <a:t>koji </a:t>
            </a:r>
            <a:r>
              <a:rPr sz="2400" spc="-15" dirty="0">
                <a:solidFill>
                  <a:schemeClr val="tx1"/>
                </a:solidFill>
                <a:latin typeface="+mn-lt"/>
              </a:rPr>
              <a:t>rade </a:t>
            </a:r>
            <a:r>
              <a:rPr sz="2400" dirty="0">
                <a:solidFill>
                  <a:schemeClr val="tx1"/>
                </a:solidFill>
                <a:latin typeface="+mn-lt"/>
              </a:rPr>
              <a:t>u </a:t>
            </a:r>
            <a:r>
              <a:rPr sz="2400" spc="-10" dirty="0">
                <a:solidFill>
                  <a:schemeClr val="tx1"/>
                </a:solidFill>
                <a:latin typeface="+mn-lt"/>
              </a:rPr>
              <a:t>školama </a:t>
            </a:r>
            <a:r>
              <a:rPr sz="2400" dirty="0">
                <a:solidFill>
                  <a:schemeClr val="tx1"/>
                </a:solidFill>
                <a:latin typeface="+mn-lt"/>
              </a:rPr>
              <a:t>i </a:t>
            </a:r>
            <a:r>
              <a:rPr sz="2400" spc="5" dirty="0">
                <a:solidFill>
                  <a:schemeClr val="tx1"/>
                </a:solidFill>
                <a:latin typeface="+mn-lt"/>
              </a:rPr>
              <a:t>dječjim  </a:t>
            </a:r>
            <a:r>
              <a:rPr sz="2400" spc="-80" dirty="0">
                <a:solidFill>
                  <a:schemeClr val="tx1"/>
                </a:solidFill>
                <a:latin typeface="+mn-lt"/>
              </a:rPr>
              <a:t>v</a:t>
            </a:r>
            <a:r>
              <a:rPr sz="2400" spc="-30" dirty="0">
                <a:solidFill>
                  <a:schemeClr val="tx1"/>
                </a:solidFill>
                <a:latin typeface="+mn-lt"/>
              </a:rPr>
              <a:t>r</a:t>
            </a:r>
            <a:r>
              <a:rPr sz="2400" spc="-10" dirty="0">
                <a:solidFill>
                  <a:schemeClr val="tx1"/>
                </a:solidFill>
                <a:latin typeface="+mn-lt"/>
              </a:rPr>
              <a:t>t</a:t>
            </a:r>
            <a:r>
              <a:rPr sz="2400" spc="-70" dirty="0">
                <a:solidFill>
                  <a:schemeClr val="tx1"/>
                </a:solidFill>
                <a:latin typeface="+mn-lt"/>
              </a:rPr>
              <a:t>i</a:t>
            </a:r>
            <a:r>
              <a:rPr sz="2400" dirty="0">
                <a:solidFill>
                  <a:schemeClr val="tx1"/>
                </a:solidFill>
                <a:latin typeface="+mn-lt"/>
              </a:rPr>
              <a:t>ć</a:t>
            </a:r>
            <a:r>
              <a:rPr sz="2400" spc="-70" dirty="0">
                <a:solidFill>
                  <a:schemeClr val="tx1"/>
                </a:solidFill>
                <a:latin typeface="+mn-lt"/>
              </a:rPr>
              <a:t>i</a:t>
            </a:r>
            <a:r>
              <a:rPr sz="2400" spc="45" dirty="0">
                <a:solidFill>
                  <a:schemeClr val="tx1"/>
                </a:solidFill>
                <a:latin typeface="+mn-lt"/>
              </a:rPr>
              <a:t>m</a:t>
            </a:r>
            <a:r>
              <a:rPr sz="2400" dirty="0">
                <a:solidFill>
                  <a:schemeClr val="tx1"/>
                </a:solidFill>
                <a:latin typeface="+mn-lt"/>
              </a:rPr>
              <a:t>a</a:t>
            </a:r>
            <a:r>
              <a:rPr sz="2400" spc="190" dirty="0">
                <a:solidFill>
                  <a:schemeClr val="tx1"/>
                </a:solidFill>
                <a:latin typeface="+mn-lt"/>
              </a:rPr>
              <a:t> </a:t>
            </a:r>
            <a:r>
              <a:rPr sz="2400" spc="-20" dirty="0">
                <a:solidFill>
                  <a:schemeClr val="tx1"/>
                </a:solidFill>
                <a:latin typeface="+mn-lt"/>
              </a:rPr>
              <a:t>e</a:t>
            </a:r>
            <a:r>
              <a:rPr sz="2400" spc="-95" dirty="0">
                <a:solidFill>
                  <a:schemeClr val="tx1"/>
                </a:solidFill>
                <a:latin typeface="+mn-lt"/>
              </a:rPr>
              <a:t>u</a:t>
            </a:r>
            <a:r>
              <a:rPr sz="2400" spc="-30" dirty="0">
                <a:solidFill>
                  <a:schemeClr val="tx1"/>
                </a:solidFill>
                <a:latin typeface="+mn-lt"/>
              </a:rPr>
              <a:t>r</a:t>
            </a:r>
            <a:r>
              <a:rPr sz="2400" spc="-20" dirty="0">
                <a:solidFill>
                  <a:schemeClr val="tx1"/>
                </a:solidFill>
                <a:latin typeface="+mn-lt"/>
              </a:rPr>
              <a:t>op</a:t>
            </a:r>
            <a:r>
              <a:rPr sz="2400" spc="-80" dirty="0">
                <a:solidFill>
                  <a:schemeClr val="tx1"/>
                </a:solidFill>
                <a:latin typeface="+mn-lt"/>
              </a:rPr>
              <a:t>s</a:t>
            </a:r>
            <a:r>
              <a:rPr sz="2400" dirty="0">
                <a:solidFill>
                  <a:schemeClr val="tx1"/>
                </a:solidFill>
                <a:latin typeface="+mn-lt"/>
              </a:rPr>
              <a:t>k</a:t>
            </a:r>
            <a:r>
              <a:rPr sz="2400" spc="-70" dirty="0">
                <a:solidFill>
                  <a:schemeClr val="tx1"/>
                </a:solidFill>
                <a:latin typeface="+mn-lt"/>
              </a:rPr>
              <a:t>i</a:t>
            </a:r>
            <a:r>
              <a:rPr sz="2400" dirty="0">
                <a:solidFill>
                  <a:schemeClr val="tx1"/>
                </a:solidFill>
                <a:latin typeface="+mn-lt"/>
              </a:rPr>
              <a:t>h</a:t>
            </a:r>
            <a:r>
              <a:rPr sz="2400" spc="270" dirty="0">
                <a:solidFill>
                  <a:schemeClr val="tx1"/>
                </a:solidFill>
                <a:latin typeface="+mn-lt"/>
              </a:rPr>
              <a:t> </a:t>
            </a:r>
            <a:r>
              <a:rPr sz="2400" spc="-20" dirty="0" err="1">
                <a:solidFill>
                  <a:schemeClr val="tx1"/>
                </a:solidFill>
                <a:latin typeface="+mn-lt"/>
              </a:rPr>
              <a:t>d</a:t>
            </a:r>
            <a:r>
              <a:rPr sz="2400" spc="-30" dirty="0" err="1">
                <a:solidFill>
                  <a:schemeClr val="tx1"/>
                </a:solidFill>
                <a:latin typeface="+mn-lt"/>
              </a:rPr>
              <a:t>r</a:t>
            </a:r>
            <a:r>
              <a:rPr sz="2400" dirty="0" err="1">
                <a:solidFill>
                  <a:schemeClr val="tx1"/>
                </a:solidFill>
                <a:latin typeface="+mn-lt"/>
              </a:rPr>
              <a:t>ž</a:t>
            </a:r>
            <a:r>
              <a:rPr sz="2400" spc="-20" dirty="0" err="1">
                <a:solidFill>
                  <a:schemeClr val="tx1"/>
                </a:solidFill>
                <a:latin typeface="+mn-lt"/>
              </a:rPr>
              <a:t>a</a:t>
            </a:r>
            <a:r>
              <a:rPr sz="2400" spc="-80" dirty="0" err="1">
                <a:solidFill>
                  <a:schemeClr val="tx1"/>
                </a:solidFill>
                <a:latin typeface="+mn-lt"/>
              </a:rPr>
              <a:t>v</a:t>
            </a:r>
            <a:r>
              <a:rPr sz="2400" dirty="0" err="1">
                <a:solidFill>
                  <a:schemeClr val="tx1"/>
                </a:solidFill>
                <a:latin typeface="+mn-lt"/>
              </a:rPr>
              <a:t>a</a:t>
            </a:r>
            <a:r>
              <a:rPr sz="2400" spc="114" dirty="0">
                <a:solidFill>
                  <a:schemeClr val="tx1"/>
                </a:solidFill>
                <a:latin typeface="+mn-lt"/>
              </a:rPr>
              <a:t> </a:t>
            </a:r>
            <a:r>
              <a:rPr sz="2400" spc="-80" dirty="0" err="1" smtClean="0">
                <a:solidFill>
                  <a:schemeClr val="tx1"/>
                </a:solidFill>
                <a:latin typeface="+mn-lt"/>
              </a:rPr>
              <a:t>s</a:t>
            </a:r>
            <a:r>
              <a:rPr sz="2400" spc="-95" dirty="0" err="1" smtClean="0">
                <a:solidFill>
                  <a:schemeClr val="tx1"/>
                </a:solidFill>
                <a:latin typeface="+mn-lt"/>
              </a:rPr>
              <a:t>u</a:t>
            </a:r>
            <a:r>
              <a:rPr sz="2400" spc="-20" dirty="0" err="1" smtClean="0">
                <a:solidFill>
                  <a:schemeClr val="tx1"/>
                </a:solidFill>
                <a:latin typeface="+mn-lt"/>
              </a:rPr>
              <a:t>d</a:t>
            </a:r>
            <a:r>
              <a:rPr sz="2400" spc="-70" dirty="0" err="1" smtClean="0">
                <a:solidFill>
                  <a:schemeClr val="tx1"/>
                </a:solidFill>
                <a:latin typeface="+mn-lt"/>
              </a:rPr>
              <a:t>i</a:t>
            </a:r>
            <a:r>
              <a:rPr sz="2400" spc="-20" dirty="0" err="1" smtClean="0">
                <a:solidFill>
                  <a:schemeClr val="tx1"/>
                </a:solidFill>
                <a:latin typeface="+mn-lt"/>
              </a:rPr>
              <a:t>o</a:t>
            </a:r>
            <a:r>
              <a:rPr sz="2400" spc="-95" dirty="0" err="1" smtClean="0">
                <a:solidFill>
                  <a:schemeClr val="tx1"/>
                </a:solidFill>
                <a:latin typeface="+mn-lt"/>
              </a:rPr>
              <a:t>n</a:t>
            </a:r>
            <a:r>
              <a:rPr sz="2400" spc="-70" dirty="0" err="1" smtClean="0">
                <a:solidFill>
                  <a:schemeClr val="tx1"/>
                </a:solidFill>
                <a:latin typeface="+mn-lt"/>
              </a:rPr>
              <a:t>i</a:t>
            </a:r>
            <a:r>
              <a:rPr sz="2400" dirty="0" err="1" smtClean="0">
                <a:solidFill>
                  <a:schemeClr val="tx1"/>
                </a:solidFill>
                <a:latin typeface="+mn-lt"/>
              </a:rPr>
              <a:t>ca</a:t>
            </a:r>
            <a:r>
              <a:rPr lang="hr-HR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sz="2400" spc="-20" dirty="0" err="1" smtClean="0">
                <a:solidFill>
                  <a:schemeClr val="tx1"/>
                </a:solidFill>
                <a:latin typeface="+mn-lt"/>
              </a:rPr>
              <a:t>e</a:t>
            </a:r>
            <a:r>
              <a:rPr sz="2400" spc="-185" dirty="0" err="1" smtClean="0">
                <a:solidFill>
                  <a:schemeClr val="tx1"/>
                </a:solidFill>
                <a:latin typeface="+mn-lt"/>
              </a:rPr>
              <a:t>T</a:t>
            </a:r>
            <a:r>
              <a:rPr sz="2400" spc="-5" dirty="0" err="1" smtClean="0">
                <a:solidFill>
                  <a:schemeClr val="tx1"/>
                </a:solidFill>
                <a:latin typeface="+mn-lt"/>
              </a:rPr>
              <a:t>w</a:t>
            </a:r>
            <a:r>
              <a:rPr sz="2400" spc="-65" dirty="0" err="1" smtClean="0">
                <a:solidFill>
                  <a:schemeClr val="tx1"/>
                </a:solidFill>
                <a:latin typeface="+mn-lt"/>
              </a:rPr>
              <a:t>i</a:t>
            </a:r>
            <a:r>
              <a:rPr sz="2400" spc="-95" dirty="0" err="1" smtClean="0">
                <a:solidFill>
                  <a:schemeClr val="tx1"/>
                </a:solidFill>
                <a:latin typeface="+mn-lt"/>
              </a:rPr>
              <a:t>nn</a:t>
            </a:r>
            <a:r>
              <a:rPr sz="2400" spc="-70" dirty="0" err="1" smtClean="0">
                <a:solidFill>
                  <a:schemeClr val="tx1"/>
                </a:solidFill>
                <a:latin typeface="+mn-lt"/>
              </a:rPr>
              <a:t>i</a:t>
            </a:r>
            <a:r>
              <a:rPr sz="2400" spc="-95" dirty="0" err="1" smtClean="0">
                <a:solidFill>
                  <a:schemeClr val="tx1"/>
                </a:solidFill>
                <a:latin typeface="+mn-lt"/>
              </a:rPr>
              <a:t>n</a:t>
            </a:r>
            <a:r>
              <a:rPr sz="2400" spc="-20" dirty="0" err="1" smtClean="0">
                <a:solidFill>
                  <a:schemeClr val="tx1"/>
                </a:solidFill>
                <a:latin typeface="+mn-lt"/>
              </a:rPr>
              <a:t>g</a:t>
            </a:r>
            <a:r>
              <a:rPr sz="2400" spc="45" dirty="0" err="1" smtClean="0">
                <a:solidFill>
                  <a:schemeClr val="tx1"/>
                </a:solidFill>
                <a:latin typeface="+mn-lt"/>
              </a:rPr>
              <a:t>a</a:t>
            </a:r>
            <a:r>
              <a:rPr sz="3000" dirty="0">
                <a:solidFill>
                  <a:srgbClr val="4AACC5"/>
                </a:solidFill>
                <a:latin typeface="Arial"/>
                <a:cs typeface="Arial"/>
              </a:rPr>
              <a:t>.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40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518050" y="1747200"/>
            <a:ext cx="3493200" cy="28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metoda demonstracije</a:t>
            </a:r>
            <a:endParaRPr sz="2000" dirty="0" smtClean="0">
              <a:solidFill>
                <a:schemeClr val="bg2">
                  <a:lumMod val="25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metoda pisanja i pismenih radova</a:t>
            </a:r>
            <a:endParaRPr sz="2000" dirty="0" smtClean="0">
              <a:solidFill>
                <a:schemeClr val="bg2">
                  <a:lumMod val="25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metoda čitanja i rada na tekstu</a:t>
            </a:r>
            <a:endParaRPr sz="2000" dirty="0" smtClean="0">
              <a:solidFill>
                <a:schemeClr val="bg2">
                  <a:lumMod val="25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metoda razgovora</a:t>
            </a:r>
            <a:endParaRPr sz="2000" dirty="0" smtClean="0">
              <a:solidFill>
                <a:schemeClr val="bg2">
                  <a:lumMod val="25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1200" dirty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1200" dirty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136350" y="4137775"/>
            <a:ext cx="8871300" cy="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2400" dirty="0">
                <a:solidFill>
                  <a:schemeClr val="bg2">
                    <a:lumMod val="25000"/>
                  </a:schemeClr>
                </a:solidFill>
              </a:rPr>
              <a:t>f</a:t>
            </a: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rontalno      </a:t>
            </a: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       </a:t>
            </a: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individualno      </a:t>
            </a: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       rad </a:t>
            </a: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u paru             </a:t>
            </a:r>
            <a:r>
              <a:rPr lang="hr-HR" sz="2000" dirty="0" smtClean="0">
                <a:solidFill>
                  <a:schemeClr val="bg2">
                    <a:lumMod val="25000"/>
                  </a:schemeClr>
                </a:solidFill>
              </a:rPr>
              <a:t>      rad </a:t>
            </a: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u grupi</a:t>
            </a:r>
            <a:endParaRPr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247733" y="49351"/>
            <a:ext cx="8271900" cy="127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Metode rada u nastavi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09976"/>
            <a:ext cx="1850937" cy="12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9403" y="5341500"/>
            <a:ext cx="2817073" cy="120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1100" y="5341500"/>
            <a:ext cx="1407135" cy="12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0000" y="5309975"/>
            <a:ext cx="1683564" cy="12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4726475" y="1450875"/>
            <a:ext cx="3725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hr-HR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metoda usmenog </a:t>
            </a:r>
            <a:r>
              <a:rPr lang="hr-HR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izlaganja</a:t>
            </a:r>
            <a:endParaRPr sz="2000" dirty="0">
              <a:solidFill>
                <a:schemeClr val="bg2">
                  <a:lumMod val="25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metoda crtanja i ilustrativnih radova</a:t>
            </a:r>
            <a:endParaRPr sz="2000" dirty="0">
              <a:solidFill>
                <a:schemeClr val="bg2">
                  <a:lumMod val="25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❖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metoda praktičnih radova</a:t>
            </a:r>
            <a:endParaRPr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6761" y="676051"/>
            <a:ext cx="769112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spc="-20" dirty="0">
                <a:solidFill>
                  <a:schemeClr val="tx1"/>
                </a:solidFill>
                <a:latin typeface="+mn-lt"/>
              </a:rPr>
              <a:t>Osnovne </a:t>
            </a:r>
            <a:r>
              <a:rPr b="1" spc="5" dirty="0">
                <a:solidFill>
                  <a:schemeClr val="tx1"/>
                </a:solidFill>
                <a:latin typeface="+mn-lt"/>
              </a:rPr>
              <a:t>karakteristike </a:t>
            </a:r>
            <a:r>
              <a:rPr b="1" spc="-10" dirty="0">
                <a:solidFill>
                  <a:schemeClr val="tx1"/>
                </a:solidFill>
                <a:latin typeface="+mn-lt"/>
              </a:rPr>
              <a:t>portala</a:t>
            </a:r>
            <a:r>
              <a:rPr b="1" spc="655" dirty="0">
                <a:solidFill>
                  <a:schemeClr val="tx1"/>
                </a:solidFill>
                <a:latin typeface="+mn-lt"/>
              </a:rPr>
              <a:t> </a:t>
            </a:r>
            <a:r>
              <a:rPr b="1" spc="-15" dirty="0">
                <a:solidFill>
                  <a:schemeClr val="tx1"/>
                </a:solidFill>
                <a:latin typeface="+mn-lt"/>
              </a:rPr>
              <a:t>su: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11348" y="1687059"/>
            <a:ext cx="328930" cy="45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65"/>
              </a:lnSpc>
            </a:pPr>
            <a:r>
              <a:rPr sz="3200" spc="45" dirty="0">
                <a:solidFill>
                  <a:srgbClr val="FF0000"/>
                </a:solidFill>
                <a:latin typeface="Arial"/>
                <a:cs typeface="Arial"/>
              </a:rPr>
              <a:t>st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0" y="1861014"/>
            <a:ext cx="6096000" cy="781685"/>
          </a:xfrm>
          <a:custGeom>
            <a:avLst/>
            <a:gdLst/>
            <a:ahLst/>
            <a:cxnLst/>
            <a:rect l="l" t="t" r="r" b="b"/>
            <a:pathLst>
              <a:path w="6096000" h="781685">
                <a:moveTo>
                  <a:pt x="0" y="781205"/>
                </a:moveTo>
                <a:lnTo>
                  <a:pt x="6096000" y="781205"/>
                </a:lnTo>
                <a:lnTo>
                  <a:pt x="6096000" y="0"/>
                </a:lnTo>
                <a:lnTo>
                  <a:pt x="0" y="0"/>
                </a:lnTo>
                <a:lnTo>
                  <a:pt x="0" y="78120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1861014"/>
            <a:ext cx="6096000" cy="781685"/>
          </a:xfrm>
          <a:custGeom>
            <a:avLst/>
            <a:gdLst/>
            <a:ahLst/>
            <a:cxnLst/>
            <a:rect l="l" t="t" r="r" b="b"/>
            <a:pathLst>
              <a:path w="6096000" h="781685">
                <a:moveTo>
                  <a:pt x="0" y="781205"/>
                </a:moveTo>
                <a:lnTo>
                  <a:pt x="6095999" y="781205"/>
                </a:lnTo>
                <a:lnTo>
                  <a:pt x="6095999" y="0"/>
                </a:lnTo>
                <a:lnTo>
                  <a:pt x="0" y="0"/>
                </a:lnTo>
                <a:lnTo>
                  <a:pt x="0" y="781205"/>
                </a:lnTo>
                <a:close/>
              </a:path>
            </a:pathLst>
          </a:custGeom>
          <a:ln w="25399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8800" y="1403481"/>
            <a:ext cx="4267200" cy="915669"/>
          </a:xfrm>
          <a:custGeom>
            <a:avLst/>
            <a:gdLst/>
            <a:ahLst/>
            <a:cxnLst/>
            <a:rect l="l" t="t" r="r" b="b"/>
            <a:pathLst>
              <a:path w="4267200" h="915669">
                <a:moveTo>
                  <a:pt x="4114678" y="0"/>
                </a:moveTo>
                <a:lnTo>
                  <a:pt x="152531" y="0"/>
                </a:lnTo>
                <a:lnTo>
                  <a:pt x="104334" y="7777"/>
                </a:lnTo>
                <a:lnTo>
                  <a:pt x="62465" y="29433"/>
                </a:lnTo>
                <a:lnTo>
                  <a:pt x="29441" y="62452"/>
                </a:lnTo>
                <a:lnTo>
                  <a:pt x="7779" y="104320"/>
                </a:lnTo>
                <a:lnTo>
                  <a:pt x="0" y="152521"/>
                </a:lnTo>
                <a:lnTo>
                  <a:pt x="0" y="762640"/>
                </a:lnTo>
                <a:lnTo>
                  <a:pt x="7779" y="810829"/>
                </a:lnTo>
                <a:lnTo>
                  <a:pt x="29441" y="852696"/>
                </a:lnTo>
                <a:lnTo>
                  <a:pt x="62465" y="885719"/>
                </a:lnTo>
                <a:lnTo>
                  <a:pt x="104334" y="907381"/>
                </a:lnTo>
                <a:lnTo>
                  <a:pt x="152531" y="915162"/>
                </a:lnTo>
                <a:lnTo>
                  <a:pt x="4114678" y="915162"/>
                </a:lnTo>
                <a:lnTo>
                  <a:pt x="4162867" y="907381"/>
                </a:lnTo>
                <a:lnTo>
                  <a:pt x="4204734" y="885719"/>
                </a:lnTo>
                <a:lnTo>
                  <a:pt x="4237757" y="852696"/>
                </a:lnTo>
                <a:lnTo>
                  <a:pt x="4259419" y="810829"/>
                </a:lnTo>
                <a:lnTo>
                  <a:pt x="4267200" y="762640"/>
                </a:lnTo>
                <a:lnTo>
                  <a:pt x="4267200" y="152521"/>
                </a:lnTo>
                <a:lnTo>
                  <a:pt x="4259419" y="104320"/>
                </a:lnTo>
                <a:lnTo>
                  <a:pt x="4237757" y="62452"/>
                </a:lnTo>
                <a:lnTo>
                  <a:pt x="4204734" y="29433"/>
                </a:lnTo>
                <a:lnTo>
                  <a:pt x="4162867" y="7777"/>
                </a:lnTo>
                <a:lnTo>
                  <a:pt x="4114678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28800" y="1403482"/>
            <a:ext cx="4267200" cy="915669"/>
          </a:xfrm>
          <a:custGeom>
            <a:avLst/>
            <a:gdLst/>
            <a:ahLst/>
            <a:cxnLst/>
            <a:rect l="l" t="t" r="r" b="b"/>
            <a:pathLst>
              <a:path w="4267200" h="915669">
                <a:moveTo>
                  <a:pt x="0" y="152521"/>
                </a:moveTo>
                <a:lnTo>
                  <a:pt x="7779" y="104320"/>
                </a:lnTo>
                <a:lnTo>
                  <a:pt x="29441" y="62452"/>
                </a:lnTo>
                <a:lnTo>
                  <a:pt x="62465" y="29433"/>
                </a:lnTo>
                <a:lnTo>
                  <a:pt x="104334" y="7777"/>
                </a:lnTo>
                <a:lnTo>
                  <a:pt x="152531" y="0"/>
                </a:lnTo>
                <a:lnTo>
                  <a:pt x="4114677" y="0"/>
                </a:lnTo>
                <a:lnTo>
                  <a:pt x="4162867" y="7777"/>
                </a:lnTo>
                <a:lnTo>
                  <a:pt x="4204733" y="29433"/>
                </a:lnTo>
                <a:lnTo>
                  <a:pt x="4237757" y="62452"/>
                </a:lnTo>
                <a:lnTo>
                  <a:pt x="4259419" y="104320"/>
                </a:lnTo>
                <a:lnTo>
                  <a:pt x="4267199" y="152521"/>
                </a:lnTo>
                <a:lnTo>
                  <a:pt x="4267199" y="762640"/>
                </a:lnTo>
                <a:lnTo>
                  <a:pt x="4259419" y="810829"/>
                </a:lnTo>
                <a:lnTo>
                  <a:pt x="4237757" y="852696"/>
                </a:lnTo>
                <a:lnTo>
                  <a:pt x="4204733" y="885719"/>
                </a:lnTo>
                <a:lnTo>
                  <a:pt x="4162867" y="907381"/>
                </a:lnTo>
                <a:lnTo>
                  <a:pt x="4114677" y="915161"/>
                </a:lnTo>
                <a:lnTo>
                  <a:pt x="152531" y="915161"/>
                </a:lnTo>
                <a:lnTo>
                  <a:pt x="104334" y="907381"/>
                </a:lnTo>
                <a:lnTo>
                  <a:pt x="62465" y="885719"/>
                </a:lnTo>
                <a:lnTo>
                  <a:pt x="29441" y="852696"/>
                </a:lnTo>
                <a:lnTo>
                  <a:pt x="7779" y="810829"/>
                </a:lnTo>
                <a:lnTo>
                  <a:pt x="0" y="762640"/>
                </a:lnTo>
                <a:lnTo>
                  <a:pt x="0" y="152521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7813" y="3131970"/>
            <a:ext cx="6096000" cy="781685"/>
          </a:xfrm>
          <a:custGeom>
            <a:avLst/>
            <a:gdLst/>
            <a:ahLst/>
            <a:cxnLst/>
            <a:rect l="l" t="t" r="r" b="b"/>
            <a:pathLst>
              <a:path w="6096000" h="781685">
                <a:moveTo>
                  <a:pt x="0" y="781193"/>
                </a:moveTo>
                <a:lnTo>
                  <a:pt x="6095999" y="781193"/>
                </a:lnTo>
                <a:lnTo>
                  <a:pt x="6095999" y="0"/>
                </a:lnTo>
                <a:lnTo>
                  <a:pt x="0" y="0"/>
                </a:lnTo>
                <a:lnTo>
                  <a:pt x="0" y="781193"/>
                </a:lnTo>
                <a:close/>
              </a:path>
            </a:pathLst>
          </a:custGeom>
          <a:ln w="25399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8800" y="2674136"/>
            <a:ext cx="4267200" cy="915669"/>
          </a:xfrm>
          <a:custGeom>
            <a:avLst/>
            <a:gdLst/>
            <a:ahLst/>
            <a:cxnLst/>
            <a:rect l="l" t="t" r="r" b="b"/>
            <a:pathLst>
              <a:path w="4267200" h="915670">
                <a:moveTo>
                  <a:pt x="4114678" y="0"/>
                </a:moveTo>
                <a:lnTo>
                  <a:pt x="152531" y="0"/>
                </a:lnTo>
                <a:lnTo>
                  <a:pt x="104334" y="7780"/>
                </a:lnTo>
                <a:lnTo>
                  <a:pt x="62465" y="29442"/>
                </a:lnTo>
                <a:lnTo>
                  <a:pt x="29441" y="62465"/>
                </a:lnTo>
                <a:lnTo>
                  <a:pt x="7779" y="104332"/>
                </a:lnTo>
                <a:lnTo>
                  <a:pt x="0" y="152521"/>
                </a:lnTo>
                <a:lnTo>
                  <a:pt x="0" y="762640"/>
                </a:lnTo>
                <a:lnTo>
                  <a:pt x="7779" y="810829"/>
                </a:lnTo>
                <a:lnTo>
                  <a:pt x="29441" y="852696"/>
                </a:lnTo>
                <a:lnTo>
                  <a:pt x="62465" y="885719"/>
                </a:lnTo>
                <a:lnTo>
                  <a:pt x="104334" y="907381"/>
                </a:lnTo>
                <a:lnTo>
                  <a:pt x="152531" y="915162"/>
                </a:lnTo>
                <a:lnTo>
                  <a:pt x="4114678" y="915162"/>
                </a:lnTo>
                <a:lnTo>
                  <a:pt x="4162867" y="907381"/>
                </a:lnTo>
                <a:lnTo>
                  <a:pt x="4204734" y="885719"/>
                </a:lnTo>
                <a:lnTo>
                  <a:pt x="4237757" y="852696"/>
                </a:lnTo>
                <a:lnTo>
                  <a:pt x="4259419" y="810829"/>
                </a:lnTo>
                <a:lnTo>
                  <a:pt x="4267200" y="762640"/>
                </a:lnTo>
                <a:lnTo>
                  <a:pt x="4267200" y="152521"/>
                </a:lnTo>
                <a:lnTo>
                  <a:pt x="4259419" y="104332"/>
                </a:lnTo>
                <a:lnTo>
                  <a:pt x="4237757" y="62465"/>
                </a:lnTo>
                <a:lnTo>
                  <a:pt x="4204734" y="29442"/>
                </a:lnTo>
                <a:lnTo>
                  <a:pt x="4162867" y="7780"/>
                </a:lnTo>
                <a:lnTo>
                  <a:pt x="4114678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7813" y="4282478"/>
            <a:ext cx="6096000" cy="781685"/>
          </a:xfrm>
          <a:custGeom>
            <a:avLst/>
            <a:gdLst/>
            <a:ahLst/>
            <a:cxnLst/>
            <a:rect l="l" t="t" r="r" b="b"/>
            <a:pathLst>
              <a:path w="6096000" h="781685">
                <a:moveTo>
                  <a:pt x="0" y="781205"/>
                </a:moveTo>
                <a:lnTo>
                  <a:pt x="6095999" y="781205"/>
                </a:lnTo>
                <a:lnTo>
                  <a:pt x="6095999" y="0"/>
                </a:lnTo>
                <a:lnTo>
                  <a:pt x="0" y="0"/>
                </a:lnTo>
                <a:lnTo>
                  <a:pt x="0" y="781205"/>
                </a:lnTo>
                <a:close/>
              </a:path>
            </a:pathLst>
          </a:custGeom>
          <a:ln w="25399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6241" y="3913655"/>
            <a:ext cx="4267200" cy="915669"/>
          </a:xfrm>
          <a:custGeom>
            <a:avLst/>
            <a:gdLst/>
            <a:ahLst/>
            <a:cxnLst/>
            <a:rect l="l" t="t" r="r" b="b"/>
            <a:pathLst>
              <a:path w="4267200" h="915670">
                <a:moveTo>
                  <a:pt x="4114678" y="0"/>
                </a:moveTo>
                <a:lnTo>
                  <a:pt x="152531" y="0"/>
                </a:lnTo>
                <a:lnTo>
                  <a:pt x="104334" y="7779"/>
                </a:lnTo>
                <a:lnTo>
                  <a:pt x="62465" y="29441"/>
                </a:lnTo>
                <a:lnTo>
                  <a:pt x="29441" y="62465"/>
                </a:lnTo>
                <a:lnTo>
                  <a:pt x="7779" y="104334"/>
                </a:lnTo>
                <a:lnTo>
                  <a:pt x="0" y="152531"/>
                </a:lnTo>
                <a:lnTo>
                  <a:pt x="0" y="762630"/>
                </a:lnTo>
                <a:lnTo>
                  <a:pt x="7779" y="810827"/>
                </a:lnTo>
                <a:lnTo>
                  <a:pt x="29441" y="852696"/>
                </a:lnTo>
                <a:lnTo>
                  <a:pt x="62465" y="885720"/>
                </a:lnTo>
                <a:lnTo>
                  <a:pt x="104334" y="907382"/>
                </a:lnTo>
                <a:lnTo>
                  <a:pt x="152531" y="915162"/>
                </a:lnTo>
                <a:lnTo>
                  <a:pt x="4114678" y="915162"/>
                </a:lnTo>
                <a:lnTo>
                  <a:pt x="4162867" y="907382"/>
                </a:lnTo>
                <a:lnTo>
                  <a:pt x="4204734" y="885720"/>
                </a:lnTo>
                <a:lnTo>
                  <a:pt x="4237757" y="852696"/>
                </a:lnTo>
                <a:lnTo>
                  <a:pt x="4259419" y="810827"/>
                </a:lnTo>
                <a:lnTo>
                  <a:pt x="4267200" y="762630"/>
                </a:lnTo>
                <a:lnTo>
                  <a:pt x="4267200" y="152531"/>
                </a:lnTo>
                <a:lnTo>
                  <a:pt x="4259419" y="104334"/>
                </a:lnTo>
                <a:lnTo>
                  <a:pt x="4237757" y="62465"/>
                </a:lnTo>
                <a:lnTo>
                  <a:pt x="4204734" y="29441"/>
                </a:lnTo>
                <a:lnTo>
                  <a:pt x="4162867" y="7779"/>
                </a:lnTo>
                <a:lnTo>
                  <a:pt x="4114678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23728" y="1700457"/>
            <a:ext cx="3384376" cy="305878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5" dirty="0">
                <a:solidFill>
                  <a:srgbClr val="FFFFFF"/>
                </a:solidFill>
              </a:rPr>
              <a:t>Fleksibilnost</a:t>
            </a:r>
            <a:endParaRPr sz="2800" dirty="0"/>
          </a:p>
          <a:p>
            <a:pPr marL="12700" marR="5080">
              <a:lnSpc>
                <a:spcPct val="302900"/>
              </a:lnSpc>
            </a:pPr>
            <a:r>
              <a:rPr sz="2800" spc="45" dirty="0" err="1" smtClean="0">
                <a:solidFill>
                  <a:srgbClr val="FFFFFF"/>
                </a:solidFill>
              </a:rPr>
              <a:t>J</a:t>
            </a:r>
            <a:r>
              <a:rPr sz="2800" spc="25" dirty="0" err="1" smtClean="0">
                <a:solidFill>
                  <a:srgbClr val="FFFFFF"/>
                </a:solidFill>
              </a:rPr>
              <a:t>edno</a:t>
            </a:r>
            <a:r>
              <a:rPr sz="2800" spc="-30" dirty="0" err="1" smtClean="0">
                <a:solidFill>
                  <a:srgbClr val="FFFFFF"/>
                </a:solidFill>
              </a:rPr>
              <a:t>s</a:t>
            </a:r>
            <a:r>
              <a:rPr sz="2800" spc="-25" dirty="0" err="1" smtClean="0">
                <a:solidFill>
                  <a:srgbClr val="FFFFFF"/>
                </a:solidFill>
              </a:rPr>
              <a:t>t</a:t>
            </a:r>
            <a:r>
              <a:rPr sz="2800" spc="25" dirty="0" err="1" smtClean="0">
                <a:solidFill>
                  <a:srgbClr val="FFFFFF"/>
                </a:solidFill>
              </a:rPr>
              <a:t>a</a:t>
            </a:r>
            <a:r>
              <a:rPr sz="2800" spc="-105" dirty="0" err="1" smtClean="0">
                <a:solidFill>
                  <a:srgbClr val="FFFFFF"/>
                </a:solidFill>
              </a:rPr>
              <a:t>v</a:t>
            </a:r>
            <a:r>
              <a:rPr sz="2800" spc="25" dirty="0" err="1" smtClean="0">
                <a:solidFill>
                  <a:srgbClr val="FFFFFF"/>
                </a:solidFill>
              </a:rPr>
              <a:t>no</a:t>
            </a:r>
            <a:r>
              <a:rPr sz="2800" spc="-30" dirty="0" err="1" smtClean="0">
                <a:solidFill>
                  <a:srgbClr val="FFFFFF"/>
                </a:solidFill>
              </a:rPr>
              <a:t>s</a:t>
            </a:r>
            <a:r>
              <a:rPr sz="2800" spc="5" dirty="0" err="1" smtClean="0">
                <a:solidFill>
                  <a:srgbClr val="FFFFFF"/>
                </a:solidFill>
              </a:rPr>
              <a:t>t</a:t>
            </a:r>
            <a:r>
              <a:rPr sz="2800" spc="5" dirty="0" smtClean="0">
                <a:solidFill>
                  <a:srgbClr val="FFFFFF"/>
                </a:solidFill>
              </a:rPr>
              <a:t> </a:t>
            </a:r>
            <a:r>
              <a:rPr sz="2800" spc="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</a:rPr>
              <a:t>Sigurnost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913125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35896" y="718538"/>
            <a:ext cx="454977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-20" dirty="0">
                <a:solidFill>
                  <a:schemeClr val="tx1"/>
                </a:solidFill>
                <a:latin typeface="+mn-lt"/>
                <a:cs typeface="+mj-cs"/>
              </a:rPr>
              <a:t>Trenutno na portalu: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38429" r="54654" b="25916"/>
          <a:stretch/>
        </p:blipFill>
        <p:spPr bwMode="auto">
          <a:xfrm>
            <a:off x="323528" y="2054056"/>
            <a:ext cx="8540734" cy="389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997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743366"/>
            <a:ext cx="82296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711450">
              <a:lnSpc>
                <a:spcPct val="100000"/>
              </a:lnSpc>
              <a:spcBef>
                <a:spcPts val="130"/>
              </a:spcBef>
            </a:pPr>
            <a:r>
              <a:rPr b="1" spc="-20" dirty="0" err="1">
                <a:solidFill>
                  <a:schemeClr val="tx1"/>
                </a:solidFill>
                <a:latin typeface="+mn-lt"/>
              </a:rPr>
              <a:t>Što</a:t>
            </a:r>
            <a:r>
              <a:rPr b="1" spc="-20" dirty="0">
                <a:solidFill>
                  <a:schemeClr val="tx1"/>
                </a:solidFill>
                <a:latin typeface="+mn-lt"/>
              </a:rPr>
              <a:t> </a:t>
            </a:r>
            <a:r>
              <a:rPr b="1" spc="-20" dirty="0" err="1">
                <a:solidFill>
                  <a:schemeClr val="tx1"/>
                </a:solidFill>
                <a:latin typeface="+mn-lt"/>
              </a:rPr>
              <a:t>nudi</a:t>
            </a:r>
            <a:r>
              <a:rPr b="1" spc="-20" dirty="0">
                <a:solidFill>
                  <a:schemeClr val="tx1"/>
                </a:solidFill>
                <a:latin typeface="+mn-lt"/>
              </a:rPr>
              <a:t> eTwinning?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000" y="1752600"/>
            <a:ext cx="7571105" cy="22422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lvl="1" indent="-457200">
              <a:spcBef>
                <a:spcPts val="105"/>
              </a:spcBef>
              <a:buFont typeface="Wingdings" panose="05000000000000000000" pitchFamily="2" charset="2"/>
              <a:buChar char=""/>
              <a:tabLst>
                <a:tab pos="356235" algn="l"/>
                <a:tab pos="2176780" algn="l"/>
              </a:tabLst>
            </a:pPr>
            <a:r>
              <a:rPr sz="24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eTwinning	grupe</a:t>
            </a: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AACC5"/>
              </a:buClr>
              <a:buFont typeface="Wingdings"/>
              <a:buChar char=""/>
            </a:pPr>
            <a:endParaRPr sz="4350" dirty="0">
              <a:latin typeface="Times New Roman"/>
              <a:cs typeface="Times New Roman"/>
            </a:endParaRPr>
          </a:p>
          <a:p>
            <a:pPr marL="2072005" lvl="1" indent="-3429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072639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</a:rPr>
              <a:t>za razmjenu ideja i dobre prakse</a:t>
            </a:r>
          </a:p>
          <a:p>
            <a:pPr marL="2072005" lvl="1" indent="-342900">
              <a:lnSpc>
                <a:spcPct val="100000"/>
              </a:lnSpc>
              <a:spcBef>
                <a:spcPts val="755"/>
              </a:spcBef>
              <a:buFont typeface="Wingdings" panose="05000000000000000000" pitchFamily="2" charset="2"/>
              <a:buChar char="ü"/>
              <a:tabLst>
                <a:tab pos="2176780" algn="l"/>
                <a:tab pos="2177415" algn="l"/>
              </a:tabLst>
            </a:pPr>
            <a:r>
              <a:rPr sz="2000" kern="1200" dirty="0" err="1">
                <a:solidFill>
                  <a:schemeClr val="bg2">
                    <a:lumMod val="25000"/>
                  </a:schemeClr>
                </a:solidFill>
              </a:rPr>
              <a:t>za</a:t>
            </a:r>
            <a:r>
              <a:rPr sz="2000" kern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sz="2000" kern="1200" dirty="0" err="1">
                <a:solidFill>
                  <a:schemeClr val="bg2">
                    <a:lumMod val="25000"/>
                  </a:schemeClr>
                </a:solidFill>
              </a:rPr>
              <a:t>umrežavanje</a:t>
            </a:r>
            <a:r>
              <a:rPr lang="bs-Latn-BA" sz="2000" kern="1200" dirty="0">
                <a:solidFill>
                  <a:schemeClr val="bg2">
                    <a:lumMod val="25000"/>
                  </a:schemeClr>
                </a:solidFill>
              </a:rPr>
              <a:t> kolega</a:t>
            </a:r>
          </a:p>
          <a:p>
            <a:pPr marL="2176780" lvl="1" indent="-447675">
              <a:lnSpc>
                <a:spcPct val="100000"/>
              </a:lnSpc>
              <a:spcBef>
                <a:spcPts val="755"/>
              </a:spcBef>
              <a:buFont typeface="Wingdings" panose="05000000000000000000" pitchFamily="2" charset="2"/>
              <a:buChar char=""/>
              <a:tabLst>
                <a:tab pos="2176780" algn="l"/>
                <a:tab pos="2177415" algn="l"/>
              </a:tabLst>
            </a:pPr>
            <a:r>
              <a:rPr lang="bs-Latn-BA" sz="2000" kern="1200" dirty="0">
                <a:solidFill>
                  <a:schemeClr val="bg2">
                    <a:lumMod val="25000"/>
                  </a:schemeClr>
                </a:solidFill>
                <a:hlinkClick r:id="rId2"/>
              </a:rPr>
              <a:t>planiranje </a:t>
            </a:r>
            <a:r>
              <a:rPr lang="bs-Latn-BA"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  <a:hlinkClick r:id="rId2"/>
              </a:rPr>
              <a:t>projektne prijave</a:t>
            </a:r>
            <a:endParaRPr sz="2000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76600" y="4572000"/>
            <a:ext cx="3322198" cy="17388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208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743366"/>
            <a:ext cx="82296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711450">
              <a:lnSpc>
                <a:spcPct val="100000"/>
              </a:lnSpc>
              <a:spcBef>
                <a:spcPts val="130"/>
              </a:spcBef>
            </a:pPr>
            <a:r>
              <a:rPr b="1" spc="-20" dirty="0">
                <a:solidFill>
                  <a:schemeClr val="tx1"/>
                </a:solidFill>
                <a:latin typeface="+mn-lt"/>
              </a:rPr>
              <a:t>Što još nudi eTwinning?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9099" y="1715596"/>
            <a:ext cx="8028305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 typeface="Wingdings"/>
              <a:buChar char=""/>
              <a:tabLst>
                <a:tab pos="356235" algn="l"/>
              </a:tabLst>
            </a:pPr>
            <a:r>
              <a:rPr sz="2400" kern="12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Stručno</a:t>
            </a:r>
            <a:r>
              <a:rPr sz="24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4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usavršavanje</a:t>
            </a:r>
            <a:endParaRPr lang="hr-HR" sz="2400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006090" lvl="1" indent="-457200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ü"/>
              <a:tabLst>
                <a:tab pos="3006090" algn="l"/>
                <a:tab pos="3006725" algn="l"/>
              </a:tabLst>
            </a:pPr>
            <a:r>
              <a:rPr sz="2000" kern="12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Mrežne</a:t>
            </a: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edukacije (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kratka</a:t>
            </a: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događanja</a:t>
            </a: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)</a:t>
            </a:r>
            <a:endParaRPr lang="hr-HR" sz="2000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006090" lvl="1" indent="-457200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ü"/>
              <a:tabLst>
                <a:tab pos="3006090" algn="l"/>
                <a:tab pos="3006725" algn="l"/>
              </a:tabLst>
            </a:pP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Mrežni</a:t>
            </a: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seminari (do sat </a:t>
            </a:r>
            <a:r>
              <a:rPr sz="2000" kern="12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vremena</a:t>
            </a: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-</a:t>
            </a: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webinari</a:t>
            </a: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)</a:t>
            </a:r>
            <a:endParaRPr lang="hr-HR" sz="2000" kern="1200" dirty="0" smtClean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006090" lvl="1" indent="-457200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ü"/>
              <a:tabLst>
                <a:tab pos="3006090" algn="l"/>
                <a:tab pos="3006725" algn="l"/>
              </a:tabLst>
            </a:pP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Mrežni</a:t>
            </a: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tečajevi – (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nekoliko</a:t>
            </a: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tjedana</a:t>
            </a:r>
            <a:r>
              <a:rPr sz="28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4" name="object 4"/>
          <p:cNvSpPr/>
          <p:nvPr/>
        </p:nvSpPr>
        <p:spPr>
          <a:xfrm>
            <a:off x="6660232" y="4221088"/>
            <a:ext cx="1408091" cy="1872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ravokutnik 4"/>
          <p:cNvSpPr/>
          <p:nvPr/>
        </p:nvSpPr>
        <p:spPr>
          <a:xfrm>
            <a:off x="395536" y="4149080"/>
            <a:ext cx="8151868" cy="16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42900">
              <a:spcBef>
                <a:spcPts val="100"/>
              </a:spcBef>
              <a:buFont typeface="Wingdings"/>
              <a:buChar char=""/>
              <a:tabLst>
                <a:tab pos="356235" algn="l"/>
              </a:tabLst>
            </a:pPr>
            <a:r>
              <a:rPr lang="hr-HR" sz="24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Mobilnosti – </a:t>
            </a:r>
            <a:r>
              <a:rPr lang="hr-HR" sz="2400" kern="12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eTwinning</a:t>
            </a:r>
            <a:r>
              <a:rPr lang="hr-HR" sz="24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 mobilnosti</a:t>
            </a:r>
            <a:endParaRPr lang="hr-HR" sz="2400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55600" indent="-342900">
              <a:spcBef>
                <a:spcPts val="100"/>
              </a:spcBef>
              <a:buFont typeface="Wingdings"/>
              <a:buChar char=""/>
              <a:tabLst>
                <a:tab pos="356235" algn="l"/>
              </a:tabLst>
            </a:pPr>
            <a:endParaRPr lang="hr-HR" sz="2800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2690813" lvl="1" indent="360363">
              <a:lnSpc>
                <a:spcPct val="115000"/>
              </a:lnSpc>
              <a:spcBef>
                <a:spcPts val="5"/>
              </a:spcBef>
              <a:buClrTx/>
              <a:buSzPts val="2400"/>
              <a:buFont typeface="Wingdings" pitchFamily="2" charset="2"/>
              <a:buChar char="ü"/>
              <a:tabLst>
                <a:tab pos="2071688" algn="l"/>
              </a:tabLst>
            </a:pPr>
            <a:r>
              <a:rPr lang="hr-HR" sz="2000" kern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Kontakt seminari</a:t>
            </a:r>
          </a:p>
          <a:p>
            <a:pPr marL="2690813" lvl="1" indent="360363">
              <a:lnSpc>
                <a:spcPct val="115000"/>
              </a:lnSpc>
              <a:spcBef>
                <a:spcPts val="755"/>
              </a:spcBef>
              <a:buClrTx/>
              <a:buSzPts val="2400"/>
              <a:buFont typeface="Wingdings" pitchFamily="2" charset="2"/>
              <a:buChar char="ü"/>
              <a:tabLst>
                <a:tab pos="2071688" algn="l"/>
              </a:tabLst>
            </a:pPr>
            <a:r>
              <a:rPr lang="hr-HR" sz="2000" kern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Stručni tečajevi</a:t>
            </a:r>
          </a:p>
        </p:txBody>
      </p:sp>
    </p:spTree>
    <p:extLst>
      <p:ext uri="{BB962C8B-B14F-4D97-AF65-F5344CB8AC3E}">
        <p14:creationId xmlns:p14="http://schemas.microsoft.com/office/powerpoint/2010/main" val="562901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575" y="862554"/>
            <a:ext cx="7431408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0"/>
              </a:spcBef>
              <a:tabLst>
                <a:tab pos="2443480" algn="l"/>
              </a:tabLst>
            </a:pPr>
            <a:r>
              <a:rPr b="1" spc="-20" dirty="0">
                <a:solidFill>
                  <a:schemeClr val="tx1"/>
                </a:solidFill>
                <a:latin typeface="+mn-lt"/>
              </a:rPr>
              <a:t>eTwinning	projekti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75" y="1772816"/>
            <a:ext cx="7292340" cy="1533112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55"/>
              </a:spcBef>
              <a:buFont typeface="Wingdings" panose="05000000000000000000" pitchFamily="2" charset="2"/>
              <a:buChar char=""/>
              <a:tabLst>
                <a:tab pos="356235" algn="l"/>
                <a:tab pos="1604010" algn="l"/>
              </a:tabLst>
            </a:pP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on-line</a:t>
            </a: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projekti</a:t>
            </a:r>
            <a:endParaRPr sz="2000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Wingdings" panose="05000000000000000000" pitchFamily="2" charset="2"/>
              <a:buChar char=""/>
              <a:tabLst>
                <a:tab pos="356235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bez financijskih sredstava</a:t>
            </a:r>
          </a:p>
          <a:p>
            <a:pPr marL="355600" marR="5080" indent="-342900">
              <a:lnSpc>
                <a:spcPct val="100000"/>
              </a:lnSpc>
              <a:spcBef>
                <a:spcPts val="680"/>
              </a:spcBef>
              <a:buFont typeface="Wingdings" panose="05000000000000000000" pitchFamily="2" charset="2"/>
              <a:buChar char=""/>
              <a:tabLst>
                <a:tab pos="356235" algn="l"/>
                <a:tab pos="2336165" algn="l"/>
              </a:tabLst>
            </a:pP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f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leksibilnog</a:t>
            </a: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perioda</a:t>
            </a: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trajanja – od nekoliko  dana pa do nekoliko mjeseci/godina</a:t>
            </a:r>
          </a:p>
        </p:txBody>
      </p:sp>
      <p:sp>
        <p:nvSpPr>
          <p:cNvPr id="4" name="object 4"/>
          <p:cNvSpPr/>
          <p:nvPr/>
        </p:nvSpPr>
        <p:spPr>
          <a:xfrm>
            <a:off x="2560920" y="3429000"/>
            <a:ext cx="4267200" cy="2857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333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7664" y="718538"/>
            <a:ext cx="7024838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0"/>
              </a:spcBef>
            </a:pPr>
            <a:r>
              <a:rPr b="1" spc="-20" dirty="0">
                <a:solidFill>
                  <a:schemeClr val="tx1"/>
                </a:solidFill>
                <a:latin typeface="+mn-lt"/>
              </a:rPr>
              <a:t>Zašto </a:t>
            </a:r>
            <a:r>
              <a:rPr b="1" spc="-20" dirty="0" err="1">
                <a:solidFill>
                  <a:schemeClr val="tx1"/>
                </a:solidFill>
                <a:latin typeface="+mn-lt"/>
              </a:rPr>
              <a:t>provoditi</a:t>
            </a:r>
            <a:r>
              <a:rPr b="1" spc="-20" dirty="0">
                <a:solidFill>
                  <a:schemeClr val="tx1"/>
                </a:solidFill>
                <a:latin typeface="+mn-lt"/>
              </a:rPr>
              <a:t> </a:t>
            </a:r>
            <a:r>
              <a:rPr b="1" spc="-20" dirty="0" err="1" smtClean="0">
                <a:solidFill>
                  <a:schemeClr val="tx1"/>
                </a:solidFill>
                <a:latin typeface="+mn-lt"/>
              </a:rPr>
              <a:t>projekte</a:t>
            </a:r>
            <a:r>
              <a:rPr lang="hr-HR" b="1" spc="-20" dirty="0" smtClean="0">
                <a:solidFill>
                  <a:schemeClr val="tx1"/>
                </a:solidFill>
                <a:latin typeface="+mn-lt"/>
              </a:rPr>
              <a:t>?</a:t>
            </a:r>
            <a:endParaRPr b="1" spc="-2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562" y="1628800"/>
            <a:ext cx="7559675" cy="2251257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55"/>
              </a:spcBef>
              <a:buFont typeface="Wingdings" panose="05000000000000000000" pitchFamily="2" charset="2"/>
              <a:buChar char="ü"/>
              <a:tabLst>
                <a:tab pos="356235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povećava se motivacija učenika</a:t>
            </a:r>
          </a:p>
          <a:p>
            <a:pPr marL="355600" marR="5080" indent="-342900">
              <a:lnSpc>
                <a:spcPct val="100000"/>
              </a:lnSpc>
              <a:spcBef>
                <a:spcPts val="760"/>
              </a:spcBef>
              <a:buFont typeface="Wingdings" panose="05000000000000000000" pitchFamily="2" charset="2"/>
              <a:buChar char="ü"/>
              <a:tabLst>
                <a:tab pos="356235" algn="l"/>
                <a:tab pos="5002530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razvija se niz kompetencija – digitalne,  komunikacijske, 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kulturalne,socijalne</a:t>
            </a: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,  organizacijske, vještine govora i pisanja na  stranom jeziku,</a:t>
            </a: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Wingdings" panose="05000000000000000000" pitchFamily="2" charset="2"/>
              <a:buChar char="ü"/>
              <a:tabLst>
                <a:tab pos="356235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razvija se tolerancija</a:t>
            </a: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Wingdings" panose="05000000000000000000" pitchFamily="2" charset="2"/>
              <a:buChar char="ü"/>
              <a:tabLst>
                <a:tab pos="356235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smisao za timski rad - odgovornost</a:t>
            </a:r>
          </a:p>
        </p:txBody>
      </p:sp>
      <p:sp>
        <p:nvSpPr>
          <p:cNvPr id="4" name="object 4"/>
          <p:cNvSpPr/>
          <p:nvPr/>
        </p:nvSpPr>
        <p:spPr>
          <a:xfrm>
            <a:off x="7236317" y="3733800"/>
            <a:ext cx="1907682" cy="28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8597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571" y="648935"/>
            <a:ext cx="8499925" cy="53245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794385" marR="5080" indent="-782320">
              <a:lnSpc>
                <a:spcPct val="101400"/>
              </a:lnSpc>
              <a:spcBef>
                <a:spcPts val="60"/>
              </a:spcBef>
            </a:pPr>
            <a:r>
              <a:rPr b="1" spc="-20" dirty="0">
                <a:solidFill>
                  <a:schemeClr val="tx1"/>
                </a:solidFill>
                <a:latin typeface="+mn-lt"/>
              </a:rPr>
              <a:t>Moraju li projekti biti  komplicirani?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71" y="1772816"/>
            <a:ext cx="7594600" cy="1533112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55"/>
              </a:spcBef>
              <a:buFont typeface="Wingdings"/>
              <a:buChar char=""/>
              <a:tabLst>
                <a:tab pos="356235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Ne!</a:t>
            </a:r>
          </a:p>
          <a:p>
            <a:pPr marL="355600" marR="5080" indent="-342900">
              <a:lnSpc>
                <a:spcPct val="100000"/>
              </a:lnSpc>
              <a:spcBef>
                <a:spcPts val="760"/>
              </a:spcBef>
              <a:buFont typeface="Wingdings"/>
              <a:buChar char=""/>
              <a:tabLst>
                <a:tab pos="356235" algn="l"/>
                <a:tab pos="2176780" algn="l"/>
              </a:tabLst>
            </a:pP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eTwinning</a:t>
            </a: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projekti</a:t>
            </a: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mogu trajati tek nekoliko  dana.</a:t>
            </a:r>
          </a:p>
          <a:p>
            <a:pPr marL="355600" marR="524510" indent="-342900">
              <a:lnSpc>
                <a:spcPct val="100000"/>
              </a:lnSpc>
              <a:spcBef>
                <a:spcPts val="685"/>
              </a:spcBef>
              <a:buFont typeface="Wingdings"/>
              <a:buChar char=""/>
              <a:tabLst>
                <a:tab pos="356235" algn="l"/>
                <a:tab pos="4049395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Bitno je da zajednički s partnerima  provedemo aktivnosti	i ostvarimo ciljane  rezultate.</a:t>
            </a:r>
          </a:p>
        </p:txBody>
      </p:sp>
      <p:sp>
        <p:nvSpPr>
          <p:cNvPr id="4" name="object 4"/>
          <p:cNvSpPr/>
          <p:nvPr/>
        </p:nvSpPr>
        <p:spPr>
          <a:xfrm>
            <a:off x="1555369" y="3861048"/>
            <a:ext cx="5645536" cy="2416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959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248" y="651584"/>
            <a:ext cx="8561704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0"/>
              </a:spcBef>
              <a:tabLst>
                <a:tab pos="5809615" algn="l"/>
              </a:tabLst>
            </a:pPr>
            <a:r>
              <a:rPr b="1" spc="-20" dirty="0">
                <a:solidFill>
                  <a:schemeClr val="tx1"/>
                </a:solidFill>
                <a:latin typeface="+mn-lt"/>
              </a:rPr>
              <a:t>Kako </a:t>
            </a:r>
            <a:r>
              <a:rPr b="1" spc="-20" dirty="0" err="1">
                <a:solidFill>
                  <a:schemeClr val="tx1"/>
                </a:solidFill>
                <a:latin typeface="+mn-lt"/>
              </a:rPr>
              <a:t>provoditi</a:t>
            </a:r>
            <a:r>
              <a:rPr b="1" spc="-20" dirty="0">
                <a:solidFill>
                  <a:schemeClr val="tx1"/>
                </a:solidFill>
                <a:latin typeface="+mn-lt"/>
              </a:rPr>
              <a:t> </a:t>
            </a:r>
            <a:r>
              <a:rPr b="1" spc="-20" dirty="0" smtClean="0">
                <a:solidFill>
                  <a:schemeClr val="tx1"/>
                </a:solidFill>
                <a:latin typeface="+mn-lt"/>
              </a:rPr>
              <a:t>eTwinning</a:t>
            </a:r>
            <a:r>
              <a:rPr lang="hr-HR" b="1" spc="-2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b="1" spc="-20" dirty="0" err="1" smtClean="0">
                <a:solidFill>
                  <a:schemeClr val="tx1"/>
                </a:solidFill>
                <a:latin typeface="+mn-lt"/>
              </a:rPr>
              <a:t>projekte</a:t>
            </a:r>
            <a:r>
              <a:rPr b="1" spc="-20" dirty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8797" y="1530973"/>
            <a:ext cx="4463415" cy="2250616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50"/>
              </a:spcBef>
              <a:buFont typeface="Wingdings"/>
              <a:buChar char=""/>
              <a:tabLst>
                <a:tab pos="356235" algn="l"/>
                <a:tab pos="2835275" algn="l"/>
              </a:tabLst>
            </a:pP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mplementirati</a:t>
            </a: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u </a:t>
            </a: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nastavu</a:t>
            </a:r>
          </a:p>
          <a:p>
            <a:pPr marL="356235" indent="-343535">
              <a:lnSpc>
                <a:spcPct val="100000"/>
              </a:lnSpc>
              <a:spcBef>
                <a:spcPts val="755"/>
              </a:spcBef>
              <a:buFont typeface="Wingdings"/>
              <a:buChar char=""/>
              <a:tabLst>
                <a:tab pos="356235" algn="l"/>
                <a:tab pos="2893060" algn="l"/>
              </a:tabLst>
            </a:pP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zvannastavna</a:t>
            </a:r>
            <a:r>
              <a:rPr lang="hr-HR" sz="20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sz="2000" kern="1200" dirty="0" err="1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aktivnost</a:t>
            </a:r>
            <a:endParaRPr sz="2000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56235" indent="-343535">
              <a:lnSpc>
                <a:spcPct val="100000"/>
              </a:lnSpc>
              <a:spcBef>
                <a:spcPts val="680"/>
              </a:spcBef>
              <a:buFont typeface="Wingdings"/>
              <a:buChar char=""/>
              <a:tabLst>
                <a:tab pos="356235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Satovi RO</a:t>
            </a: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AACC5"/>
              </a:buClr>
              <a:buFont typeface="Wingdings"/>
              <a:buChar char=""/>
            </a:pPr>
            <a:endParaRPr sz="2000" kern="1200" dirty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  <a:p>
            <a:pPr marL="356235" indent="-343535">
              <a:lnSpc>
                <a:spcPct val="100000"/>
              </a:lnSpc>
              <a:buFont typeface="Wingdings"/>
              <a:buChar char=""/>
              <a:tabLst>
                <a:tab pos="356235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Projektni tim!</a:t>
            </a:r>
          </a:p>
          <a:p>
            <a:pPr marL="356235" indent="-343535">
              <a:lnSpc>
                <a:spcPct val="100000"/>
              </a:lnSpc>
              <a:spcBef>
                <a:spcPts val="755"/>
              </a:spcBef>
              <a:buFont typeface="Wingdings"/>
              <a:buChar char=""/>
              <a:tabLst>
                <a:tab pos="356235" algn="l"/>
              </a:tabLst>
            </a:pPr>
            <a:r>
              <a:rPr sz="20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rPr>
              <a:t>podjela zaduženja</a:t>
            </a:r>
          </a:p>
        </p:txBody>
      </p:sp>
      <p:sp>
        <p:nvSpPr>
          <p:cNvPr id="4" name="object 4"/>
          <p:cNvSpPr/>
          <p:nvPr/>
        </p:nvSpPr>
        <p:spPr>
          <a:xfrm>
            <a:off x="4067944" y="2924944"/>
            <a:ext cx="4533900" cy="2724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738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44008" y="646530"/>
            <a:ext cx="137604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spc="-20" dirty="0">
                <a:solidFill>
                  <a:schemeClr val="tx1"/>
                </a:solidFill>
                <a:latin typeface="+mn-lt"/>
              </a:rPr>
              <a:t>Paziti!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1560" y="1988840"/>
            <a:ext cx="7122159" cy="2564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  <a:tabLst>
                <a:tab pos="356235" algn="l"/>
                <a:tab pos="1985645" algn="l"/>
              </a:tabLst>
            </a:pPr>
            <a:r>
              <a:rPr sz="2000" b="1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U </a:t>
            </a:r>
            <a:r>
              <a:rPr sz="2000" b="1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on-line</a:t>
            </a:r>
            <a:r>
              <a:rPr lang="hr-HR" sz="2000" b="1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b="1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projektima</a:t>
            </a:r>
            <a:r>
              <a:rPr sz="2000" b="1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b="1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uvijek: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 b="1" kern="1200" spc="-2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marL="527050" indent="-514350">
              <a:lnSpc>
                <a:spcPct val="100000"/>
              </a:lnSpc>
              <a:buAutoNum type="arabicPeriod"/>
              <a:tabLst>
                <a:tab pos="527050" algn="l"/>
                <a:tab pos="527685" algn="l"/>
                <a:tab pos="2032000" algn="l"/>
              </a:tabLst>
            </a:pPr>
            <a:r>
              <a:rPr lang="hr-HR"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ostaviti</a:t>
            </a:r>
            <a:r>
              <a:rPr lang="hr-HR"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pravila</a:t>
            </a:r>
            <a:r>
              <a:rPr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komuniciranja</a:t>
            </a:r>
          </a:p>
          <a:p>
            <a:pPr marL="527050" indent="-514350">
              <a:lnSpc>
                <a:spcPct val="100000"/>
              </a:lnSpc>
              <a:spcBef>
                <a:spcPts val="755"/>
              </a:spcBef>
              <a:buAutoNum type="arabicPeriod"/>
              <a:tabLst>
                <a:tab pos="527050" algn="l"/>
                <a:tab pos="527685" algn="l"/>
                <a:tab pos="3764915" algn="l"/>
              </a:tabLst>
            </a:pPr>
            <a:r>
              <a:rPr sz="2000" kern="1200" spc="-2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definirati</a:t>
            </a:r>
            <a:r>
              <a:rPr sz="2000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aktivnosti</a:t>
            </a:r>
            <a:r>
              <a:rPr lang="hr-HR"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</a:t>
            </a:r>
            <a:r>
              <a:rPr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odgovornost</a:t>
            </a:r>
          </a:p>
          <a:p>
            <a:pPr marL="527050" indent="-514350">
              <a:lnSpc>
                <a:spcPct val="100000"/>
              </a:lnSpc>
              <a:spcBef>
                <a:spcPts val="685"/>
              </a:spcBef>
              <a:buAutoNum type="arabicPeriod"/>
              <a:tabLst>
                <a:tab pos="527050" algn="l"/>
                <a:tab pos="527685" algn="l"/>
                <a:tab pos="2032635" algn="l"/>
              </a:tabLst>
            </a:pPr>
            <a:r>
              <a:rPr lang="hr-HR"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ostaviti</a:t>
            </a:r>
            <a:r>
              <a:rPr lang="hr-HR"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rokove</a:t>
            </a:r>
            <a:endParaRPr sz="2000" kern="1200" spc="-2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marL="527050" indent="-514350">
              <a:lnSpc>
                <a:spcPct val="100000"/>
              </a:lnSpc>
              <a:spcBef>
                <a:spcPts val="755"/>
              </a:spcBef>
              <a:buAutoNum type="arabicPeriod"/>
              <a:tabLst>
                <a:tab pos="527050" algn="l"/>
                <a:tab pos="527685" algn="l"/>
                <a:tab pos="5772785" algn="l"/>
              </a:tabLst>
            </a:pPr>
            <a:r>
              <a:rPr sz="2000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jednu temu </a:t>
            </a:r>
            <a:r>
              <a:rPr sz="2000" kern="1200" spc="-2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posvetiti</a:t>
            </a:r>
            <a:r>
              <a:rPr sz="2000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autorskim</a:t>
            </a:r>
            <a:r>
              <a:rPr lang="hr-HR"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pravima</a:t>
            </a:r>
            <a:endParaRPr sz="2000" kern="1200" spc="-2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marL="527050" indent="-514350">
              <a:lnSpc>
                <a:spcPct val="100000"/>
              </a:lnSpc>
              <a:spcBef>
                <a:spcPts val="755"/>
              </a:spcBef>
              <a:buAutoNum type="arabicPeriod"/>
              <a:tabLst>
                <a:tab pos="527050" algn="l"/>
                <a:tab pos="527685" algn="l"/>
                <a:tab pos="4563745" algn="l"/>
              </a:tabLst>
            </a:pPr>
            <a:r>
              <a:rPr sz="2000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obraditi </a:t>
            </a:r>
            <a:r>
              <a:rPr sz="2000" kern="1200" spc="-2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temu</a:t>
            </a:r>
            <a:r>
              <a:rPr sz="2000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sigurnosti</a:t>
            </a:r>
            <a:r>
              <a:rPr lang="hr-HR"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na</a:t>
            </a:r>
            <a:r>
              <a:rPr sz="2000" kern="1200" spc="-2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sz="2000" kern="1200" spc="-2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Internetu</a:t>
            </a:r>
            <a:endParaRPr sz="3000" kern="1200" spc="-2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8144" y="3933056"/>
            <a:ext cx="2036697" cy="2016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699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3848" y="646530"/>
            <a:ext cx="293560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spc="-20" dirty="0">
                <a:solidFill>
                  <a:schemeClr val="tx1"/>
                </a:solidFill>
                <a:latin typeface="+mn-lt"/>
              </a:rPr>
              <a:t>Kako početi?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551814" y="1442969"/>
            <a:ext cx="8040370" cy="26270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145" marR="5080">
              <a:lnSpc>
                <a:spcPct val="100000"/>
              </a:lnSpc>
              <a:spcBef>
                <a:spcPts val="105"/>
              </a:spcBef>
              <a:tabLst>
                <a:tab pos="360045" algn="l"/>
                <a:tab pos="360680" algn="l"/>
              </a:tabLst>
            </a:pPr>
            <a:endParaRPr spc="-15" dirty="0"/>
          </a:p>
          <a:p>
            <a:pPr marL="527050" indent="-514350">
              <a:spcBef>
                <a:spcPts val="760"/>
              </a:spcBef>
              <a:buClr>
                <a:srgbClr val="000000"/>
              </a:buClr>
              <a:buFont typeface="Arial"/>
              <a:buAutoNum type="arabicPeriod"/>
              <a:tabLst>
                <a:tab pos="360045" algn="l"/>
                <a:tab pos="360680" algn="l"/>
              </a:tabLst>
            </a:pPr>
            <a:r>
              <a:rPr sz="2000" spc="-20" dirty="0">
                <a:ea typeface="+mj-ea"/>
                <a:cs typeface="+mj-cs"/>
                <a:sym typeface="Arial"/>
              </a:rPr>
              <a:t>Projektni kompleti – </a:t>
            </a:r>
            <a:r>
              <a:rPr lang="bs-Latn-BA" sz="2000" spc="-20" dirty="0">
                <a:ea typeface="+mj-ea"/>
                <a:cs typeface="+mj-cs"/>
                <a:sym typeface="Arial"/>
              </a:rPr>
              <a:t>već gotovi razrađeni elementi najčešće provedenog projekta</a:t>
            </a:r>
          </a:p>
          <a:p>
            <a:pPr marL="527050" indent="-514350">
              <a:spcBef>
                <a:spcPts val="760"/>
              </a:spcBef>
              <a:buClr>
                <a:srgbClr val="000000"/>
              </a:buClr>
              <a:buFont typeface="Arial"/>
              <a:buAutoNum type="arabicPeriod"/>
              <a:tabLst>
                <a:tab pos="360045" algn="l"/>
                <a:tab pos="360680" algn="l"/>
              </a:tabLst>
            </a:pPr>
            <a:r>
              <a:rPr sz="2000" spc="-20" dirty="0" err="1">
                <a:ea typeface="+mj-ea"/>
                <a:cs typeface="+mj-cs"/>
                <a:sym typeface="Arial"/>
              </a:rPr>
              <a:t>možemo</a:t>
            </a:r>
            <a:r>
              <a:rPr sz="2000" spc="-20" dirty="0">
                <a:ea typeface="+mj-ea"/>
                <a:cs typeface="+mj-cs"/>
                <a:sym typeface="Arial"/>
              </a:rPr>
              <a:t> ih </a:t>
            </a:r>
            <a:r>
              <a:rPr sz="2000" spc="-20" dirty="0" err="1">
                <a:ea typeface="+mj-ea"/>
                <a:cs typeface="+mj-cs"/>
                <a:sym typeface="Arial"/>
              </a:rPr>
              <a:t>koristiti</a:t>
            </a:r>
            <a:r>
              <a:rPr sz="2000" spc="-20" dirty="0">
                <a:ea typeface="+mj-ea"/>
                <a:cs typeface="+mj-cs"/>
                <a:sym typeface="Arial"/>
              </a:rPr>
              <a:t> </a:t>
            </a:r>
            <a:r>
              <a:rPr sz="2000" spc="-20" dirty="0" smtClean="0">
                <a:ea typeface="+mj-ea"/>
                <a:cs typeface="+mj-cs"/>
                <a:sym typeface="Arial"/>
              </a:rPr>
              <a:t>u</a:t>
            </a:r>
            <a:r>
              <a:rPr lang="hr-HR" sz="2000" spc="-20" dirty="0" smtClean="0">
                <a:ea typeface="+mj-ea"/>
                <a:cs typeface="+mj-cs"/>
                <a:sym typeface="Arial"/>
              </a:rPr>
              <a:t> </a:t>
            </a:r>
            <a:r>
              <a:rPr sz="2000" spc="-20" dirty="0" err="1" smtClean="0">
                <a:ea typeface="+mj-ea"/>
                <a:cs typeface="+mj-cs"/>
                <a:sym typeface="Arial"/>
              </a:rPr>
              <a:t>potpunosti</a:t>
            </a:r>
            <a:r>
              <a:rPr sz="2000" spc="-20" dirty="0" smtClean="0">
                <a:ea typeface="+mj-ea"/>
                <a:cs typeface="+mj-cs"/>
                <a:sym typeface="Arial"/>
              </a:rPr>
              <a:t> </a:t>
            </a:r>
            <a:r>
              <a:rPr sz="2000" spc="-20" dirty="0">
                <a:ea typeface="+mj-ea"/>
                <a:cs typeface="+mj-cs"/>
                <a:sym typeface="Arial"/>
              </a:rPr>
              <a:t>– slijediti korake.</a:t>
            </a:r>
          </a:p>
          <a:p>
            <a:pPr marL="527050" indent="-514350">
              <a:spcBef>
                <a:spcPts val="680"/>
              </a:spcBef>
              <a:buClr>
                <a:srgbClr val="000000"/>
              </a:buClr>
              <a:buFont typeface="Arial"/>
              <a:buAutoNum type="arabicPeriod"/>
              <a:tabLst>
                <a:tab pos="360045" algn="l"/>
                <a:tab pos="360680" algn="l"/>
              </a:tabLst>
            </a:pPr>
            <a:r>
              <a:rPr sz="2000" spc="-20" dirty="0">
                <a:ea typeface="+mj-ea"/>
                <a:cs typeface="+mj-cs"/>
                <a:sym typeface="Arial"/>
              </a:rPr>
              <a:t>mogu nam pomoći u upravljanju vremenom,  partnerima i idejama uz istodobno  poboljšanje produktivnosti</a:t>
            </a:r>
          </a:p>
          <a:p>
            <a:pPr marL="527050" indent="-514350">
              <a:spcBef>
                <a:spcPts val="765"/>
              </a:spcBef>
              <a:buClr>
                <a:srgbClr val="000000"/>
              </a:buClr>
              <a:buFont typeface="Arial"/>
              <a:buAutoNum type="arabicPeriod"/>
              <a:tabLst>
                <a:tab pos="360045" algn="l"/>
                <a:tab pos="360680" algn="l"/>
              </a:tabLst>
            </a:pPr>
            <a:r>
              <a:rPr sz="2000" spc="-20" dirty="0">
                <a:ea typeface="+mj-ea"/>
                <a:cs typeface="+mj-cs"/>
                <a:sym typeface="Arial"/>
              </a:rPr>
              <a:t>Svi se nalaze na </a:t>
            </a:r>
            <a:r>
              <a:rPr sz="2000" spc="-20" dirty="0">
                <a:ea typeface="+mj-ea"/>
                <a:cs typeface="+mj-cs"/>
                <a:sym typeface="Arial"/>
                <a:hlinkClick r:id="rId2"/>
              </a:rPr>
              <a:t>poveznici</a:t>
            </a:r>
          </a:p>
        </p:txBody>
      </p:sp>
      <p:sp>
        <p:nvSpPr>
          <p:cNvPr id="4" name="object 4"/>
          <p:cNvSpPr/>
          <p:nvPr/>
        </p:nvSpPr>
        <p:spPr>
          <a:xfrm>
            <a:off x="5580126" y="4509095"/>
            <a:ext cx="3333109" cy="1740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64452" y="182642"/>
            <a:ext cx="2022348" cy="12350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88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287478" y="3396475"/>
            <a:ext cx="4670100" cy="12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Benjamin Franklin je rekao: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 "</a:t>
            </a:r>
            <a:r>
              <a:rPr lang="hr-HR" sz="2800" dirty="0" err="1">
                <a:solidFill>
                  <a:schemeClr val="bg2">
                    <a:lumMod val="25000"/>
                  </a:schemeClr>
                </a:solidFill>
              </a:rPr>
              <a:t>Tell</a:t>
            </a: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 me </a:t>
            </a:r>
            <a:r>
              <a:rPr lang="hr-HR" sz="2800" dirty="0" err="1">
                <a:solidFill>
                  <a:schemeClr val="bg2">
                    <a:lumMod val="25000"/>
                  </a:schemeClr>
                </a:solidFill>
              </a:rPr>
              <a:t>and</a:t>
            </a: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 I </a:t>
            </a:r>
            <a:r>
              <a:rPr lang="hr-HR" sz="2800" dirty="0" err="1">
                <a:solidFill>
                  <a:schemeClr val="bg2">
                    <a:lumMod val="25000"/>
                  </a:schemeClr>
                </a:solidFill>
              </a:rPr>
              <a:t>forget</a:t>
            </a: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 err="1">
                <a:solidFill>
                  <a:schemeClr val="bg2">
                    <a:lumMod val="25000"/>
                  </a:schemeClr>
                </a:solidFill>
              </a:rPr>
              <a:t>teach</a:t>
            </a: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 me </a:t>
            </a:r>
            <a:r>
              <a:rPr lang="hr-HR" sz="2800" dirty="0" err="1">
                <a:solidFill>
                  <a:schemeClr val="bg2">
                    <a:lumMod val="25000"/>
                  </a:schemeClr>
                </a:solidFill>
              </a:rPr>
              <a:t>and</a:t>
            </a: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 I </a:t>
            </a:r>
            <a:r>
              <a:rPr lang="hr-HR" sz="2800" dirty="0" err="1">
                <a:solidFill>
                  <a:schemeClr val="bg2">
                    <a:lumMod val="25000"/>
                  </a:schemeClr>
                </a:solidFill>
              </a:rPr>
              <a:t>remember</a:t>
            </a: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hr-HR" sz="2800" dirty="0" err="1">
                <a:solidFill>
                  <a:schemeClr val="bg2">
                    <a:lumMod val="25000"/>
                  </a:schemeClr>
                </a:solidFill>
              </a:rPr>
              <a:t>involve</a:t>
            </a: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 me </a:t>
            </a:r>
            <a:r>
              <a:rPr lang="hr-HR" sz="2800" dirty="0" err="1">
                <a:solidFill>
                  <a:schemeClr val="bg2">
                    <a:lumMod val="25000"/>
                  </a:schemeClr>
                </a:solidFill>
              </a:rPr>
              <a:t>and</a:t>
            </a: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 I </a:t>
            </a:r>
            <a:r>
              <a:rPr lang="hr-HR" sz="2800" dirty="0" err="1">
                <a:solidFill>
                  <a:schemeClr val="bg2">
                    <a:lumMod val="25000"/>
                  </a:schemeClr>
                </a:solidFill>
              </a:rPr>
              <a:t>learn</a:t>
            </a:r>
            <a:r>
              <a:rPr lang="hr-HR" sz="2800" dirty="0">
                <a:solidFill>
                  <a:schemeClr val="bg2">
                    <a:lumMod val="25000"/>
                  </a:schemeClr>
                </a:solidFill>
              </a:rPr>
              <a:t>"</a:t>
            </a:r>
            <a:endParaRPr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24" y="868350"/>
            <a:ext cx="3759025" cy="460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152" y="548680"/>
            <a:ext cx="6463032" cy="607859"/>
          </a:xfrm>
        </p:spPr>
        <p:txBody>
          <a:bodyPr>
            <a:noAutofit/>
          </a:bodyPr>
          <a:lstStyle/>
          <a:p>
            <a:r>
              <a:rPr lang="bs-Latn-BA" b="1" spc="-20" dirty="0">
                <a:solidFill>
                  <a:schemeClr val="tx1"/>
                </a:solidFill>
                <a:latin typeface="+mn-lt"/>
              </a:rPr>
              <a:t>Potraga za partnerima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51814" y="1442969"/>
            <a:ext cx="8040370" cy="5078313"/>
          </a:xfrm>
        </p:spPr>
        <p:txBody>
          <a:bodyPr/>
          <a:lstStyle/>
          <a:p>
            <a:pPr marL="633412" indent="-457200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Pomoću pretraživača korisnika</a:t>
            </a:r>
          </a:p>
          <a:p>
            <a:pPr marL="633412" indent="-457200">
              <a:buClrTx/>
              <a:buFont typeface="Wingdings" panose="05000000000000000000" pitchFamily="2" charset="2"/>
              <a:buChar char="ü"/>
            </a:pPr>
            <a:endParaRPr lang="bs-Latn-BA" sz="2000" spc="-20" dirty="0">
              <a:ea typeface="+mj-ea"/>
              <a:cs typeface="+mj-cs"/>
            </a:endParaRPr>
          </a:p>
          <a:p>
            <a:pPr marL="633412" indent="-457200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Partnerskim forumima</a:t>
            </a:r>
          </a:p>
          <a:p>
            <a:pPr marL="633412" indent="-457200">
              <a:buClrTx/>
              <a:buFont typeface="Wingdings" panose="05000000000000000000" pitchFamily="2" charset="2"/>
              <a:buChar char="ü"/>
            </a:pPr>
            <a:endParaRPr lang="bs-Latn-BA" sz="2000" spc="-20" dirty="0">
              <a:ea typeface="+mj-ea"/>
              <a:cs typeface="+mj-cs"/>
            </a:endParaRPr>
          </a:p>
          <a:p>
            <a:pPr marL="633412" indent="-457200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Pridruživanje grupama</a:t>
            </a:r>
          </a:p>
          <a:p>
            <a:pPr marL="633412" indent="-457200">
              <a:buClrTx/>
              <a:buFont typeface="Wingdings" panose="05000000000000000000" pitchFamily="2" charset="2"/>
              <a:buChar char="ü"/>
            </a:pPr>
            <a:endParaRPr lang="bs-Latn-BA" sz="2000" spc="-20" dirty="0">
              <a:ea typeface="+mj-ea"/>
              <a:cs typeface="+mj-cs"/>
            </a:endParaRPr>
          </a:p>
          <a:p>
            <a:pPr marL="633412" indent="-457200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Pouzdanost </a:t>
            </a:r>
          </a:p>
          <a:p>
            <a:pPr marL="633412" indent="-457200">
              <a:buClrTx/>
              <a:buFont typeface="Wingdings" panose="05000000000000000000" pitchFamily="2" charset="2"/>
              <a:buChar char="ü"/>
            </a:pPr>
            <a:endParaRPr lang="bs-Latn-BA" sz="2000" spc="-20" dirty="0">
              <a:ea typeface="+mj-ea"/>
              <a:cs typeface="+mj-cs"/>
            </a:endParaRPr>
          </a:p>
          <a:p>
            <a:pPr marL="633412" indent="-457200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eksperimentalni projekti</a:t>
            </a:r>
          </a:p>
          <a:p>
            <a:pPr marL="633412" indent="-457200">
              <a:buClrTx/>
              <a:buFont typeface="Wingdings" panose="05000000000000000000" pitchFamily="2" charset="2"/>
              <a:buChar char="ü"/>
            </a:pPr>
            <a:endParaRPr lang="bs-Latn-BA" sz="2000" spc="-20" dirty="0">
              <a:ea typeface="+mj-ea"/>
              <a:cs typeface="+mj-cs"/>
            </a:endParaRPr>
          </a:p>
          <a:p>
            <a:endParaRPr lang="bs-Latn-B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6" t="8498" r="31667" b="7016"/>
          <a:stretch/>
        </p:blipFill>
        <p:spPr>
          <a:xfrm>
            <a:off x="5004048" y="1751302"/>
            <a:ext cx="3588136" cy="43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5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692696"/>
            <a:ext cx="6615432" cy="607859"/>
          </a:xfrm>
        </p:spPr>
        <p:txBody>
          <a:bodyPr>
            <a:noAutofit/>
          </a:bodyPr>
          <a:lstStyle/>
          <a:p>
            <a:r>
              <a:rPr lang="bs-Latn-BA" dirty="0"/>
              <a:t>       </a:t>
            </a:r>
            <a:r>
              <a:rPr lang="bs-Latn-BA" b="1" spc="-20" dirty="0">
                <a:solidFill>
                  <a:schemeClr val="tx1"/>
                </a:solidFill>
              </a:rPr>
              <a:t>Planiranje projekta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51814" y="1442969"/>
            <a:ext cx="8040370" cy="4616648"/>
          </a:xfrm>
        </p:spPr>
        <p:txBody>
          <a:bodyPr/>
          <a:lstStyle/>
          <a:p>
            <a:pPr algn="ctr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Kreiranje Grupe ili Kreiranje projekta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endParaRPr lang="bs-Latn-BA" sz="2000" spc="-20" dirty="0">
              <a:ea typeface="+mj-ea"/>
              <a:cs typeface="+mj-cs"/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  <a:hlinkClick r:id="rId2"/>
              </a:rPr>
              <a:t>zajednički rad na aplikaciji </a:t>
            </a:r>
            <a:endParaRPr lang="bs-Latn-BA" sz="2000" spc="-20" dirty="0">
              <a:ea typeface="+mj-ea"/>
              <a:cs typeface="+mj-cs"/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razrada aktivnosti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vremenski raspored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zadaci i odgovornost partnera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planiranje rizika, </a:t>
            </a:r>
            <a:r>
              <a:rPr lang="bs-Latn-BA" sz="2000" spc="-20" dirty="0" smtClean="0">
                <a:ea typeface="+mj-ea"/>
                <a:cs typeface="+mj-cs"/>
              </a:rPr>
              <a:t>evaluacije</a:t>
            </a:r>
            <a:endParaRPr lang="bs-Latn-BA" sz="2000" spc="-20" dirty="0">
              <a:ea typeface="+mj-ea"/>
              <a:cs typeface="+mj-cs"/>
            </a:endParaRP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planiranje implementacije eTwinninga</a:t>
            </a:r>
          </a:p>
          <a:p>
            <a:endParaRPr lang="bs-Latn-BA" dirty="0"/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41051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692696"/>
            <a:ext cx="6539232" cy="607859"/>
          </a:xfrm>
        </p:spPr>
        <p:txBody>
          <a:bodyPr>
            <a:noAutofit/>
          </a:bodyPr>
          <a:lstStyle/>
          <a:p>
            <a:r>
              <a:rPr lang="bs-Latn-BA" b="1" spc="-20" dirty="0">
                <a:solidFill>
                  <a:schemeClr val="tx1"/>
                </a:solidFill>
                <a:latin typeface="+mn-lt"/>
              </a:rPr>
              <a:t>eTwinning može postati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8040370" cy="4462760"/>
          </a:xfrm>
        </p:spPr>
        <p:txBody>
          <a:bodyPr/>
          <a:lstStyle/>
          <a:p>
            <a:pPr marL="360363" indent="-271463"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glavno radno mjesto vaših projekata</a:t>
            </a:r>
          </a:p>
          <a:p>
            <a:pPr marL="360363" indent="-271463"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sigurni prostor za učenike koji nam omogućuje njihov monitoring</a:t>
            </a:r>
          </a:p>
          <a:p>
            <a:pPr marL="360363" indent="-271463"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mjesto gdje se nalaze svi rezultati koje možemo diseminirati putem eTwinninga kolegama u svim europskim zemljama</a:t>
            </a:r>
          </a:p>
          <a:p>
            <a:pPr marL="360363" indent="-271463"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alat za razvoj ključnih kompetencija kod vaših učenika, ali i kod vaših kolega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3524758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30194"/>
            <a:ext cx="6539232" cy="607859"/>
          </a:xfrm>
        </p:spPr>
        <p:txBody>
          <a:bodyPr>
            <a:noAutofit/>
          </a:bodyPr>
          <a:lstStyle/>
          <a:p>
            <a:r>
              <a:rPr lang="bs-Latn-BA" sz="4000" dirty="0"/>
              <a:t>              </a:t>
            </a:r>
            <a:r>
              <a:rPr lang="bs-Latn-BA" b="1" spc="-20" dirty="0">
                <a:solidFill>
                  <a:schemeClr val="tx1"/>
                </a:solidFill>
                <a:latin typeface="+mn-lt"/>
              </a:rPr>
              <a:t>Komunikacija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51814" y="1442969"/>
            <a:ext cx="8040370" cy="3231654"/>
          </a:xfrm>
        </p:spPr>
        <p:txBody>
          <a:bodyPr>
            <a:normAutofit/>
          </a:bodyPr>
          <a:lstStyle/>
          <a:p>
            <a:pPr marL="360363" indent="-360363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Vrlo važna za uspješnu realizaciju projekta</a:t>
            </a:r>
          </a:p>
          <a:p>
            <a:pPr marL="360363" indent="-360363">
              <a:buClrTx/>
              <a:buFont typeface="Wingdings" panose="05000000000000000000" pitchFamily="2" charset="2"/>
              <a:buChar char="ü"/>
            </a:pPr>
            <a:endParaRPr lang="bs-Latn-BA" sz="2000" spc="-20" dirty="0">
              <a:ea typeface="+mj-ea"/>
              <a:cs typeface="+mj-cs"/>
            </a:endParaRPr>
          </a:p>
          <a:p>
            <a:pPr marL="360363" indent="-360363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Alati:</a:t>
            </a:r>
          </a:p>
          <a:p>
            <a:pPr marL="360363" indent="-360363">
              <a:buClrTx/>
              <a:buFont typeface="Wingdings" panose="05000000000000000000" pitchFamily="2" charset="2"/>
              <a:buChar char="ü"/>
            </a:pPr>
            <a:endParaRPr lang="bs-Latn-BA" sz="2000" spc="-20" dirty="0">
              <a:ea typeface="+mj-ea"/>
              <a:cs typeface="+mj-cs"/>
            </a:endParaRPr>
          </a:p>
          <a:p>
            <a:pPr marL="360363" indent="-360363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chat</a:t>
            </a:r>
          </a:p>
          <a:p>
            <a:pPr marL="360363" indent="-360363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forum</a:t>
            </a:r>
          </a:p>
          <a:p>
            <a:pPr marL="360363" indent="-360363">
              <a:buClrTx/>
              <a:buFont typeface="Wingdings" panose="05000000000000000000" pitchFamily="2" charset="2"/>
              <a:buChar char="ü"/>
            </a:pPr>
            <a:r>
              <a:rPr lang="bs-Latn-BA" sz="2000" spc="-20" dirty="0">
                <a:ea typeface="+mj-ea"/>
                <a:cs typeface="+mj-cs"/>
              </a:rPr>
              <a:t>Videokonferencije – Adobe Connect</a:t>
            </a:r>
          </a:p>
        </p:txBody>
      </p:sp>
      <p:pic>
        <p:nvPicPr>
          <p:cNvPr id="5122" name="Picture 2" descr="Slikovni rezultat za pixabay commun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43401"/>
            <a:ext cx="5471592" cy="29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97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6571" y="3890071"/>
            <a:ext cx="335597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chemeClr val="tx1"/>
                </a:solidFill>
              </a:rPr>
              <a:t>Otiđite </a:t>
            </a:r>
            <a:r>
              <a:rPr sz="2400" b="1" spc="-55" dirty="0">
                <a:solidFill>
                  <a:schemeClr val="tx1"/>
                </a:solidFill>
              </a:rPr>
              <a:t>na</a:t>
            </a:r>
            <a:r>
              <a:rPr sz="2400" b="1" spc="225" dirty="0">
                <a:solidFill>
                  <a:schemeClr val="tx1"/>
                </a:solidFill>
              </a:rPr>
              <a:t> </a:t>
            </a:r>
            <a:r>
              <a:rPr sz="2400" b="1" spc="-25" dirty="0">
                <a:solidFill>
                  <a:schemeClr val="tx1"/>
                </a:solidFill>
              </a:rPr>
              <a:t>stranicu</a:t>
            </a:r>
            <a:endParaRPr sz="2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30" dirty="0">
                <a:solidFill>
                  <a:schemeClr val="tx1"/>
                </a:solidFill>
              </a:rPr>
              <a:t>etwinning.net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6146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27" y="980728"/>
            <a:ext cx="466725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8194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4831" y="1612675"/>
            <a:ext cx="551624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spc="15" dirty="0">
                <a:solidFill>
                  <a:schemeClr val="tx1"/>
                </a:solidFill>
              </a:rPr>
              <a:t>Koraci prilikom</a:t>
            </a:r>
            <a:r>
              <a:rPr b="1" spc="-360" dirty="0">
                <a:solidFill>
                  <a:schemeClr val="tx1"/>
                </a:solidFill>
              </a:rPr>
              <a:t> </a:t>
            </a:r>
            <a:r>
              <a:rPr b="1" spc="25" dirty="0">
                <a:solidFill>
                  <a:schemeClr val="tx1"/>
                </a:solidFill>
              </a:rPr>
              <a:t>prijave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4055" y="2511430"/>
            <a:ext cx="3087370" cy="1235075"/>
          </a:xfrm>
          <a:custGeom>
            <a:avLst/>
            <a:gdLst/>
            <a:ahLst/>
            <a:cxnLst/>
            <a:rect l="l" t="t" r="r" b="b"/>
            <a:pathLst>
              <a:path w="3087370" h="1235075">
                <a:moveTo>
                  <a:pt x="2469582" y="0"/>
                </a:moveTo>
                <a:lnTo>
                  <a:pt x="0" y="0"/>
                </a:lnTo>
                <a:lnTo>
                  <a:pt x="617410" y="617341"/>
                </a:lnTo>
                <a:lnTo>
                  <a:pt x="0" y="1234805"/>
                </a:lnTo>
                <a:lnTo>
                  <a:pt x="2469582" y="1234805"/>
                </a:lnTo>
                <a:lnTo>
                  <a:pt x="3087070" y="617341"/>
                </a:lnTo>
                <a:lnTo>
                  <a:pt x="2469582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4055" y="2511430"/>
            <a:ext cx="3087370" cy="1235075"/>
          </a:xfrm>
          <a:custGeom>
            <a:avLst/>
            <a:gdLst/>
            <a:ahLst/>
            <a:cxnLst/>
            <a:rect l="l" t="t" r="r" b="b"/>
            <a:pathLst>
              <a:path w="3087370" h="1235075">
                <a:moveTo>
                  <a:pt x="0" y="0"/>
                </a:moveTo>
                <a:lnTo>
                  <a:pt x="2469582" y="0"/>
                </a:lnTo>
                <a:lnTo>
                  <a:pt x="3087070" y="617341"/>
                </a:lnTo>
                <a:lnTo>
                  <a:pt x="2469582" y="1234805"/>
                </a:lnTo>
                <a:lnTo>
                  <a:pt x="0" y="1234805"/>
                </a:lnTo>
                <a:lnTo>
                  <a:pt x="617410" y="617341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6319" y="2885437"/>
            <a:ext cx="1676400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00" spc="-10" dirty="0">
                <a:solidFill>
                  <a:srgbClr val="FFFFFF"/>
                </a:solidFill>
                <a:latin typeface="Arial"/>
                <a:cs typeface="Arial"/>
              </a:rPr>
              <a:t>registracija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32379" y="2511430"/>
            <a:ext cx="3087370" cy="1235075"/>
          </a:xfrm>
          <a:custGeom>
            <a:avLst/>
            <a:gdLst/>
            <a:ahLst/>
            <a:cxnLst/>
            <a:rect l="l" t="t" r="r" b="b"/>
            <a:pathLst>
              <a:path w="3087370" h="1235075">
                <a:moveTo>
                  <a:pt x="2469657" y="0"/>
                </a:moveTo>
                <a:lnTo>
                  <a:pt x="0" y="0"/>
                </a:lnTo>
                <a:lnTo>
                  <a:pt x="617357" y="617341"/>
                </a:lnTo>
                <a:lnTo>
                  <a:pt x="0" y="1234805"/>
                </a:lnTo>
                <a:lnTo>
                  <a:pt x="2469657" y="1234805"/>
                </a:lnTo>
                <a:lnTo>
                  <a:pt x="3086999" y="617341"/>
                </a:lnTo>
                <a:lnTo>
                  <a:pt x="2469657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32378" y="2511430"/>
            <a:ext cx="3087370" cy="1235075"/>
          </a:xfrm>
          <a:custGeom>
            <a:avLst/>
            <a:gdLst/>
            <a:ahLst/>
            <a:cxnLst/>
            <a:rect l="l" t="t" r="r" b="b"/>
            <a:pathLst>
              <a:path w="3087370" h="1235075">
                <a:moveTo>
                  <a:pt x="0" y="0"/>
                </a:moveTo>
                <a:lnTo>
                  <a:pt x="2469657" y="0"/>
                </a:lnTo>
                <a:lnTo>
                  <a:pt x="3086999" y="617341"/>
                </a:lnTo>
                <a:lnTo>
                  <a:pt x="2469657" y="1234805"/>
                </a:lnTo>
                <a:lnTo>
                  <a:pt x="0" y="1234805"/>
                </a:lnTo>
                <a:lnTo>
                  <a:pt x="617357" y="617341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30424" y="2707954"/>
            <a:ext cx="968375" cy="790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010"/>
              </a:lnSpc>
              <a:spcBef>
                <a:spcPts val="100"/>
              </a:spcBef>
            </a:pP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oda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700" spc="-8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700">
              <a:latin typeface="Arial"/>
              <a:cs typeface="Arial"/>
            </a:endParaRPr>
          </a:p>
          <a:p>
            <a:pPr marR="1270" algn="ctr">
              <a:lnSpc>
                <a:spcPts val="3010"/>
              </a:lnSpc>
            </a:pP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škole</a:t>
            </a:r>
            <a:endParaRPr sz="27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10646" y="2511430"/>
            <a:ext cx="3087370" cy="1235075"/>
          </a:xfrm>
          <a:custGeom>
            <a:avLst/>
            <a:gdLst/>
            <a:ahLst/>
            <a:cxnLst/>
            <a:rect l="l" t="t" r="r" b="b"/>
            <a:pathLst>
              <a:path w="3087370" h="1235075">
                <a:moveTo>
                  <a:pt x="2469642" y="0"/>
                </a:moveTo>
                <a:lnTo>
                  <a:pt x="0" y="0"/>
                </a:lnTo>
                <a:lnTo>
                  <a:pt x="617463" y="617341"/>
                </a:lnTo>
                <a:lnTo>
                  <a:pt x="0" y="1234805"/>
                </a:lnTo>
                <a:lnTo>
                  <a:pt x="2469642" y="1234805"/>
                </a:lnTo>
                <a:lnTo>
                  <a:pt x="3087105" y="617341"/>
                </a:lnTo>
                <a:lnTo>
                  <a:pt x="2469642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10646" y="2511430"/>
            <a:ext cx="3087370" cy="1235075"/>
          </a:xfrm>
          <a:custGeom>
            <a:avLst/>
            <a:gdLst/>
            <a:ahLst/>
            <a:cxnLst/>
            <a:rect l="l" t="t" r="r" b="b"/>
            <a:pathLst>
              <a:path w="3087370" h="1235075">
                <a:moveTo>
                  <a:pt x="0" y="0"/>
                </a:moveTo>
                <a:lnTo>
                  <a:pt x="2469641" y="0"/>
                </a:lnTo>
                <a:lnTo>
                  <a:pt x="3087105" y="617341"/>
                </a:lnTo>
                <a:lnTo>
                  <a:pt x="2469641" y="1234805"/>
                </a:lnTo>
                <a:lnTo>
                  <a:pt x="0" y="1234805"/>
                </a:lnTo>
                <a:lnTo>
                  <a:pt x="617463" y="617341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20845" y="2707954"/>
            <a:ext cx="1351915" cy="790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010"/>
              </a:lnSpc>
              <a:spcBef>
                <a:spcPts val="100"/>
              </a:spcBef>
            </a:pPr>
            <a:r>
              <a:rPr sz="2700" spc="-8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ređe</a:t>
            </a:r>
            <a:r>
              <a:rPr sz="2700" spc="-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700">
              <a:latin typeface="Arial"/>
              <a:cs typeface="Arial"/>
            </a:endParaRPr>
          </a:p>
          <a:p>
            <a:pPr marR="1270" algn="ctr">
              <a:lnSpc>
                <a:spcPts val="3010"/>
              </a:lnSpc>
            </a:pPr>
            <a:r>
              <a:rPr sz="2700" spc="-25" dirty="0">
                <a:solidFill>
                  <a:srgbClr val="FFFFFF"/>
                </a:solidFill>
                <a:latin typeface="Arial"/>
                <a:cs typeface="Arial"/>
              </a:rPr>
              <a:t>profila</a:t>
            </a:r>
            <a:endParaRPr sz="2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4907" y="4509120"/>
            <a:ext cx="746505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solidFill>
                  <a:schemeClr val="tx1"/>
                </a:solidFill>
                <a:latin typeface="Arial"/>
                <a:cs typeface="Arial"/>
              </a:rPr>
              <a:t>Svakog </a:t>
            </a:r>
            <a:r>
              <a:rPr sz="2000" spc="-40" dirty="0">
                <a:solidFill>
                  <a:schemeClr val="tx1"/>
                </a:solidFill>
                <a:latin typeface="Arial"/>
                <a:cs typeface="Arial"/>
              </a:rPr>
              <a:t>korisnika </a:t>
            </a:r>
            <a:r>
              <a:rPr sz="2000" spc="-25" dirty="0">
                <a:solidFill>
                  <a:schemeClr val="tx1"/>
                </a:solidFill>
                <a:latin typeface="Arial"/>
                <a:cs typeface="Arial"/>
              </a:rPr>
              <a:t>potvrđuje </a:t>
            </a:r>
            <a:r>
              <a:rPr sz="2000" spc="-15" dirty="0">
                <a:solidFill>
                  <a:schemeClr val="tx1"/>
                </a:solidFill>
                <a:latin typeface="Arial"/>
                <a:cs typeface="Arial"/>
              </a:rPr>
              <a:t>Agencija </a:t>
            </a:r>
            <a:r>
              <a:rPr sz="2000" spc="-10" dirty="0">
                <a:solidFill>
                  <a:schemeClr val="tx1"/>
                </a:solidFill>
                <a:latin typeface="Arial"/>
                <a:cs typeface="Arial"/>
              </a:rPr>
              <a:t>tako da  </a:t>
            </a:r>
            <a:r>
              <a:rPr sz="2000" spc="-40" dirty="0">
                <a:solidFill>
                  <a:schemeClr val="tx1"/>
                </a:solidFill>
                <a:latin typeface="Arial"/>
                <a:cs typeface="Arial"/>
              </a:rPr>
              <a:t>se </a:t>
            </a:r>
            <a:r>
              <a:rPr sz="2000" spc="-10" dirty="0">
                <a:solidFill>
                  <a:schemeClr val="tx1"/>
                </a:solidFill>
                <a:latin typeface="Arial"/>
                <a:cs typeface="Arial"/>
              </a:rPr>
              <a:t>do </a:t>
            </a:r>
            <a:r>
              <a:rPr sz="2000" spc="-35" dirty="0">
                <a:solidFill>
                  <a:schemeClr val="tx1"/>
                </a:solidFill>
                <a:latin typeface="Arial"/>
                <a:cs typeface="Arial"/>
              </a:rPr>
              <a:t>prve </a:t>
            </a:r>
            <a:r>
              <a:rPr sz="2000" spc="-20" dirty="0">
                <a:solidFill>
                  <a:schemeClr val="tx1"/>
                </a:solidFill>
                <a:latin typeface="Arial"/>
                <a:cs typeface="Arial"/>
              </a:rPr>
              <a:t>prijave </a:t>
            </a:r>
            <a:r>
              <a:rPr sz="2000" spc="-35" dirty="0">
                <a:solidFill>
                  <a:schemeClr val="tx1"/>
                </a:solidFill>
                <a:latin typeface="Arial"/>
                <a:cs typeface="Arial"/>
              </a:rPr>
              <a:t>obično </a:t>
            </a:r>
            <a:r>
              <a:rPr sz="2000" spc="-5" dirty="0">
                <a:solidFill>
                  <a:schemeClr val="tx1"/>
                </a:solidFill>
                <a:latin typeface="Arial"/>
                <a:cs typeface="Arial"/>
              </a:rPr>
              <a:t>čeka </a:t>
            </a:r>
            <a:r>
              <a:rPr sz="2000" spc="-15" dirty="0">
                <a:solidFill>
                  <a:schemeClr val="tx1"/>
                </a:solidFill>
                <a:latin typeface="Arial"/>
                <a:cs typeface="Arial"/>
              </a:rPr>
              <a:t>dan</a:t>
            </a:r>
            <a:r>
              <a:rPr sz="2000" spc="5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chemeClr val="tx1"/>
                </a:solidFill>
                <a:latin typeface="Arial"/>
                <a:cs typeface="Arial"/>
              </a:rPr>
              <a:t>dva.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3803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5398" y="790546"/>
            <a:ext cx="5269839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b="1" spc="10" dirty="0">
                <a:solidFill>
                  <a:schemeClr val="tx1"/>
                </a:solidFill>
                <a:latin typeface="+mn-lt"/>
              </a:rPr>
              <a:t>Što </a:t>
            </a:r>
            <a:r>
              <a:rPr sz="3600" b="1" spc="25" dirty="0">
                <a:solidFill>
                  <a:schemeClr val="tx1"/>
                </a:solidFill>
                <a:latin typeface="+mn-lt"/>
              </a:rPr>
              <a:t>ćemo</a:t>
            </a:r>
            <a:r>
              <a:rPr sz="3600" b="1" spc="-35" dirty="0">
                <a:solidFill>
                  <a:schemeClr val="tx1"/>
                </a:solidFill>
                <a:latin typeface="+mn-lt"/>
              </a:rPr>
              <a:t> </a:t>
            </a:r>
            <a:r>
              <a:rPr sz="3600" b="1" spc="-15" dirty="0">
                <a:solidFill>
                  <a:schemeClr val="tx1"/>
                </a:solidFill>
                <a:latin typeface="+mn-lt"/>
              </a:rPr>
              <a:t>raditi?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62" y="2367220"/>
            <a:ext cx="7178675" cy="202299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527050" indent="-514350">
              <a:lnSpc>
                <a:spcPct val="100000"/>
              </a:lnSpc>
              <a:spcBef>
                <a:spcPts val="775"/>
              </a:spcBef>
              <a:buAutoNum type="arabicPeriod"/>
              <a:tabLst>
                <a:tab pos="527050" algn="l"/>
                <a:tab pos="527685" algn="l"/>
              </a:tabLst>
            </a:pPr>
            <a:r>
              <a:rPr sz="2000" spc="-30" dirty="0">
                <a:solidFill>
                  <a:schemeClr val="tx1"/>
                </a:solidFill>
                <a:latin typeface="Arial"/>
                <a:cs typeface="Arial"/>
              </a:rPr>
              <a:t>proučiti</a:t>
            </a:r>
            <a:r>
              <a:rPr sz="2000" spc="2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chemeClr val="tx1"/>
                </a:solidFill>
                <a:latin typeface="Arial"/>
                <a:cs typeface="Arial"/>
              </a:rPr>
              <a:t>portal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680"/>
              </a:spcBef>
              <a:buAutoNum type="arabicPeriod"/>
              <a:tabLst>
                <a:tab pos="527050" algn="l"/>
                <a:tab pos="527685" algn="l"/>
              </a:tabLst>
            </a:pPr>
            <a:r>
              <a:rPr lang="hr-HR" sz="2000" spc="-30" dirty="0">
                <a:solidFill>
                  <a:schemeClr val="tx1"/>
                </a:solidFill>
                <a:latin typeface="Arial"/>
                <a:cs typeface="Arial"/>
              </a:rPr>
              <a:t>kreirati i</a:t>
            </a:r>
            <a:r>
              <a:rPr sz="20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chemeClr val="tx1"/>
                </a:solidFill>
                <a:latin typeface="Arial"/>
                <a:cs typeface="Arial"/>
              </a:rPr>
              <a:t>urediti</a:t>
            </a:r>
            <a:r>
              <a:rPr sz="2000" spc="3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chemeClr val="tx1"/>
                </a:solidFill>
                <a:latin typeface="Arial"/>
                <a:cs typeface="Arial"/>
              </a:rPr>
              <a:t>profil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755"/>
              </a:spcBef>
              <a:buAutoNum type="arabicPeriod" startAt="4"/>
              <a:tabLst>
                <a:tab pos="546100" algn="l"/>
                <a:tab pos="546735" algn="l"/>
              </a:tabLst>
            </a:pPr>
            <a:r>
              <a:rPr sz="2000" spc="-35" dirty="0">
                <a:solidFill>
                  <a:schemeClr val="tx1"/>
                </a:solidFill>
                <a:latin typeface="Arial"/>
                <a:cs typeface="Arial"/>
              </a:rPr>
              <a:t>istražiti partnerski</a:t>
            </a:r>
            <a:r>
              <a:rPr sz="2000" spc="-25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chemeClr val="tx1"/>
                </a:solidFill>
                <a:latin typeface="Arial"/>
                <a:cs typeface="Arial"/>
              </a:rPr>
              <a:t>forum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546100" indent="-533400">
              <a:lnSpc>
                <a:spcPct val="100000"/>
              </a:lnSpc>
              <a:spcBef>
                <a:spcPts val="760"/>
              </a:spcBef>
              <a:buAutoNum type="arabicPeriod" startAt="4"/>
              <a:tabLst>
                <a:tab pos="546100" algn="l"/>
                <a:tab pos="546735" algn="l"/>
              </a:tabLst>
            </a:pPr>
            <a:r>
              <a:rPr sz="2000" spc="-25" dirty="0">
                <a:solidFill>
                  <a:schemeClr val="tx1"/>
                </a:solidFill>
                <a:latin typeface="Arial"/>
                <a:cs typeface="Arial"/>
              </a:rPr>
              <a:t>pronaći </a:t>
            </a:r>
            <a:r>
              <a:rPr sz="2000" spc="-15" dirty="0">
                <a:solidFill>
                  <a:schemeClr val="tx1"/>
                </a:solidFill>
                <a:latin typeface="Arial"/>
                <a:cs typeface="Arial"/>
              </a:rPr>
              <a:t>projektne</a:t>
            </a:r>
            <a:r>
              <a:rPr sz="2000" spc="2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chemeClr val="tx1"/>
                </a:solidFill>
                <a:latin typeface="Arial"/>
                <a:cs typeface="Arial"/>
              </a:rPr>
              <a:t>komplete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680"/>
              </a:spcBef>
              <a:buAutoNum type="arabicPeriod" startAt="4"/>
              <a:tabLst>
                <a:tab pos="527050" algn="l"/>
                <a:tab pos="527685" algn="l"/>
              </a:tabLst>
            </a:pPr>
            <a:r>
              <a:rPr sz="2000" spc="-35" dirty="0">
                <a:solidFill>
                  <a:schemeClr val="tx1"/>
                </a:solidFill>
                <a:latin typeface="Arial"/>
                <a:cs typeface="Arial"/>
              </a:rPr>
              <a:t>proučiti </a:t>
            </a:r>
            <a:r>
              <a:rPr sz="2000" spc="15" dirty="0">
                <a:solidFill>
                  <a:schemeClr val="tx1"/>
                </a:solidFill>
                <a:latin typeface="Arial"/>
                <a:cs typeface="Arial"/>
              </a:rPr>
              <a:t>koja </a:t>
            </a:r>
            <a:r>
              <a:rPr sz="2000" spc="-40" dirty="0">
                <a:solidFill>
                  <a:schemeClr val="tx1"/>
                </a:solidFill>
                <a:latin typeface="Arial"/>
                <a:cs typeface="Arial"/>
              </a:rPr>
              <a:t>nam se </a:t>
            </a:r>
            <a:r>
              <a:rPr sz="2000" spc="-55" dirty="0">
                <a:solidFill>
                  <a:schemeClr val="tx1"/>
                </a:solidFill>
                <a:latin typeface="Arial"/>
                <a:cs typeface="Arial"/>
              </a:rPr>
              <a:t>nude</a:t>
            </a:r>
            <a:r>
              <a:rPr sz="2000" spc="-29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chemeClr val="tx1"/>
                </a:solidFill>
                <a:latin typeface="Arial"/>
                <a:cs typeface="Arial"/>
              </a:rPr>
              <a:t>usavršavanja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68144" y="2132856"/>
            <a:ext cx="2016251" cy="2150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277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1680" y="908720"/>
            <a:ext cx="546989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b="1" spc="-10" dirty="0">
                <a:solidFill>
                  <a:schemeClr val="tx1"/>
                </a:solidFill>
              </a:rPr>
              <a:t>Krenimo </a:t>
            </a:r>
            <a:r>
              <a:rPr b="1" spc="15" dirty="0">
                <a:solidFill>
                  <a:schemeClr val="tx1"/>
                </a:solidFill>
              </a:rPr>
              <a:t>s</a:t>
            </a:r>
            <a:r>
              <a:rPr b="1" spc="200" dirty="0">
                <a:solidFill>
                  <a:schemeClr val="tx1"/>
                </a:solidFill>
              </a:rPr>
              <a:t> </a:t>
            </a:r>
            <a:r>
              <a:rPr b="1" spc="15" dirty="0">
                <a:solidFill>
                  <a:schemeClr val="tx1"/>
                </a:solidFill>
              </a:rPr>
              <a:t>registracijom!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57" y="2086288"/>
            <a:ext cx="7544434" cy="22057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32434" algn="l"/>
              </a:tabLst>
            </a:pPr>
            <a:r>
              <a:rPr sz="2000" spc="-40" dirty="0">
                <a:solidFill>
                  <a:schemeClr val="tx1"/>
                </a:solidFill>
                <a:latin typeface="Arial"/>
                <a:cs typeface="Arial"/>
              </a:rPr>
              <a:t>Unesite </a:t>
            </a:r>
            <a:r>
              <a:rPr sz="2000" spc="-10" dirty="0">
                <a:solidFill>
                  <a:schemeClr val="tx1"/>
                </a:solidFill>
                <a:latin typeface="Arial"/>
                <a:cs typeface="Arial"/>
              </a:rPr>
              <a:t>informacije </a:t>
            </a:r>
            <a:r>
              <a:rPr sz="2000" dirty="0">
                <a:solidFill>
                  <a:schemeClr val="tx1"/>
                </a:solidFill>
                <a:latin typeface="Arial"/>
                <a:cs typeface="Arial"/>
              </a:rPr>
              <a:t>o </a:t>
            </a:r>
            <a:r>
              <a:rPr sz="2000" spc="-30" dirty="0">
                <a:solidFill>
                  <a:schemeClr val="tx1"/>
                </a:solidFill>
                <a:latin typeface="Arial"/>
                <a:cs typeface="Arial"/>
              </a:rPr>
              <a:t>sebi </a:t>
            </a:r>
            <a:r>
              <a:rPr sz="2000" dirty="0">
                <a:solidFill>
                  <a:schemeClr val="tx1"/>
                </a:solidFill>
                <a:latin typeface="Arial"/>
                <a:cs typeface="Arial"/>
              </a:rPr>
              <a:t>i </a:t>
            </a:r>
            <a:r>
              <a:rPr sz="2000" spc="-20" dirty="0">
                <a:solidFill>
                  <a:schemeClr val="tx1"/>
                </a:solidFill>
                <a:latin typeface="Arial"/>
                <a:cs typeface="Arial"/>
              </a:rPr>
              <a:t>svojoj</a:t>
            </a:r>
            <a:r>
              <a:rPr sz="2000" spc="-2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chemeClr val="tx1"/>
                </a:solidFill>
                <a:latin typeface="Arial"/>
                <a:cs typeface="Arial"/>
              </a:rPr>
              <a:t>školi.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560"/>
              </a:spcBef>
              <a:buAutoNum type="arabicPeriod"/>
              <a:tabLst>
                <a:tab pos="432434" algn="l"/>
              </a:tabLst>
            </a:pPr>
            <a:r>
              <a:rPr sz="2000" spc="-20" dirty="0">
                <a:solidFill>
                  <a:schemeClr val="tx1"/>
                </a:solidFill>
                <a:latin typeface="Arial"/>
                <a:cs typeface="Arial"/>
              </a:rPr>
              <a:t>Dobit </a:t>
            </a:r>
            <a:r>
              <a:rPr sz="2000" spc="-10" dirty="0">
                <a:solidFill>
                  <a:schemeClr val="tx1"/>
                </a:solidFill>
                <a:latin typeface="Arial"/>
                <a:cs typeface="Arial"/>
              </a:rPr>
              <a:t>ćete </a:t>
            </a:r>
            <a:r>
              <a:rPr sz="2000" spc="-15" dirty="0">
                <a:solidFill>
                  <a:schemeClr val="tx1"/>
                </a:solidFill>
                <a:latin typeface="Arial"/>
                <a:cs typeface="Arial"/>
              </a:rPr>
              <a:t>e-mail </a:t>
            </a:r>
            <a:r>
              <a:rPr sz="2000" spc="-40" dirty="0">
                <a:solidFill>
                  <a:schemeClr val="tx1"/>
                </a:solidFill>
                <a:latin typeface="Arial"/>
                <a:cs typeface="Arial"/>
              </a:rPr>
              <a:t>sa</a:t>
            </a:r>
            <a:r>
              <a:rPr sz="2000" spc="3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chemeClr val="tx1"/>
                </a:solidFill>
                <a:latin typeface="Arial"/>
                <a:cs typeface="Arial"/>
              </a:rPr>
              <a:t>potvrdom.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55600" marR="5080" indent="-342900">
              <a:lnSpc>
                <a:spcPct val="150200"/>
              </a:lnSpc>
              <a:spcBef>
                <a:spcPts val="675"/>
              </a:spcBef>
              <a:buAutoNum type="arabicPeriod"/>
              <a:tabLst>
                <a:tab pos="432434" algn="l"/>
              </a:tabLst>
            </a:pPr>
            <a:r>
              <a:rPr sz="2000" spc="-25" dirty="0">
                <a:solidFill>
                  <a:schemeClr val="tx1"/>
                </a:solidFill>
                <a:latin typeface="Arial"/>
                <a:cs typeface="Arial"/>
              </a:rPr>
              <a:t>Čim </a:t>
            </a:r>
            <a:r>
              <a:rPr sz="2000" spc="-30" dirty="0">
                <a:solidFill>
                  <a:schemeClr val="tx1"/>
                </a:solidFill>
                <a:latin typeface="Arial"/>
                <a:cs typeface="Arial"/>
              </a:rPr>
              <a:t>potvrdite </a:t>
            </a:r>
            <a:r>
              <a:rPr sz="2000" spc="-20" dirty="0">
                <a:solidFill>
                  <a:schemeClr val="tx1"/>
                </a:solidFill>
                <a:latin typeface="Arial"/>
                <a:cs typeface="Arial"/>
              </a:rPr>
              <a:t>svoju pred-registraciju, </a:t>
            </a:r>
            <a:r>
              <a:rPr sz="2000" spc="5" dirty="0">
                <a:solidFill>
                  <a:schemeClr val="tx1"/>
                </a:solidFill>
                <a:latin typeface="Arial"/>
                <a:cs typeface="Arial"/>
              </a:rPr>
              <a:t>moći  </a:t>
            </a:r>
            <a:r>
              <a:rPr sz="2000" spc="-10" dirty="0">
                <a:solidFill>
                  <a:schemeClr val="tx1"/>
                </a:solidFill>
                <a:latin typeface="Arial"/>
                <a:cs typeface="Arial"/>
              </a:rPr>
              <a:t>ćete </a:t>
            </a:r>
            <a:r>
              <a:rPr sz="2000" spc="-30" dirty="0">
                <a:solidFill>
                  <a:schemeClr val="tx1"/>
                </a:solidFill>
                <a:latin typeface="Arial"/>
                <a:cs typeface="Arial"/>
              </a:rPr>
              <a:t>dovršiti </a:t>
            </a:r>
            <a:r>
              <a:rPr sz="2000" dirty="0">
                <a:solidFill>
                  <a:schemeClr val="tx1"/>
                </a:solidFill>
                <a:latin typeface="Arial"/>
                <a:cs typeface="Arial"/>
              </a:rPr>
              <a:t>i </a:t>
            </a:r>
            <a:r>
              <a:rPr sz="2000" spc="-35" dirty="0">
                <a:solidFill>
                  <a:schemeClr val="tx1"/>
                </a:solidFill>
                <a:latin typeface="Arial"/>
                <a:cs typeface="Arial"/>
              </a:rPr>
              <a:t>drugi </a:t>
            </a:r>
            <a:r>
              <a:rPr sz="2000" spc="-30" dirty="0">
                <a:solidFill>
                  <a:schemeClr val="tx1"/>
                </a:solidFill>
                <a:latin typeface="Arial"/>
                <a:cs typeface="Arial"/>
              </a:rPr>
              <a:t>dio prijavnog</a:t>
            </a:r>
            <a:r>
              <a:rPr sz="2000" spc="6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chemeClr val="tx1"/>
                </a:solidFill>
                <a:latin typeface="Arial"/>
                <a:cs typeface="Arial"/>
              </a:rPr>
              <a:t>postupka</a:t>
            </a:r>
            <a:r>
              <a:rPr sz="3000" spc="-30" dirty="0">
                <a:solidFill>
                  <a:srgbClr val="4AACC5"/>
                </a:solidFill>
                <a:latin typeface="Arial"/>
                <a:cs typeface="Arial"/>
              </a:rPr>
              <a:t>.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312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0967" y="1988892"/>
            <a:ext cx="7962016" cy="4822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9510" y="3792839"/>
            <a:ext cx="3643629" cy="1214755"/>
          </a:xfrm>
          <a:custGeom>
            <a:avLst/>
            <a:gdLst/>
            <a:ahLst/>
            <a:cxnLst/>
            <a:rect l="l" t="t" r="r" b="b"/>
            <a:pathLst>
              <a:path w="3643629" h="1214754">
                <a:moveTo>
                  <a:pt x="0" y="607198"/>
                </a:moveTo>
                <a:lnTo>
                  <a:pt x="5230" y="560832"/>
                </a:lnTo>
                <a:lnTo>
                  <a:pt x="20669" y="515417"/>
                </a:lnTo>
                <a:lnTo>
                  <a:pt x="45940" y="471079"/>
                </a:lnTo>
                <a:lnTo>
                  <a:pt x="80665" y="427943"/>
                </a:lnTo>
                <a:lnTo>
                  <a:pt x="124466" y="386136"/>
                </a:lnTo>
                <a:lnTo>
                  <a:pt x="176967" y="345783"/>
                </a:lnTo>
                <a:lnTo>
                  <a:pt x="237790" y="307010"/>
                </a:lnTo>
                <a:lnTo>
                  <a:pt x="271204" y="288255"/>
                </a:lnTo>
                <a:lnTo>
                  <a:pt x="306558" y="269942"/>
                </a:lnTo>
                <a:lnTo>
                  <a:pt x="343802" y="252086"/>
                </a:lnTo>
                <a:lnTo>
                  <a:pt x="382892" y="234705"/>
                </a:lnTo>
                <a:lnTo>
                  <a:pt x="423779" y="217812"/>
                </a:lnTo>
                <a:lnTo>
                  <a:pt x="466416" y="201424"/>
                </a:lnTo>
                <a:lnTo>
                  <a:pt x="510756" y="185557"/>
                </a:lnTo>
                <a:lnTo>
                  <a:pt x="556752" y="170227"/>
                </a:lnTo>
                <a:lnTo>
                  <a:pt x="604357" y="155448"/>
                </a:lnTo>
                <a:lnTo>
                  <a:pt x="653524" y="141237"/>
                </a:lnTo>
                <a:lnTo>
                  <a:pt x="704204" y="127610"/>
                </a:lnTo>
                <a:lnTo>
                  <a:pt x="756352" y="114581"/>
                </a:lnTo>
                <a:lnTo>
                  <a:pt x="809920" y="102168"/>
                </a:lnTo>
                <a:lnTo>
                  <a:pt x="864861" y="90385"/>
                </a:lnTo>
                <a:lnTo>
                  <a:pt x="921127" y="79249"/>
                </a:lnTo>
                <a:lnTo>
                  <a:pt x="978672" y="68774"/>
                </a:lnTo>
                <a:lnTo>
                  <a:pt x="1037449" y="58978"/>
                </a:lnTo>
                <a:lnTo>
                  <a:pt x="1097409" y="49874"/>
                </a:lnTo>
                <a:lnTo>
                  <a:pt x="1158506" y="41480"/>
                </a:lnTo>
                <a:lnTo>
                  <a:pt x="1220693" y="33811"/>
                </a:lnTo>
                <a:lnTo>
                  <a:pt x="1283923" y="26882"/>
                </a:lnTo>
                <a:lnTo>
                  <a:pt x="1348148" y="20710"/>
                </a:lnTo>
                <a:lnTo>
                  <a:pt x="1413321" y="15310"/>
                </a:lnTo>
                <a:lnTo>
                  <a:pt x="1479395" y="10697"/>
                </a:lnTo>
                <a:lnTo>
                  <a:pt x="1546324" y="6888"/>
                </a:lnTo>
                <a:lnTo>
                  <a:pt x="1614059" y="3898"/>
                </a:lnTo>
                <a:lnTo>
                  <a:pt x="1682553" y="1743"/>
                </a:lnTo>
                <a:lnTo>
                  <a:pt x="1751760" y="438"/>
                </a:lnTo>
                <a:lnTo>
                  <a:pt x="1821632" y="0"/>
                </a:lnTo>
                <a:lnTo>
                  <a:pt x="1891507" y="438"/>
                </a:lnTo>
                <a:lnTo>
                  <a:pt x="1960718" y="1743"/>
                </a:lnTo>
                <a:lnTo>
                  <a:pt x="2029215" y="3898"/>
                </a:lnTo>
                <a:lnTo>
                  <a:pt x="2096953" y="6888"/>
                </a:lnTo>
                <a:lnTo>
                  <a:pt x="2163884" y="10697"/>
                </a:lnTo>
                <a:lnTo>
                  <a:pt x="2229961" y="15310"/>
                </a:lnTo>
                <a:lnTo>
                  <a:pt x="2295137" y="20710"/>
                </a:lnTo>
                <a:lnTo>
                  <a:pt x="2359365" y="26882"/>
                </a:lnTo>
                <a:lnTo>
                  <a:pt x="2422597" y="33811"/>
                </a:lnTo>
                <a:lnTo>
                  <a:pt x="2484786" y="41480"/>
                </a:lnTo>
                <a:lnTo>
                  <a:pt x="2545885" y="49874"/>
                </a:lnTo>
                <a:lnTo>
                  <a:pt x="2605848" y="58978"/>
                </a:lnTo>
                <a:lnTo>
                  <a:pt x="2664626" y="68774"/>
                </a:lnTo>
                <a:lnTo>
                  <a:pt x="2722172" y="79249"/>
                </a:lnTo>
                <a:lnTo>
                  <a:pt x="2778441" y="90385"/>
                </a:lnTo>
                <a:lnTo>
                  <a:pt x="2833383" y="102168"/>
                </a:lnTo>
                <a:lnTo>
                  <a:pt x="2886952" y="114581"/>
                </a:lnTo>
                <a:lnTo>
                  <a:pt x="2939102" y="127610"/>
                </a:lnTo>
                <a:lnTo>
                  <a:pt x="2989784" y="141237"/>
                </a:lnTo>
                <a:lnTo>
                  <a:pt x="3038952" y="155448"/>
                </a:lnTo>
                <a:lnTo>
                  <a:pt x="3086558" y="170227"/>
                </a:lnTo>
                <a:lnTo>
                  <a:pt x="3132555" y="185557"/>
                </a:lnTo>
                <a:lnTo>
                  <a:pt x="3176896" y="201424"/>
                </a:lnTo>
                <a:lnTo>
                  <a:pt x="3219534" y="217812"/>
                </a:lnTo>
                <a:lnTo>
                  <a:pt x="3260422" y="234705"/>
                </a:lnTo>
                <a:lnTo>
                  <a:pt x="3299512" y="252086"/>
                </a:lnTo>
                <a:lnTo>
                  <a:pt x="3336758" y="269942"/>
                </a:lnTo>
                <a:lnTo>
                  <a:pt x="3372112" y="288255"/>
                </a:lnTo>
                <a:lnTo>
                  <a:pt x="3405527" y="307010"/>
                </a:lnTo>
                <a:lnTo>
                  <a:pt x="3466351" y="345783"/>
                </a:lnTo>
                <a:lnTo>
                  <a:pt x="3518853" y="386136"/>
                </a:lnTo>
                <a:lnTo>
                  <a:pt x="3562655" y="427943"/>
                </a:lnTo>
                <a:lnTo>
                  <a:pt x="3597380" y="471079"/>
                </a:lnTo>
                <a:lnTo>
                  <a:pt x="3622651" y="515417"/>
                </a:lnTo>
                <a:lnTo>
                  <a:pt x="3638091" y="560832"/>
                </a:lnTo>
                <a:lnTo>
                  <a:pt x="3643321" y="607198"/>
                </a:lnTo>
                <a:lnTo>
                  <a:pt x="3642006" y="630484"/>
                </a:lnTo>
                <a:lnTo>
                  <a:pt x="3631624" y="676376"/>
                </a:lnTo>
                <a:lnTo>
                  <a:pt x="3611221" y="721258"/>
                </a:lnTo>
                <a:lnTo>
                  <a:pt x="3581176" y="765002"/>
                </a:lnTo>
                <a:lnTo>
                  <a:pt x="3541865" y="807483"/>
                </a:lnTo>
                <a:lnTo>
                  <a:pt x="3493665" y="848574"/>
                </a:lnTo>
                <a:lnTo>
                  <a:pt x="3436955" y="888151"/>
                </a:lnTo>
                <a:lnTo>
                  <a:pt x="3372112" y="926087"/>
                </a:lnTo>
                <a:lnTo>
                  <a:pt x="3336758" y="944401"/>
                </a:lnTo>
                <a:lnTo>
                  <a:pt x="3299512" y="962256"/>
                </a:lnTo>
                <a:lnTo>
                  <a:pt x="3260422" y="979639"/>
                </a:lnTo>
                <a:lnTo>
                  <a:pt x="3219534" y="996533"/>
                </a:lnTo>
                <a:lnTo>
                  <a:pt x="3176896" y="1012922"/>
                </a:lnTo>
                <a:lnTo>
                  <a:pt x="3132555" y="1028791"/>
                </a:lnTo>
                <a:lnTo>
                  <a:pt x="3086558" y="1044124"/>
                </a:lnTo>
                <a:lnTo>
                  <a:pt x="3038952" y="1058904"/>
                </a:lnTo>
                <a:lnTo>
                  <a:pt x="2989784" y="1073118"/>
                </a:lnTo>
                <a:lnTo>
                  <a:pt x="2939102" y="1086747"/>
                </a:lnTo>
                <a:lnTo>
                  <a:pt x="2886952" y="1099778"/>
                </a:lnTo>
                <a:lnTo>
                  <a:pt x="2833383" y="1112194"/>
                </a:lnTo>
                <a:lnTo>
                  <a:pt x="2778441" y="1123980"/>
                </a:lnTo>
                <a:lnTo>
                  <a:pt x="2722172" y="1135119"/>
                </a:lnTo>
                <a:lnTo>
                  <a:pt x="2664626" y="1145596"/>
                </a:lnTo>
                <a:lnTo>
                  <a:pt x="2605848" y="1155395"/>
                </a:lnTo>
                <a:lnTo>
                  <a:pt x="2545885" y="1164501"/>
                </a:lnTo>
                <a:lnTo>
                  <a:pt x="2484786" y="1172898"/>
                </a:lnTo>
                <a:lnTo>
                  <a:pt x="2422597" y="1180569"/>
                </a:lnTo>
                <a:lnTo>
                  <a:pt x="2359365" y="1187500"/>
                </a:lnTo>
                <a:lnTo>
                  <a:pt x="2295137" y="1193675"/>
                </a:lnTo>
                <a:lnTo>
                  <a:pt x="2229961" y="1199077"/>
                </a:lnTo>
                <a:lnTo>
                  <a:pt x="2163884" y="1203691"/>
                </a:lnTo>
                <a:lnTo>
                  <a:pt x="2096953" y="1207502"/>
                </a:lnTo>
                <a:lnTo>
                  <a:pt x="2029215" y="1210493"/>
                </a:lnTo>
                <a:lnTo>
                  <a:pt x="1960718" y="1212649"/>
                </a:lnTo>
                <a:lnTo>
                  <a:pt x="1891507" y="1213954"/>
                </a:lnTo>
                <a:lnTo>
                  <a:pt x="1821632" y="1214393"/>
                </a:lnTo>
                <a:lnTo>
                  <a:pt x="1751760" y="1213954"/>
                </a:lnTo>
                <a:lnTo>
                  <a:pt x="1682553" y="1212649"/>
                </a:lnTo>
                <a:lnTo>
                  <a:pt x="1614059" y="1210493"/>
                </a:lnTo>
                <a:lnTo>
                  <a:pt x="1546324" y="1207502"/>
                </a:lnTo>
                <a:lnTo>
                  <a:pt x="1479395" y="1203691"/>
                </a:lnTo>
                <a:lnTo>
                  <a:pt x="1413321" y="1199077"/>
                </a:lnTo>
                <a:lnTo>
                  <a:pt x="1348148" y="1193675"/>
                </a:lnTo>
                <a:lnTo>
                  <a:pt x="1283923" y="1187500"/>
                </a:lnTo>
                <a:lnTo>
                  <a:pt x="1220693" y="1180569"/>
                </a:lnTo>
                <a:lnTo>
                  <a:pt x="1158506" y="1172898"/>
                </a:lnTo>
                <a:lnTo>
                  <a:pt x="1097409" y="1164501"/>
                </a:lnTo>
                <a:lnTo>
                  <a:pt x="1037449" y="1155395"/>
                </a:lnTo>
                <a:lnTo>
                  <a:pt x="978672" y="1145596"/>
                </a:lnTo>
                <a:lnTo>
                  <a:pt x="921127" y="1135119"/>
                </a:lnTo>
                <a:lnTo>
                  <a:pt x="864861" y="1123980"/>
                </a:lnTo>
                <a:lnTo>
                  <a:pt x="809920" y="1112194"/>
                </a:lnTo>
                <a:lnTo>
                  <a:pt x="756352" y="1099778"/>
                </a:lnTo>
                <a:lnTo>
                  <a:pt x="704204" y="1086747"/>
                </a:lnTo>
                <a:lnTo>
                  <a:pt x="653524" y="1073118"/>
                </a:lnTo>
                <a:lnTo>
                  <a:pt x="604357" y="1058904"/>
                </a:lnTo>
                <a:lnTo>
                  <a:pt x="556752" y="1044124"/>
                </a:lnTo>
                <a:lnTo>
                  <a:pt x="510756" y="1028791"/>
                </a:lnTo>
                <a:lnTo>
                  <a:pt x="466416" y="1012922"/>
                </a:lnTo>
                <a:lnTo>
                  <a:pt x="423779" y="996533"/>
                </a:lnTo>
                <a:lnTo>
                  <a:pt x="382892" y="979639"/>
                </a:lnTo>
                <a:lnTo>
                  <a:pt x="343802" y="962256"/>
                </a:lnTo>
                <a:lnTo>
                  <a:pt x="306558" y="944401"/>
                </a:lnTo>
                <a:lnTo>
                  <a:pt x="271204" y="926087"/>
                </a:lnTo>
                <a:lnTo>
                  <a:pt x="237790" y="907332"/>
                </a:lnTo>
                <a:lnTo>
                  <a:pt x="176967" y="868560"/>
                </a:lnTo>
                <a:lnTo>
                  <a:pt x="124466" y="828210"/>
                </a:lnTo>
                <a:lnTo>
                  <a:pt x="80665" y="786408"/>
                </a:lnTo>
                <a:lnTo>
                  <a:pt x="45940" y="743280"/>
                </a:lnTo>
                <a:lnTo>
                  <a:pt x="20669" y="698951"/>
                </a:lnTo>
                <a:lnTo>
                  <a:pt x="5230" y="653549"/>
                </a:lnTo>
                <a:lnTo>
                  <a:pt x="0" y="607198"/>
                </a:lnTo>
                <a:close/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9826" y="3440033"/>
            <a:ext cx="3643629" cy="1214755"/>
          </a:xfrm>
          <a:custGeom>
            <a:avLst/>
            <a:gdLst/>
            <a:ahLst/>
            <a:cxnLst/>
            <a:rect l="l" t="t" r="r" b="b"/>
            <a:pathLst>
              <a:path w="3643629" h="1214754">
                <a:moveTo>
                  <a:pt x="0" y="607198"/>
                </a:moveTo>
                <a:lnTo>
                  <a:pt x="5230" y="560846"/>
                </a:lnTo>
                <a:lnTo>
                  <a:pt x="20669" y="515443"/>
                </a:lnTo>
                <a:lnTo>
                  <a:pt x="45940" y="471114"/>
                </a:lnTo>
                <a:lnTo>
                  <a:pt x="80664" y="427985"/>
                </a:lnTo>
                <a:lnTo>
                  <a:pt x="124466" y="386182"/>
                </a:lnTo>
                <a:lnTo>
                  <a:pt x="176967" y="345832"/>
                </a:lnTo>
                <a:lnTo>
                  <a:pt x="237790" y="307060"/>
                </a:lnTo>
                <a:lnTo>
                  <a:pt x="271204" y="288305"/>
                </a:lnTo>
                <a:lnTo>
                  <a:pt x="306557" y="269991"/>
                </a:lnTo>
                <a:lnTo>
                  <a:pt x="343802" y="252135"/>
                </a:lnTo>
                <a:lnTo>
                  <a:pt x="382892" y="234752"/>
                </a:lnTo>
                <a:lnTo>
                  <a:pt x="423779" y="217859"/>
                </a:lnTo>
                <a:lnTo>
                  <a:pt x="466417" y="201469"/>
                </a:lnTo>
                <a:lnTo>
                  <a:pt x="510758" y="185601"/>
                </a:lnTo>
                <a:lnTo>
                  <a:pt x="556754" y="170268"/>
                </a:lnTo>
                <a:lnTo>
                  <a:pt x="604360" y="155487"/>
                </a:lnTo>
                <a:lnTo>
                  <a:pt x="653527" y="141274"/>
                </a:lnTo>
                <a:lnTo>
                  <a:pt x="704208" y="127644"/>
                </a:lnTo>
                <a:lnTo>
                  <a:pt x="756357" y="114613"/>
                </a:lnTo>
                <a:lnTo>
                  <a:pt x="809926" y="102197"/>
                </a:lnTo>
                <a:lnTo>
                  <a:pt x="864867" y="90412"/>
                </a:lnTo>
                <a:lnTo>
                  <a:pt x="921135" y="79273"/>
                </a:lnTo>
                <a:lnTo>
                  <a:pt x="978681" y="68796"/>
                </a:lnTo>
                <a:lnTo>
                  <a:pt x="1037458" y="58997"/>
                </a:lnTo>
                <a:lnTo>
                  <a:pt x="1097420" y="49891"/>
                </a:lnTo>
                <a:lnTo>
                  <a:pt x="1158519" y="41494"/>
                </a:lnTo>
                <a:lnTo>
                  <a:pt x="1220707" y="33823"/>
                </a:lnTo>
                <a:lnTo>
                  <a:pt x="1283939" y="26892"/>
                </a:lnTo>
                <a:lnTo>
                  <a:pt x="1348166" y="20718"/>
                </a:lnTo>
                <a:lnTo>
                  <a:pt x="1413341" y="15315"/>
                </a:lnTo>
                <a:lnTo>
                  <a:pt x="1479418" y="10701"/>
                </a:lnTo>
                <a:lnTo>
                  <a:pt x="1546348" y="6890"/>
                </a:lnTo>
                <a:lnTo>
                  <a:pt x="1614086" y="3899"/>
                </a:lnTo>
                <a:lnTo>
                  <a:pt x="1682583" y="1743"/>
                </a:lnTo>
                <a:lnTo>
                  <a:pt x="1751792" y="438"/>
                </a:lnTo>
                <a:lnTo>
                  <a:pt x="1821667" y="0"/>
                </a:lnTo>
                <a:lnTo>
                  <a:pt x="1891544" y="438"/>
                </a:lnTo>
                <a:lnTo>
                  <a:pt x="1960756" y="1743"/>
                </a:lnTo>
                <a:lnTo>
                  <a:pt x="2029255" y="3899"/>
                </a:lnTo>
                <a:lnTo>
                  <a:pt x="2096994" y="6890"/>
                </a:lnTo>
                <a:lnTo>
                  <a:pt x="2163926" y="10701"/>
                </a:lnTo>
                <a:lnTo>
                  <a:pt x="2230004" y="15315"/>
                </a:lnTo>
                <a:lnTo>
                  <a:pt x="2295181" y="20718"/>
                </a:lnTo>
                <a:lnTo>
                  <a:pt x="2359409" y="26892"/>
                </a:lnTo>
                <a:lnTo>
                  <a:pt x="2422642" y="33823"/>
                </a:lnTo>
                <a:lnTo>
                  <a:pt x="2484832" y="41494"/>
                </a:lnTo>
                <a:lnTo>
                  <a:pt x="2545932" y="49891"/>
                </a:lnTo>
                <a:lnTo>
                  <a:pt x="2605895" y="58997"/>
                </a:lnTo>
                <a:lnTo>
                  <a:pt x="2664674" y="68796"/>
                </a:lnTo>
                <a:lnTo>
                  <a:pt x="2722221" y="79273"/>
                </a:lnTo>
                <a:lnTo>
                  <a:pt x="2778489" y="90412"/>
                </a:lnTo>
                <a:lnTo>
                  <a:pt x="2833432" y="102197"/>
                </a:lnTo>
                <a:lnTo>
                  <a:pt x="2887001" y="114613"/>
                </a:lnTo>
                <a:lnTo>
                  <a:pt x="2939151" y="127644"/>
                </a:lnTo>
                <a:lnTo>
                  <a:pt x="2989833" y="141274"/>
                </a:lnTo>
                <a:lnTo>
                  <a:pt x="3039000" y="155487"/>
                </a:lnTo>
                <a:lnTo>
                  <a:pt x="3086606" y="170268"/>
                </a:lnTo>
                <a:lnTo>
                  <a:pt x="3132604" y="185601"/>
                </a:lnTo>
                <a:lnTo>
                  <a:pt x="3176945" y="201469"/>
                </a:lnTo>
                <a:lnTo>
                  <a:pt x="3219583" y="217859"/>
                </a:lnTo>
                <a:lnTo>
                  <a:pt x="3260470" y="234752"/>
                </a:lnTo>
                <a:lnTo>
                  <a:pt x="3299560" y="252135"/>
                </a:lnTo>
                <a:lnTo>
                  <a:pt x="3336806" y="269991"/>
                </a:lnTo>
                <a:lnTo>
                  <a:pt x="3372159" y="288305"/>
                </a:lnTo>
                <a:lnTo>
                  <a:pt x="3405574" y="307060"/>
                </a:lnTo>
                <a:lnTo>
                  <a:pt x="3466397" y="345832"/>
                </a:lnTo>
                <a:lnTo>
                  <a:pt x="3518899" y="386182"/>
                </a:lnTo>
                <a:lnTo>
                  <a:pt x="3562700" y="427985"/>
                </a:lnTo>
                <a:lnTo>
                  <a:pt x="3597425" y="471114"/>
                </a:lnTo>
                <a:lnTo>
                  <a:pt x="3622696" y="515443"/>
                </a:lnTo>
                <a:lnTo>
                  <a:pt x="3638135" y="560846"/>
                </a:lnTo>
                <a:lnTo>
                  <a:pt x="3643365" y="607198"/>
                </a:lnTo>
                <a:lnTo>
                  <a:pt x="3642050" y="630493"/>
                </a:lnTo>
                <a:lnTo>
                  <a:pt x="3631668" y="676402"/>
                </a:lnTo>
                <a:lnTo>
                  <a:pt x="3611266" y="721298"/>
                </a:lnTo>
                <a:lnTo>
                  <a:pt x="3581221" y="765055"/>
                </a:lnTo>
                <a:lnTo>
                  <a:pt x="3541910" y="807547"/>
                </a:lnTo>
                <a:lnTo>
                  <a:pt x="3493712" y="848649"/>
                </a:lnTo>
                <a:lnTo>
                  <a:pt x="3437002" y="888235"/>
                </a:lnTo>
                <a:lnTo>
                  <a:pt x="3372159" y="926179"/>
                </a:lnTo>
                <a:lnTo>
                  <a:pt x="3336806" y="944495"/>
                </a:lnTo>
                <a:lnTo>
                  <a:pt x="3299560" y="962354"/>
                </a:lnTo>
                <a:lnTo>
                  <a:pt x="3260470" y="979740"/>
                </a:lnTo>
                <a:lnTo>
                  <a:pt x="3219583" y="996636"/>
                </a:lnTo>
                <a:lnTo>
                  <a:pt x="3176945" y="1013028"/>
                </a:lnTo>
                <a:lnTo>
                  <a:pt x="3132604" y="1028899"/>
                </a:lnTo>
                <a:lnTo>
                  <a:pt x="3086606" y="1044233"/>
                </a:lnTo>
                <a:lnTo>
                  <a:pt x="3039000" y="1059015"/>
                </a:lnTo>
                <a:lnTo>
                  <a:pt x="2989833" y="1073230"/>
                </a:lnTo>
                <a:lnTo>
                  <a:pt x="2939151" y="1086861"/>
                </a:lnTo>
                <a:lnTo>
                  <a:pt x="2887001" y="1099893"/>
                </a:lnTo>
                <a:lnTo>
                  <a:pt x="2833432" y="1112310"/>
                </a:lnTo>
                <a:lnTo>
                  <a:pt x="2778489" y="1124096"/>
                </a:lnTo>
                <a:lnTo>
                  <a:pt x="2722221" y="1135236"/>
                </a:lnTo>
                <a:lnTo>
                  <a:pt x="2664674" y="1145714"/>
                </a:lnTo>
                <a:lnTo>
                  <a:pt x="2605895" y="1155514"/>
                </a:lnTo>
                <a:lnTo>
                  <a:pt x="2545932" y="1164620"/>
                </a:lnTo>
                <a:lnTo>
                  <a:pt x="2484832" y="1173017"/>
                </a:lnTo>
                <a:lnTo>
                  <a:pt x="2422642" y="1180688"/>
                </a:lnTo>
                <a:lnTo>
                  <a:pt x="2359409" y="1187619"/>
                </a:lnTo>
                <a:lnTo>
                  <a:pt x="2295181" y="1193794"/>
                </a:lnTo>
                <a:lnTo>
                  <a:pt x="2230004" y="1199196"/>
                </a:lnTo>
                <a:lnTo>
                  <a:pt x="2163926" y="1203810"/>
                </a:lnTo>
                <a:lnTo>
                  <a:pt x="2096994" y="1207621"/>
                </a:lnTo>
                <a:lnTo>
                  <a:pt x="2029255" y="1210612"/>
                </a:lnTo>
                <a:lnTo>
                  <a:pt x="1960756" y="1212768"/>
                </a:lnTo>
                <a:lnTo>
                  <a:pt x="1891544" y="1214073"/>
                </a:lnTo>
                <a:lnTo>
                  <a:pt x="1821667" y="1214512"/>
                </a:lnTo>
                <a:lnTo>
                  <a:pt x="1751792" y="1214073"/>
                </a:lnTo>
                <a:lnTo>
                  <a:pt x="1682583" y="1212768"/>
                </a:lnTo>
                <a:lnTo>
                  <a:pt x="1614086" y="1210612"/>
                </a:lnTo>
                <a:lnTo>
                  <a:pt x="1546348" y="1207621"/>
                </a:lnTo>
                <a:lnTo>
                  <a:pt x="1479418" y="1203810"/>
                </a:lnTo>
                <a:lnTo>
                  <a:pt x="1413341" y="1199196"/>
                </a:lnTo>
                <a:lnTo>
                  <a:pt x="1348166" y="1193794"/>
                </a:lnTo>
                <a:lnTo>
                  <a:pt x="1283939" y="1187619"/>
                </a:lnTo>
                <a:lnTo>
                  <a:pt x="1220707" y="1180688"/>
                </a:lnTo>
                <a:lnTo>
                  <a:pt x="1158519" y="1173017"/>
                </a:lnTo>
                <a:lnTo>
                  <a:pt x="1097420" y="1164620"/>
                </a:lnTo>
                <a:lnTo>
                  <a:pt x="1037458" y="1155514"/>
                </a:lnTo>
                <a:lnTo>
                  <a:pt x="978681" y="1145714"/>
                </a:lnTo>
                <a:lnTo>
                  <a:pt x="921135" y="1135236"/>
                </a:lnTo>
                <a:lnTo>
                  <a:pt x="864867" y="1124096"/>
                </a:lnTo>
                <a:lnTo>
                  <a:pt x="809926" y="1112310"/>
                </a:lnTo>
                <a:lnTo>
                  <a:pt x="756357" y="1099893"/>
                </a:lnTo>
                <a:lnTo>
                  <a:pt x="704208" y="1086861"/>
                </a:lnTo>
                <a:lnTo>
                  <a:pt x="653527" y="1073230"/>
                </a:lnTo>
                <a:lnTo>
                  <a:pt x="604360" y="1059015"/>
                </a:lnTo>
                <a:lnTo>
                  <a:pt x="556754" y="1044233"/>
                </a:lnTo>
                <a:lnTo>
                  <a:pt x="510758" y="1028899"/>
                </a:lnTo>
                <a:lnTo>
                  <a:pt x="466417" y="1013028"/>
                </a:lnTo>
                <a:lnTo>
                  <a:pt x="423779" y="996636"/>
                </a:lnTo>
                <a:lnTo>
                  <a:pt x="382892" y="979740"/>
                </a:lnTo>
                <a:lnTo>
                  <a:pt x="343802" y="962354"/>
                </a:lnTo>
                <a:lnTo>
                  <a:pt x="306557" y="944495"/>
                </a:lnTo>
                <a:lnTo>
                  <a:pt x="271204" y="926179"/>
                </a:lnTo>
                <a:lnTo>
                  <a:pt x="237790" y="907420"/>
                </a:lnTo>
                <a:lnTo>
                  <a:pt x="176967" y="868640"/>
                </a:lnTo>
                <a:lnTo>
                  <a:pt x="124466" y="828280"/>
                </a:lnTo>
                <a:lnTo>
                  <a:pt x="80664" y="786467"/>
                </a:lnTo>
                <a:lnTo>
                  <a:pt x="45940" y="743327"/>
                </a:lnTo>
                <a:lnTo>
                  <a:pt x="20669" y="698984"/>
                </a:lnTo>
                <a:lnTo>
                  <a:pt x="5230" y="653566"/>
                </a:lnTo>
                <a:lnTo>
                  <a:pt x="0" y="607198"/>
                </a:lnTo>
                <a:close/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0634" y="2865363"/>
            <a:ext cx="3643629" cy="1214755"/>
          </a:xfrm>
          <a:custGeom>
            <a:avLst/>
            <a:gdLst/>
            <a:ahLst/>
            <a:cxnLst/>
            <a:rect l="l" t="t" r="r" b="b"/>
            <a:pathLst>
              <a:path w="3643629" h="1214754">
                <a:moveTo>
                  <a:pt x="0" y="607313"/>
                </a:moveTo>
                <a:lnTo>
                  <a:pt x="5230" y="560946"/>
                </a:lnTo>
                <a:lnTo>
                  <a:pt x="20669" y="515529"/>
                </a:lnTo>
                <a:lnTo>
                  <a:pt x="45940" y="471187"/>
                </a:lnTo>
                <a:lnTo>
                  <a:pt x="80664" y="428047"/>
                </a:lnTo>
                <a:lnTo>
                  <a:pt x="124466" y="386235"/>
                </a:lnTo>
                <a:lnTo>
                  <a:pt x="176967" y="345875"/>
                </a:lnTo>
                <a:lnTo>
                  <a:pt x="237790" y="307095"/>
                </a:lnTo>
                <a:lnTo>
                  <a:pt x="271204" y="288337"/>
                </a:lnTo>
                <a:lnTo>
                  <a:pt x="306557" y="270020"/>
                </a:lnTo>
                <a:lnTo>
                  <a:pt x="343802" y="252161"/>
                </a:lnTo>
                <a:lnTo>
                  <a:pt x="382892" y="234775"/>
                </a:lnTo>
                <a:lnTo>
                  <a:pt x="423779" y="217879"/>
                </a:lnTo>
                <a:lnTo>
                  <a:pt x="466417" y="201487"/>
                </a:lnTo>
                <a:lnTo>
                  <a:pt x="510758" y="185616"/>
                </a:lnTo>
                <a:lnTo>
                  <a:pt x="556754" y="170281"/>
                </a:lnTo>
                <a:lnTo>
                  <a:pt x="604360" y="155499"/>
                </a:lnTo>
                <a:lnTo>
                  <a:pt x="653527" y="141284"/>
                </a:lnTo>
                <a:lnTo>
                  <a:pt x="704208" y="127653"/>
                </a:lnTo>
                <a:lnTo>
                  <a:pt x="756357" y="114621"/>
                </a:lnTo>
                <a:lnTo>
                  <a:pt x="809926" y="102203"/>
                </a:lnTo>
                <a:lnTo>
                  <a:pt x="864867" y="90417"/>
                </a:lnTo>
                <a:lnTo>
                  <a:pt x="921135" y="79277"/>
                </a:lnTo>
                <a:lnTo>
                  <a:pt x="978681" y="68799"/>
                </a:lnTo>
                <a:lnTo>
                  <a:pt x="1037458" y="58999"/>
                </a:lnTo>
                <a:lnTo>
                  <a:pt x="1097420" y="49893"/>
                </a:lnTo>
                <a:lnTo>
                  <a:pt x="1158519" y="41496"/>
                </a:lnTo>
                <a:lnTo>
                  <a:pt x="1220707" y="33824"/>
                </a:lnTo>
                <a:lnTo>
                  <a:pt x="1283939" y="26893"/>
                </a:lnTo>
                <a:lnTo>
                  <a:pt x="1348166" y="20718"/>
                </a:lnTo>
                <a:lnTo>
                  <a:pt x="1413341" y="15316"/>
                </a:lnTo>
                <a:lnTo>
                  <a:pt x="1479418" y="10701"/>
                </a:lnTo>
                <a:lnTo>
                  <a:pt x="1546348" y="6891"/>
                </a:lnTo>
                <a:lnTo>
                  <a:pt x="1614086" y="3899"/>
                </a:lnTo>
                <a:lnTo>
                  <a:pt x="1682583" y="1743"/>
                </a:lnTo>
                <a:lnTo>
                  <a:pt x="1751792" y="438"/>
                </a:lnTo>
                <a:lnTo>
                  <a:pt x="1821667" y="0"/>
                </a:lnTo>
                <a:lnTo>
                  <a:pt x="1891544" y="438"/>
                </a:lnTo>
                <a:lnTo>
                  <a:pt x="1960756" y="1743"/>
                </a:lnTo>
                <a:lnTo>
                  <a:pt x="2029255" y="3899"/>
                </a:lnTo>
                <a:lnTo>
                  <a:pt x="2096994" y="6891"/>
                </a:lnTo>
                <a:lnTo>
                  <a:pt x="2163926" y="10701"/>
                </a:lnTo>
                <a:lnTo>
                  <a:pt x="2230004" y="15316"/>
                </a:lnTo>
                <a:lnTo>
                  <a:pt x="2295181" y="20718"/>
                </a:lnTo>
                <a:lnTo>
                  <a:pt x="2359409" y="26893"/>
                </a:lnTo>
                <a:lnTo>
                  <a:pt x="2422642" y="33824"/>
                </a:lnTo>
                <a:lnTo>
                  <a:pt x="2484832" y="41496"/>
                </a:lnTo>
                <a:lnTo>
                  <a:pt x="2545932" y="49893"/>
                </a:lnTo>
                <a:lnTo>
                  <a:pt x="2605895" y="58999"/>
                </a:lnTo>
                <a:lnTo>
                  <a:pt x="2664674" y="68799"/>
                </a:lnTo>
                <a:lnTo>
                  <a:pt x="2722221" y="79277"/>
                </a:lnTo>
                <a:lnTo>
                  <a:pt x="2778489" y="90417"/>
                </a:lnTo>
                <a:lnTo>
                  <a:pt x="2833432" y="102203"/>
                </a:lnTo>
                <a:lnTo>
                  <a:pt x="2887001" y="114621"/>
                </a:lnTo>
                <a:lnTo>
                  <a:pt x="2939151" y="127653"/>
                </a:lnTo>
                <a:lnTo>
                  <a:pt x="2989833" y="141284"/>
                </a:lnTo>
                <a:lnTo>
                  <a:pt x="3039000" y="155499"/>
                </a:lnTo>
                <a:lnTo>
                  <a:pt x="3086606" y="170281"/>
                </a:lnTo>
                <a:lnTo>
                  <a:pt x="3132604" y="185616"/>
                </a:lnTo>
                <a:lnTo>
                  <a:pt x="3176945" y="201487"/>
                </a:lnTo>
                <a:lnTo>
                  <a:pt x="3219583" y="217879"/>
                </a:lnTo>
                <a:lnTo>
                  <a:pt x="3260470" y="234775"/>
                </a:lnTo>
                <a:lnTo>
                  <a:pt x="3299560" y="252161"/>
                </a:lnTo>
                <a:lnTo>
                  <a:pt x="3336806" y="270020"/>
                </a:lnTo>
                <a:lnTo>
                  <a:pt x="3372159" y="288337"/>
                </a:lnTo>
                <a:lnTo>
                  <a:pt x="3405574" y="307095"/>
                </a:lnTo>
                <a:lnTo>
                  <a:pt x="3466397" y="345875"/>
                </a:lnTo>
                <a:lnTo>
                  <a:pt x="3518899" y="386235"/>
                </a:lnTo>
                <a:lnTo>
                  <a:pt x="3562700" y="428047"/>
                </a:lnTo>
                <a:lnTo>
                  <a:pt x="3597425" y="471187"/>
                </a:lnTo>
                <a:lnTo>
                  <a:pt x="3622696" y="515529"/>
                </a:lnTo>
                <a:lnTo>
                  <a:pt x="3638135" y="560946"/>
                </a:lnTo>
                <a:lnTo>
                  <a:pt x="3643365" y="607313"/>
                </a:lnTo>
                <a:lnTo>
                  <a:pt x="3642050" y="630600"/>
                </a:lnTo>
                <a:lnTo>
                  <a:pt x="3631668" y="676492"/>
                </a:lnTo>
                <a:lnTo>
                  <a:pt x="3611266" y="721374"/>
                </a:lnTo>
                <a:lnTo>
                  <a:pt x="3581221" y="765118"/>
                </a:lnTo>
                <a:lnTo>
                  <a:pt x="3541910" y="807599"/>
                </a:lnTo>
                <a:lnTo>
                  <a:pt x="3493712" y="848691"/>
                </a:lnTo>
                <a:lnTo>
                  <a:pt x="3437002" y="888268"/>
                </a:lnTo>
                <a:lnTo>
                  <a:pt x="3372159" y="926205"/>
                </a:lnTo>
                <a:lnTo>
                  <a:pt x="3336806" y="944518"/>
                </a:lnTo>
                <a:lnTo>
                  <a:pt x="3299560" y="962374"/>
                </a:lnTo>
                <a:lnTo>
                  <a:pt x="3260470" y="979757"/>
                </a:lnTo>
                <a:lnTo>
                  <a:pt x="3219583" y="996651"/>
                </a:lnTo>
                <a:lnTo>
                  <a:pt x="3176945" y="1013041"/>
                </a:lnTo>
                <a:lnTo>
                  <a:pt x="3132604" y="1028910"/>
                </a:lnTo>
                <a:lnTo>
                  <a:pt x="3086606" y="1044243"/>
                </a:lnTo>
                <a:lnTo>
                  <a:pt x="3039000" y="1059024"/>
                </a:lnTo>
                <a:lnTo>
                  <a:pt x="2989833" y="1073237"/>
                </a:lnTo>
                <a:lnTo>
                  <a:pt x="2939151" y="1086867"/>
                </a:lnTo>
                <a:lnTo>
                  <a:pt x="2887001" y="1099898"/>
                </a:lnTo>
                <a:lnTo>
                  <a:pt x="2833432" y="1112314"/>
                </a:lnTo>
                <a:lnTo>
                  <a:pt x="2778489" y="1124100"/>
                </a:lnTo>
                <a:lnTo>
                  <a:pt x="2722221" y="1135239"/>
                </a:lnTo>
                <a:lnTo>
                  <a:pt x="2664674" y="1145716"/>
                </a:lnTo>
                <a:lnTo>
                  <a:pt x="2605895" y="1155516"/>
                </a:lnTo>
                <a:lnTo>
                  <a:pt x="2545932" y="1164622"/>
                </a:lnTo>
                <a:lnTo>
                  <a:pt x="2484832" y="1173019"/>
                </a:lnTo>
                <a:lnTo>
                  <a:pt x="2422642" y="1180690"/>
                </a:lnTo>
                <a:lnTo>
                  <a:pt x="2359409" y="1187621"/>
                </a:lnTo>
                <a:lnTo>
                  <a:pt x="2295181" y="1193796"/>
                </a:lnTo>
                <a:lnTo>
                  <a:pt x="2230004" y="1199198"/>
                </a:lnTo>
                <a:lnTo>
                  <a:pt x="2163926" y="1203813"/>
                </a:lnTo>
                <a:lnTo>
                  <a:pt x="2096994" y="1207624"/>
                </a:lnTo>
                <a:lnTo>
                  <a:pt x="2029255" y="1210615"/>
                </a:lnTo>
                <a:lnTo>
                  <a:pt x="1960756" y="1212771"/>
                </a:lnTo>
                <a:lnTo>
                  <a:pt x="1891544" y="1214076"/>
                </a:lnTo>
                <a:lnTo>
                  <a:pt x="1821667" y="1214515"/>
                </a:lnTo>
                <a:lnTo>
                  <a:pt x="1751792" y="1214076"/>
                </a:lnTo>
                <a:lnTo>
                  <a:pt x="1682583" y="1212771"/>
                </a:lnTo>
                <a:lnTo>
                  <a:pt x="1614086" y="1210615"/>
                </a:lnTo>
                <a:lnTo>
                  <a:pt x="1546348" y="1207624"/>
                </a:lnTo>
                <a:lnTo>
                  <a:pt x="1479418" y="1203813"/>
                </a:lnTo>
                <a:lnTo>
                  <a:pt x="1413341" y="1199198"/>
                </a:lnTo>
                <a:lnTo>
                  <a:pt x="1348166" y="1193796"/>
                </a:lnTo>
                <a:lnTo>
                  <a:pt x="1283939" y="1187621"/>
                </a:lnTo>
                <a:lnTo>
                  <a:pt x="1220707" y="1180690"/>
                </a:lnTo>
                <a:lnTo>
                  <a:pt x="1158519" y="1173019"/>
                </a:lnTo>
                <a:lnTo>
                  <a:pt x="1097420" y="1164622"/>
                </a:lnTo>
                <a:lnTo>
                  <a:pt x="1037458" y="1155516"/>
                </a:lnTo>
                <a:lnTo>
                  <a:pt x="978681" y="1145716"/>
                </a:lnTo>
                <a:lnTo>
                  <a:pt x="921135" y="1135239"/>
                </a:lnTo>
                <a:lnTo>
                  <a:pt x="864867" y="1124100"/>
                </a:lnTo>
                <a:lnTo>
                  <a:pt x="809926" y="1112314"/>
                </a:lnTo>
                <a:lnTo>
                  <a:pt x="756357" y="1099898"/>
                </a:lnTo>
                <a:lnTo>
                  <a:pt x="704208" y="1086867"/>
                </a:lnTo>
                <a:lnTo>
                  <a:pt x="653527" y="1073237"/>
                </a:lnTo>
                <a:lnTo>
                  <a:pt x="604360" y="1059024"/>
                </a:lnTo>
                <a:lnTo>
                  <a:pt x="556754" y="1044243"/>
                </a:lnTo>
                <a:lnTo>
                  <a:pt x="510758" y="1028910"/>
                </a:lnTo>
                <a:lnTo>
                  <a:pt x="466417" y="1013041"/>
                </a:lnTo>
                <a:lnTo>
                  <a:pt x="423779" y="996651"/>
                </a:lnTo>
                <a:lnTo>
                  <a:pt x="382892" y="979757"/>
                </a:lnTo>
                <a:lnTo>
                  <a:pt x="343802" y="962374"/>
                </a:lnTo>
                <a:lnTo>
                  <a:pt x="306557" y="944518"/>
                </a:lnTo>
                <a:lnTo>
                  <a:pt x="271204" y="926205"/>
                </a:lnTo>
                <a:lnTo>
                  <a:pt x="237790" y="907450"/>
                </a:lnTo>
                <a:lnTo>
                  <a:pt x="176967" y="868677"/>
                </a:lnTo>
                <a:lnTo>
                  <a:pt x="124466" y="828327"/>
                </a:lnTo>
                <a:lnTo>
                  <a:pt x="80664" y="786524"/>
                </a:lnTo>
                <a:lnTo>
                  <a:pt x="45940" y="743396"/>
                </a:lnTo>
                <a:lnTo>
                  <a:pt x="20669" y="699067"/>
                </a:lnTo>
                <a:lnTo>
                  <a:pt x="5230" y="653665"/>
                </a:lnTo>
                <a:lnTo>
                  <a:pt x="0" y="607313"/>
                </a:lnTo>
                <a:close/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48200" y="1878329"/>
            <a:ext cx="1057910" cy="1417320"/>
          </a:xfrm>
          <a:custGeom>
            <a:avLst/>
            <a:gdLst/>
            <a:ahLst/>
            <a:cxnLst/>
            <a:rect l="l" t="t" r="r" b="b"/>
            <a:pathLst>
              <a:path w="1057910" h="1417320">
                <a:moveTo>
                  <a:pt x="19171" y="1296040"/>
                </a:moveTo>
                <a:lnTo>
                  <a:pt x="12954" y="1301099"/>
                </a:lnTo>
                <a:lnTo>
                  <a:pt x="12192" y="1308110"/>
                </a:lnTo>
                <a:lnTo>
                  <a:pt x="0" y="1417320"/>
                </a:lnTo>
                <a:lnTo>
                  <a:pt x="29467" y="1404731"/>
                </a:lnTo>
                <a:lnTo>
                  <a:pt x="25146" y="1404731"/>
                </a:lnTo>
                <a:lnTo>
                  <a:pt x="4815" y="1389491"/>
                </a:lnTo>
                <a:lnTo>
                  <a:pt x="32835" y="1351795"/>
                </a:lnTo>
                <a:lnTo>
                  <a:pt x="37459" y="1310883"/>
                </a:lnTo>
                <a:lnTo>
                  <a:pt x="38221" y="1303903"/>
                </a:lnTo>
                <a:lnTo>
                  <a:pt x="33162" y="1297564"/>
                </a:lnTo>
                <a:lnTo>
                  <a:pt x="19171" y="1296040"/>
                </a:lnTo>
                <a:close/>
              </a:path>
              <a:path w="1057910" h="1417320">
                <a:moveTo>
                  <a:pt x="32835" y="1351795"/>
                </a:moveTo>
                <a:lnTo>
                  <a:pt x="4815" y="1389491"/>
                </a:lnTo>
                <a:lnTo>
                  <a:pt x="25146" y="1404731"/>
                </a:lnTo>
                <a:lnTo>
                  <a:pt x="29767" y="1398513"/>
                </a:lnTo>
                <a:lnTo>
                  <a:pt x="27553" y="1398513"/>
                </a:lnTo>
                <a:lnTo>
                  <a:pt x="10027" y="1385437"/>
                </a:lnTo>
                <a:lnTo>
                  <a:pt x="29995" y="1376912"/>
                </a:lnTo>
                <a:lnTo>
                  <a:pt x="32835" y="1351795"/>
                </a:lnTo>
                <a:close/>
              </a:path>
              <a:path w="1057910" h="1417320">
                <a:moveTo>
                  <a:pt x="97536" y="1348099"/>
                </a:moveTo>
                <a:lnTo>
                  <a:pt x="53180" y="1367013"/>
                </a:lnTo>
                <a:lnTo>
                  <a:pt x="25146" y="1404731"/>
                </a:lnTo>
                <a:lnTo>
                  <a:pt x="29467" y="1404731"/>
                </a:lnTo>
                <a:lnTo>
                  <a:pt x="101102" y="1374129"/>
                </a:lnTo>
                <a:lnTo>
                  <a:pt x="107563" y="1371478"/>
                </a:lnTo>
                <a:lnTo>
                  <a:pt x="110611" y="1363980"/>
                </a:lnTo>
                <a:lnTo>
                  <a:pt x="107838" y="1357487"/>
                </a:lnTo>
                <a:lnTo>
                  <a:pt x="105034" y="1351026"/>
                </a:lnTo>
                <a:lnTo>
                  <a:pt x="97536" y="1348099"/>
                </a:lnTo>
                <a:close/>
              </a:path>
              <a:path w="1057910" h="1417320">
                <a:moveTo>
                  <a:pt x="29995" y="1376912"/>
                </a:moveTo>
                <a:lnTo>
                  <a:pt x="10027" y="1385437"/>
                </a:lnTo>
                <a:lnTo>
                  <a:pt x="27553" y="1398513"/>
                </a:lnTo>
                <a:lnTo>
                  <a:pt x="29995" y="1376912"/>
                </a:lnTo>
                <a:close/>
              </a:path>
              <a:path w="1057910" h="1417320">
                <a:moveTo>
                  <a:pt x="53180" y="1367013"/>
                </a:moveTo>
                <a:lnTo>
                  <a:pt x="29995" y="1376912"/>
                </a:lnTo>
                <a:lnTo>
                  <a:pt x="27553" y="1398513"/>
                </a:lnTo>
                <a:lnTo>
                  <a:pt x="29767" y="1398513"/>
                </a:lnTo>
                <a:lnTo>
                  <a:pt x="53180" y="1367013"/>
                </a:lnTo>
                <a:close/>
              </a:path>
              <a:path w="1057910" h="1417320">
                <a:moveTo>
                  <a:pt x="1037600" y="0"/>
                </a:moveTo>
                <a:lnTo>
                  <a:pt x="32835" y="1351795"/>
                </a:lnTo>
                <a:lnTo>
                  <a:pt x="29995" y="1376912"/>
                </a:lnTo>
                <a:lnTo>
                  <a:pt x="53180" y="1367013"/>
                </a:lnTo>
                <a:lnTo>
                  <a:pt x="1057899" y="15240"/>
                </a:lnTo>
                <a:lnTo>
                  <a:pt x="10376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81100" y="1859279"/>
            <a:ext cx="772160" cy="1017269"/>
          </a:xfrm>
          <a:custGeom>
            <a:avLst/>
            <a:gdLst/>
            <a:ahLst/>
            <a:cxnLst/>
            <a:rect l="l" t="t" r="r" b="b"/>
            <a:pathLst>
              <a:path w="772159" h="1017269">
                <a:moveTo>
                  <a:pt x="674095" y="948690"/>
                </a:moveTo>
                <a:lnTo>
                  <a:pt x="666628" y="951738"/>
                </a:lnTo>
                <a:lnTo>
                  <a:pt x="663945" y="958199"/>
                </a:lnTo>
                <a:lnTo>
                  <a:pt x="661141" y="964692"/>
                </a:lnTo>
                <a:lnTo>
                  <a:pt x="664189" y="972190"/>
                </a:lnTo>
                <a:lnTo>
                  <a:pt x="772149" y="1017270"/>
                </a:lnTo>
                <a:lnTo>
                  <a:pt x="770674" y="1004834"/>
                </a:lnTo>
                <a:lnTo>
                  <a:pt x="746881" y="1004834"/>
                </a:lnTo>
                <a:lnTo>
                  <a:pt x="718672" y="967457"/>
                </a:lnTo>
                <a:lnTo>
                  <a:pt x="680466" y="951494"/>
                </a:lnTo>
                <a:lnTo>
                  <a:pt x="674095" y="948690"/>
                </a:lnTo>
                <a:close/>
              </a:path>
              <a:path w="772159" h="1017269">
                <a:moveTo>
                  <a:pt x="718672" y="967457"/>
                </a:moveTo>
                <a:lnTo>
                  <a:pt x="746881" y="1004834"/>
                </a:lnTo>
                <a:lnTo>
                  <a:pt x="755014" y="998738"/>
                </a:lnTo>
                <a:lnTo>
                  <a:pt x="744352" y="998738"/>
                </a:lnTo>
                <a:lnTo>
                  <a:pt x="741779" y="977112"/>
                </a:lnTo>
                <a:lnTo>
                  <a:pt x="718672" y="967457"/>
                </a:lnTo>
                <a:close/>
              </a:path>
              <a:path w="772159" h="1017269">
                <a:moveTo>
                  <a:pt x="752094" y="896112"/>
                </a:moveTo>
                <a:lnTo>
                  <a:pt x="745114" y="896995"/>
                </a:lnTo>
                <a:lnTo>
                  <a:pt x="738103" y="897757"/>
                </a:lnTo>
                <a:lnTo>
                  <a:pt x="733165" y="904097"/>
                </a:lnTo>
                <a:lnTo>
                  <a:pt x="733927" y="911108"/>
                </a:lnTo>
                <a:lnTo>
                  <a:pt x="738783" y="951929"/>
                </a:lnTo>
                <a:lnTo>
                  <a:pt x="767212" y="989594"/>
                </a:lnTo>
                <a:lnTo>
                  <a:pt x="746881" y="1004834"/>
                </a:lnTo>
                <a:lnTo>
                  <a:pt x="770674" y="1004834"/>
                </a:lnTo>
                <a:lnTo>
                  <a:pt x="759195" y="908060"/>
                </a:lnTo>
                <a:lnTo>
                  <a:pt x="758311" y="901202"/>
                </a:lnTo>
                <a:lnTo>
                  <a:pt x="752094" y="896112"/>
                </a:lnTo>
                <a:close/>
              </a:path>
              <a:path w="772159" h="1017269">
                <a:moveTo>
                  <a:pt x="741779" y="977112"/>
                </a:moveTo>
                <a:lnTo>
                  <a:pt x="744352" y="998738"/>
                </a:lnTo>
                <a:lnTo>
                  <a:pt x="761878" y="985509"/>
                </a:lnTo>
                <a:lnTo>
                  <a:pt x="741779" y="977112"/>
                </a:lnTo>
                <a:close/>
              </a:path>
              <a:path w="772159" h="1017269">
                <a:moveTo>
                  <a:pt x="738783" y="951929"/>
                </a:moveTo>
                <a:lnTo>
                  <a:pt x="741779" y="977112"/>
                </a:lnTo>
                <a:lnTo>
                  <a:pt x="761878" y="985509"/>
                </a:lnTo>
                <a:lnTo>
                  <a:pt x="744352" y="998738"/>
                </a:lnTo>
                <a:lnTo>
                  <a:pt x="755014" y="998738"/>
                </a:lnTo>
                <a:lnTo>
                  <a:pt x="767212" y="989594"/>
                </a:lnTo>
                <a:lnTo>
                  <a:pt x="738783" y="951929"/>
                </a:lnTo>
                <a:close/>
              </a:path>
              <a:path w="772159" h="1017269">
                <a:moveTo>
                  <a:pt x="20299" y="0"/>
                </a:moveTo>
                <a:lnTo>
                  <a:pt x="0" y="15240"/>
                </a:lnTo>
                <a:lnTo>
                  <a:pt x="718672" y="967457"/>
                </a:lnTo>
                <a:lnTo>
                  <a:pt x="741779" y="977112"/>
                </a:lnTo>
                <a:lnTo>
                  <a:pt x="738783" y="951929"/>
                </a:lnTo>
                <a:lnTo>
                  <a:pt x="2029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15616" y="445551"/>
            <a:ext cx="6600653" cy="115544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3600" b="1" spc="-20" dirty="0">
                <a:solidFill>
                  <a:schemeClr val="tx1"/>
                </a:solidFill>
              </a:rPr>
              <a:t>Tri </a:t>
            </a:r>
            <a:r>
              <a:rPr sz="3600" b="1" spc="-30" dirty="0">
                <a:solidFill>
                  <a:schemeClr val="tx1"/>
                </a:solidFill>
              </a:rPr>
              <a:t>razine</a:t>
            </a:r>
            <a:r>
              <a:rPr sz="3600" b="1" spc="215" dirty="0">
                <a:solidFill>
                  <a:schemeClr val="tx1"/>
                </a:solidFill>
              </a:rPr>
              <a:t> </a:t>
            </a:r>
            <a:r>
              <a:rPr sz="3600" b="1" spc="-5" dirty="0">
                <a:solidFill>
                  <a:schemeClr val="tx1"/>
                </a:solidFill>
              </a:rPr>
              <a:t>sučelja:</a:t>
            </a:r>
          </a:p>
          <a:p>
            <a:pPr marL="1362075" marR="267335">
              <a:lnSpc>
                <a:spcPts val="3080"/>
              </a:lnSpc>
              <a:spcBef>
                <a:spcPts val="675"/>
              </a:spcBef>
            </a:pPr>
            <a:r>
              <a:rPr sz="2400" spc="-20" dirty="0">
                <a:solidFill>
                  <a:schemeClr val="tx1"/>
                </a:solidFill>
              </a:rPr>
              <a:t>Zahtjeva </a:t>
            </a:r>
            <a:r>
              <a:rPr sz="2400" spc="-10" dirty="0">
                <a:solidFill>
                  <a:schemeClr val="tx1"/>
                </a:solidFill>
              </a:rPr>
              <a:t>prijavu  korisnika</a:t>
            </a:r>
            <a:endParaRPr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646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571" y="1222052"/>
            <a:ext cx="4012565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AACC5"/>
              </a:buClr>
              <a:buFont typeface="Wingdings"/>
              <a:buChar char=""/>
              <a:tabLst>
                <a:tab pos="356235" algn="l"/>
                <a:tab pos="2176780" algn="l"/>
              </a:tabLst>
            </a:pPr>
            <a:r>
              <a:rPr sz="2000" u="heavy" spc="-6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eTwinning</a:t>
            </a:r>
            <a:r>
              <a:rPr sz="2000" u="heavy" spc="-6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	</a:t>
            </a:r>
            <a:r>
              <a:rPr sz="2000" u="heavy" spc="-3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publikacije</a:t>
            </a:r>
            <a:endParaRPr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AACC5"/>
              </a:buClr>
              <a:buFont typeface="Wingdings"/>
              <a:buChar char=""/>
            </a:pPr>
            <a:endParaRPr sz="32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Font typeface="Wingdings"/>
              <a:buChar char=""/>
              <a:tabLst>
                <a:tab pos="356235" algn="l"/>
                <a:tab pos="1776095" algn="l"/>
              </a:tabLst>
            </a:pPr>
            <a:r>
              <a:rPr sz="2000" spc="-10" dirty="0">
                <a:solidFill>
                  <a:schemeClr val="tx1"/>
                </a:solidFill>
              </a:rPr>
              <a:t>(primjeri </a:t>
            </a:r>
            <a:r>
              <a:rPr sz="2000" spc="-5" dirty="0">
                <a:solidFill>
                  <a:schemeClr val="tx1"/>
                </a:solidFill>
              </a:rPr>
              <a:t>projekata </a:t>
            </a:r>
            <a:r>
              <a:rPr sz="2000" dirty="0">
                <a:solidFill>
                  <a:schemeClr val="tx1"/>
                </a:solidFill>
              </a:rPr>
              <a:t>i  </a:t>
            </a:r>
            <a:r>
              <a:rPr sz="2000" spc="-30" dirty="0">
                <a:solidFill>
                  <a:schemeClr val="tx1"/>
                </a:solidFill>
              </a:rPr>
              <a:t>dobrih praksi, pregled  </a:t>
            </a:r>
            <a:r>
              <a:rPr sz="2000" spc="-45" dirty="0">
                <a:solidFill>
                  <a:schemeClr val="tx1"/>
                </a:solidFill>
              </a:rPr>
              <a:t>korisnih</a:t>
            </a:r>
            <a:r>
              <a:rPr sz="2000" spc="-45" dirty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chemeClr val="tx1"/>
                </a:solidFill>
              </a:rPr>
              <a:t>web </a:t>
            </a:r>
            <a:r>
              <a:rPr sz="2000" spc="-25" dirty="0">
                <a:solidFill>
                  <a:schemeClr val="tx1"/>
                </a:solidFill>
              </a:rPr>
              <a:t>alata,  </a:t>
            </a:r>
            <a:r>
              <a:rPr sz="2000" spc="-20" dirty="0">
                <a:solidFill>
                  <a:schemeClr val="tx1"/>
                </a:solidFill>
              </a:rPr>
              <a:t>korištenje </a:t>
            </a:r>
            <a:r>
              <a:rPr sz="2000" spc="-60" dirty="0">
                <a:solidFill>
                  <a:schemeClr val="tx1"/>
                </a:solidFill>
              </a:rPr>
              <a:t>eTwinninga  </a:t>
            </a:r>
            <a:r>
              <a:rPr sz="2000" dirty="0">
                <a:solidFill>
                  <a:schemeClr val="tx1"/>
                </a:solidFill>
              </a:rPr>
              <a:t>u </a:t>
            </a:r>
            <a:r>
              <a:rPr sz="2000" spc="-35" dirty="0">
                <a:solidFill>
                  <a:schemeClr val="tx1"/>
                </a:solidFill>
              </a:rPr>
              <a:t>okviru</a:t>
            </a:r>
            <a:r>
              <a:rPr sz="2000" spc="155" dirty="0">
                <a:solidFill>
                  <a:schemeClr val="tx1"/>
                </a:solidFill>
              </a:rPr>
              <a:t> </a:t>
            </a:r>
            <a:r>
              <a:rPr sz="2000" spc="-30" dirty="0">
                <a:solidFill>
                  <a:schemeClr val="tx1"/>
                </a:solidFill>
              </a:rPr>
              <a:t>Erasmusa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6121" y="5676581"/>
            <a:ext cx="3897629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https://www.etwinning.net/hr/pub/publications.htm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31826" y="1100212"/>
            <a:ext cx="3575822" cy="4451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209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55001" cy="982133"/>
          </a:xfrm>
        </p:spPr>
        <p:txBody>
          <a:bodyPr/>
          <a:lstStyle/>
          <a:p>
            <a:r>
              <a:rPr lang="hr-HR" dirty="0"/>
              <a:t>Stupnjevi usvojenosti sadržaja </a:t>
            </a:r>
          </a:p>
        </p:txBody>
      </p:sp>
      <p:graphicFrame>
        <p:nvGraphicFramePr>
          <p:cNvPr id="10" name="Dijagram 9"/>
          <p:cNvGraphicFramePr/>
          <p:nvPr>
            <p:extLst>
              <p:ext uri="{D42A27DB-BD31-4B8C-83A1-F6EECF244321}">
                <p14:modId xmlns:p14="http://schemas.microsoft.com/office/powerpoint/2010/main" val="754863627"/>
              </p:ext>
            </p:extLst>
          </p:nvPr>
        </p:nvGraphicFramePr>
        <p:xfrm>
          <a:off x="1043608" y="1124744"/>
          <a:ext cx="691276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kstniOkvir 1"/>
          <p:cNvSpPr txBox="1"/>
          <p:nvPr/>
        </p:nvSpPr>
        <p:spPr>
          <a:xfrm>
            <a:off x="251520" y="1271428"/>
            <a:ext cx="295232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/>
              <a:t>Učenici kreiranjem </a:t>
            </a:r>
            <a:r>
              <a:rPr lang="hr-HR" sz="2000" dirty="0"/>
              <a:t>novih materijala povezuju usvojene informacije na nov, inovativan način i kroz taj cijeli proces razvijaju i niz kompetencija koje kroz većinu nastavnih metoda nemaju priliku </a:t>
            </a:r>
            <a:r>
              <a:rPr lang="hr-HR" sz="2000" dirty="0" smtClean="0"/>
              <a:t>razviti.</a:t>
            </a:r>
            <a:endParaRPr lang="hr-HR" sz="2000" dirty="0"/>
          </a:p>
          <a:p>
            <a:endParaRPr lang="hr-HR" dirty="0"/>
          </a:p>
        </p:txBody>
      </p:sp>
      <p:sp>
        <p:nvSpPr>
          <p:cNvPr id="3" name="Desna vitičasta zagrada 2"/>
          <p:cNvSpPr/>
          <p:nvPr/>
        </p:nvSpPr>
        <p:spPr>
          <a:xfrm>
            <a:off x="7668344" y="1556792"/>
            <a:ext cx="432048" cy="37444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/>
          <p:cNvSpPr txBox="1"/>
          <p:nvPr/>
        </p:nvSpPr>
        <p:spPr>
          <a:xfrm>
            <a:off x="8388424" y="1700808"/>
            <a:ext cx="2880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</a:t>
            </a:r>
          </a:p>
          <a:p>
            <a:r>
              <a:rPr lang="hr-HR" dirty="0" smtClean="0"/>
              <a:t>R</a:t>
            </a:r>
          </a:p>
          <a:p>
            <a:r>
              <a:rPr lang="hr-HR" dirty="0" smtClean="0"/>
              <a:t>O</a:t>
            </a:r>
          </a:p>
          <a:p>
            <a:r>
              <a:rPr lang="hr-HR" dirty="0" smtClean="0"/>
              <a:t>J</a:t>
            </a:r>
          </a:p>
          <a:p>
            <a:r>
              <a:rPr lang="hr-HR" dirty="0" smtClean="0"/>
              <a:t>E</a:t>
            </a:r>
          </a:p>
          <a:p>
            <a:r>
              <a:rPr lang="hr-HR" dirty="0" smtClean="0"/>
              <a:t>K</a:t>
            </a:r>
          </a:p>
          <a:p>
            <a:r>
              <a:rPr lang="hr-HR" dirty="0" smtClean="0"/>
              <a:t>T</a:t>
            </a:r>
          </a:p>
          <a:p>
            <a:r>
              <a:rPr lang="hr-HR" dirty="0" smtClean="0"/>
              <a:t>N</a:t>
            </a:r>
          </a:p>
          <a:p>
            <a:r>
              <a:rPr lang="hr-HR" dirty="0" smtClean="0"/>
              <a:t>A</a:t>
            </a:r>
          </a:p>
          <a:p>
            <a:endParaRPr lang="hr-HR" dirty="0"/>
          </a:p>
          <a:p>
            <a:r>
              <a:rPr lang="hr-HR" dirty="0" smtClean="0"/>
              <a:t>N</a:t>
            </a:r>
          </a:p>
          <a:p>
            <a:r>
              <a:rPr lang="hr-HR" dirty="0" smtClean="0"/>
              <a:t>A</a:t>
            </a:r>
          </a:p>
          <a:p>
            <a:r>
              <a:rPr lang="hr-HR" dirty="0" smtClean="0"/>
              <a:t>S</a:t>
            </a:r>
          </a:p>
          <a:p>
            <a:r>
              <a:rPr lang="hr-HR" dirty="0" smtClean="0"/>
              <a:t>T</a:t>
            </a:r>
          </a:p>
          <a:p>
            <a:r>
              <a:rPr lang="hr-HR" dirty="0" smtClean="0"/>
              <a:t>A</a:t>
            </a:r>
          </a:p>
          <a:p>
            <a:r>
              <a:rPr lang="hr-HR" dirty="0" smtClean="0"/>
              <a:t>V</a:t>
            </a:r>
          </a:p>
          <a:p>
            <a:r>
              <a:rPr lang="hr-HR" dirty="0" smtClean="0"/>
              <a:t>A</a:t>
            </a:r>
          </a:p>
          <a:p>
            <a:endParaRPr lang="hr-H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3568" y="764704"/>
            <a:ext cx="8064896" cy="47397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571500">
              <a:lnSpc>
                <a:spcPct val="101400"/>
              </a:lnSpc>
              <a:spcBef>
                <a:spcPts val="60"/>
              </a:spcBef>
            </a:pPr>
            <a:r>
              <a:rPr sz="3000" spc="15" dirty="0">
                <a:solidFill>
                  <a:schemeClr val="tx1"/>
                </a:solidFill>
              </a:rPr>
              <a:t>Primjer – </a:t>
            </a:r>
            <a:r>
              <a:rPr sz="3000" spc="-10" dirty="0">
                <a:solidFill>
                  <a:schemeClr val="tx1"/>
                </a:solidFill>
              </a:rPr>
              <a:t>ugradnja  </a:t>
            </a:r>
            <a:r>
              <a:rPr sz="3000" spc="-35" dirty="0">
                <a:solidFill>
                  <a:schemeClr val="tx1"/>
                </a:solidFill>
              </a:rPr>
              <a:t>eTwinninga </a:t>
            </a:r>
            <a:r>
              <a:rPr sz="3000" spc="15" dirty="0">
                <a:solidFill>
                  <a:schemeClr val="tx1"/>
                </a:solidFill>
              </a:rPr>
              <a:t>u</a:t>
            </a:r>
            <a:r>
              <a:rPr sz="3000" spc="-695" dirty="0">
                <a:solidFill>
                  <a:schemeClr val="tx1"/>
                </a:solidFill>
              </a:rPr>
              <a:t> </a:t>
            </a:r>
            <a:r>
              <a:rPr sz="3000" spc="-25" dirty="0">
                <a:solidFill>
                  <a:schemeClr val="tx1"/>
                </a:solidFill>
              </a:rPr>
              <a:t>kurikulum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75" y="1530976"/>
            <a:ext cx="8008620" cy="2750753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50"/>
              </a:spcBef>
              <a:buFont typeface="Wingdings" panose="05000000000000000000" pitchFamily="2" charset="2"/>
              <a:buChar char="ü"/>
              <a:tabLst>
                <a:tab pos="356235" algn="l"/>
              </a:tabLst>
            </a:pPr>
            <a:r>
              <a:rPr sz="2000" spc="-30" dirty="0">
                <a:solidFill>
                  <a:schemeClr val="tx1"/>
                </a:solidFill>
              </a:rPr>
              <a:t>Koristiti </a:t>
            </a:r>
            <a:r>
              <a:rPr sz="2000" spc="-35" dirty="0">
                <a:solidFill>
                  <a:schemeClr val="tx1"/>
                </a:solidFill>
              </a:rPr>
              <a:t>ih </a:t>
            </a:r>
            <a:r>
              <a:rPr sz="2000" dirty="0">
                <a:solidFill>
                  <a:schemeClr val="tx1"/>
                </a:solidFill>
              </a:rPr>
              <a:t>za </a:t>
            </a:r>
            <a:r>
              <a:rPr sz="2000" spc="-50" dirty="0">
                <a:solidFill>
                  <a:schemeClr val="tx1"/>
                </a:solidFill>
              </a:rPr>
              <a:t>nadopunu</a:t>
            </a:r>
            <a:r>
              <a:rPr sz="2000" spc="-195" dirty="0">
                <a:solidFill>
                  <a:schemeClr val="tx1"/>
                </a:solidFill>
              </a:rPr>
              <a:t> </a:t>
            </a:r>
            <a:r>
              <a:rPr sz="2000" spc="-30" dirty="0">
                <a:solidFill>
                  <a:schemeClr val="tx1"/>
                </a:solidFill>
              </a:rPr>
              <a:t>aktivnostima</a:t>
            </a:r>
            <a:endParaRPr sz="2000" dirty="0">
              <a:solidFill>
                <a:schemeClr val="tx1"/>
              </a:solidFill>
            </a:endParaRPr>
          </a:p>
          <a:p>
            <a:pPr marL="355600" marR="5080" indent="-342900">
              <a:lnSpc>
                <a:spcPct val="100000"/>
              </a:lnSpc>
              <a:spcBef>
                <a:spcPts val="755"/>
              </a:spcBef>
              <a:buFont typeface="Wingdings" panose="05000000000000000000" pitchFamily="2" charset="2"/>
              <a:buChar char="ü"/>
              <a:tabLst>
                <a:tab pos="356235" algn="l"/>
                <a:tab pos="2069464" algn="l"/>
                <a:tab pos="2403475" algn="l"/>
                <a:tab pos="3232150" algn="l"/>
                <a:tab pos="7230109" algn="l"/>
              </a:tabLst>
            </a:pPr>
            <a:r>
              <a:rPr sz="2000" spc="-20" dirty="0" err="1">
                <a:solidFill>
                  <a:schemeClr val="tx1"/>
                </a:solidFill>
              </a:rPr>
              <a:t>Razvoj</a:t>
            </a:r>
            <a:r>
              <a:rPr sz="2000" spc="85" dirty="0">
                <a:solidFill>
                  <a:schemeClr val="tx1"/>
                </a:solidFill>
              </a:rPr>
              <a:t> </a:t>
            </a:r>
            <a:r>
              <a:rPr sz="2000" spc="-40" dirty="0" err="1" smtClean="0">
                <a:solidFill>
                  <a:schemeClr val="tx1"/>
                </a:solidFill>
              </a:rPr>
              <a:t>digitalnih</a:t>
            </a:r>
            <a:r>
              <a:rPr lang="hr-HR" sz="2000" spc="-4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000" spc="-15" dirty="0" err="1" smtClean="0">
                <a:solidFill>
                  <a:schemeClr val="tx1"/>
                </a:solidFill>
              </a:rPr>
              <a:t>kompetencija</a:t>
            </a:r>
            <a:r>
              <a:rPr sz="2000" spc="-15" dirty="0">
                <a:solidFill>
                  <a:schemeClr val="tx1"/>
                </a:solidFill>
              </a:rPr>
              <a:t>: </a:t>
            </a:r>
            <a:r>
              <a:rPr sz="2000" spc="-25" dirty="0">
                <a:solidFill>
                  <a:schemeClr val="tx1"/>
                </a:solidFill>
              </a:rPr>
              <a:t>alati </a:t>
            </a:r>
            <a:r>
              <a:rPr sz="2000" spc="20" dirty="0">
                <a:solidFill>
                  <a:schemeClr val="tx1"/>
                </a:solidFill>
              </a:rPr>
              <a:t>Web </a:t>
            </a:r>
            <a:r>
              <a:rPr sz="2000" spc="-15" dirty="0">
                <a:solidFill>
                  <a:schemeClr val="tx1"/>
                </a:solidFill>
              </a:rPr>
              <a:t>2.0,  </a:t>
            </a:r>
            <a:r>
              <a:rPr sz="2000" spc="-40" dirty="0">
                <a:solidFill>
                  <a:schemeClr val="tx1"/>
                </a:solidFill>
              </a:rPr>
              <a:t>kreativnost,</a:t>
            </a:r>
            <a:r>
              <a:rPr sz="2000" spc="-40" dirty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  <a:r>
              <a:rPr sz="2000" spc="-20" dirty="0">
                <a:solidFill>
                  <a:schemeClr val="tx1"/>
                </a:solidFill>
              </a:rPr>
              <a:t>obrada</a:t>
            </a:r>
            <a:r>
              <a:rPr sz="2000" spc="145" dirty="0">
                <a:solidFill>
                  <a:schemeClr val="tx1"/>
                </a:solidFill>
              </a:rPr>
              <a:t> </a:t>
            </a:r>
            <a:r>
              <a:rPr sz="2000" spc="-5" dirty="0">
                <a:solidFill>
                  <a:schemeClr val="tx1"/>
                </a:solidFill>
              </a:rPr>
              <a:t>fotografija,</a:t>
            </a:r>
            <a:r>
              <a:rPr sz="2000" spc="-65" dirty="0">
                <a:solidFill>
                  <a:schemeClr val="tx1"/>
                </a:solidFill>
              </a:rPr>
              <a:t> </a:t>
            </a:r>
            <a:r>
              <a:rPr sz="2000" spc="-50" dirty="0" err="1" smtClean="0">
                <a:solidFill>
                  <a:schemeClr val="tx1"/>
                </a:solidFill>
              </a:rPr>
              <a:t>sigurnost</a:t>
            </a:r>
            <a:r>
              <a:rPr lang="hr-HR" sz="2000" spc="-50" dirty="0" smtClean="0">
                <a:solidFill>
                  <a:schemeClr val="tx1"/>
                </a:solidFill>
              </a:rPr>
              <a:t> </a:t>
            </a:r>
            <a:r>
              <a:rPr sz="2000" spc="-50" dirty="0" err="1" smtClean="0">
                <a:solidFill>
                  <a:schemeClr val="tx1"/>
                </a:solidFill>
              </a:rPr>
              <a:t>na</a:t>
            </a:r>
            <a:r>
              <a:rPr sz="2000" spc="-50" dirty="0" smtClean="0">
                <a:solidFill>
                  <a:schemeClr val="tx1"/>
                </a:solidFill>
              </a:rPr>
              <a:t>  </a:t>
            </a:r>
            <a:r>
              <a:rPr sz="2000" spc="-40" dirty="0" err="1" smtClean="0">
                <a:solidFill>
                  <a:schemeClr val="tx1"/>
                </a:solidFill>
              </a:rPr>
              <a:t>Internetu</a:t>
            </a:r>
            <a:r>
              <a:rPr sz="2000" spc="-40" dirty="0" smtClean="0">
                <a:solidFill>
                  <a:schemeClr val="tx1"/>
                </a:solidFill>
              </a:rPr>
              <a:t>,</a:t>
            </a:r>
            <a:r>
              <a:rPr lang="hr-HR" sz="2000" spc="-4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000" spc="-35" dirty="0" err="1" smtClean="0">
                <a:solidFill>
                  <a:schemeClr val="tx1"/>
                </a:solidFill>
              </a:rPr>
              <a:t>autorska</a:t>
            </a:r>
            <a:r>
              <a:rPr sz="2000" spc="180" dirty="0" smtClean="0">
                <a:solidFill>
                  <a:schemeClr val="tx1"/>
                </a:solidFill>
              </a:rPr>
              <a:t> </a:t>
            </a:r>
            <a:r>
              <a:rPr sz="2000" spc="-30" dirty="0">
                <a:solidFill>
                  <a:schemeClr val="tx1"/>
                </a:solidFill>
              </a:rPr>
              <a:t>prava</a:t>
            </a:r>
            <a:endParaRPr sz="2000" dirty="0">
              <a:solidFill>
                <a:schemeClr val="tx1"/>
              </a:solidFill>
            </a:endParaRPr>
          </a:p>
          <a:p>
            <a:pPr marL="355600" indent="-342900">
              <a:lnSpc>
                <a:spcPct val="100000"/>
              </a:lnSpc>
              <a:spcBef>
                <a:spcPts val="690"/>
              </a:spcBef>
              <a:buFont typeface="Wingdings" panose="05000000000000000000" pitchFamily="2" charset="2"/>
              <a:buChar char="ü"/>
              <a:tabLst>
                <a:tab pos="356235" algn="l"/>
              </a:tabLst>
            </a:pPr>
            <a:r>
              <a:rPr sz="2000" spc="-30" dirty="0">
                <a:solidFill>
                  <a:schemeClr val="tx1"/>
                </a:solidFill>
              </a:rPr>
              <a:t>Samostalnost </a:t>
            </a:r>
            <a:r>
              <a:rPr sz="2000" dirty="0">
                <a:solidFill>
                  <a:schemeClr val="tx1"/>
                </a:solidFill>
              </a:rPr>
              <a:t>i </a:t>
            </a:r>
            <a:r>
              <a:rPr sz="2000" spc="-25" dirty="0">
                <a:solidFill>
                  <a:schemeClr val="tx1"/>
                </a:solidFill>
              </a:rPr>
              <a:t>samopouzdanje</a:t>
            </a:r>
            <a:r>
              <a:rPr sz="2000" spc="-325" dirty="0">
                <a:solidFill>
                  <a:schemeClr val="tx1"/>
                </a:solidFill>
              </a:rPr>
              <a:t> </a:t>
            </a:r>
            <a:r>
              <a:rPr sz="2000" spc="-40" dirty="0">
                <a:solidFill>
                  <a:schemeClr val="tx1"/>
                </a:solidFill>
              </a:rPr>
              <a:t>učenika</a:t>
            </a:r>
            <a:endParaRPr sz="2000" dirty="0">
              <a:solidFill>
                <a:schemeClr val="tx1"/>
              </a:solidFill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Wingdings" panose="05000000000000000000" pitchFamily="2" charset="2"/>
              <a:buChar char="ü"/>
              <a:tabLst>
                <a:tab pos="356235" algn="l"/>
              </a:tabLst>
            </a:pPr>
            <a:r>
              <a:rPr sz="2000" spc="-20" dirty="0">
                <a:solidFill>
                  <a:schemeClr val="tx1"/>
                </a:solidFill>
              </a:rPr>
              <a:t>Razvoj </a:t>
            </a:r>
            <a:r>
              <a:rPr sz="2000" spc="-25" dirty="0">
                <a:solidFill>
                  <a:schemeClr val="tx1"/>
                </a:solidFill>
              </a:rPr>
              <a:t>komunikacijskih</a:t>
            </a:r>
            <a:r>
              <a:rPr sz="2000" spc="360" dirty="0">
                <a:solidFill>
                  <a:schemeClr val="tx1"/>
                </a:solidFill>
              </a:rPr>
              <a:t> </a:t>
            </a:r>
            <a:r>
              <a:rPr sz="2000" spc="-25" dirty="0">
                <a:solidFill>
                  <a:schemeClr val="tx1"/>
                </a:solidFill>
              </a:rPr>
              <a:t>vještina</a:t>
            </a:r>
            <a:endParaRPr sz="2000" dirty="0">
              <a:solidFill>
                <a:schemeClr val="tx1"/>
              </a:solidFill>
            </a:endParaRP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Wingdings" panose="05000000000000000000" pitchFamily="2" charset="2"/>
              <a:buChar char="ü"/>
              <a:tabLst>
                <a:tab pos="356235" algn="l"/>
              </a:tabLst>
            </a:pPr>
            <a:r>
              <a:rPr sz="2000" spc="-20" dirty="0">
                <a:solidFill>
                  <a:schemeClr val="tx1"/>
                </a:solidFill>
              </a:rPr>
              <a:t>Razvoj </a:t>
            </a:r>
            <a:r>
              <a:rPr sz="2000" spc="-25" dirty="0">
                <a:solidFill>
                  <a:schemeClr val="tx1"/>
                </a:solidFill>
              </a:rPr>
              <a:t>organizacijskih</a:t>
            </a:r>
            <a:r>
              <a:rPr sz="2000" spc="355" dirty="0">
                <a:solidFill>
                  <a:schemeClr val="tx1"/>
                </a:solidFill>
              </a:rPr>
              <a:t> </a:t>
            </a:r>
            <a:r>
              <a:rPr sz="2000" spc="-25" dirty="0">
                <a:solidFill>
                  <a:schemeClr val="tx1"/>
                </a:solidFill>
              </a:rPr>
              <a:t>vještina</a:t>
            </a:r>
            <a:endParaRPr sz="2000" dirty="0">
              <a:solidFill>
                <a:schemeClr val="tx1"/>
              </a:solidFill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Wingdings" panose="05000000000000000000" pitchFamily="2" charset="2"/>
              <a:buChar char="ü"/>
              <a:tabLst>
                <a:tab pos="356235" algn="l"/>
              </a:tabLst>
            </a:pPr>
            <a:r>
              <a:rPr sz="2000" dirty="0">
                <a:solidFill>
                  <a:schemeClr val="tx1"/>
                </a:solidFill>
              </a:rPr>
              <a:t>Primjer: </a:t>
            </a:r>
            <a:r>
              <a:rPr sz="2000" u="heavy" spc="-25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Photo</a:t>
            </a:r>
            <a:r>
              <a:rPr sz="2000" u="heavy" spc="35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 </a:t>
            </a:r>
            <a:r>
              <a:rPr sz="2000" u="heavy" spc="-10" dirty="0">
                <a:solidFill>
                  <a:schemeClr val="tx1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moment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80112" y="3645024"/>
            <a:ext cx="2266950" cy="2381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530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4430" y="256689"/>
            <a:ext cx="6917055" cy="952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0160" algn="ctr">
              <a:lnSpc>
                <a:spcPct val="100000"/>
              </a:lnSpc>
              <a:spcBef>
                <a:spcPts val="130"/>
              </a:spcBef>
            </a:pPr>
            <a:r>
              <a:rPr sz="3000" spc="-20" dirty="0">
                <a:solidFill>
                  <a:schemeClr val="tx1"/>
                </a:solidFill>
              </a:rPr>
              <a:t>eTwinning </a:t>
            </a:r>
            <a:r>
              <a:rPr sz="3000" spc="15" dirty="0">
                <a:solidFill>
                  <a:schemeClr val="tx1"/>
                </a:solidFill>
              </a:rPr>
              <a:t>projekt Photo</a:t>
            </a:r>
            <a:r>
              <a:rPr sz="3000" spc="-395" dirty="0">
                <a:solidFill>
                  <a:schemeClr val="tx1"/>
                </a:solidFill>
              </a:rPr>
              <a:t> </a:t>
            </a:r>
            <a:r>
              <a:rPr sz="3000" spc="20" dirty="0">
                <a:solidFill>
                  <a:schemeClr val="tx1"/>
                </a:solidFill>
              </a:rPr>
              <a:t>moment</a:t>
            </a:r>
            <a:endParaRPr sz="30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3000" spc="20" dirty="0">
                <a:solidFill>
                  <a:schemeClr val="tx1"/>
                </a:solidFill>
              </a:rPr>
              <a:t>posjet</a:t>
            </a:r>
            <a:r>
              <a:rPr sz="3000" spc="-215" dirty="0">
                <a:solidFill>
                  <a:schemeClr val="tx1"/>
                </a:solidFill>
              </a:rPr>
              <a:t> </a:t>
            </a:r>
            <a:r>
              <a:rPr sz="3000" spc="5" dirty="0">
                <a:solidFill>
                  <a:schemeClr val="tx1"/>
                </a:solidFill>
              </a:rPr>
              <a:t>partnera</a:t>
            </a:r>
            <a:r>
              <a:rPr sz="3000" spc="-70" dirty="0">
                <a:solidFill>
                  <a:schemeClr val="tx1"/>
                </a:solidFill>
              </a:rPr>
              <a:t> </a:t>
            </a:r>
            <a:r>
              <a:rPr sz="3000" spc="25" dirty="0">
                <a:solidFill>
                  <a:schemeClr val="tx1"/>
                </a:solidFill>
              </a:rPr>
              <a:t>iz</a:t>
            </a:r>
            <a:r>
              <a:rPr sz="3000" spc="-114" dirty="0">
                <a:solidFill>
                  <a:schemeClr val="tx1"/>
                </a:solidFill>
              </a:rPr>
              <a:t> </a:t>
            </a:r>
            <a:r>
              <a:rPr sz="3000" spc="15" dirty="0">
                <a:solidFill>
                  <a:schemeClr val="tx1"/>
                </a:solidFill>
              </a:rPr>
              <a:t>Grčke,</a:t>
            </a:r>
            <a:r>
              <a:rPr sz="3000" spc="-65" dirty="0">
                <a:solidFill>
                  <a:schemeClr val="tx1"/>
                </a:solidFill>
              </a:rPr>
              <a:t> </a:t>
            </a:r>
            <a:r>
              <a:rPr sz="3000" spc="25" dirty="0">
                <a:solidFill>
                  <a:schemeClr val="tx1"/>
                </a:solidFill>
              </a:rPr>
              <a:t>travanj</a:t>
            </a:r>
            <a:r>
              <a:rPr sz="3000" spc="-265" dirty="0">
                <a:solidFill>
                  <a:schemeClr val="tx1"/>
                </a:solidFill>
              </a:rPr>
              <a:t> </a:t>
            </a:r>
            <a:r>
              <a:rPr sz="3000" spc="15" dirty="0">
                <a:solidFill>
                  <a:schemeClr val="tx1"/>
                </a:solidFill>
              </a:rPr>
              <a:t>2018.</a:t>
            </a:r>
            <a:endParaRPr sz="30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5619" y="1503669"/>
            <a:ext cx="7139178" cy="5354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972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600" y="1421486"/>
            <a:ext cx="605976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3200" spc="15" dirty="0">
                <a:solidFill>
                  <a:schemeClr val="tx1"/>
                </a:solidFill>
              </a:rPr>
              <a:t>Gdje još </a:t>
            </a:r>
            <a:r>
              <a:rPr sz="3200" spc="15" dirty="0" err="1">
                <a:solidFill>
                  <a:schemeClr val="tx1"/>
                </a:solidFill>
              </a:rPr>
              <a:t>pronaći</a:t>
            </a:r>
            <a:r>
              <a:rPr sz="3200" spc="15" dirty="0">
                <a:solidFill>
                  <a:schemeClr val="tx1"/>
                </a:solidFill>
              </a:rPr>
              <a:t> </a:t>
            </a:r>
            <a:r>
              <a:rPr lang="bs-Latn-BA" sz="3200" spc="15" dirty="0" smtClean="0">
                <a:solidFill>
                  <a:schemeClr val="tx1"/>
                </a:solidFill>
              </a:rPr>
              <a:t>partnere </a:t>
            </a:r>
            <a:r>
              <a:rPr lang="bs-Latn-BA" sz="3200" spc="15" dirty="0">
                <a:solidFill>
                  <a:schemeClr val="tx1"/>
                </a:solidFill>
              </a:rPr>
              <a:t>i </a:t>
            </a:r>
            <a:r>
              <a:rPr sz="3200" spc="15" dirty="0" err="1">
                <a:solidFill>
                  <a:schemeClr val="tx1"/>
                </a:solidFill>
              </a:rPr>
              <a:t>ideje</a:t>
            </a:r>
            <a:r>
              <a:rPr sz="3200" spc="15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050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1488"/>
            <a:ext cx="2543175" cy="253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4931453"/>
            <a:ext cx="5740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3600" spc="5" dirty="0">
                <a:solidFill>
                  <a:schemeClr val="tx1"/>
                </a:solidFill>
                <a:latin typeface="Arial"/>
                <a:ea typeface="+mj-ea"/>
                <a:cs typeface="Arial"/>
                <a:hlinkClick r:id="rId3"/>
              </a:rPr>
              <a:t>School Education Gateway</a:t>
            </a:r>
            <a:endParaRPr lang="bs-Latn-BA" sz="3600" spc="5" dirty="0"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0738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0701"/>
            <a:ext cx="9143998" cy="6597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1599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8539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Završna anketa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hr-HR" sz="4000" b="1" dirty="0" smtClean="0">
                <a:solidFill>
                  <a:schemeClr val="bg2">
                    <a:lumMod val="25000"/>
                  </a:schemeClr>
                </a:solidFill>
              </a:rPr>
              <a:t>http</a:t>
            </a:r>
            <a:r>
              <a:rPr lang="hr-HR" sz="4000" b="1" dirty="0">
                <a:solidFill>
                  <a:schemeClr val="bg2">
                    <a:lumMod val="25000"/>
                  </a:schemeClr>
                </a:solidFill>
              </a:rPr>
              <a:t>://bit.ly/34al0tp</a:t>
            </a:r>
          </a:p>
        </p:txBody>
      </p:sp>
      <p:pic>
        <p:nvPicPr>
          <p:cNvPr id="7170" name="Picture 2" descr="Slikovni rezultat za pixabay what do you th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80928"/>
            <a:ext cx="4248472" cy="300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>
            <a:spLocks noGrp="1"/>
          </p:cNvSpPr>
          <p:nvPr>
            <p:ph type="ctrTitle"/>
          </p:nvPr>
        </p:nvSpPr>
        <p:spPr>
          <a:xfrm>
            <a:off x="467544" y="620688"/>
            <a:ext cx="8255001" cy="982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/>
              <a:t>IZVORI:</a:t>
            </a:r>
            <a:endParaRPr sz="3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768" name="Shape 76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2400" u="sng" dirty="0">
                <a:solidFill>
                  <a:schemeClr val="bg1"/>
                </a:solidFill>
                <a:hlinkClick r:id="rId3"/>
              </a:rPr>
              <a:t>https://www.ehttps://www.edutopia.org/discussion/power-peer-feedbackdutopia.org/discussion/power-peer-feedback</a:t>
            </a:r>
            <a:endParaRPr sz="2400" dirty="0">
              <a:solidFill>
                <a:schemeClr val="bg1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chemeClr val="bg1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bg1"/>
                </a:solidFill>
              </a:rPr>
              <a:t>Posebna zahvala Lidiji Kralj  </a:t>
            </a:r>
          </a:p>
          <a:p>
            <a:pPr marL="0" lvl="0" indent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bg1"/>
                </a:solidFill>
              </a:rPr>
              <a:t>što nam je ustupila svoje materijale kako bismo što kvalitetnije predstavili metodu 270°!</a:t>
            </a: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chemeClr val="bg1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13172" y="1180253"/>
            <a:ext cx="8255001" cy="982133"/>
          </a:xfrm>
        </p:spPr>
        <p:txBody>
          <a:bodyPr/>
          <a:lstStyle/>
          <a:p>
            <a:pPr algn="ctr"/>
            <a:r>
              <a:rPr lang="hr-HR" dirty="0"/>
              <a:t>Hvala na pozornosti!</a:t>
            </a:r>
          </a:p>
        </p:txBody>
      </p:sp>
      <p:pic>
        <p:nvPicPr>
          <p:cNvPr id="154626" name="Picture 2" descr="https://tse1.mm.bing.net/th?id=OIP.LdvGKQbGmoWnPBaGomDy1QHaHa&amp;pid=15.1&amp;P=0&amp;w=300&amp;h=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4495" y="246888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95536" y="4437112"/>
            <a:ext cx="8255001" cy="982133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Kojim metodama postići </a:t>
            </a:r>
            <a:r>
              <a:rPr lang="hr-HR" dirty="0" smtClean="0">
                <a:solidFill>
                  <a:schemeClr val="bg2">
                    <a:lumMod val="25000"/>
                  </a:schemeClr>
                </a:solidFill>
              </a:rPr>
              <a:t>potaknuti aktivno učenje kod </a:t>
            </a:r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učenika?</a:t>
            </a:r>
          </a:p>
        </p:txBody>
      </p:sp>
      <p:pic>
        <p:nvPicPr>
          <p:cNvPr id="1026" name="Picture 2" descr="Slikovni rezultat za upitn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808" y="1340768"/>
            <a:ext cx="3048000" cy="246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nect, Connection, Cooperation, Hands, Ho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49080"/>
            <a:ext cx="3744416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Suradničko učenje</a:t>
            </a:r>
          </a:p>
        </p:txBody>
      </p:sp>
      <p:sp>
        <p:nvSpPr>
          <p:cNvPr id="8" name="Podnaslov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Strategija poučavanje tijekom koje učenje proizlazi iz zajedničkog (suradničkog) rada učenika.</a:t>
            </a:r>
          </a:p>
          <a:p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Nastavnik je mentor, usmjerava učenike koji samostalno otkrivaju sadržaja.</a:t>
            </a:r>
          </a:p>
          <a:p>
            <a:endParaRPr lang="hr-HR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Kroz suradničko učenje učenici rješavaju složene problemske zadatke povezane s realnim svijetom, rade na projektima.</a:t>
            </a:r>
          </a:p>
          <a:p>
            <a:endParaRPr lang="hr-H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3600" dirty="0">
                <a:solidFill>
                  <a:schemeClr val="bg2">
                    <a:lumMod val="25000"/>
                  </a:schemeClr>
                </a:solidFill>
              </a:rPr>
              <a:t>Prednosti suradničkog učenja:</a:t>
            </a:r>
          </a:p>
        </p:txBody>
      </p:sp>
      <p:graphicFrame>
        <p:nvGraphicFramePr>
          <p:cNvPr id="4" name="Dijagram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jagram 6"/>
          <p:cNvGraphicFramePr/>
          <p:nvPr/>
        </p:nvGraphicFramePr>
        <p:xfrm>
          <a:off x="1187624" y="1397000"/>
          <a:ext cx="720080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asnoća">
  <a:themeElements>
    <a:clrScheme name="Jasnoća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klasičn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asnoć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1121</TotalTime>
  <Words>2241</Words>
  <Application>Microsoft Office PowerPoint</Application>
  <PresentationFormat>Prikaz na zaslonu (4:3)</PresentationFormat>
  <Paragraphs>428</Paragraphs>
  <Slides>67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67</vt:i4>
      </vt:variant>
    </vt:vector>
  </HeadingPairs>
  <TitlesOfParts>
    <vt:vector size="68" baseType="lpstr">
      <vt:lpstr>Jasnoća</vt:lpstr>
      <vt:lpstr> PROJEKTNA NASTAVA  I  ETWINNING</vt:lpstr>
      <vt:lpstr>Kako radimo?</vt:lpstr>
      <vt:lpstr>Kako fokus pomaknuti s uporabe na stvaranje?</vt:lpstr>
      <vt:lpstr>Metode rada u nastavi</vt:lpstr>
      <vt:lpstr>    Benjamin Franklin je rekao:   "Tell me and I forget,  teach me and I remember, involve me and I learn"</vt:lpstr>
      <vt:lpstr>Stupnjevi usvojenosti sadržaja </vt:lpstr>
      <vt:lpstr>  Kojim metodama postići potaknuti aktivno učenje kod učenika?</vt:lpstr>
      <vt:lpstr>Suradničko učenje</vt:lpstr>
      <vt:lpstr>Prednosti suradničkog učenja:</vt:lpstr>
      <vt:lpstr>Projektna nastava</vt:lpstr>
      <vt:lpstr>Ciljevi projektne nastave</vt:lpstr>
      <vt:lpstr>Prednosti projektne nastave</vt:lpstr>
      <vt:lpstr>Što mora imati svaki dobar projekt  ?</vt:lpstr>
      <vt:lpstr>ETAPE PROJEKTNE NASTAVE</vt:lpstr>
      <vt:lpstr>Vrste projekta s obzirom na brojnost sudionika</vt:lpstr>
      <vt:lpstr>Kako organizirati i usmjeriti projektno učenje u razredu</vt:lpstr>
      <vt:lpstr>Kakve zadatke zadavati?</vt:lpstr>
      <vt:lpstr>Konstruktivna kritika i vršnjačko vrednovanje </vt:lpstr>
      <vt:lpstr>Vršnjačko vrednovanje</vt:lpstr>
      <vt:lpstr>Kako uvesti vršnjačko vrednovanje?</vt:lpstr>
      <vt:lpstr>Vršnjačko vrednovanje</vt:lpstr>
      <vt:lpstr>Management projekta</vt:lpstr>
      <vt:lpstr>PowerPointova prezentacija</vt:lpstr>
      <vt:lpstr>PowerPointova prezentacija</vt:lpstr>
      <vt:lpstr>Primjer - http://bit.ly/projektnizadatak1</vt:lpstr>
      <vt:lpstr>Vježba:</vt:lpstr>
      <vt:lpstr>PowerPointova prezentacija</vt:lpstr>
      <vt:lpstr>Mogućnosti aplikacije Trello</vt:lpstr>
      <vt:lpstr>TEAMS - profesionalni alat za projektni management</vt:lpstr>
      <vt:lpstr>Kreiranje tima</vt:lpstr>
      <vt:lpstr>PowerPointova prezentacija</vt:lpstr>
      <vt:lpstr>Dodavanje datoteke</vt:lpstr>
      <vt:lpstr>Dodavanje Onenote bilježnice</vt:lpstr>
      <vt:lpstr>Dodavanje zadataka</vt:lpstr>
      <vt:lpstr>Izgled zadatka – kombinacija s Onenote-om</vt:lpstr>
      <vt:lpstr>Izgled zadatka – povratna informacija </vt:lpstr>
      <vt:lpstr>Slanje poruka unutar Teamsa</vt:lpstr>
      <vt:lpstr>Teams</vt:lpstr>
      <vt:lpstr>PowerPointova prezentacija</vt:lpstr>
      <vt:lpstr>Osnovne karakteristike portala su:</vt:lpstr>
      <vt:lpstr>Trenutno na portalu:</vt:lpstr>
      <vt:lpstr>Što nudi eTwinning?</vt:lpstr>
      <vt:lpstr>Što još nudi eTwinning?</vt:lpstr>
      <vt:lpstr>eTwinning projekti</vt:lpstr>
      <vt:lpstr>Zašto provoditi projekte?</vt:lpstr>
      <vt:lpstr>Moraju li projekti biti  komplicirani?</vt:lpstr>
      <vt:lpstr>Kako provoditi eTwinning projekte?</vt:lpstr>
      <vt:lpstr>Paziti!</vt:lpstr>
      <vt:lpstr>Kako početi?</vt:lpstr>
      <vt:lpstr>Potraga za partnerima</vt:lpstr>
      <vt:lpstr>       Planiranje projekta</vt:lpstr>
      <vt:lpstr>eTwinning može postati</vt:lpstr>
      <vt:lpstr>              Komunikacija </vt:lpstr>
      <vt:lpstr>PowerPointova prezentacija</vt:lpstr>
      <vt:lpstr>Koraci prilikom prijave</vt:lpstr>
      <vt:lpstr>Što ćemo raditi?</vt:lpstr>
      <vt:lpstr>Krenimo s registracijom!</vt:lpstr>
      <vt:lpstr>Tri razine sučelja: Zahtjeva prijavu  korisnika</vt:lpstr>
      <vt:lpstr>PowerPointova prezentacija</vt:lpstr>
      <vt:lpstr>Primjer – ugradnja  eTwinninga u kurikulum</vt:lpstr>
      <vt:lpstr>eTwinning projekt Photo moment posjet partnera iz Grčke, travanj 2018.</vt:lpstr>
      <vt:lpstr>Gdje još pronaći partnere i ideje?</vt:lpstr>
      <vt:lpstr>PowerPointova prezentacija</vt:lpstr>
      <vt:lpstr>PowerPointova prezentacija</vt:lpstr>
      <vt:lpstr>Završna anketa</vt:lpstr>
      <vt:lpstr>IZVORI: </vt:lpstr>
      <vt:lpstr>Hvala na pozornosti!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METODA 270 - PROJEKTNO UČENJE U DIGITALNOM  OKRUŽENJU</dc:title>
  <dc:creator>Daniela U</dc:creator>
  <cp:lastModifiedBy>Korisnik</cp:lastModifiedBy>
  <cp:revision>45</cp:revision>
  <dcterms:modified xsi:type="dcterms:W3CDTF">2019-10-31T11:53:41Z</dcterms:modified>
</cp:coreProperties>
</file>