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71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Raleway" panose="020B0604020202020204" charset="-18"/>
      <p:regular r:id="rId52"/>
      <p:bold r:id="rId53"/>
      <p:italic r:id="rId54"/>
      <p:boldItalic r:id="rId55"/>
    </p:embeddedFont>
    <p:embeddedFont>
      <p:font typeface="Roboto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THQgzblZK3gsGYjk2aPQfhkvC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a\Google%20disk\AKTUALNO\CRISS\Finalni%20rezultati\Obrada%20-%20v3.0\Sve\CRISS-S1-T1-S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Library\Containers\com.apple.mail\Data\Library\Mail%20Downloads\85467980-4A08-4F6E-BD64-1380E4E6EE14\Obrada%20-%20v3.0\Sve\CRISS-S1-T1-H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Library\Containers\com.apple.mail\Data\Library\Mail%20Downloads\85467980-4A08-4F6E-BD64-1380E4E6EE14\Obrada%20-%20v3.0\Sve\CRISS-S1-T1-H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a\Google%20disk\AKTUALNO\CRISS\Finalni%20rezultati\Obrada%20-%20v3.0\Sve\CRISS-S1-T1-Sv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a\Google%20disk\AKTUALNO\CRISS\Finalni%20rezultati\Obrada%20-%20v3.0\Sve\CRISS-S1-T1-Sv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Library\Containers\com.apple.mail\Data\Library\Mail%20Downloads\85467980-4A08-4F6E-BD64-1380E4E6EE14\Obrada%20-%20v3.0\Sve\CRISS-S1-T1-H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a\Google%20disk\AKTUALNO\CRISS\Finalni%20rezultati\Obrada%20-%20v3.0\Sve\CRISS-S1-T1-Sv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Library\Containers\com.apple.mail\Data\Library\Mail%20Downloads\85467980-4A08-4F6E-BD64-1380E4E6EE14\Obrada%20-%20v3.0\Sve\CRISS-S1-T1-H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b\Downloads\CRISS-Net-Impac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CRISS - UKUPNO </a:t>
            </a:r>
          </a:p>
        </c:rich>
      </c:tx>
      <c:layout>
        <c:manualLayout>
          <c:xMode val="edge"/>
          <c:yMode val="edge"/>
          <c:x val="0.34341510549972881"/>
          <c:y val="4.62975886525656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Nastavnici'!$B$16:$B$17</c:f>
              <c:strCache>
                <c:ptCount val="2"/>
                <c:pt idx="0">
                  <c:v>Osnovna škola</c:v>
                </c:pt>
                <c:pt idx="1">
                  <c:v>Srednja škola</c:v>
                </c:pt>
              </c:strCache>
            </c:strRef>
          </c:cat>
          <c:val>
            <c:numRef>
              <c:f>'Statistika - Nastavnici'!$C$16:$C$17</c:f>
              <c:numCache>
                <c:formatCode>General</c:formatCode>
                <c:ptCount val="2"/>
                <c:pt idx="0">
                  <c:v>92</c:v>
                </c:pt>
                <c:pt idx="1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E-4FC7-9D47-EC3BED7359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48725791"/>
        <c:axId val="1768841759"/>
      </c:barChart>
      <c:catAx>
        <c:axId val="184872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68841759"/>
        <c:crosses val="autoZero"/>
        <c:auto val="1"/>
        <c:lblAlgn val="ctr"/>
        <c:lblOffset val="100"/>
        <c:noMultiLvlLbl val="0"/>
      </c:catAx>
      <c:valAx>
        <c:axId val="1768841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872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C36-8645-8179-F31767E5F2E9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C36-8645-8179-F31767E5F2E9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Overall'!$E$10:$E$15</c:f>
              <c:numCache>
                <c:formatCode>General</c:formatCode>
                <c:ptCount val="6"/>
                <c:pt idx="0">
                  <c:v>14</c:v>
                </c:pt>
                <c:pt idx="1">
                  <c:v>151</c:v>
                </c:pt>
                <c:pt idx="2">
                  <c:v>119</c:v>
                </c:pt>
                <c:pt idx="3">
                  <c:v>70</c:v>
                </c:pt>
                <c:pt idx="4">
                  <c:v>58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8645-8179-F31767E5F2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4333663"/>
        <c:axId val="107692415"/>
      </c:barChart>
      <c:catAx>
        <c:axId val="9433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692415"/>
        <c:crosses val="autoZero"/>
        <c:auto val="1"/>
        <c:lblAlgn val="ctr"/>
        <c:lblOffset val="100"/>
        <c:noMultiLvlLbl val="0"/>
      </c:catAx>
      <c:valAx>
        <c:axId val="107692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33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 HRVATSKI</a:t>
            </a:r>
            <a:r>
              <a:rPr lang="en-US" baseline="0"/>
              <a:t>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6856-FB43-996E-CEF5ECF7BE6A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856-FB43-996E-CEF5ECF7BE6A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HR'!$F$10:$F$15</c:f>
              <c:numCache>
                <c:formatCode>General</c:formatCode>
                <c:ptCount val="6"/>
                <c:pt idx="0">
                  <c:v>23</c:v>
                </c:pt>
                <c:pt idx="1">
                  <c:v>22</c:v>
                </c:pt>
                <c:pt idx="2">
                  <c:v>11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6-FB43-996E-CEF5ECF7B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1008495"/>
        <c:axId val="97832543"/>
      </c:barChart>
      <c:catAx>
        <c:axId val="13100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7832543"/>
        <c:crosses val="autoZero"/>
        <c:auto val="1"/>
        <c:lblAlgn val="ctr"/>
        <c:lblOffset val="100"/>
        <c:noMultiLvlLbl val="0"/>
      </c:catAx>
      <c:valAx>
        <c:axId val="9783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00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</a:t>
            </a:r>
            <a:r>
              <a:rPr lang="en-US" baseline="0"/>
              <a:t> SVI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6AD-9445-8AF1-7950D9E45530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6AD-9445-8AF1-7950D9E45530}"/>
            </c:ext>
          </c:extLst>
        </c:ser>
        <c:ser>
          <c:idx val="3"/>
          <c:order val="2"/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Overall'!$F$10:$F$15</c:f>
              <c:numCache>
                <c:formatCode>General</c:formatCode>
                <c:ptCount val="6"/>
                <c:pt idx="0">
                  <c:v>48</c:v>
                </c:pt>
                <c:pt idx="1">
                  <c:v>211</c:v>
                </c:pt>
                <c:pt idx="2">
                  <c:v>92</c:v>
                </c:pt>
                <c:pt idx="3">
                  <c:v>41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D-9445-8AF1-7950D9E455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1454767"/>
        <c:axId val="129683871"/>
      </c:barChart>
      <c:catAx>
        <c:axId val="1314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683871"/>
        <c:crosses val="autoZero"/>
        <c:auto val="1"/>
        <c:lblAlgn val="ctr"/>
        <c:lblOffset val="100"/>
        <c:noMultiLvlLbl val="0"/>
      </c:catAx>
      <c:valAx>
        <c:axId val="129683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45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3.</a:t>
            </a:r>
            <a:r>
              <a:rPr lang="en-US" baseline="0"/>
              <a:t> svi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7DC7-4E46-B1B8-8B0E24D4DEB2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DC7-4E46-B1B8-8B0E24D4DEB2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Overall'!$G$10:$G$15</c:f>
              <c:numCache>
                <c:formatCode>General</c:formatCode>
                <c:ptCount val="6"/>
                <c:pt idx="0">
                  <c:v>32</c:v>
                </c:pt>
                <c:pt idx="1">
                  <c:v>162</c:v>
                </c:pt>
                <c:pt idx="2">
                  <c:v>114</c:v>
                </c:pt>
                <c:pt idx="3">
                  <c:v>66</c:v>
                </c:pt>
                <c:pt idx="4">
                  <c:v>32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7-4E46-B1B8-8B0E24D4D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0947167"/>
        <c:axId val="101007439"/>
      </c:barChart>
      <c:catAx>
        <c:axId val="10094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007439"/>
        <c:crosses val="autoZero"/>
        <c:auto val="1"/>
        <c:lblAlgn val="ctr"/>
        <c:lblOffset val="100"/>
        <c:noMultiLvlLbl val="0"/>
      </c:catAx>
      <c:valAx>
        <c:axId val="101007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94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EA7-2C41-BBD2-95436500F150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EA7-2C41-BBD2-95436500F150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HR'!$G$10:$G$15</c:f>
              <c:numCache>
                <c:formatCode>General</c:formatCode>
                <c:ptCount val="6"/>
                <c:pt idx="0">
                  <c:v>22</c:v>
                </c:pt>
                <c:pt idx="1">
                  <c:v>14</c:v>
                </c:pt>
                <c:pt idx="2">
                  <c:v>18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7-2C41-BBD2-95436500F1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6572431"/>
        <c:axId val="127198399"/>
      </c:barChart>
      <c:catAx>
        <c:axId val="10657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198399"/>
        <c:crosses val="autoZero"/>
        <c:auto val="1"/>
        <c:lblAlgn val="ctr"/>
        <c:lblOffset val="100"/>
        <c:noMultiLvlLbl val="0"/>
      </c:catAx>
      <c:valAx>
        <c:axId val="127198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657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3-D24E-9F1D-BFE7508F2BD0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3-D24E-9F1D-BFE7508F2BD0}"/>
            </c:ext>
          </c:extLst>
        </c:ser>
        <c:ser>
          <c:idx val="3"/>
          <c:order val="2"/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HR'!$H$10:$H$15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14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93-D24E-9F1D-BFE7508F2B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9713103"/>
        <c:axId val="129850607"/>
      </c:barChart>
      <c:catAx>
        <c:axId val="12971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850607"/>
        <c:crosses val="autoZero"/>
        <c:auto val="1"/>
        <c:lblAlgn val="ctr"/>
        <c:lblOffset val="100"/>
        <c:noMultiLvlLbl val="0"/>
      </c:catAx>
      <c:valAx>
        <c:axId val="12985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71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573A-A148-9161-1981BCE6D9F1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73A-A148-9161-1981BCE6D9F1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Overall'!$H$10:$H$15</c:f>
              <c:numCache>
                <c:formatCode>General</c:formatCode>
                <c:ptCount val="6"/>
                <c:pt idx="0">
                  <c:v>32</c:v>
                </c:pt>
                <c:pt idx="1">
                  <c:v>138</c:v>
                </c:pt>
                <c:pt idx="2">
                  <c:v>156</c:v>
                </c:pt>
                <c:pt idx="3">
                  <c:v>46</c:v>
                </c:pt>
                <c:pt idx="4">
                  <c:v>34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A-A148-9161-1981BCE6D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2306911"/>
        <c:axId val="131951535"/>
      </c:barChart>
      <c:catAx>
        <c:axId val="13230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951535"/>
        <c:crosses val="autoZero"/>
        <c:auto val="1"/>
        <c:lblAlgn val="ctr"/>
        <c:lblOffset val="100"/>
        <c:noMultiLvlLbl val="0"/>
      </c:catAx>
      <c:valAx>
        <c:axId val="1319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30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749-4A48-B18C-863E1BE12E60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749-4A48-B18C-863E1BE12E60}"/>
            </c:ext>
          </c:extLst>
        </c:ser>
        <c:ser>
          <c:idx val="3"/>
          <c:order val="2"/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Overall'!$I$10:$I$15</c:f>
              <c:numCache>
                <c:formatCode>General</c:formatCode>
                <c:ptCount val="6"/>
                <c:pt idx="0">
                  <c:v>22</c:v>
                </c:pt>
                <c:pt idx="1">
                  <c:v>152</c:v>
                </c:pt>
                <c:pt idx="2">
                  <c:v>130</c:v>
                </c:pt>
                <c:pt idx="3">
                  <c:v>67</c:v>
                </c:pt>
                <c:pt idx="4">
                  <c:v>32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9-4A48-B18C-863E1BE12E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8494015"/>
        <c:axId val="104163119"/>
      </c:barChart>
      <c:catAx>
        <c:axId val="12849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163119"/>
        <c:crosses val="autoZero"/>
        <c:auto val="1"/>
        <c:lblAlgn val="ctr"/>
        <c:lblOffset val="100"/>
        <c:noMultiLvlLbl val="0"/>
      </c:catAx>
      <c:valAx>
        <c:axId val="10416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849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D42-B241-AB34-157F977B95BF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D42-B241-AB34-157F977B95BF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HR'!$I$10:$I$15</c:f>
              <c:numCache>
                <c:formatCode>General</c:formatCode>
                <c:ptCount val="6"/>
                <c:pt idx="0">
                  <c:v>14</c:v>
                </c:pt>
                <c:pt idx="1">
                  <c:v>21</c:v>
                </c:pt>
                <c:pt idx="2">
                  <c:v>17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2-B241-AB34-157F977B95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3448479"/>
        <c:axId val="127504879"/>
      </c:barChart>
      <c:catAx>
        <c:axId val="13344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504879"/>
        <c:crosses val="autoZero"/>
        <c:auto val="1"/>
        <c:lblAlgn val="ctr"/>
        <c:lblOffset val="100"/>
        <c:noMultiLvlLbl val="0"/>
      </c:catAx>
      <c:valAx>
        <c:axId val="127504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44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471-9544-A477-E6FF205508EC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D471-9544-A477-E6FF205508EC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Overall'!$J$10:$J$15</c:f>
              <c:numCache>
                <c:formatCode>General</c:formatCode>
                <c:ptCount val="6"/>
                <c:pt idx="0">
                  <c:v>31</c:v>
                </c:pt>
                <c:pt idx="1">
                  <c:v>185</c:v>
                </c:pt>
                <c:pt idx="2">
                  <c:v>116</c:v>
                </c:pt>
                <c:pt idx="3">
                  <c:v>42</c:v>
                </c:pt>
                <c:pt idx="4">
                  <c:v>20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1-9544-A477-E6FF205508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8842735"/>
        <c:axId val="101025839"/>
      </c:barChart>
      <c:catAx>
        <c:axId val="1288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025839"/>
        <c:crosses val="autoZero"/>
        <c:auto val="1"/>
        <c:lblAlgn val="ctr"/>
        <c:lblOffset val="100"/>
        <c:noMultiLvlLbl val="0"/>
      </c:catAx>
      <c:valAx>
        <c:axId val="101025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884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HRVATSKI NASTAVNICI (14%)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Nastavnici'!$B$16:$B$17</c:f>
              <c:strCache>
                <c:ptCount val="2"/>
                <c:pt idx="0">
                  <c:v>Osnovna škola</c:v>
                </c:pt>
                <c:pt idx="1">
                  <c:v>Srednja škola</c:v>
                </c:pt>
              </c:strCache>
            </c:strRef>
          </c:cat>
          <c:val>
            <c:numRef>
              <c:f>'Statistika - Nastavnici'!$C$16:$C$17</c:f>
              <c:numCache>
                <c:formatCode>General</c:formatCode>
                <c:ptCount val="2"/>
                <c:pt idx="0">
                  <c:v>25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D-2A40-8A2D-8B1B312B56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9222655"/>
        <c:axId val="107157263"/>
      </c:barChart>
      <c:catAx>
        <c:axId val="12922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157263"/>
        <c:crosses val="autoZero"/>
        <c:auto val="1"/>
        <c:lblAlgn val="ctr"/>
        <c:lblOffset val="100"/>
        <c:noMultiLvlLbl val="0"/>
      </c:catAx>
      <c:valAx>
        <c:axId val="107157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22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10EC-DB41-BF6C-454160866032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0EC-DB41-BF6C-454160866032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HR'!$J$10:$J$15</c:f>
              <c:numCache>
                <c:formatCode>General</c:formatCode>
                <c:ptCount val="6"/>
                <c:pt idx="0">
                  <c:v>16</c:v>
                </c:pt>
                <c:pt idx="1">
                  <c:v>27</c:v>
                </c:pt>
                <c:pt idx="2">
                  <c:v>11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C-DB41-BF6C-454160866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2427711"/>
        <c:axId val="103327423"/>
      </c:barChart>
      <c:catAx>
        <c:axId val="1324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327423"/>
        <c:crosses val="autoZero"/>
        <c:auto val="1"/>
        <c:lblAlgn val="ctr"/>
        <c:lblOffset val="100"/>
        <c:noMultiLvlLbl val="0"/>
      </c:catAx>
      <c:valAx>
        <c:axId val="10332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42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7.</a:t>
            </a:r>
            <a:r>
              <a:rPr lang="en-US" baseline="0"/>
              <a:t> SVI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C55-4A46-8A50-5831FD44386B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C55-4A46-8A50-5831FD44386B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Overall'!$K$10:$K$15</c:f>
              <c:numCache>
                <c:formatCode>General</c:formatCode>
                <c:ptCount val="6"/>
                <c:pt idx="0">
                  <c:v>31</c:v>
                </c:pt>
                <c:pt idx="1">
                  <c:v>182</c:v>
                </c:pt>
                <c:pt idx="2">
                  <c:v>117</c:v>
                </c:pt>
                <c:pt idx="3">
                  <c:v>50</c:v>
                </c:pt>
                <c:pt idx="4">
                  <c:v>30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55-4A46-8A50-5831FD4438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7981055"/>
        <c:axId val="135311263"/>
      </c:barChart>
      <c:catAx>
        <c:axId val="1279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311263"/>
        <c:crosses val="autoZero"/>
        <c:auto val="1"/>
        <c:lblAlgn val="ctr"/>
        <c:lblOffset val="100"/>
        <c:noMultiLvlLbl val="0"/>
      </c:catAx>
      <c:valAx>
        <c:axId val="135311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98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0D7-7B4E-9B4F-8201A7A3BD66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0D7-7B4E-9B4F-8201A7A3BD66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HR'!$K$10:$K$15</c:f>
              <c:numCache>
                <c:formatCode>General</c:formatCode>
                <c:ptCount val="6"/>
                <c:pt idx="0">
                  <c:v>21</c:v>
                </c:pt>
                <c:pt idx="1">
                  <c:v>19</c:v>
                </c:pt>
                <c:pt idx="2">
                  <c:v>13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7-7B4E-9B4F-8201A7A3BD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3823471"/>
        <c:axId val="133501983"/>
      </c:barChart>
      <c:catAx>
        <c:axId val="13382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501983"/>
        <c:crosses val="autoZero"/>
        <c:auto val="1"/>
        <c:lblAlgn val="ctr"/>
        <c:lblOffset val="100"/>
        <c:noMultiLvlLbl val="0"/>
      </c:catAx>
      <c:valAx>
        <c:axId val="13350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82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3F4-D742-825F-84B5726FD3F1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3F4-D742-825F-84B5726FD3F1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Overall'!$L$10:$L$15</c:f>
              <c:numCache>
                <c:formatCode>General</c:formatCode>
                <c:ptCount val="6"/>
                <c:pt idx="0">
                  <c:v>15</c:v>
                </c:pt>
                <c:pt idx="1">
                  <c:v>90</c:v>
                </c:pt>
                <c:pt idx="2">
                  <c:v>150</c:v>
                </c:pt>
                <c:pt idx="3">
                  <c:v>69</c:v>
                </c:pt>
                <c:pt idx="4">
                  <c:v>80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4-D742-825F-84B5726FD3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5385999"/>
        <c:axId val="135387679"/>
      </c:barChart>
      <c:catAx>
        <c:axId val="13538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387679"/>
        <c:crosses val="autoZero"/>
        <c:auto val="1"/>
        <c:lblAlgn val="ctr"/>
        <c:lblOffset val="100"/>
        <c:noMultiLvlLbl val="0"/>
      </c:catAx>
      <c:valAx>
        <c:axId val="135387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38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8.</a:t>
            </a:r>
            <a:r>
              <a:rPr lang="en-US" baseline="0"/>
              <a:t> HRVATSKI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A27-6B4E-843F-84C177474649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A27-6B4E-843F-84C177474649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HR'!$L$10:$L$15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21</c:v>
                </c:pt>
                <c:pt idx="3">
                  <c:v>8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7-6B4E-843F-84C1774746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6730831"/>
        <c:axId val="100743951"/>
      </c:barChart>
      <c:catAx>
        <c:axId val="10673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743951"/>
        <c:crosses val="autoZero"/>
        <c:auto val="1"/>
        <c:lblAlgn val="ctr"/>
        <c:lblOffset val="100"/>
        <c:noMultiLvlLbl val="0"/>
      </c:catAx>
      <c:valAx>
        <c:axId val="10074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673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16D-8241-A3B6-6BB522D6D8D3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16D-8241-A3B6-6BB522D6D8D3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Overall'!$M$10:$M$15</c:f>
              <c:numCache>
                <c:formatCode>General</c:formatCode>
                <c:ptCount val="6"/>
                <c:pt idx="0">
                  <c:v>16</c:v>
                </c:pt>
                <c:pt idx="1">
                  <c:v>123</c:v>
                </c:pt>
                <c:pt idx="2">
                  <c:v>156</c:v>
                </c:pt>
                <c:pt idx="3">
                  <c:v>71</c:v>
                </c:pt>
                <c:pt idx="4">
                  <c:v>37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D-8241-A3B6-6BB522D6D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3574255"/>
        <c:axId val="107314095"/>
      </c:barChart>
      <c:catAx>
        <c:axId val="1035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314095"/>
        <c:crosses val="autoZero"/>
        <c:auto val="1"/>
        <c:lblAlgn val="ctr"/>
        <c:lblOffset val="100"/>
        <c:noMultiLvlLbl val="0"/>
      </c:catAx>
      <c:valAx>
        <c:axId val="10731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57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5BE-324D-911F-BFC899266DD1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5BE-324D-911F-BFC899266DD1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HR'!$M$10:$M$15</c:f>
              <c:numCache>
                <c:formatCode>General</c:formatCode>
                <c:ptCount val="6"/>
                <c:pt idx="0">
                  <c:v>9</c:v>
                </c:pt>
                <c:pt idx="1">
                  <c:v>17</c:v>
                </c:pt>
                <c:pt idx="2">
                  <c:v>22</c:v>
                </c:pt>
                <c:pt idx="3">
                  <c:v>6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E-324D-911F-BFC899266D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1658223"/>
        <c:axId val="131165887"/>
      </c:barChart>
      <c:catAx>
        <c:axId val="13165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165887"/>
        <c:crosses val="autoZero"/>
        <c:auto val="1"/>
        <c:lblAlgn val="ctr"/>
        <c:lblOffset val="100"/>
        <c:noMultiLvlLbl val="0"/>
      </c:catAx>
      <c:valAx>
        <c:axId val="13116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65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10.</a:t>
            </a:r>
            <a:r>
              <a:rPr lang="en-US" baseline="0"/>
              <a:t> SVI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6CF-FA40-B87B-7EB1AF7F643C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6CF-FA40-B87B-7EB1AF7F643C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Overall'!$N$10:$N$15</c:f>
              <c:numCache>
                <c:formatCode>General</c:formatCode>
                <c:ptCount val="6"/>
                <c:pt idx="0">
                  <c:v>12</c:v>
                </c:pt>
                <c:pt idx="1">
                  <c:v>90</c:v>
                </c:pt>
                <c:pt idx="2">
                  <c:v>156</c:v>
                </c:pt>
                <c:pt idx="3">
                  <c:v>82</c:v>
                </c:pt>
                <c:pt idx="4">
                  <c:v>49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F-FA40-B87B-7EB1AF7F64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6414047"/>
        <c:axId val="132890687"/>
      </c:barChart>
      <c:catAx>
        <c:axId val="13641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890687"/>
        <c:crosses val="autoZero"/>
        <c:auto val="1"/>
        <c:lblAlgn val="ctr"/>
        <c:lblOffset val="100"/>
        <c:noMultiLvlLbl val="0"/>
      </c:catAx>
      <c:valAx>
        <c:axId val="132890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1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313-FA43-A4CD-3C4859258A29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313-FA43-A4CD-3C4859258A29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HR'!$N$10:$N$15</c:f>
              <c:numCache>
                <c:formatCode>General</c:formatCode>
                <c:ptCount val="6"/>
                <c:pt idx="0">
                  <c:v>8</c:v>
                </c:pt>
                <c:pt idx="1">
                  <c:v>17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3-FA43-A4CD-3C4859258A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0522511"/>
        <c:axId val="102561855"/>
      </c:barChart>
      <c:catAx>
        <c:axId val="13052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561855"/>
        <c:crosses val="autoZero"/>
        <c:auto val="1"/>
        <c:lblAlgn val="ctr"/>
        <c:lblOffset val="100"/>
        <c:noMultiLvlLbl val="0"/>
      </c:catAx>
      <c:valAx>
        <c:axId val="102561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52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11.</a:t>
            </a:r>
            <a:r>
              <a:rPr lang="en-US" baseline="0"/>
              <a:t> SVI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738-4149-B3F8-02434C39D306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738-4149-B3F8-02434C39D306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Overall'!$O$10:$O$15</c:f>
              <c:numCache>
                <c:formatCode>General</c:formatCode>
                <c:ptCount val="6"/>
                <c:pt idx="0">
                  <c:v>10</c:v>
                </c:pt>
                <c:pt idx="1">
                  <c:v>137</c:v>
                </c:pt>
                <c:pt idx="2">
                  <c:v>141</c:v>
                </c:pt>
                <c:pt idx="3">
                  <c:v>69</c:v>
                </c:pt>
                <c:pt idx="4">
                  <c:v>37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8-4149-B3F8-02434C39D3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6826399"/>
        <c:axId val="134905407"/>
      </c:barChart>
      <c:catAx>
        <c:axId val="13682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905407"/>
        <c:crosses val="autoZero"/>
        <c:auto val="1"/>
        <c:lblAlgn val="ctr"/>
        <c:lblOffset val="100"/>
        <c:noMultiLvlLbl val="0"/>
      </c:catAx>
      <c:valAx>
        <c:axId val="134905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82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all" baseline="0" dirty="0">
                <a:effectLst/>
              </a:rPr>
              <a:t>HRVATSKI NASTAVNICI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Nastavnici'!$B$71:$B$75</c:f>
              <c:strCache>
                <c:ptCount val="5"/>
                <c:pt idx="0">
                  <c:v>Nikad ili gotovo nikad</c:v>
                </c:pt>
                <c:pt idx="1">
                  <c:v>Najmanje jednom mjesečno, ali ne svaki tjedan</c:v>
                </c:pt>
                <c:pt idx="2">
                  <c:v>Najmanje jednom tjedno, ali ne svaki dan</c:v>
                </c:pt>
                <c:pt idx="3">
                  <c:v>Gotovo svaki dan</c:v>
                </c:pt>
                <c:pt idx="4">
                  <c:v>Svaki dan</c:v>
                </c:pt>
              </c:strCache>
            </c:strRef>
          </c:cat>
          <c:val>
            <c:numRef>
              <c:f>'Statistika - Nastavnici'!$C$71:$C$75</c:f>
              <c:numCache>
                <c:formatCode>General</c:formatCode>
                <c:ptCount val="5"/>
                <c:pt idx="0">
                  <c:v>4</c:v>
                </c:pt>
                <c:pt idx="1">
                  <c:v>24</c:v>
                </c:pt>
                <c:pt idx="2">
                  <c:v>27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6-5248-A955-3190CB18C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6698735"/>
        <c:axId val="107568527"/>
      </c:barChart>
      <c:catAx>
        <c:axId val="12669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568527"/>
        <c:crosses val="autoZero"/>
        <c:auto val="1"/>
        <c:lblAlgn val="ctr"/>
        <c:lblOffset val="100"/>
        <c:noMultiLvlLbl val="0"/>
      </c:catAx>
      <c:valAx>
        <c:axId val="10756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69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9ED-C14F-AF2C-F305A75292FA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9ED-C14F-AF2C-F305A75292FA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HR'!$O$10:$O$15</c:f>
              <c:numCache>
                <c:formatCode>General</c:formatCode>
                <c:ptCount val="6"/>
                <c:pt idx="0">
                  <c:v>7</c:v>
                </c:pt>
                <c:pt idx="1">
                  <c:v>22</c:v>
                </c:pt>
                <c:pt idx="2">
                  <c:v>18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D-C14F-AF2C-F305A75292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2428943"/>
        <c:axId val="132859567"/>
      </c:barChart>
      <c:catAx>
        <c:axId val="13242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859567"/>
        <c:crosses val="autoZero"/>
        <c:auto val="1"/>
        <c:lblAlgn val="ctr"/>
        <c:lblOffset val="100"/>
        <c:noMultiLvlLbl val="0"/>
      </c:catAx>
      <c:valAx>
        <c:axId val="13285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428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12. SVI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DA6-2344-BE42-755800ED5955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DA6-2344-BE42-755800ED5955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Overall'!$P$10:$P$15</c:f>
              <c:numCache>
                <c:formatCode>General</c:formatCode>
                <c:ptCount val="6"/>
                <c:pt idx="0">
                  <c:v>36</c:v>
                </c:pt>
                <c:pt idx="1">
                  <c:v>191</c:v>
                </c:pt>
                <c:pt idx="2">
                  <c:v>114</c:v>
                </c:pt>
                <c:pt idx="3">
                  <c:v>38</c:v>
                </c:pt>
                <c:pt idx="4">
                  <c:v>21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6-2344-BE42-755800ED59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6142111"/>
        <c:axId val="126564191"/>
      </c:barChart>
      <c:catAx>
        <c:axId val="12614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564191"/>
        <c:crosses val="autoZero"/>
        <c:auto val="1"/>
        <c:lblAlgn val="ctr"/>
        <c:lblOffset val="100"/>
        <c:noMultiLvlLbl val="0"/>
      </c:catAx>
      <c:valAx>
        <c:axId val="12656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14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12.</a:t>
            </a:r>
            <a:r>
              <a:rPr lang="en-US" baseline="0"/>
              <a:t> HRVATSKI NASTAVNICI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75CA-4F48-BB62-582403EC3F55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5CA-4F48-BB62-582403EC3F55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HR'!$P$10:$P$15</c:f>
              <c:numCache>
                <c:formatCode>General</c:formatCode>
                <c:ptCount val="6"/>
                <c:pt idx="0">
                  <c:v>16</c:v>
                </c:pt>
                <c:pt idx="1">
                  <c:v>21</c:v>
                </c:pt>
                <c:pt idx="2">
                  <c:v>14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A-4F48-BB62-582403EC3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4687039"/>
        <c:axId val="134488143"/>
      </c:barChart>
      <c:catAx>
        <c:axId val="13468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488143"/>
        <c:crosses val="autoZero"/>
        <c:auto val="1"/>
        <c:lblAlgn val="ctr"/>
        <c:lblOffset val="100"/>
        <c:noMultiLvlLbl val="0"/>
      </c:catAx>
      <c:valAx>
        <c:axId val="134488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68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13.</a:t>
            </a:r>
            <a:r>
              <a:rPr lang="en-US" baseline="0"/>
              <a:t> </a:t>
            </a:r>
            <a:r>
              <a:rPr lang="en-US"/>
              <a:t>SVI NASTAVNICI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7AB-D040-AECB-CDE99FED79D3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7AB-D040-AECB-CDE99FED79D3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Overall'!$B$10:$B$15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Overall'!$Q$10:$Q$15</c:f>
              <c:numCache>
                <c:formatCode>General</c:formatCode>
                <c:ptCount val="6"/>
                <c:pt idx="0">
                  <c:v>18</c:v>
                </c:pt>
                <c:pt idx="1">
                  <c:v>94</c:v>
                </c:pt>
                <c:pt idx="2">
                  <c:v>149</c:v>
                </c:pt>
                <c:pt idx="3">
                  <c:v>102</c:v>
                </c:pt>
                <c:pt idx="4">
                  <c:v>25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B-D040-AECB-CDE99FED79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7468079"/>
        <c:axId val="134177407"/>
      </c:barChart>
      <c:catAx>
        <c:axId val="1274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177407"/>
        <c:crosses val="autoZero"/>
        <c:auto val="1"/>
        <c:lblAlgn val="ctr"/>
        <c:lblOffset val="100"/>
        <c:noMultiLvlLbl val="0"/>
      </c:catAx>
      <c:valAx>
        <c:axId val="134177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46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13. HRVATSKI NASTAVNICI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656-584A-9C01-4769F30B07B7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656-584A-9C01-4769F30B07B7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HR'!$Q$10:$Q$15</c:f>
              <c:numCache>
                <c:formatCode>General</c:formatCode>
                <c:ptCount val="6"/>
                <c:pt idx="0">
                  <c:v>9</c:v>
                </c:pt>
                <c:pt idx="1">
                  <c:v>28</c:v>
                </c:pt>
                <c:pt idx="2">
                  <c:v>15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6-584A-9C01-4769F30B0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2518047"/>
        <c:axId val="134243999"/>
      </c:barChart>
      <c:catAx>
        <c:axId val="13251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243999"/>
        <c:crosses val="autoZero"/>
        <c:auto val="1"/>
        <c:lblAlgn val="ctr"/>
        <c:lblOffset val="100"/>
        <c:noMultiLvlLbl val="0"/>
      </c:catAx>
      <c:valAx>
        <c:axId val="134243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51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 SVI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EC8-3448-ABF2-2C8903E46DAC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EC8-3448-ABF2-2C8903E46DAC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Overall'!$E$10:$E$15</c:f>
              <c:numCache>
                <c:formatCode>General</c:formatCode>
                <c:ptCount val="6"/>
                <c:pt idx="0">
                  <c:v>280</c:v>
                </c:pt>
                <c:pt idx="1">
                  <c:v>524</c:v>
                </c:pt>
                <c:pt idx="2">
                  <c:v>434</c:v>
                </c:pt>
                <c:pt idx="3">
                  <c:v>233</c:v>
                </c:pt>
                <c:pt idx="4">
                  <c:v>311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8-3448-ABF2-2C8903E46D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7068991"/>
        <c:axId val="137169839"/>
      </c:barChart>
      <c:catAx>
        <c:axId val="13706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7169839"/>
        <c:crosses val="autoZero"/>
        <c:auto val="1"/>
        <c:lblAlgn val="ctr"/>
        <c:lblOffset val="100"/>
        <c:noMultiLvlLbl val="0"/>
      </c:catAx>
      <c:valAx>
        <c:axId val="13716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706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 HRVATSKI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E68-4846-A31A-9EB695CFC3C2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E68-4846-A31A-9EB695CFC3C2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HR'!$E$10:$E$15</c:f>
              <c:numCache>
                <c:formatCode>General</c:formatCode>
                <c:ptCount val="6"/>
                <c:pt idx="0">
                  <c:v>163</c:v>
                </c:pt>
                <c:pt idx="1">
                  <c:v>161</c:v>
                </c:pt>
                <c:pt idx="2">
                  <c:v>172</c:v>
                </c:pt>
                <c:pt idx="3">
                  <c:v>77</c:v>
                </c:pt>
                <c:pt idx="4">
                  <c:v>110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8-4846-A31A-9EB695CFC3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1758495"/>
        <c:axId val="161661775"/>
      </c:barChart>
      <c:catAx>
        <c:axId val="16175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1661775"/>
        <c:crosses val="autoZero"/>
        <c:auto val="1"/>
        <c:lblAlgn val="ctr"/>
        <c:lblOffset val="100"/>
        <c:noMultiLvlLbl val="0"/>
      </c:catAx>
      <c:valAx>
        <c:axId val="161661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17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881-DB44-8B0D-CD9A3A893F18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881-DB44-8B0D-CD9A3A893F18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Overall'!$F$10:$F$15</c:f>
              <c:numCache>
                <c:formatCode>General</c:formatCode>
                <c:ptCount val="6"/>
                <c:pt idx="0">
                  <c:v>200</c:v>
                </c:pt>
                <c:pt idx="1">
                  <c:v>416</c:v>
                </c:pt>
                <c:pt idx="2">
                  <c:v>450</c:v>
                </c:pt>
                <c:pt idx="3">
                  <c:v>243</c:v>
                </c:pt>
                <c:pt idx="4">
                  <c:v>483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81-DB44-8B0D-CD9A3A893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834591"/>
        <c:axId val="139992735"/>
      </c:barChart>
      <c:catAx>
        <c:axId val="14183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992735"/>
        <c:crosses val="autoZero"/>
        <c:auto val="1"/>
        <c:lblAlgn val="ctr"/>
        <c:lblOffset val="100"/>
        <c:noMultiLvlLbl val="0"/>
      </c:catAx>
      <c:valAx>
        <c:axId val="139992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83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EC6-9F4E-B327-5632245D68CD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DEC6-9F4E-B327-5632245D68CD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HR'!$F$10:$F$15</c:f>
              <c:numCache>
                <c:formatCode>General</c:formatCode>
                <c:ptCount val="6"/>
                <c:pt idx="0">
                  <c:v>111</c:v>
                </c:pt>
                <c:pt idx="1">
                  <c:v>123</c:v>
                </c:pt>
                <c:pt idx="2">
                  <c:v>184</c:v>
                </c:pt>
                <c:pt idx="3">
                  <c:v>80</c:v>
                </c:pt>
                <c:pt idx="4">
                  <c:v>184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6-9F4E-B327-5632245D6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0191007"/>
        <c:axId val="159547471"/>
      </c:barChart>
      <c:catAx>
        <c:axId val="16019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547471"/>
        <c:crosses val="autoZero"/>
        <c:auto val="1"/>
        <c:lblAlgn val="ctr"/>
        <c:lblOffset val="100"/>
        <c:noMultiLvlLbl val="0"/>
      </c:catAx>
      <c:valAx>
        <c:axId val="159547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19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3. SVI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3E1-8F4B-A14D-0E9E187E1596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3E1-8F4B-A14D-0E9E187E1596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Overall'!$G$10:$G$15</c:f>
              <c:numCache>
                <c:formatCode>General</c:formatCode>
                <c:ptCount val="6"/>
                <c:pt idx="0">
                  <c:v>256</c:v>
                </c:pt>
                <c:pt idx="1">
                  <c:v>522</c:v>
                </c:pt>
                <c:pt idx="2">
                  <c:v>386</c:v>
                </c:pt>
                <c:pt idx="3">
                  <c:v>221</c:v>
                </c:pt>
                <c:pt idx="4">
                  <c:v>384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1-8F4B-A14D-0E9E187E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2175631"/>
        <c:axId val="139532767"/>
      </c:barChart>
      <c:catAx>
        <c:axId val="14217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532767"/>
        <c:crosses val="autoZero"/>
        <c:auto val="1"/>
        <c:lblAlgn val="ctr"/>
        <c:lblOffset val="100"/>
        <c:noMultiLvlLbl val="0"/>
      </c:catAx>
      <c:valAx>
        <c:axId val="13953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2175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CRISS UKUPNO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Nastavnici'!$B$71:$B$75</c:f>
              <c:strCache>
                <c:ptCount val="5"/>
                <c:pt idx="0">
                  <c:v>Nikad ili gotovo nikad</c:v>
                </c:pt>
                <c:pt idx="1">
                  <c:v>Najmanje jednom mjesečno, ali ne svaki tjedan</c:v>
                </c:pt>
                <c:pt idx="2">
                  <c:v>Najmanje jednom tjedno, ali ne svaki dan</c:v>
                </c:pt>
                <c:pt idx="3">
                  <c:v>Gotovo svaki dan</c:v>
                </c:pt>
                <c:pt idx="4">
                  <c:v>Svaki dan</c:v>
                </c:pt>
              </c:strCache>
            </c:strRef>
          </c:cat>
          <c:val>
            <c:numRef>
              <c:f>'Statistika - Nastavnici'!$C$71:$C$75</c:f>
              <c:numCache>
                <c:formatCode>General</c:formatCode>
                <c:ptCount val="5"/>
                <c:pt idx="0">
                  <c:v>88</c:v>
                </c:pt>
                <c:pt idx="1">
                  <c:v>162</c:v>
                </c:pt>
                <c:pt idx="2">
                  <c:v>132</c:v>
                </c:pt>
                <c:pt idx="3">
                  <c:v>36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4-0E49-A995-1B99BD751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00316927"/>
        <c:axId val="1845124911"/>
      </c:barChart>
      <c:catAx>
        <c:axId val="190031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5124911"/>
        <c:crosses val="autoZero"/>
        <c:auto val="1"/>
        <c:lblAlgn val="ctr"/>
        <c:lblOffset val="100"/>
        <c:noMultiLvlLbl val="0"/>
      </c:catAx>
      <c:valAx>
        <c:axId val="1845124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031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15C-474E-B58B-D3ECA8797C65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15C-474E-B58B-D3ECA8797C65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HR'!$G$10:$G$15</c:f>
              <c:numCache>
                <c:formatCode>General</c:formatCode>
                <c:ptCount val="6"/>
                <c:pt idx="0">
                  <c:v>135</c:v>
                </c:pt>
                <c:pt idx="1">
                  <c:v>182</c:v>
                </c:pt>
                <c:pt idx="2">
                  <c:v>154</c:v>
                </c:pt>
                <c:pt idx="3">
                  <c:v>70</c:v>
                </c:pt>
                <c:pt idx="4">
                  <c:v>131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C-474E-B58B-D3ECA8797C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4880783"/>
        <c:axId val="162877087"/>
      </c:barChart>
      <c:catAx>
        <c:axId val="13488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2877087"/>
        <c:crosses val="autoZero"/>
        <c:auto val="1"/>
        <c:lblAlgn val="ctr"/>
        <c:lblOffset val="100"/>
        <c:noMultiLvlLbl val="0"/>
      </c:catAx>
      <c:valAx>
        <c:axId val="162877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488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4. SVI</a:t>
            </a:r>
            <a:r>
              <a:rPr lang="en-US" baseline="0"/>
              <a:t>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D4B-5C40-B945-6E2798BAB5B0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D4B-5C40-B945-6E2798BAB5B0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Overall'!$H$10:$H$15</c:f>
              <c:numCache>
                <c:formatCode>General</c:formatCode>
                <c:ptCount val="6"/>
                <c:pt idx="0">
                  <c:v>302</c:v>
                </c:pt>
                <c:pt idx="1">
                  <c:v>520</c:v>
                </c:pt>
                <c:pt idx="2">
                  <c:v>400</c:v>
                </c:pt>
                <c:pt idx="3">
                  <c:v>183</c:v>
                </c:pt>
                <c:pt idx="4">
                  <c:v>359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B-5C40-B945-6E2798BAB5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3679823"/>
        <c:axId val="138475039"/>
      </c:barChart>
      <c:catAx>
        <c:axId val="10367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475039"/>
        <c:crosses val="autoZero"/>
        <c:auto val="1"/>
        <c:lblAlgn val="ctr"/>
        <c:lblOffset val="100"/>
        <c:noMultiLvlLbl val="0"/>
      </c:catAx>
      <c:valAx>
        <c:axId val="138475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67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C52-DE41-A96F-1F340F034481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C52-DE41-A96F-1F340F034481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HR'!$H$10:$H$15</c:f>
              <c:numCache>
                <c:formatCode>General</c:formatCode>
                <c:ptCount val="6"/>
                <c:pt idx="0">
                  <c:v>134</c:v>
                </c:pt>
                <c:pt idx="1">
                  <c:v>149</c:v>
                </c:pt>
                <c:pt idx="2">
                  <c:v>160</c:v>
                </c:pt>
                <c:pt idx="3">
                  <c:v>70</c:v>
                </c:pt>
                <c:pt idx="4">
                  <c:v>166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2-DE41-A96F-1F340F0344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6932335"/>
        <c:axId val="163097231"/>
      </c:barChart>
      <c:catAx>
        <c:axId val="13693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3097231"/>
        <c:crosses val="autoZero"/>
        <c:auto val="1"/>
        <c:lblAlgn val="ctr"/>
        <c:lblOffset val="100"/>
        <c:noMultiLvlLbl val="0"/>
      </c:catAx>
      <c:valAx>
        <c:axId val="163097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93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70A-EC46-8667-5B9D8F629457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70A-EC46-8667-5B9D8F629457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Overall'!$I$10:$I$15</c:f>
              <c:numCache>
                <c:formatCode>General</c:formatCode>
                <c:ptCount val="6"/>
                <c:pt idx="0">
                  <c:v>264</c:v>
                </c:pt>
                <c:pt idx="1">
                  <c:v>376</c:v>
                </c:pt>
                <c:pt idx="2">
                  <c:v>374</c:v>
                </c:pt>
                <c:pt idx="3">
                  <c:v>159</c:v>
                </c:pt>
                <c:pt idx="4">
                  <c:v>429</c:v>
                </c:pt>
                <c:pt idx="5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A-EC46-8667-5B9D8F6294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2776655"/>
        <c:axId val="140120079"/>
      </c:barChart>
      <c:catAx>
        <c:axId val="1327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0120079"/>
        <c:crosses val="autoZero"/>
        <c:auto val="1"/>
        <c:lblAlgn val="ctr"/>
        <c:lblOffset val="100"/>
        <c:noMultiLvlLbl val="0"/>
      </c:catAx>
      <c:valAx>
        <c:axId val="14012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77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C31-DB4E-BDE1-D029A27228D3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C31-DB4E-BDE1-D029A27228D3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HR'!$I$10:$I$15</c:f>
              <c:numCache>
                <c:formatCode>General</c:formatCode>
                <c:ptCount val="6"/>
                <c:pt idx="0">
                  <c:v>140</c:v>
                </c:pt>
                <c:pt idx="1">
                  <c:v>135</c:v>
                </c:pt>
                <c:pt idx="2">
                  <c:v>143</c:v>
                </c:pt>
                <c:pt idx="3">
                  <c:v>59</c:v>
                </c:pt>
                <c:pt idx="4">
                  <c:v>182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31-DB4E-BDE1-D029A2722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8148111"/>
        <c:axId val="138149791"/>
      </c:barChart>
      <c:catAx>
        <c:axId val="13814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149791"/>
        <c:crosses val="autoZero"/>
        <c:auto val="1"/>
        <c:lblAlgn val="ctr"/>
        <c:lblOffset val="100"/>
        <c:noMultiLvlLbl val="0"/>
      </c:catAx>
      <c:valAx>
        <c:axId val="13814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148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6. SVI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8A6-044A-8B3F-E5847AC5F96B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8A6-044A-8B3F-E5847AC5F96B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Overall'!$J$10:$J$15</c:f>
              <c:numCache>
                <c:formatCode>General</c:formatCode>
                <c:ptCount val="6"/>
                <c:pt idx="0">
                  <c:v>323</c:v>
                </c:pt>
                <c:pt idx="1">
                  <c:v>552</c:v>
                </c:pt>
                <c:pt idx="2">
                  <c:v>403</c:v>
                </c:pt>
                <c:pt idx="3">
                  <c:v>161</c:v>
                </c:pt>
                <c:pt idx="4">
                  <c:v>340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A6-044A-8B3F-E5847AC5F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253007"/>
        <c:axId val="159638447"/>
      </c:barChart>
      <c:catAx>
        <c:axId val="14125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638447"/>
        <c:crosses val="autoZero"/>
        <c:auto val="1"/>
        <c:lblAlgn val="ctr"/>
        <c:lblOffset val="100"/>
        <c:noMultiLvlLbl val="0"/>
      </c:catAx>
      <c:valAx>
        <c:axId val="159638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25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26B-F744-914B-889CDC128D6A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26B-F744-914B-889CDC128D6A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HR'!$J$10:$J$15</c:f>
              <c:numCache>
                <c:formatCode>General</c:formatCode>
                <c:ptCount val="6"/>
                <c:pt idx="0">
                  <c:v>166</c:v>
                </c:pt>
                <c:pt idx="1">
                  <c:v>180</c:v>
                </c:pt>
                <c:pt idx="2">
                  <c:v>156</c:v>
                </c:pt>
                <c:pt idx="3">
                  <c:v>56</c:v>
                </c:pt>
                <c:pt idx="4">
                  <c:v>117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B-F744-914B-889CDC128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2481391"/>
        <c:axId val="141212047"/>
      </c:barChart>
      <c:catAx>
        <c:axId val="16248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212047"/>
        <c:crosses val="autoZero"/>
        <c:auto val="1"/>
        <c:lblAlgn val="ctr"/>
        <c:lblOffset val="100"/>
        <c:noMultiLvlLbl val="0"/>
      </c:catAx>
      <c:valAx>
        <c:axId val="141212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248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7. SVI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D80-3249-A0B7-3520DC9072B0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DD80-3249-A0B7-3520DC9072B0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Overall'!$K$10:$K$15</c:f>
              <c:numCache>
                <c:formatCode>General</c:formatCode>
                <c:ptCount val="6"/>
                <c:pt idx="0">
                  <c:v>314</c:v>
                </c:pt>
                <c:pt idx="1">
                  <c:v>523</c:v>
                </c:pt>
                <c:pt idx="2">
                  <c:v>382</c:v>
                </c:pt>
                <c:pt idx="3">
                  <c:v>207</c:v>
                </c:pt>
                <c:pt idx="4">
                  <c:v>320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0-3249-A0B7-3520DC9072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9560351"/>
        <c:axId val="141504831"/>
      </c:barChart>
      <c:catAx>
        <c:axId val="15956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504831"/>
        <c:crosses val="autoZero"/>
        <c:auto val="1"/>
        <c:lblAlgn val="ctr"/>
        <c:lblOffset val="100"/>
        <c:noMultiLvlLbl val="0"/>
      </c:catAx>
      <c:valAx>
        <c:axId val="14150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56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7. HRVATSKI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23-6546-8A5A-AC0DA45A2436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23-6546-8A5A-AC0DA45A2436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HR'!$K$10:$K$15</c:f>
              <c:numCache>
                <c:formatCode>General</c:formatCode>
                <c:ptCount val="6"/>
                <c:pt idx="0">
                  <c:v>199</c:v>
                </c:pt>
                <c:pt idx="1">
                  <c:v>195</c:v>
                </c:pt>
                <c:pt idx="2">
                  <c:v>140</c:v>
                </c:pt>
                <c:pt idx="3">
                  <c:v>54</c:v>
                </c:pt>
                <c:pt idx="4">
                  <c:v>90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3-6546-8A5A-AC0DA45A24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4892639"/>
        <c:axId val="160525407"/>
      </c:barChart>
      <c:catAx>
        <c:axId val="16489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525407"/>
        <c:crosses val="autoZero"/>
        <c:auto val="1"/>
        <c:lblAlgn val="ctr"/>
        <c:lblOffset val="100"/>
        <c:noMultiLvlLbl val="0"/>
      </c:catAx>
      <c:valAx>
        <c:axId val="160525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89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7FCA-064E-9001-3F3640946DB3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FCA-064E-9001-3F3640946DB3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Overall'!$L$10:$L$15</c:f>
              <c:numCache>
                <c:formatCode>General</c:formatCode>
                <c:ptCount val="6"/>
                <c:pt idx="0">
                  <c:v>244</c:v>
                </c:pt>
                <c:pt idx="1">
                  <c:v>459</c:v>
                </c:pt>
                <c:pt idx="2">
                  <c:v>394</c:v>
                </c:pt>
                <c:pt idx="3">
                  <c:v>219</c:v>
                </c:pt>
                <c:pt idx="4">
                  <c:v>384</c:v>
                </c:pt>
                <c:pt idx="5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A-064E-9001-3F3640946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425359"/>
        <c:axId val="159649647"/>
      </c:barChart>
      <c:catAx>
        <c:axId val="14142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649647"/>
        <c:crosses val="autoZero"/>
        <c:auto val="1"/>
        <c:lblAlgn val="ctr"/>
        <c:lblOffset val="100"/>
        <c:noMultiLvlLbl val="0"/>
      </c:catAx>
      <c:valAx>
        <c:axId val="159649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425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CRISS UKUPNO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7171296296296298"/>
          <c:w val="0.8775301837270341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Učenici'!$B$16:$B$17</c:f>
              <c:strCache>
                <c:ptCount val="2"/>
                <c:pt idx="0">
                  <c:v>Osnovnoškolci</c:v>
                </c:pt>
                <c:pt idx="1">
                  <c:v>Srednjoškolci</c:v>
                </c:pt>
              </c:strCache>
            </c:strRef>
          </c:cat>
          <c:val>
            <c:numRef>
              <c:f>'Statistika - Učenici'!$C$16:$C$17</c:f>
              <c:numCache>
                <c:formatCode>General</c:formatCode>
                <c:ptCount val="2"/>
                <c:pt idx="0">
                  <c:v>577</c:v>
                </c:pt>
                <c:pt idx="1">
                  <c:v>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5-41E5-92BB-D34FB3D36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66272191"/>
        <c:axId val="1844305487"/>
      </c:barChart>
      <c:catAx>
        <c:axId val="176627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4305487"/>
        <c:crosses val="autoZero"/>
        <c:auto val="1"/>
        <c:lblAlgn val="ctr"/>
        <c:lblOffset val="100"/>
        <c:noMultiLvlLbl val="0"/>
      </c:catAx>
      <c:valAx>
        <c:axId val="1844305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6627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C92-D942-A249-B41BF5A53052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C92-D942-A249-B41BF5A53052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HR'!$L$10:$L$15</c:f>
              <c:numCache>
                <c:formatCode>General</c:formatCode>
                <c:ptCount val="6"/>
                <c:pt idx="0">
                  <c:v>136</c:v>
                </c:pt>
                <c:pt idx="1">
                  <c:v>155</c:v>
                </c:pt>
                <c:pt idx="2">
                  <c:v>157</c:v>
                </c:pt>
                <c:pt idx="3">
                  <c:v>70</c:v>
                </c:pt>
                <c:pt idx="4">
                  <c:v>130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2-D942-A249-B41BF5A53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4773583"/>
        <c:axId val="142104127"/>
      </c:barChart>
      <c:catAx>
        <c:axId val="16477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2104127"/>
        <c:crosses val="autoZero"/>
        <c:auto val="1"/>
        <c:lblAlgn val="ctr"/>
        <c:lblOffset val="100"/>
        <c:noMultiLvlLbl val="0"/>
      </c:catAx>
      <c:valAx>
        <c:axId val="1421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77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40E-E346-AF0C-B3EE51D126E7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40E-E346-AF0C-B3EE51D126E7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Overall'!$M$10:$M$15</c:f>
              <c:numCache>
                <c:formatCode>General</c:formatCode>
                <c:ptCount val="6"/>
                <c:pt idx="0">
                  <c:v>300</c:v>
                </c:pt>
                <c:pt idx="1">
                  <c:v>475</c:v>
                </c:pt>
                <c:pt idx="2">
                  <c:v>416</c:v>
                </c:pt>
                <c:pt idx="3">
                  <c:v>181</c:v>
                </c:pt>
                <c:pt idx="4">
                  <c:v>352</c:v>
                </c:pt>
                <c:pt idx="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E-E346-AF0C-B3EE51D126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8609999"/>
        <c:axId val="141433679"/>
      </c:barChart>
      <c:catAx>
        <c:axId val="12860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433679"/>
        <c:crosses val="autoZero"/>
        <c:auto val="1"/>
        <c:lblAlgn val="ctr"/>
        <c:lblOffset val="100"/>
        <c:noMultiLvlLbl val="0"/>
      </c:catAx>
      <c:valAx>
        <c:axId val="141433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860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837A-E441-B19D-672226EE76CB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37A-E441-B19D-672226EE76CB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HR'!$M$10:$M$15</c:f>
              <c:numCache>
                <c:formatCode>General</c:formatCode>
                <c:ptCount val="6"/>
                <c:pt idx="0">
                  <c:v>158</c:v>
                </c:pt>
                <c:pt idx="1">
                  <c:v>161</c:v>
                </c:pt>
                <c:pt idx="2">
                  <c:v>165</c:v>
                </c:pt>
                <c:pt idx="3">
                  <c:v>63</c:v>
                </c:pt>
                <c:pt idx="4">
                  <c:v>114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7A-E441-B19D-672226EE76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000495"/>
        <c:axId val="160568735"/>
      </c:barChart>
      <c:catAx>
        <c:axId val="16500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568735"/>
        <c:crosses val="autoZero"/>
        <c:auto val="1"/>
        <c:lblAlgn val="ctr"/>
        <c:lblOffset val="100"/>
        <c:noMultiLvlLbl val="0"/>
      </c:catAx>
      <c:valAx>
        <c:axId val="16056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00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EB2-EF4A-B891-C6BAEEA93076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EB2-EF4A-B891-C6BAEEA93076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Overall'!$N$10:$N$15</c:f>
              <c:numCache>
                <c:formatCode>General</c:formatCode>
                <c:ptCount val="6"/>
                <c:pt idx="0">
                  <c:v>221</c:v>
                </c:pt>
                <c:pt idx="1">
                  <c:v>484</c:v>
                </c:pt>
                <c:pt idx="2">
                  <c:v>460</c:v>
                </c:pt>
                <c:pt idx="3">
                  <c:v>194</c:v>
                </c:pt>
                <c:pt idx="4">
                  <c:v>342</c:v>
                </c:pt>
                <c:pt idx="5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2-EF4A-B891-C6BAEEA93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832671"/>
        <c:axId val="132728879"/>
      </c:barChart>
      <c:catAx>
        <c:axId val="14183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728879"/>
        <c:crosses val="autoZero"/>
        <c:auto val="1"/>
        <c:lblAlgn val="ctr"/>
        <c:lblOffset val="100"/>
        <c:noMultiLvlLbl val="0"/>
      </c:catAx>
      <c:valAx>
        <c:axId val="13272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83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AB9-174A-9C8B-61B3A5000183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AB9-174A-9C8B-61B3A5000183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HR'!$N$10:$N$15</c:f>
              <c:numCache>
                <c:formatCode>General</c:formatCode>
                <c:ptCount val="6"/>
                <c:pt idx="0">
                  <c:v>125</c:v>
                </c:pt>
                <c:pt idx="1">
                  <c:v>171</c:v>
                </c:pt>
                <c:pt idx="2">
                  <c:v>184</c:v>
                </c:pt>
                <c:pt idx="3">
                  <c:v>60</c:v>
                </c:pt>
                <c:pt idx="4">
                  <c:v>123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9-174A-9C8B-61B3A5000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2683759"/>
        <c:axId val="162617519"/>
      </c:barChart>
      <c:catAx>
        <c:axId val="16268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2617519"/>
        <c:crosses val="autoZero"/>
        <c:auto val="1"/>
        <c:lblAlgn val="ctr"/>
        <c:lblOffset val="100"/>
        <c:noMultiLvlLbl val="0"/>
      </c:catAx>
      <c:valAx>
        <c:axId val="16261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268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11.</a:t>
            </a:r>
            <a:r>
              <a:rPr lang="en-US" baseline="0"/>
              <a:t> SVI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25A-CA48-8042-488B83373CB3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25A-CA48-8042-488B83373CB3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Overall'!$O$10:$O$15</c:f>
              <c:numCache>
                <c:formatCode>General</c:formatCode>
                <c:ptCount val="6"/>
                <c:pt idx="0">
                  <c:v>280</c:v>
                </c:pt>
                <c:pt idx="1">
                  <c:v>506</c:v>
                </c:pt>
                <c:pt idx="2">
                  <c:v>385</c:v>
                </c:pt>
                <c:pt idx="3">
                  <c:v>188</c:v>
                </c:pt>
                <c:pt idx="4">
                  <c:v>417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5A-CA48-8042-488B83373C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0004975"/>
        <c:axId val="159530271"/>
      </c:barChart>
      <c:catAx>
        <c:axId val="16000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530271"/>
        <c:crosses val="autoZero"/>
        <c:auto val="1"/>
        <c:lblAlgn val="ctr"/>
        <c:lblOffset val="100"/>
        <c:noMultiLvlLbl val="0"/>
      </c:catAx>
      <c:valAx>
        <c:axId val="159530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00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11. HRVATSKI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E1F6-864C-B81E-557C58E04439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1F6-864C-B81E-557C58E04439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HR'!$O$10:$O$15</c:f>
              <c:numCache>
                <c:formatCode>General</c:formatCode>
                <c:ptCount val="6"/>
                <c:pt idx="0">
                  <c:v>151</c:v>
                </c:pt>
                <c:pt idx="1">
                  <c:v>150</c:v>
                </c:pt>
                <c:pt idx="2">
                  <c:v>154</c:v>
                </c:pt>
                <c:pt idx="3">
                  <c:v>57</c:v>
                </c:pt>
                <c:pt idx="4">
                  <c:v>155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6-864C-B81E-557C58E044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4112671"/>
        <c:axId val="163862031"/>
      </c:barChart>
      <c:catAx>
        <c:axId val="16411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3862031"/>
        <c:crosses val="autoZero"/>
        <c:auto val="1"/>
        <c:lblAlgn val="ctr"/>
        <c:lblOffset val="100"/>
        <c:noMultiLvlLbl val="0"/>
      </c:catAx>
      <c:valAx>
        <c:axId val="1638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11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12. SVI 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E96-4F4B-A413-6570BB69661D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E96-4F4B-A413-6570BB69661D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Overall'!$B$10:$B$15</c:f>
              <c:strCache>
                <c:ptCount val="6"/>
                <c:pt idx="0">
                  <c:v>5 - Strongly agree</c:v>
                </c:pt>
                <c:pt idx="1">
                  <c:v>4 - Agree</c:v>
                </c:pt>
                <c:pt idx="2">
                  <c:v>3 - Neither agree nor disagree</c:v>
                </c:pt>
                <c:pt idx="3">
                  <c:v>2 - Disagree</c:v>
                </c:pt>
                <c:pt idx="4">
                  <c:v>1 - Strongly disagree</c:v>
                </c:pt>
                <c:pt idx="5">
                  <c:v>I cannot answer</c:v>
                </c:pt>
              </c:strCache>
            </c:strRef>
          </c:cat>
          <c:val>
            <c:numRef>
              <c:f>'Statistics - S1 - Overall'!$P$10:$P$15</c:f>
              <c:numCache>
                <c:formatCode>General</c:formatCode>
                <c:ptCount val="6"/>
                <c:pt idx="0">
                  <c:v>286</c:v>
                </c:pt>
                <c:pt idx="1">
                  <c:v>554</c:v>
                </c:pt>
                <c:pt idx="2">
                  <c:v>378</c:v>
                </c:pt>
                <c:pt idx="3">
                  <c:v>208</c:v>
                </c:pt>
                <c:pt idx="4">
                  <c:v>338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6-4F4B-A413-6570BB6966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9396079"/>
        <c:axId val="141063311"/>
      </c:barChart>
      <c:catAx>
        <c:axId val="15939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063311"/>
        <c:crosses val="autoZero"/>
        <c:auto val="1"/>
        <c:lblAlgn val="ctr"/>
        <c:lblOffset val="100"/>
        <c:noMultiLvlLbl val="0"/>
      </c:catAx>
      <c:valAx>
        <c:axId val="141063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939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12.</a:t>
            </a:r>
            <a:r>
              <a:rPr lang="en-US" baseline="0"/>
              <a:t> HRVATSKI UČENICI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32C-0946-B8CE-270A1131B7BA}"/>
            </c:ext>
          </c:extLst>
        </c:ser>
        <c:ser>
          <c:idx val="1"/>
          <c:order val="1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32C-0946-B8CE-270A1131B7BA}"/>
            </c:ext>
          </c:extLst>
        </c:ser>
        <c:ser>
          <c:idx val="2"/>
          <c:order val="2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S1 -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S1 - HR'!$P$10:$P$15</c:f>
              <c:numCache>
                <c:formatCode>General</c:formatCode>
                <c:ptCount val="6"/>
                <c:pt idx="0">
                  <c:v>172</c:v>
                </c:pt>
                <c:pt idx="1">
                  <c:v>177</c:v>
                </c:pt>
                <c:pt idx="2">
                  <c:v>148</c:v>
                </c:pt>
                <c:pt idx="3">
                  <c:v>72</c:v>
                </c:pt>
                <c:pt idx="4">
                  <c:v>103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C-0946-B8CE-270A1131B7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543279"/>
        <c:axId val="160784463"/>
      </c:barChart>
      <c:catAx>
        <c:axId val="16554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784463"/>
        <c:crosses val="autoZero"/>
        <c:auto val="1"/>
        <c:lblAlgn val="ctr"/>
        <c:lblOffset val="100"/>
        <c:noMultiLvlLbl val="0"/>
      </c:catAx>
      <c:valAx>
        <c:axId val="160784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554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(37,5</a:t>
            </a:r>
            <a:r>
              <a:rPr lang="en-US" baseline="0" dirty="0"/>
              <a:t> %)</a:t>
            </a:r>
            <a:r>
              <a:rPr lang="en-US" dirty="0"/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Učenici'!$B$16:$B$17</c:f>
              <c:strCache>
                <c:ptCount val="2"/>
                <c:pt idx="0">
                  <c:v>Osnovnoškolci</c:v>
                </c:pt>
                <c:pt idx="1">
                  <c:v>Srednjoškolci</c:v>
                </c:pt>
              </c:strCache>
            </c:strRef>
          </c:cat>
          <c:val>
            <c:numRef>
              <c:f>'Statistika - Učenici'!$C$16:$C$17</c:f>
              <c:numCache>
                <c:formatCode>General</c:formatCode>
                <c:ptCount val="2"/>
                <c:pt idx="0">
                  <c:v>289</c:v>
                </c:pt>
                <c:pt idx="1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B-8A4B-9D1D-57E3BC3E36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6955967"/>
        <c:axId val="126268719"/>
      </c:barChart>
      <c:catAx>
        <c:axId val="10695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268719"/>
        <c:crosses val="autoZero"/>
        <c:auto val="1"/>
        <c:lblAlgn val="ctr"/>
        <c:lblOffset val="100"/>
        <c:noMultiLvlLbl val="0"/>
      </c:catAx>
      <c:valAx>
        <c:axId val="126268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695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CRISS UKUPNO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Učenici'!$B$49:$B$53</c:f>
              <c:strCache>
                <c:ptCount val="5"/>
                <c:pt idx="0">
                  <c:v>Nikad ili gotovo nikad</c:v>
                </c:pt>
                <c:pt idx="1">
                  <c:v>Najmanje jednom mjesečno, ali ne svaki tjedan</c:v>
                </c:pt>
                <c:pt idx="2">
                  <c:v>Najmanje jednom tjedno, ali ne svaki dan</c:v>
                </c:pt>
                <c:pt idx="3">
                  <c:v>Gotovo svaki dan</c:v>
                </c:pt>
                <c:pt idx="4">
                  <c:v>Svaki dan</c:v>
                </c:pt>
              </c:strCache>
            </c:strRef>
          </c:cat>
          <c:val>
            <c:numRef>
              <c:f>'Statistika - Učenici'!$C$49:$C$53</c:f>
              <c:numCache>
                <c:formatCode>General</c:formatCode>
                <c:ptCount val="5"/>
                <c:pt idx="0">
                  <c:v>304</c:v>
                </c:pt>
                <c:pt idx="1">
                  <c:v>472</c:v>
                </c:pt>
                <c:pt idx="2">
                  <c:v>875</c:v>
                </c:pt>
                <c:pt idx="3">
                  <c:v>180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E-454F-8D04-CBC55F8DCA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58841663"/>
        <c:axId val="1845097039"/>
      </c:barChart>
      <c:catAx>
        <c:axId val="185884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5097039"/>
        <c:crosses val="autoZero"/>
        <c:auto val="1"/>
        <c:lblAlgn val="ctr"/>
        <c:lblOffset val="100"/>
        <c:noMultiLvlLbl val="0"/>
      </c:catAx>
      <c:valAx>
        <c:axId val="1845097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5884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all" baseline="0" dirty="0">
                <a:effectLst/>
              </a:rPr>
              <a:t>HRVATSKI UČENICI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'Statistika - Učenici'!$B$48:$B$53</c:f>
              <c:strCache>
                <c:ptCount val="6"/>
                <c:pt idx="0">
                  <c:v>Pitanje 10</c:v>
                </c:pt>
                <c:pt idx="1">
                  <c:v>Nikad ili gotovo nikad</c:v>
                </c:pt>
                <c:pt idx="2">
                  <c:v>Najmanje jednom mjesečno, ali ne svaki tjedan</c:v>
                </c:pt>
                <c:pt idx="3">
                  <c:v>Najmanje jednom tjedno, ali ne svaki dan</c:v>
                </c:pt>
                <c:pt idx="4">
                  <c:v>Gotovo svaki dan</c:v>
                </c:pt>
                <c:pt idx="5">
                  <c:v>Svaki dan</c:v>
                </c:pt>
              </c:strCache>
            </c:strRef>
          </c:cat>
          <c:val>
            <c:numRef>
              <c:f>'Statistika - Učenici'!$C$48:$C$53</c:f>
              <c:numCache>
                <c:formatCode>General</c:formatCode>
                <c:ptCount val="6"/>
                <c:pt idx="1">
                  <c:v>66</c:v>
                </c:pt>
                <c:pt idx="2">
                  <c:v>168</c:v>
                </c:pt>
                <c:pt idx="3">
                  <c:v>421</c:v>
                </c:pt>
                <c:pt idx="4">
                  <c:v>37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5-A948-8BFC-C2DF536717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4415231"/>
        <c:axId val="106579471"/>
      </c:barChart>
      <c:catAx>
        <c:axId val="10441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6579471"/>
        <c:crosses val="autoZero"/>
        <c:auto val="1"/>
        <c:lblAlgn val="ctr"/>
        <c:lblOffset val="100"/>
        <c:noMultiLvlLbl val="0"/>
      </c:catAx>
      <c:valAx>
        <c:axId val="10657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44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all" baseline="0" dirty="0">
                <a:effectLst/>
              </a:rPr>
              <a:t>1. HRVATSKI NASTAVNICI </a:t>
            </a:r>
            <a:endParaRPr lang="en-US" dirty="0"/>
          </a:p>
        </c:rich>
      </c:tx>
      <c:layout>
        <c:manualLayout>
          <c:xMode val="edge"/>
          <c:yMode val="edge"/>
          <c:x val="0.17650448504581762"/>
          <c:y val="6.83760683760683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HR'!$C$10:$C$15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7CE-824C-B9BC-F0B6EF880DFD}"/>
            </c:ext>
          </c:extLst>
        </c:ser>
        <c:ser>
          <c:idx val="1"/>
          <c:order val="1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HR'!$D$10:$D$15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7CE-824C-B9BC-F0B6EF880DFD}"/>
            </c:ext>
          </c:extLst>
        </c:ser>
        <c:ser>
          <c:idx val="2"/>
          <c:order val="2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'Statistics - T1 - HR'!$B$10:$B$15</c:f>
              <c:strCache>
                <c:ptCount val="6"/>
                <c:pt idx="0">
                  <c:v>5- U potpunosti se slažem</c:v>
                </c:pt>
                <c:pt idx="1">
                  <c:v>4 - Slažem se</c:v>
                </c:pt>
                <c:pt idx="2">
                  <c:v>3 - Niti se slažem, niti se ne slažem</c:v>
                </c:pt>
                <c:pt idx="3">
                  <c:v>2 - Ne slažem se</c:v>
                </c:pt>
                <c:pt idx="4">
                  <c:v>1 - U potpunosti se ne slažem</c:v>
                </c:pt>
                <c:pt idx="5">
                  <c:v>Ne mogu odgovoriti</c:v>
                </c:pt>
              </c:strCache>
            </c:strRef>
          </c:cat>
          <c:val>
            <c:numRef>
              <c:f>'Statistics - T1 - HR'!$E$10:$E$15</c:f>
              <c:numCache>
                <c:formatCode>General</c:formatCode>
                <c:ptCount val="6"/>
                <c:pt idx="0">
                  <c:v>7</c:v>
                </c:pt>
                <c:pt idx="1">
                  <c:v>24</c:v>
                </c:pt>
                <c:pt idx="2">
                  <c:v>18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CE-824C-B9BC-F0B6EF880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3626863"/>
        <c:axId val="107595487"/>
      </c:barChart>
      <c:catAx>
        <c:axId val="10362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595487"/>
        <c:crosses val="autoZero"/>
        <c:auto val="1"/>
        <c:lblAlgn val="ctr"/>
        <c:lblOffset val="100"/>
        <c:noMultiLvlLbl val="0"/>
      </c:catAx>
      <c:valAx>
        <c:axId val="107595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362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5721c9e0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65721c9e0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65721c9e0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5721c9e0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65721c9e0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65721c9e0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5721c9e0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65721c9e0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65721c9e06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5721c9e0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65721c9e0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65721c9e06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721c9e0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65721c9e0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65721c9e06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721c9e0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65721c9e06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5721c9e06_0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658b79c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658b79c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658b79ce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5721c9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65721c9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g65721c9e0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5721c9e06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65721c9e06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65721c9e06_0_3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5721c9e0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65721c9e0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65721c9e06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721c9e0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65721c9e0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65721c9e06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721c9e0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65721c9e0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65721c9e06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  <a:defRPr sz="3200" b="0" i="0" u="none" strike="noStrike" cap="none">
                <a:solidFill>
                  <a:srgbClr val="E86B3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pic>
        <p:nvPicPr>
          <p:cNvPr id="16" name="Google Shape;16;p2" descr="fla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56" y="6250633"/>
            <a:ext cx="840551" cy="577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869626" y="6237933"/>
            <a:ext cx="2386330" cy="59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Horizon 2020 research and innovation programme under grant agreement No 732489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16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046E-CD88-964C-9C42-8AE8D33C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DEEB-65DB-5144-A680-0C097D9B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91C1-4812-8547-879E-FA1735A5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BE1-464B-E54C-8F8E-DF9A2DE44401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F3F3-E025-6D49-AE79-CA1EEF5B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8E5E9-9649-0942-ADBB-EB8CB9A9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F678-3BCD-A34C-A6D4-4D7A39C25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9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16000"/>
          </a:blip>
          <a:stretch>
            <a:fillRect l="-50000" t="-50000" r="50000" b="5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638900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  <a:defRPr sz="3200" b="0" i="0" u="none" strike="noStrike" cap="none">
                <a:solidFill>
                  <a:srgbClr val="E86B3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67544" y="1814331"/>
            <a:ext cx="8280920" cy="478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E86B3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E86B3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E507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1E50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6548" y="3110"/>
            <a:ext cx="2285546" cy="114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4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>
            <a:spLocks noGrp="1"/>
          </p:cNvSpPr>
          <p:nvPr>
            <p:ph type="ctrTitle"/>
          </p:nvPr>
        </p:nvSpPr>
        <p:spPr>
          <a:xfrm>
            <a:off x="727350" y="1358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sz="4000" b="1"/>
              <a:t>Okrugli stol</a:t>
            </a:r>
            <a:endParaRPr sz="4000" b="1" i="0" u="none" strike="noStrike" cap="none">
              <a:solidFill>
                <a:srgbClr val="E86B31"/>
              </a:solidFill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1176175" y="2782000"/>
            <a:ext cx="7175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Razvoj, praćenje i vrednovanje digitalnih kompetencija</a:t>
            </a:r>
            <a:endParaRPr sz="20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1324050" y="3528700"/>
            <a:ext cx="7175700" cy="20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Autori: </a:t>
            </a:r>
            <a:endParaRPr sz="1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lang="en-US" sz="1050" b="1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Marina Vukančić</a:t>
            </a:r>
            <a:r>
              <a:rPr lang="en-US" sz="1050" b="0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profesorica matematike, Osnovna škola Ive Andrića, Zagreb</a:t>
            </a:r>
            <a:endParaRPr sz="1050" b="0" i="0" u="none" strike="noStrike" cap="none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lang="en-US" sz="1050" b="1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Jasmina Kljunić</a:t>
            </a:r>
            <a:r>
              <a:rPr lang="en-US" sz="1050" b="0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profesorica informatike, Upravna škola Zagreb, Zagreb</a:t>
            </a:r>
            <a:endParaRPr sz="1050" b="0" i="0" u="none" strike="noStrike" cap="none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lang="en-US" sz="1050" b="1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Ivan Kardum</a:t>
            </a:r>
            <a:r>
              <a:rPr lang="en-US" sz="1050" b="0" i="0" u="none" strike="noStrike" cap="none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profesor hrvatskog jezika, Osnovna škola Horvati, Zagreb</a:t>
            </a:r>
            <a:endParaRPr sz="1050" b="0" i="0" u="none" strike="noStrike" cap="none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r>
              <a:rPr lang="en-US" sz="1050" b="1">
                <a:solidFill>
                  <a:srgbClr val="545454"/>
                </a:solidFill>
                <a:highlight>
                  <a:schemeClr val="lt1"/>
                </a:highlight>
              </a:rPr>
              <a:t>Igor Balaban</a:t>
            </a:r>
            <a:r>
              <a:rPr lang="en-US" sz="1050">
                <a:solidFill>
                  <a:srgbClr val="545454"/>
                </a:solidFill>
                <a:highlight>
                  <a:schemeClr val="lt1"/>
                </a:highlight>
              </a:rPr>
              <a:t>,  izv. prof. dr. sc., Fakultet organizacije i informatike Varaždin, Sveučilište u Zagrebu</a:t>
            </a:r>
            <a:endParaRPr sz="1050">
              <a:solidFill>
                <a:srgbClr val="545454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r>
              <a:rPr lang="en-US" sz="1050" b="1">
                <a:solidFill>
                  <a:srgbClr val="545454"/>
                </a:solidFill>
                <a:highlight>
                  <a:schemeClr val="lt1"/>
                </a:highlight>
              </a:rPr>
              <a:t>Kristina Posavec</a:t>
            </a:r>
            <a:r>
              <a:rPr lang="en-US" sz="1050">
                <a:solidFill>
                  <a:srgbClr val="545454"/>
                </a:solidFill>
                <a:highlight>
                  <a:schemeClr val="lt1"/>
                </a:highlight>
              </a:rPr>
              <a:t>, Hrvatska akademska i istraživačka mreža - CARNET</a:t>
            </a:r>
            <a:endParaRPr sz="1050">
              <a:solidFill>
                <a:srgbClr val="545454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r>
              <a:rPr lang="en-US" sz="1050" b="1">
                <a:solidFill>
                  <a:srgbClr val="545454"/>
                </a:solidFill>
                <a:highlight>
                  <a:schemeClr val="lt1"/>
                </a:highlight>
              </a:rPr>
              <a:t>Klara Bilić Meštrić</a:t>
            </a:r>
            <a:r>
              <a:rPr lang="en-US" sz="1050">
                <a:solidFill>
                  <a:srgbClr val="545454"/>
                </a:solidFill>
                <a:highlight>
                  <a:schemeClr val="lt1"/>
                </a:highlight>
              </a:rPr>
              <a:t>, Hrvatska akademska i istraživačka mreža - CARNET</a:t>
            </a:r>
            <a:endParaRPr sz="1050">
              <a:solidFill>
                <a:srgbClr val="545454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050">
              <a:solidFill>
                <a:srgbClr val="545454"/>
              </a:solidFill>
              <a:highlight>
                <a:schemeClr val="lt1"/>
              </a:highlight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endParaRPr sz="105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endParaRPr sz="1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65721c9e06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825" y="2547000"/>
            <a:ext cx="4712324" cy="35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65721c9e06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625" y="1508050"/>
            <a:ext cx="4014024" cy="30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65721c9e06_0_7"/>
          <p:cNvSpPr txBox="1">
            <a:spLocks noGrp="1"/>
          </p:cNvSpPr>
          <p:nvPr>
            <p:ph type="ctrTitle"/>
          </p:nvPr>
        </p:nvSpPr>
        <p:spPr>
          <a:xfrm>
            <a:off x="538700" y="612950"/>
            <a:ext cx="3451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b="1" dirty="0" err="1"/>
              <a:t>Osnovna</a:t>
            </a:r>
            <a:r>
              <a:rPr lang="en-US" b="1" dirty="0"/>
              <a:t> škola </a:t>
            </a:r>
            <a:r>
              <a:rPr lang="en-US" b="1" dirty="0" err="1"/>
              <a:t>Ive</a:t>
            </a:r>
            <a:r>
              <a:rPr lang="en-US" b="1" dirty="0"/>
              <a:t> </a:t>
            </a:r>
            <a:r>
              <a:rPr lang="en-US" b="1" dirty="0" err="1"/>
              <a:t>Andrića</a:t>
            </a:r>
            <a:r>
              <a:rPr lang="en-US" b="1" dirty="0"/>
              <a:t>, Zagreb</a:t>
            </a:r>
            <a:endParaRPr sz="3200" b="1" i="0" u="none" strike="noStrike" cap="none" dirty="0">
              <a:solidFill>
                <a:srgbClr val="E86B3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65721c9e0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324" y="1485100"/>
            <a:ext cx="4283574" cy="321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65721c9e0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50" y="2565850"/>
            <a:ext cx="4541475" cy="340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65721c9e06_0_15"/>
          <p:cNvSpPr txBox="1">
            <a:spLocks noGrp="1"/>
          </p:cNvSpPr>
          <p:nvPr>
            <p:ph type="ctrTitle"/>
          </p:nvPr>
        </p:nvSpPr>
        <p:spPr>
          <a:xfrm>
            <a:off x="538700" y="612950"/>
            <a:ext cx="3451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b="1"/>
              <a:t>Upravna škola Zagreb</a:t>
            </a:r>
            <a:endParaRPr sz="3200" b="1" i="0" u="none" strike="noStrike" cap="none">
              <a:solidFill>
                <a:srgbClr val="E86B3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721c9e06_0_46"/>
          <p:cNvSpPr txBox="1">
            <a:spLocks noGrp="1"/>
          </p:cNvSpPr>
          <p:nvPr>
            <p:ph type="ctrTitle"/>
          </p:nvPr>
        </p:nvSpPr>
        <p:spPr>
          <a:xfrm>
            <a:off x="548125" y="265375"/>
            <a:ext cx="34704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b="1"/>
              <a:t>Osnovna škola Horvati, Zagreb</a:t>
            </a:r>
            <a:endParaRPr sz="3200" b="1" i="0" u="none" strike="noStrike" cap="none">
              <a:solidFill>
                <a:srgbClr val="E86B31"/>
              </a:solidFill>
            </a:endParaRPr>
          </a:p>
        </p:txBody>
      </p:sp>
      <p:pic>
        <p:nvPicPr>
          <p:cNvPr id="134" name="Google Shape;134;g65721c9e06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75" y="2189875"/>
            <a:ext cx="5354332" cy="40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5721c9e06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9132" y="1293825"/>
            <a:ext cx="3332468" cy="249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65721c9e06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9125" y="3832350"/>
            <a:ext cx="3332476" cy="237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65721c9e06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397" y="587300"/>
            <a:ext cx="3081551" cy="54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65721c9e06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5600" y="1160300"/>
            <a:ext cx="5154450" cy="28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65721c9e06_0_23"/>
          <p:cNvSpPr txBox="1">
            <a:spLocks noGrp="1"/>
          </p:cNvSpPr>
          <p:nvPr>
            <p:ph type="ctrTitle"/>
          </p:nvPr>
        </p:nvSpPr>
        <p:spPr>
          <a:xfrm>
            <a:off x="4401125" y="4376800"/>
            <a:ext cx="3451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b="1"/>
              <a:t>Tehnička škola Požega</a:t>
            </a:r>
            <a:endParaRPr sz="3200" b="1" i="0" u="none" strike="noStrike" cap="none">
              <a:solidFill>
                <a:srgbClr val="E86B3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65721c9e06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049" y="2839425"/>
            <a:ext cx="4259949" cy="31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65721c9e06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9895" y="1308250"/>
            <a:ext cx="3790879" cy="50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5721c9e06_0_31"/>
          <p:cNvSpPr txBox="1">
            <a:spLocks noGrp="1"/>
          </p:cNvSpPr>
          <p:nvPr>
            <p:ph type="ctrTitle"/>
          </p:nvPr>
        </p:nvSpPr>
        <p:spPr>
          <a:xfrm>
            <a:off x="538700" y="612950"/>
            <a:ext cx="34704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B31"/>
              </a:buClr>
              <a:buSzPts val="1400"/>
              <a:buFont typeface="Raleway"/>
              <a:buNone/>
            </a:pPr>
            <a:r>
              <a:rPr lang="en-US" b="1"/>
              <a:t>Osnovna škola dr. Franje Tuđmana, PŠ Šarengrad</a:t>
            </a:r>
            <a:endParaRPr sz="3200" b="1" i="0" u="none" strike="noStrike" cap="none">
              <a:solidFill>
                <a:srgbClr val="E86B3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721c9e06_0_375"/>
          <p:cNvSpPr txBox="1">
            <a:spLocks noGrp="1"/>
          </p:cNvSpPr>
          <p:nvPr>
            <p:ph type="ctrTitle"/>
          </p:nvPr>
        </p:nvSpPr>
        <p:spPr>
          <a:xfrm>
            <a:off x="619800" y="319225"/>
            <a:ext cx="60156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Znanstveni doprinos i analiza</a:t>
            </a:r>
            <a:endParaRPr/>
          </a:p>
        </p:txBody>
      </p:sp>
      <p:sp>
        <p:nvSpPr>
          <p:cNvPr id="159" name="Google Shape;159;g65721c9e06_0_375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78735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400" dirty="0"/>
              <a:t>Razvoj novog modela vođenog stjecanja, </a:t>
            </a:r>
            <a:r>
              <a:rPr lang="sr-Latn-RS" sz="2400" dirty="0" err="1"/>
              <a:t>provjere</a:t>
            </a:r>
            <a:r>
              <a:rPr lang="sr-Latn-RS" sz="2400" dirty="0"/>
              <a:t> i </a:t>
            </a:r>
            <a:r>
              <a:rPr lang="sr-Latn-RS" sz="2400" dirty="0" err="1"/>
              <a:t>certifikacije</a:t>
            </a:r>
            <a:r>
              <a:rPr lang="sr-Latn-RS" sz="2400" dirty="0"/>
              <a:t> digitalne kompetencije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400" dirty="0"/>
              <a:t>Razvoj </a:t>
            </a:r>
            <a:r>
              <a:rPr lang="sr-Latn-RS" sz="2400" dirty="0" err="1"/>
              <a:t>mjernih</a:t>
            </a:r>
            <a:r>
              <a:rPr lang="sr-Latn-RS" sz="2400" dirty="0"/>
              <a:t> instrumenata: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sr-Latn-RS" sz="2000" dirty="0"/>
              <a:t>Za </a:t>
            </a:r>
            <a:r>
              <a:rPr lang="sr-Latn-RS" sz="2000" dirty="0" err="1"/>
              <a:t>mjerenje</a:t>
            </a:r>
            <a:r>
              <a:rPr lang="sr-Latn-RS" sz="2000" dirty="0"/>
              <a:t> </a:t>
            </a:r>
            <a:r>
              <a:rPr lang="sr-Latn-RS" sz="2000" dirty="0" err="1"/>
              <a:t>uspješnosti</a:t>
            </a:r>
            <a:r>
              <a:rPr lang="sr-Latn-RS" sz="2000" dirty="0"/>
              <a:t> implementacije CRISS platforme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sr-Latn-RS" sz="2000" dirty="0"/>
              <a:t>Za utvrđivanje </a:t>
            </a:r>
            <a:r>
              <a:rPr lang="sr-Latn-RS" sz="2000" dirty="0" err="1"/>
              <a:t>namjere</a:t>
            </a:r>
            <a:r>
              <a:rPr lang="sr-Latn-RS" sz="2000" dirty="0"/>
              <a:t> ponovnog </a:t>
            </a:r>
            <a:r>
              <a:rPr lang="sr-Latn-RS" sz="2000" dirty="0" err="1"/>
              <a:t>korištenja</a:t>
            </a:r>
            <a:r>
              <a:rPr lang="sr-Latn-RS" sz="2000" dirty="0"/>
              <a:t> CRISS platforme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RS" sz="2400" dirty="0"/>
              <a:t>Razvoj modela koji opisuju </a:t>
            </a:r>
            <a:r>
              <a:rPr lang="sr-Latn-RS" sz="2400" dirty="0" err="1"/>
              <a:t>uspješnu</a:t>
            </a:r>
            <a:r>
              <a:rPr lang="sr-Latn-RS" sz="2400" dirty="0"/>
              <a:t> implementaciju CRISS i sličnih platformi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D0F8D-15EC-4AA7-8A90-5659B409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Nastavnici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1D68D76-29FF-44AD-9875-1118210ECBD7}"/>
              </a:ext>
            </a:extLst>
          </p:cNvPr>
          <p:cNvGraphicFramePr>
            <a:graphicFrameLocks/>
          </p:cNvGraphicFramePr>
          <p:nvPr/>
        </p:nvGraphicFramePr>
        <p:xfrm>
          <a:off x="628650" y="2304825"/>
          <a:ext cx="3818659" cy="28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5E5478DB-4DA0-45D5-B726-3A3B60EE1D0C}"/>
              </a:ext>
            </a:extLst>
          </p:cNvPr>
          <p:cNvSpPr txBox="1"/>
          <p:nvPr/>
        </p:nvSpPr>
        <p:spPr>
          <a:xfrm>
            <a:off x="628650" y="1862917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Ukupan broj nastavnika: 420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08C4E0-E373-494C-9B90-2DE4B1727EE3}"/>
              </a:ext>
            </a:extLst>
          </p:cNvPr>
          <p:cNvGraphicFramePr/>
          <p:nvPr/>
        </p:nvGraphicFramePr>
        <p:xfrm>
          <a:off x="5008921" y="2240227"/>
          <a:ext cx="3506429" cy="282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10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02A7AC-6805-D249-8395-162AF7BDA226}"/>
              </a:ext>
            </a:extLst>
          </p:cNvPr>
          <p:cNvSpPr txBox="1"/>
          <p:nvPr/>
        </p:nvSpPr>
        <p:spPr>
          <a:xfrm>
            <a:off x="616353" y="1230533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E86B31"/>
                </a:solidFill>
                <a:latin typeface="Raleway"/>
                <a:sym typeface="Raleway"/>
              </a:rPr>
              <a:t>Nastavnici</a:t>
            </a:r>
            <a:r>
              <a:rPr lang="en-GB" sz="1050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2F7F7-CB50-1E44-BBB7-85B8079C0AC5}"/>
              </a:ext>
            </a:extLst>
          </p:cNvPr>
          <p:cNvGraphicFramePr>
            <a:graphicFrameLocks/>
          </p:cNvGraphicFramePr>
          <p:nvPr/>
        </p:nvGraphicFramePr>
        <p:xfrm>
          <a:off x="4548851" y="2063911"/>
          <a:ext cx="4375231" cy="31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5">
            <a:extLst>
              <a:ext uri="{FF2B5EF4-FFF2-40B4-BE49-F238E27FC236}">
                <a16:creationId xmlns:a16="http://schemas.microsoft.com/office/drawing/2014/main" id="{9C83CDC8-13D2-224A-890F-E4376C084F2A}"/>
              </a:ext>
            </a:extLst>
          </p:cNvPr>
          <p:cNvGraphicFramePr>
            <a:graphicFrameLocks/>
          </p:cNvGraphicFramePr>
          <p:nvPr/>
        </p:nvGraphicFramePr>
        <p:xfrm>
          <a:off x="398475" y="2063912"/>
          <a:ext cx="3936856" cy="34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3296BA-4CD0-A942-BD92-C5BD952F7386}"/>
              </a:ext>
            </a:extLst>
          </p:cNvPr>
          <p:cNvSpPr/>
          <p:nvPr/>
        </p:nvSpPr>
        <p:spPr>
          <a:xfrm>
            <a:off x="2764176" y="1640680"/>
            <a:ext cx="33586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cap="all" dirty="0" err="1"/>
              <a:t>Koliko</a:t>
            </a:r>
            <a:r>
              <a:rPr lang="en-US" sz="1050" cap="all" dirty="0"/>
              <a:t> </a:t>
            </a:r>
            <a:r>
              <a:rPr lang="en-US" sz="1050" cap="all" dirty="0" err="1"/>
              <a:t>često</a:t>
            </a:r>
            <a:r>
              <a:rPr lang="en-US" sz="1050" cap="all" dirty="0"/>
              <a:t> </a:t>
            </a:r>
            <a:r>
              <a:rPr lang="en-US" sz="1050" cap="all" dirty="0" err="1"/>
              <a:t>koristite</a:t>
            </a:r>
            <a:r>
              <a:rPr lang="en-US" sz="1050" cap="all" dirty="0"/>
              <a:t> CRISS </a:t>
            </a:r>
            <a:r>
              <a:rPr lang="en-US" sz="1050" cap="all" dirty="0" err="1"/>
              <a:t>platformu</a:t>
            </a:r>
            <a:r>
              <a:rPr lang="en-US" sz="1050" cap="all" dirty="0"/>
              <a:t>? </a:t>
            </a:r>
            <a:endParaRPr lang="sr-Latn-RS" sz="1050" dirty="0"/>
          </a:p>
        </p:txBody>
      </p:sp>
    </p:spTree>
    <p:extLst>
      <p:ext uri="{BB962C8B-B14F-4D97-AF65-F5344CB8AC3E}">
        <p14:creationId xmlns:p14="http://schemas.microsoft.com/office/powerpoint/2010/main" val="51259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D5ECB3A-2805-48E2-9EBB-1AD6FAA33DB0}"/>
              </a:ext>
            </a:extLst>
          </p:cNvPr>
          <p:cNvSpPr txBox="1"/>
          <p:nvPr/>
        </p:nvSpPr>
        <p:spPr>
          <a:xfrm>
            <a:off x="628650" y="1820655"/>
            <a:ext cx="17924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Ukupan broj učenika: 1866</a:t>
            </a: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C04FF903-CDE4-452B-89CD-4F13664EB7A6}"/>
              </a:ext>
            </a:extLst>
          </p:cNvPr>
          <p:cNvGraphicFramePr>
            <a:graphicFrameLocks/>
          </p:cNvGraphicFramePr>
          <p:nvPr/>
        </p:nvGraphicFramePr>
        <p:xfrm>
          <a:off x="539702" y="2277260"/>
          <a:ext cx="3522345" cy="280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slov 1">
            <a:extLst>
              <a:ext uri="{FF2B5EF4-FFF2-40B4-BE49-F238E27FC236}">
                <a16:creationId xmlns:a16="http://schemas.microsoft.com/office/drawing/2014/main" id="{F1C1D48C-6724-4722-A3E9-CDC91A8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hr-HR" dirty="0"/>
              <a:t>Učenici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F70F39-7DC4-6344-8AD4-2724B66FCE0C}"/>
              </a:ext>
            </a:extLst>
          </p:cNvPr>
          <p:cNvGraphicFramePr/>
          <p:nvPr/>
        </p:nvGraphicFramePr>
        <p:xfrm>
          <a:off x="4484077" y="2400299"/>
          <a:ext cx="3903062" cy="267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12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6DAA8216-5609-40A0-A2DA-7A7CA997BDE8}"/>
              </a:ext>
            </a:extLst>
          </p:cNvPr>
          <p:cNvGraphicFramePr>
            <a:graphicFrameLocks/>
          </p:cNvGraphicFramePr>
          <p:nvPr/>
        </p:nvGraphicFramePr>
        <p:xfrm>
          <a:off x="112275" y="2187488"/>
          <a:ext cx="4459725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EF1305-8ADF-DB4F-AFEF-EBEFAC85A38D}"/>
              </a:ext>
            </a:extLst>
          </p:cNvPr>
          <p:cNvGraphicFramePr>
            <a:graphicFrameLocks/>
          </p:cNvGraphicFramePr>
          <p:nvPr/>
        </p:nvGraphicFramePr>
        <p:xfrm>
          <a:off x="4810422" y="2187488"/>
          <a:ext cx="4010056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DF50AE9-DFC4-F54F-BD07-B2645C41F899}"/>
              </a:ext>
            </a:extLst>
          </p:cNvPr>
          <p:cNvSpPr/>
          <p:nvPr/>
        </p:nvSpPr>
        <p:spPr>
          <a:xfrm>
            <a:off x="2233234" y="1776935"/>
            <a:ext cx="45608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cap="all" dirty="0" err="1"/>
              <a:t>Koliko</a:t>
            </a:r>
            <a:r>
              <a:rPr lang="en-US" sz="1050" cap="all" dirty="0"/>
              <a:t> </a:t>
            </a:r>
            <a:r>
              <a:rPr lang="en-US" sz="1050" cap="all" dirty="0" err="1"/>
              <a:t>često</a:t>
            </a:r>
            <a:r>
              <a:rPr lang="en-US" sz="1050" cap="all" dirty="0"/>
              <a:t> </a:t>
            </a:r>
            <a:r>
              <a:rPr lang="en-US" sz="1050" cap="all" dirty="0" err="1"/>
              <a:t>koristiš</a:t>
            </a:r>
            <a:r>
              <a:rPr lang="en-US" sz="1050" cap="all" dirty="0"/>
              <a:t> CRISS </a:t>
            </a:r>
            <a:r>
              <a:rPr lang="en-US" sz="1050" cap="all" dirty="0" err="1"/>
              <a:t>platformu</a:t>
            </a:r>
            <a:r>
              <a:rPr lang="en-US" sz="1050" cap="all" dirty="0"/>
              <a:t> </a:t>
            </a:r>
            <a:r>
              <a:rPr lang="en-US" sz="1050" cap="all" dirty="0" err="1"/>
              <a:t>tijekom</a:t>
            </a:r>
            <a:r>
              <a:rPr lang="en-US" sz="1050" cap="all" dirty="0"/>
              <a:t> </a:t>
            </a:r>
            <a:r>
              <a:rPr lang="en-US" sz="1050" cap="all" dirty="0" err="1"/>
              <a:t>nastave</a:t>
            </a:r>
            <a:r>
              <a:rPr lang="en-US" sz="1050" cap="all" dirty="0"/>
              <a:t>? </a:t>
            </a:r>
            <a:endParaRPr lang="sr-Latn-RS" sz="1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85C8B-76DA-D24A-8C03-52CB23A0ACA0}"/>
              </a:ext>
            </a:extLst>
          </p:cNvPr>
          <p:cNvSpPr/>
          <p:nvPr/>
        </p:nvSpPr>
        <p:spPr>
          <a:xfrm>
            <a:off x="300101" y="1066300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E86B31"/>
                </a:solidFill>
                <a:latin typeface="Raleway"/>
                <a:sym typeface="Raleway"/>
              </a:rPr>
              <a:t>Učenici</a:t>
            </a:r>
            <a:endParaRPr lang="en-GB" sz="3200" dirty="0">
              <a:solidFill>
                <a:srgbClr val="E86B31"/>
              </a:solidFill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1107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16000"/>
          </a:blip>
          <a:stretch>
            <a:fillRect l="-50000" t="-50000" r="50000" b="50000"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525450" y="375825"/>
            <a:ext cx="4801152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>
                <a:sym typeface="Arial"/>
              </a:rPr>
              <a:t>Što</a:t>
            </a:r>
            <a:r>
              <a:rPr lang="en-US" b="1" dirty="0">
                <a:sym typeface="Arial"/>
              </a:rPr>
              <a:t> je CRISS H2020</a:t>
            </a:r>
            <a:endParaRPr b="1" dirty="0"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77724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CRISS je obrazovni inovacijski projekt iz programa </a:t>
            </a:r>
            <a:r>
              <a:rPr lang="en-US" b="1"/>
              <a:t>Obzor 2020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Svrha - razvijanje i testiranje </a:t>
            </a:r>
            <a:r>
              <a:rPr lang="en-US" b="1"/>
              <a:t>obrazovne platforme </a:t>
            </a:r>
            <a:r>
              <a:rPr lang="en-US"/>
              <a:t>u oblaku za</a:t>
            </a:r>
            <a:r>
              <a:rPr lang="en-US" sz="2400"/>
              <a:t> </a:t>
            </a:r>
            <a:r>
              <a:rPr lang="en-US" b="1"/>
              <a:t>stjecanje, vrednovanje i certificiranje digitalnih kompetencija učenika</a:t>
            </a:r>
            <a:r>
              <a:rPr lang="en-US" sz="2400"/>
              <a:t> </a:t>
            </a:r>
            <a:r>
              <a:rPr lang="en-US"/>
              <a:t>u osnovnim i srednjim školama (onsite i online)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br>
              <a:rPr lang="en-US" sz="2400"/>
            </a:b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br>
              <a:rPr lang="en-US" sz="2400"/>
            </a:br>
            <a:endParaRPr sz="240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D027AC-E52E-EF47-8314-798ABC334D1E}"/>
              </a:ext>
            </a:extLst>
          </p:cNvPr>
          <p:cNvGraphicFramePr>
            <a:graphicFrameLocks/>
          </p:cNvGraphicFramePr>
          <p:nvPr/>
        </p:nvGraphicFramePr>
        <p:xfrm>
          <a:off x="5088193" y="2419690"/>
          <a:ext cx="3622760" cy="31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5A54A0-5CEE-0748-90BB-675950DAE45F}"/>
              </a:ext>
            </a:extLst>
          </p:cNvPr>
          <p:cNvSpPr txBox="1"/>
          <p:nvPr/>
        </p:nvSpPr>
        <p:spPr>
          <a:xfrm>
            <a:off x="628650" y="1848267"/>
            <a:ext cx="46987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cap="all" dirty="0"/>
              <a:t>1.CRISS </a:t>
            </a:r>
            <a:r>
              <a:rPr lang="en-US" sz="1050" cap="all" dirty="0" err="1"/>
              <a:t>platforma</a:t>
            </a:r>
            <a:r>
              <a:rPr lang="en-US" sz="1050" cap="all" dirty="0"/>
              <a:t> </a:t>
            </a:r>
            <a:r>
              <a:rPr lang="en-US" sz="1050" cap="all" dirty="0" err="1"/>
              <a:t>povećava</a:t>
            </a:r>
            <a:r>
              <a:rPr lang="en-US" sz="1050" cap="all" dirty="0"/>
              <a:t> </a:t>
            </a:r>
            <a:r>
              <a:rPr lang="en-US" sz="1050" cap="all" dirty="0" err="1"/>
              <a:t>učinkovitost</a:t>
            </a:r>
            <a:r>
              <a:rPr lang="en-US" sz="1050" cap="all" dirty="0"/>
              <a:t> </a:t>
            </a:r>
            <a:r>
              <a:rPr lang="en-US" sz="1050" cap="all" dirty="0" err="1"/>
              <a:t>mog</a:t>
            </a:r>
            <a:r>
              <a:rPr lang="en-US" sz="1050" cap="all" dirty="0"/>
              <a:t> </a:t>
            </a:r>
            <a:r>
              <a:rPr lang="en-US" sz="1050" cap="all" dirty="0" err="1"/>
              <a:t>poučavanja</a:t>
            </a:r>
            <a:endParaRPr lang="en-GB" sz="105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E0922D-98AC-EB47-9270-C8BE692A0B19}"/>
              </a:ext>
            </a:extLst>
          </p:cNvPr>
          <p:cNvGraphicFramePr>
            <a:graphicFrameLocks/>
          </p:cNvGraphicFramePr>
          <p:nvPr/>
        </p:nvGraphicFramePr>
        <p:xfrm>
          <a:off x="628651" y="2419690"/>
          <a:ext cx="4017092" cy="302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9CA2D6A-A3FF-0C4A-AADE-E3260E785ADD}"/>
              </a:ext>
            </a:extLst>
          </p:cNvPr>
          <p:cNvSpPr txBox="1">
            <a:spLocks/>
          </p:cNvSpPr>
          <p:nvPr/>
        </p:nvSpPr>
        <p:spPr>
          <a:xfrm>
            <a:off x="510663" y="99259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rgbClr val="E86B31"/>
                </a:solidFill>
                <a:latin typeface="Raleway"/>
                <a:cs typeface="Arial"/>
              </a:rPr>
              <a:t>Neto</a:t>
            </a:r>
            <a:r>
              <a:rPr lang="en-GB" sz="3200" dirty="0">
                <a:solidFill>
                  <a:srgbClr val="E86B31"/>
                </a:solidFill>
                <a:latin typeface="Raleway"/>
                <a:cs typeface="Arial"/>
              </a:rPr>
              <a:t> </a:t>
            </a:r>
            <a:r>
              <a:rPr lang="en-GB" sz="3200" dirty="0" err="1">
                <a:solidFill>
                  <a:srgbClr val="E86B31"/>
                </a:solidFill>
                <a:latin typeface="Raleway"/>
                <a:cs typeface="Arial"/>
              </a:rPr>
              <a:t>učinci</a:t>
            </a:r>
            <a:r>
              <a:rPr lang="en-GB" sz="3200" dirty="0">
                <a:solidFill>
                  <a:srgbClr val="E86B31"/>
                </a:solidFill>
                <a:latin typeface="Raleway"/>
                <a:cs typeface="Arial"/>
              </a:rPr>
              <a:t> – NASTAVNICI</a:t>
            </a:r>
          </a:p>
        </p:txBody>
      </p:sp>
    </p:spTree>
    <p:extLst>
      <p:ext uri="{BB962C8B-B14F-4D97-AF65-F5344CB8AC3E}">
        <p14:creationId xmlns:p14="http://schemas.microsoft.com/office/powerpoint/2010/main" val="315495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 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cap="all" dirty="0"/>
              <a:t>2. </a:t>
            </a:r>
            <a:r>
              <a:rPr lang="en-US" sz="1050" cap="all" dirty="0" err="1"/>
              <a:t>Kroz</a:t>
            </a:r>
            <a:r>
              <a:rPr lang="en-US" sz="1050" cap="all" dirty="0"/>
              <a:t> CRISS </a:t>
            </a:r>
            <a:r>
              <a:rPr lang="en-US" sz="1050" cap="all" dirty="0" err="1"/>
              <a:t>platformu</a:t>
            </a:r>
            <a:r>
              <a:rPr lang="en-US" sz="1050" cap="all" dirty="0"/>
              <a:t> </a:t>
            </a:r>
            <a:r>
              <a:rPr lang="en-US" sz="1050" cap="all" dirty="0" err="1"/>
              <a:t>mogu</a:t>
            </a:r>
            <a:r>
              <a:rPr lang="en-US" sz="1050" cap="all" dirty="0"/>
              <a:t> </a:t>
            </a:r>
            <a:r>
              <a:rPr lang="en-US" sz="1050" cap="all" dirty="0" err="1"/>
              <a:t>ocijeniti</a:t>
            </a:r>
            <a:r>
              <a:rPr lang="en-US" sz="1050" cap="all" dirty="0"/>
              <a:t> </a:t>
            </a:r>
            <a:r>
              <a:rPr lang="en-US" sz="1050" cap="all" dirty="0" err="1"/>
              <a:t>digitalne</a:t>
            </a:r>
            <a:r>
              <a:rPr lang="en-US" sz="1050" cap="all" dirty="0"/>
              <a:t> </a:t>
            </a:r>
            <a:r>
              <a:rPr lang="en-US" sz="1050" cap="all" dirty="0" err="1"/>
              <a:t>kompetencije</a:t>
            </a:r>
            <a:r>
              <a:rPr lang="en-US" sz="1050" cap="all" dirty="0"/>
              <a:t> </a:t>
            </a:r>
            <a:r>
              <a:rPr lang="en-US" sz="1050" cap="all" dirty="0" err="1"/>
              <a:t>mojih</a:t>
            </a:r>
            <a:r>
              <a:rPr lang="en-US" sz="1050" cap="all" dirty="0"/>
              <a:t> </a:t>
            </a:r>
            <a:r>
              <a:rPr lang="en-US" sz="1050" cap="all" dirty="0" err="1"/>
              <a:t>učenika</a:t>
            </a:r>
            <a:r>
              <a:rPr lang="en-US" sz="1050" cap="all" dirty="0"/>
              <a:t>. </a:t>
            </a:r>
            <a:endParaRPr lang="en-GB" sz="1050" cap="al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342511-D0B2-404B-BD6E-8F23EAAF9506}"/>
              </a:ext>
            </a:extLst>
          </p:cNvPr>
          <p:cNvGraphicFramePr>
            <a:graphicFrameLocks/>
          </p:cNvGraphicFramePr>
          <p:nvPr/>
        </p:nvGraphicFramePr>
        <p:xfrm>
          <a:off x="4748980" y="2383708"/>
          <a:ext cx="4066868" cy="30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41D33BF-D991-B84F-9966-2FA8AFF31B0C}"/>
              </a:ext>
            </a:extLst>
          </p:cNvPr>
          <p:cNvGraphicFramePr>
            <a:graphicFrameLocks/>
          </p:cNvGraphicFramePr>
          <p:nvPr/>
        </p:nvGraphicFramePr>
        <p:xfrm>
          <a:off x="748480" y="2394769"/>
          <a:ext cx="3786650" cy="30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37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cap="all" dirty="0"/>
              <a:t>3. CRISS </a:t>
            </a:r>
            <a:r>
              <a:rPr lang="en-US" sz="1050" cap="all" dirty="0" err="1"/>
              <a:t>platforma</a:t>
            </a:r>
            <a:r>
              <a:rPr lang="en-US" sz="1050" cap="all" dirty="0"/>
              <a:t> </a:t>
            </a:r>
            <a:r>
              <a:rPr lang="en-US" sz="1050" cap="all" dirty="0" err="1"/>
              <a:t>omogućuje</a:t>
            </a:r>
            <a:r>
              <a:rPr lang="en-US" sz="1050" cap="all" dirty="0"/>
              <a:t> mi </a:t>
            </a:r>
            <a:r>
              <a:rPr lang="en-US" sz="1050" cap="all" dirty="0" err="1"/>
              <a:t>povećati</a:t>
            </a:r>
            <a:r>
              <a:rPr lang="en-US" sz="1050" cap="all" dirty="0"/>
              <a:t> </a:t>
            </a:r>
            <a:r>
              <a:rPr lang="en-US" sz="1050" cap="all" dirty="0" err="1"/>
              <a:t>sudjelovanje</a:t>
            </a:r>
            <a:r>
              <a:rPr lang="en-US" sz="1050" cap="all" dirty="0"/>
              <a:t> </a:t>
            </a:r>
            <a:r>
              <a:rPr lang="en-US" sz="1050" cap="all" dirty="0" err="1"/>
              <a:t>mojih</a:t>
            </a:r>
            <a:r>
              <a:rPr lang="en-US" sz="1050" cap="all" dirty="0"/>
              <a:t> </a:t>
            </a:r>
            <a:r>
              <a:rPr lang="en-US" sz="1050" cap="all" dirty="0" err="1"/>
              <a:t>učenika</a:t>
            </a:r>
            <a:r>
              <a:rPr lang="en-US" sz="1050" cap="all" dirty="0"/>
              <a:t>. </a:t>
            </a:r>
            <a:endParaRPr lang="en-GB" sz="1050" cap="all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09DFAA-A041-5648-A24A-06197A0C42B0}"/>
              </a:ext>
            </a:extLst>
          </p:cNvPr>
          <p:cNvGraphicFramePr>
            <a:graphicFrameLocks/>
          </p:cNvGraphicFramePr>
          <p:nvPr/>
        </p:nvGraphicFramePr>
        <p:xfrm>
          <a:off x="457200" y="2378177"/>
          <a:ext cx="4011562" cy="274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44D8CD-2E5C-1F4A-8DB1-FD37E82402AF}"/>
              </a:ext>
            </a:extLst>
          </p:cNvPr>
          <p:cNvGraphicFramePr>
            <a:graphicFrameLocks/>
          </p:cNvGraphicFramePr>
          <p:nvPr/>
        </p:nvGraphicFramePr>
        <p:xfrm>
          <a:off x="4914900" y="2455606"/>
          <a:ext cx="3790336" cy="267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79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cap="all" dirty="0"/>
              <a:t>4. CRISS </a:t>
            </a:r>
            <a:r>
              <a:rPr lang="en-US" sz="1050" cap="all" dirty="0" err="1"/>
              <a:t>platforma</a:t>
            </a:r>
            <a:r>
              <a:rPr lang="en-US" sz="1050" cap="all" dirty="0"/>
              <a:t> </a:t>
            </a:r>
            <a:r>
              <a:rPr lang="en-US" sz="1050" cap="all" dirty="0" err="1"/>
              <a:t>omogućuje</a:t>
            </a:r>
            <a:r>
              <a:rPr lang="en-US" sz="1050" cap="all" dirty="0"/>
              <a:t> mi </a:t>
            </a:r>
            <a:r>
              <a:rPr lang="en-US" sz="1050" cap="all" dirty="0" err="1"/>
              <a:t>ocjenjivanje</a:t>
            </a:r>
            <a:r>
              <a:rPr lang="en-US" sz="1050" cap="all" dirty="0"/>
              <a:t> </a:t>
            </a:r>
            <a:r>
              <a:rPr lang="en-US" sz="1050" cap="all" dirty="0" err="1"/>
              <a:t>učenika</a:t>
            </a:r>
            <a:r>
              <a:rPr lang="en-US" sz="1050" cap="all" dirty="0"/>
              <a:t> </a:t>
            </a:r>
            <a:r>
              <a:rPr lang="en-US" sz="1050" cap="all" dirty="0" err="1"/>
              <a:t>prema</a:t>
            </a:r>
            <a:r>
              <a:rPr lang="en-US" sz="1050" cap="all" dirty="0"/>
              <a:t> </a:t>
            </a:r>
            <a:r>
              <a:rPr lang="en-US" sz="1050" cap="all" dirty="0" err="1"/>
              <a:t>jasnim</a:t>
            </a:r>
            <a:r>
              <a:rPr lang="en-US" sz="1050" cap="all" dirty="0"/>
              <a:t> </a:t>
            </a:r>
            <a:r>
              <a:rPr lang="en-US" sz="1050" cap="all" dirty="0" err="1"/>
              <a:t>kriterijima</a:t>
            </a:r>
            <a:r>
              <a:rPr lang="en-US" sz="1050" cap="all" dirty="0"/>
              <a:t>. </a:t>
            </a:r>
            <a:endParaRPr lang="en-GB" sz="1050" cap="al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9E70BF-5B4B-2C41-AB46-D0997452A6F6}"/>
              </a:ext>
            </a:extLst>
          </p:cNvPr>
          <p:cNvGraphicFramePr>
            <a:graphicFrameLocks/>
          </p:cNvGraphicFramePr>
          <p:nvPr/>
        </p:nvGraphicFramePr>
        <p:xfrm>
          <a:off x="5077133" y="2311809"/>
          <a:ext cx="3915696" cy="326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F912E7-C1E0-364F-9965-20A2A0B0E337}"/>
              </a:ext>
            </a:extLst>
          </p:cNvPr>
          <p:cNvGraphicFramePr>
            <a:graphicFrameLocks/>
          </p:cNvGraphicFramePr>
          <p:nvPr/>
        </p:nvGraphicFramePr>
        <p:xfrm>
          <a:off x="628651" y="2311808"/>
          <a:ext cx="3928601" cy="326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37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cap="all" dirty="0"/>
              <a:t>5. </a:t>
            </a:r>
            <a:r>
              <a:rPr lang="en-US" sz="1050" dirty="0"/>
              <a:t>KROZ CRISS PLATFORMU MOGU UČENICIMA DATI BOLJU POVRATNU INFORMACIJU . </a:t>
            </a:r>
            <a:endParaRPr lang="en-GB" sz="1050" cap="all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A37839-091E-F643-851C-F8A036E25B19}"/>
              </a:ext>
            </a:extLst>
          </p:cNvPr>
          <p:cNvGraphicFramePr>
            <a:graphicFrameLocks/>
          </p:cNvGraphicFramePr>
          <p:nvPr/>
        </p:nvGraphicFramePr>
        <p:xfrm>
          <a:off x="628650" y="2372646"/>
          <a:ext cx="3895418" cy="296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CEFA8A-9FBE-254A-8A9F-1AD515687199}"/>
              </a:ext>
            </a:extLst>
          </p:cNvPr>
          <p:cNvGraphicFramePr>
            <a:graphicFrameLocks/>
          </p:cNvGraphicFramePr>
          <p:nvPr/>
        </p:nvGraphicFramePr>
        <p:xfrm>
          <a:off x="4870654" y="2360143"/>
          <a:ext cx="3644696" cy="297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623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 (6)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8001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6. KROZ CRISS PLATFORMU MOGU UČENICIMA DATI PRAVOVREMENU POVRATNU INFORMACIJU.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FCF455-1E49-314E-9AA4-C867123A70A0}"/>
              </a:ext>
            </a:extLst>
          </p:cNvPr>
          <p:cNvGraphicFramePr>
            <a:graphicFrameLocks/>
          </p:cNvGraphicFramePr>
          <p:nvPr/>
        </p:nvGraphicFramePr>
        <p:xfrm>
          <a:off x="748480" y="2427954"/>
          <a:ext cx="3587546" cy="271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658D71-D616-0C42-BACB-959B54B34189}"/>
              </a:ext>
            </a:extLst>
          </p:cNvPr>
          <p:cNvGraphicFramePr>
            <a:graphicFrameLocks/>
          </p:cNvGraphicFramePr>
          <p:nvPr/>
        </p:nvGraphicFramePr>
        <p:xfrm>
          <a:off x="4714875" y="2392178"/>
          <a:ext cx="4034606" cy="274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009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7. CRISS PLATFORMA PROŠIRUJE MOJE MOGUĆNOSTI OCJENJIVANJA.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F84E6D-98B3-D549-9293-C8A37F9A894E}"/>
              </a:ext>
            </a:extLst>
          </p:cNvPr>
          <p:cNvGraphicFramePr>
            <a:graphicFrameLocks/>
          </p:cNvGraphicFramePr>
          <p:nvPr/>
        </p:nvGraphicFramePr>
        <p:xfrm>
          <a:off x="511277" y="2462443"/>
          <a:ext cx="3703074" cy="256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4D10CE-1C71-434C-8551-A607F3201808}"/>
              </a:ext>
            </a:extLst>
          </p:cNvPr>
          <p:cNvGraphicFramePr>
            <a:graphicFrameLocks/>
          </p:cNvGraphicFramePr>
          <p:nvPr/>
        </p:nvGraphicFramePr>
        <p:xfrm>
          <a:off x="4572000" y="2462442"/>
          <a:ext cx="4210664" cy="256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88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1"/>
            <a:ext cx="8299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8. CRISS PLATFORMA ŠTEDI MOJE VRIJEME PODRŽAVAJUĆI MOJE AKTIVNOSTI POUČAVANJA (PLANIRANJE, VOĐENJE UČENIKA, DODJELJIVANJE ZADATAKA, PRAĆENJE UČENIČKIH AKTIVNOSTI, I DR. )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8C7408-3010-E24C-B611-F556830DA774}"/>
              </a:ext>
            </a:extLst>
          </p:cNvPr>
          <p:cNvGraphicFramePr>
            <a:graphicFrameLocks/>
          </p:cNvGraphicFramePr>
          <p:nvPr/>
        </p:nvGraphicFramePr>
        <p:xfrm>
          <a:off x="748480" y="2765323"/>
          <a:ext cx="3499056" cy="285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474D0B-3A3C-574E-866A-8009E615BA55}"/>
              </a:ext>
            </a:extLst>
          </p:cNvPr>
          <p:cNvGraphicFramePr>
            <a:graphicFrameLocks/>
          </p:cNvGraphicFramePr>
          <p:nvPr/>
        </p:nvGraphicFramePr>
        <p:xfrm>
          <a:off x="4734232" y="2693948"/>
          <a:ext cx="3971003" cy="285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8794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8177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9. NAPREDOVANJE MOJIH UČENIKA MOGU NA CRISS PLATFORMI PRATITI PUNO BOLJE NEGO BEZ PLATFORME.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FC1E08-3BEF-4A4A-8767-081507C1F5AF}"/>
              </a:ext>
            </a:extLst>
          </p:cNvPr>
          <p:cNvGraphicFramePr>
            <a:graphicFrameLocks/>
          </p:cNvGraphicFramePr>
          <p:nvPr/>
        </p:nvGraphicFramePr>
        <p:xfrm>
          <a:off x="628651" y="2477729"/>
          <a:ext cx="3795866" cy="282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AC422D-9A60-6B4B-82DE-65B7792C97F6}"/>
              </a:ext>
            </a:extLst>
          </p:cNvPr>
          <p:cNvGraphicFramePr>
            <a:graphicFrameLocks/>
          </p:cNvGraphicFramePr>
          <p:nvPr/>
        </p:nvGraphicFramePr>
        <p:xfrm>
          <a:off x="5119688" y="2389239"/>
          <a:ext cx="3497058" cy="280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34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6640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10. UČENIKE SA SLABIJIM REZULTATIMA PRIMJETIM PUNO BRŽE NEGO IZVAN PLATFORME.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DA306F-B4A1-C948-ACF2-AAB97C53F7A1}"/>
              </a:ext>
            </a:extLst>
          </p:cNvPr>
          <p:cNvGraphicFramePr>
            <a:graphicFrameLocks/>
          </p:cNvGraphicFramePr>
          <p:nvPr/>
        </p:nvGraphicFramePr>
        <p:xfrm>
          <a:off x="748480" y="2610464"/>
          <a:ext cx="4018937" cy="290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5C8FD5-B9D0-FE4A-AC49-1AF12D120CDF}"/>
              </a:ext>
            </a:extLst>
          </p:cNvPr>
          <p:cNvGraphicFramePr>
            <a:graphicFrameLocks/>
          </p:cNvGraphicFramePr>
          <p:nvPr/>
        </p:nvGraphicFramePr>
        <p:xfrm>
          <a:off x="5114925" y="2610464"/>
          <a:ext cx="3711985" cy="290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82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16000"/>
          </a:blip>
          <a:stretch>
            <a:fillRect l="-50000" t="-50000" r="50000" b="50000"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525450" y="375825"/>
            <a:ext cx="5312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cs typeface="Arial"/>
                <a:sym typeface="Arial"/>
              </a:rPr>
              <a:t>Što</a:t>
            </a:r>
            <a:r>
              <a:rPr lang="en-US" dirty="0">
                <a:cs typeface="Arial"/>
                <a:sym typeface="Arial"/>
              </a:rPr>
              <a:t> je CRISS H2020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7772400" cy="445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b="1"/>
              <a:t>FLEKSIBILNOST</a:t>
            </a:r>
            <a:r>
              <a:rPr lang="en-US"/>
              <a:t> </a:t>
            </a:r>
            <a:endParaRPr sz="2400"/>
          </a:p>
          <a:p>
            <a:pPr marL="9144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CRISS platforma osmišljena je na način da se može integrirati u kurikulume bilo kojeg predmeta u bilo kojem kontekstu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b="1"/>
              <a:t>EUROPSKA DIMENZIJA</a:t>
            </a:r>
            <a:endParaRPr sz="2400" b="1"/>
          </a:p>
          <a:p>
            <a:pPr marL="9144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Okvir se temelji na DigComp 2.1 - Okvir kompetencija za građane koji je razvila Europska unija</a:t>
            </a: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br>
              <a:rPr lang="en-US" sz="2400"/>
            </a:b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br>
              <a:rPr lang="en-US" sz="2400"/>
            </a:br>
            <a:br>
              <a:rPr lang="en-US" sz="2400"/>
            </a:b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br>
              <a:rPr lang="en-US" sz="2400"/>
            </a:br>
            <a:endParaRPr sz="240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 (11)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11. CRISS PLATFORMA POMAŽE MI U DONOŠENJU ODLUKA KOJE OMOGUĆUJU NAPREDOVANJE UČENIKA.  </a:t>
            </a:r>
            <a:endParaRPr lang="en-GB" sz="105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E49D4F-218B-484E-BD89-64D24F16386B}"/>
              </a:ext>
            </a:extLst>
          </p:cNvPr>
          <p:cNvGraphicFramePr>
            <a:graphicFrameLocks/>
          </p:cNvGraphicFramePr>
          <p:nvPr/>
        </p:nvGraphicFramePr>
        <p:xfrm>
          <a:off x="748480" y="2394770"/>
          <a:ext cx="3908324" cy="306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631923-2D8B-644F-AD5E-4F145BD45197}"/>
              </a:ext>
            </a:extLst>
          </p:cNvPr>
          <p:cNvGraphicFramePr>
            <a:graphicFrameLocks/>
          </p:cNvGraphicFramePr>
          <p:nvPr/>
        </p:nvGraphicFramePr>
        <p:xfrm>
          <a:off x="5110317" y="2394769"/>
          <a:ext cx="3738716" cy="28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4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1"/>
            <a:ext cx="83107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12. CRISS PLATFORMA OMOGUĆUJE MI OSMIŠLJAVANJE ZADATAKA KOJI POTIČU UČENIKE DA BUDU KREATIVNI U NJIHOVOM RJEŠAVANJU (JEDINSTVENI, ORIGINALNI).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DAF19C-BA61-904E-868F-66C197490AEE}"/>
              </a:ext>
            </a:extLst>
          </p:cNvPr>
          <p:cNvGraphicFramePr>
            <a:graphicFrameLocks/>
          </p:cNvGraphicFramePr>
          <p:nvPr/>
        </p:nvGraphicFramePr>
        <p:xfrm>
          <a:off x="628650" y="2986548"/>
          <a:ext cx="3878826" cy="275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B9C035-452D-CA4B-AF3C-88933C611E65}"/>
              </a:ext>
            </a:extLst>
          </p:cNvPr>
          <p:cNvGraphicFramePr>
            <a:graphicFrameLocks/>
          </p:cNvGraphicFramePr>
          <p:nvPr/>
        </p:nvGraphicFramePr>
        <p:xfrm>
          <a:off x="4800599" y="2877064"/>
          <a:ext cx="4258598" cy="275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2201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NASTAVNICI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13. CRISS PLATFORMA OMOGUĆUJE MI PRAĆENJE NAČINA RAZMIŠLJANJA MOJIH UČENIKA U RJEŠAVANJU ZADATAKA.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3B15D5-72E0-DF48-B446-585872131E56}"/>
              </a:ext>
            </a:extLst>
          </p:cNvPr>
          <p:cNvGraphicFramePr>
            <a:graphicFrameLocks/>
          </p:cNvGraphicFramePr>
          <p:nvPr/>
        </p:nvGraphicFramePr>
        <p:xfrm>
          <a:off x="748479" y="2333932"/>
          <a:ext cx="3432688" cy="275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8CC2B7-54EA-6040-A4E7-22D5B2078DC5}"/>
              </a:ext>
            </a:extLst>
          </p:cNvPr>
          <p:cNvGraphicFramePr>
            <a:graphicFrameLocks/>
          </p:cNvGraphicFramePr>
          <p:nvPr/>
        </p:nvGraphicFramePr>
        <p:xfrm>
          <a:off x="4572000" y="2333932"/>
          <a:ext cx="3646539" cy="275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68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1. ZADACI NA CRISS PLATFORMI OMOGUĆUJU MI DA BUDEM KREATIVAN/NA U NJIHOVU RJEŠAVANJU (JEDINSTVEN, ORIGINALAN).  </a:t>
            </a:r>
            <a:endParaRPr lang="en-GB" sz="105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E25BFC-A5AC-0B4C-AEF4-B5742A7803B7}"/>
              </a:ext>
            </a:extLst>
          </p:cNvPr>
          <p:cNvGraphicFramePr>
            <a:graphicFrameLocks/>
          </p:cNvGraphicFramePr>
          <p:nvPr/>
        </p:nvGraphicFramePr>
        <p:xfrm>
          <a:off x="457200" y="2488623"/>
          <a:ext cx="4114800" cy="27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89EED00-6C5F-4341-9EA2-0D2BE3D7AFAD}"/>
              </a:ext>
            </a:extLst>
          </p:cNvPr>
          <p:cNvGraphicFramePr>
            <a:graphicFrameLocks/>
          </p:cNvGraphicFramePr>
          <p:nvPr/>
        </p:nvGraphicFramePr>
        <p:xfrm>
          <a:off x="4710266" y="2585848"/>
          <a:ext cx="3823520" cy="27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311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 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2. UZ CRISS PLATFORMU LAKŠE JE UČITI.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B5E63D-F1BB-6D41-A1A0-14EC5604085B}"/>
              </a:ext>
            </a:extLst>
          </p:cNvPr>
          <p:cNvGraphicFramePr>
            <a:graphicFrameLocks/>
          </p:cNvGraphicFramePr>
          <p:nvPr/>
        </p:nvGraphicFramePr>
        <p:xfrm>
          <a:off x="912019" y="3105150"/>
          <a:ext cx="3395663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AEDC21-A1D9-F240-879D-FB13311ED585}"/>
              </a:ext>
            </a:extLst>
          </p:cNvPr>
          <p:cNvGraphicFramePr>
            <a:graphicFrameLocks/>
          </p:cNvGraphicFramePr>
          <p:nvPr/>
        </p:nvGraphicFramePr>
        <p:xfrm>
          <a:off x="5055394" y="3105150"/>
          <a:ext cx="3186113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14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 (3)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3. CRISS PLATFORMA OMOGUĆUJE MI PRATITI MOJ NAPREDAK.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5AE375-5983-1040-A3E2-A63F252FC175}"/>
              </a:ext>
            </a:extLst>
          </p:cNvPr>
          <p:cNvGraphicFramePr>
            <a:graphicFrameLocks/>
          </p:cNvGraphicFramePr>
          <p:nvPr/>
        </p:nvGraphicFramePr>
        <p:xfrm>
          <a:off x="748480" y="2984989"/>
          <a:ext cx="3735597" cy="250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A67C15-53C0-9F41-ACD5-97270F534C96}"/>
              </a:ext>
            </a:extLst>
          </p:cNvPr>
          <p:cNvGraphicFramePr>
            <a:graphicFrameLocks/>
          </p:cNvGraphicFramePr>
          <p:nvPr/>
        </p:nvGraphicFramePr>
        <p:xfrm>
          <a:off x="5231423" y="2984989"/>
          <a:ext cx="3220821" cy="250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296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 (4)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4. VIDJETI MOJ NAPREDAK POMAŽE MI DA POBOLJŠAM SVOJE UČENJE.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4642EE-682E-2043-B13E-E20E7F06660A}"/>
              </a:ext>
            </a:extLst>
          </p:cNvPr>
          <p:cNvGraphicFramePr>
            <a:graphicFrameLocks/>
          </p:cNvGraphicFramePr>
          <p:nvPr/>
        </p:nvGraphicFramePr>
        <p:xfrm>
          <a:off x="628650" y="2535010"/>
          <a:ext cx="3963761" cy="260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082620-C6CF-D74B-81C1-6AED7D4788C7}"/>
              </a:ext>
            </a:extLst>
          </p:cNvPr>
          <p:cNvGraphicFramePr>
            <a:graphicFrameLocks/>
          </p:cNvGraphicFramePr>
          <p:nvPr/>
        </p:nvGraphicFramePr>
        <p:xfrm>
          <a:off x="4935311" y="2535010"/>
          <a:ext cx="3992336" cy="260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9569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5. SKUPLJANJE ZNAČKI NA CRISS PLATFORMI ME MOTIVIRA.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C4E3AE-7AFB-8B45-882D-EF59C882A5D3}"/>
              </a:ext>
            </a:extLst>
          </p:cNvPr>
          <p:cNvGraphicFramePr>
            <a:graphicFrameLocks/>
          </p:cNvGraphicFramePr>
          <p:nvPr/>
        </p:nvGraphicFramePr>
        <p:xfrm>
          <a:off x="628650" y="2522764"/>
          <a:ext cx="3829050" cy="295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983989-2991-7F4A-B8D8-F7789723B2D2}"/>
              </a:ext>
            </a:extLst>
          </p:cNvPr>
          <p:cNvGraphicFramePr>
            <a:graphicFrameLocks/>
          </p:cNvGraphicFramePr>
          <p:nvPr/>
        </p:nvGraphicFramePr>
        <p:xfrm>
          <a:off x="4714875" y="2522764"/>
          <a:ext cx="3800475" cy="295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2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1"/>
            <a:ext cx="79235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6. CRISS PLATFORMA POMAŽE MI U STJECANJU NOVIH VJEŠTINA (STVARANJE PREZENTACIJA, DIJELJENJE MOJIH URADAKA, PRONALAZAK INFORMACIJA NA INTERNETU, ONLINE KOMUNIKACIJA...).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2BC017-5FEC-F84A-AA07-823598319C1C}"/>
              </a:ext>
            </a:extLst>
          </p:cNvPr>
          <p:cNvGraphicFramePr>
            <a:graphicFrameLocks/>
          </p:cNvGraphicFramePr>
          <p:nvPr/>
        </p:nvGraphicFramePr>
        <p:xfrm>
          <a:off x="748479" y="2632983"/>
          <a:ext cx="3501031" cy="261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7DF8F9-00D4-934D-86F0-4EEEB8755E52}"/>
              </a:ext>
            </a:extLst>
          </p:cNvPr>
          <p:cNvGraphicFramePr>
            <a:graphicFrameLocks/>
          </p:cNvGraphicFramePr>
          <p:nvPr/>
        </p:nvGraphicFramePr>
        <p:xfrm>
          <a:off x="4996543" y="2632983"/>
          <a:ext cx="3518807" cy="261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657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7. LAKO RAZUMIJEM KAKO SE MOJ RAD OCJENJUJE NA CRISS PLATFORMI.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714AC7-2D70-5D45-BA8A-723FBF436EF0}"/>
              </a:ext>
            </a:extLst>
          </p:cNvPr>
          <p:cNvGraphicFramePr>
            <a:graphicFrameLocks/>
          </p:cNvGraphicFramePr>
          <p:nvPr/>
        </p:nvGraphicFramePr>
        <p:xfrm>
          <a:off x="748480" y="2522764"/>
          <a:ext cx="3599003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431E3D-BECF-D347-8C46-4539AEEF17AE}"/>
              </a:ext>
            </a:extLst>
          </p:cNvPr>
          <p:cNvGraphicFramePr>
            <a:graphicFrameLocks/>
          </p:cNvGraphicFramePr>
          <p:nvPr/>
        </p:nvGraphicFramePr>
        <p:xfrm>
          <a:off x="4751615" y="2522764"/>
          <a:ext cx="3763736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64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58b79ceec_0_0"/>
          <p:cNvSpPr txBox="1">
            <a:spLocks noGrp="1"/>
          </p:cNvSpPr>
          <p:nvPr>
            <p:ph type="ctrTitle"/>
          </p:nvPr>
        </p:nvSpPr>
        <p:spPr>
          <a:xfrm>
            <a:off x="685800" y="1024900"/>
            <a:ext cx="7772400" cy="9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Arial"/>
              </a:rPr>
              <a:t>CARNET-ova </a:t>
            </a:r>
            <a:r>
              <a:rPr lang="en-US" dirty="0" err="1">
                <a:cs typeface="Arial"/>
              </a:rPr>
              <a:t>uloga</a:t>
            </a:r>
            <a:endParaRPr dirty="0">
              <a:cs typeface="Arial"/>
            </a:endParaRPr>
          </a:p>
        </p:txBody>
      </p:sp>
      <p:sp>
        <p:nvSpPr>
          <p:cNvPr id="46" name="Google Shape;46;g658b79ceec_0_0"/>
          <p:cNvSpPr txBox="1">
            <a:spLocks noGrp="1"/>
          </p:cNvSpPr>
          <p:nvPr>
            <p:ph type="subTitle" idx="1"/>
          </p:nvPr>
        </p:nvSpPr>
        <p:spPr>
          <a:xfrm>
            <a:off x="740900" y="2353475"/>
            <a:ext cx="7717200" cy="32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Implementacija pilot projekta: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istraživanje, radionice, testiranje, diseminacija 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komunikacija s partnerima i školama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podrška nastavnicima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8. POVRATNU INFORMACIJU OD SVOJEG NASTAVNIKA PRIMIM BRŽE PREKO CRISS PLATFORME.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236554-7219-5342-A8B6-56E06F38047F}"/>
              </a:ext>
            </a:extLst>
          </p:cNvPr>
          <p:cNvGraphicFramePr>
            <a:graphicFrameLocks/>
          </p:cNvGraphicFramePr>
          <p:nvPr/>
        </p:nvGraphicFramePr>
        <p:xfrm>
          <a:off x="748480" y="2510519"/>
          <a:ext cx="3618733" cy="28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1264D9-AB6B-8F4D-BAA9-80BF01AF2721}"/>
              </a:ext>
            </a:extLst>
          </p:cNvPr>
          <p:cNvGraphicFramePr>
            <a:graphicFrameLocks/>
          </p:cNvGraphicFramePr>
          <p:nvPr/>
        </p:nvGraphicFramePr>
        <p:xfrm>
          <a:off x="4739368" y="2510519"/>
          <a:ext cx="3532415" cy="28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066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1"/>
            <a:ext cx="79235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9. CRISS PLATFORMA OMOGUĆUJE MI DA SVOJ RAD PRIKAŽEM NA ZANIMLJIVIJE NAČINE (NPR. MOJE PREZENTACIJE SU VIDLJIVIJE I ORGANIZIRANE, MOJIM VIDEO URATCIMA LAKŠE SE PRISTUPA, IMAM MOGUĆNOST KORISTITI RAZLIČITE RADOVE I STVORITI PORTABILY.)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6F43A5-BC41-CE4F-B9F0-11D03E45C223}"/>
              </a:ext>
            </a:extLst>
          </p:cNvPr>
          <p:cNvGraphicFramePr>
            <a:graphicFrameLocks/>
          </p:cNvGraphicFramePr>
          <p:nvPr/>
        </p:nvGraphicFramePr>
        <p:xfrm>
          <a:off x="748480" y="2877064"/>
          <a:ext cx="3782699" cy="250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36D7AA-F242-2940-A0FE-810BF16F629C}"/>
              </a:ext>
            </a:extLst>
          </p:cNvPr>
          <p:cNvGraphicFramePr>
            <a:graphicFrameLocks/>
          </p:cNvGraphicFramePr>
          <p:nvPr/>
        </p:nvGraphicFramePr>
        <p:xfrm>
          <a:off x="4874079" y="2877064"/>
          <a:ext cx="3797973" cy="250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01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1"/>
            <a:ext cx="79235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10. CRISS PLATFORMA OMOGUĆUJE MI SUDJELOVANJE U MOM VREDNOVANJU (NPR. SAMOVREDNOVANJE, MOJI KOMENTARI ZA NASTAVNIKA U EPORTFELJU, VREDNOVANJE U GRUPNOM RADU).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B71279-FABA-9340-AAF5-EEE77A4F0A54}"/>
              </a:ext>
            </a:extLst>
          </p:cNvPr>
          <p:cNvGraphicFramePr>
            <a:graphicFrameLocks/>
          </p:cNvGraphicFramePr>
          <p:nvPr/>
        </p:nvGraphicFramePr>
        <p:xfrm>
          <a:off x="748480" y="2645229"/>
          <a:ext cx="3599003" cy="28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87217C-21C5-574F-9361-9ECD73AB3CD9}"/>
              </a:ext>
            </a:extLst>
          </p:cNvPr>
          <p:cNvGraphicFramePr>
            <a:graphicFrameLocks/>
          </p:cNvGraphicFramePr>
          <p:nvPr/>
        </p:nvGraphicFramePr>
        <p:xfrm>
          <a:off x="4727122" y="2645228"/>
          <a:ext cx="3788228" cy="27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31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 (11)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11. ISPLATIO MI SE DODATNI RAD NA CRISS PLATFORMI JER SAM PUNO I NAUČIO/LA.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2642BF-8D8B-C743-A6EE-CA8BBFB55862}"/>
              </a:ext>
            </a:extLst>
          </p:cNvPr>
          <p:cNvGraphicFramePr>
            <a:graphicFrameLocks/>
          </p:cNvGraphicFramePr>
          <p:nvPr/>
        </p:nvGraphicFramePr>
        <p:xfrm>
          <a:off x="628651" y="2388054"/>
          <a:ext cx="3515492" cy="27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97CEEE-C489-694B-B054-D1D9338633B4}"/>
              </a:ext>
            </a:extLst>
          </p:cNvPr>
          <p:cNvGraphicFramePr>
            <a:graphicFrameLocks/>
          </p:cNvGraphicFramePr>
          <p:nvPr/>
        </p:nvGraphicFramePr>
        <p:xfrm>
          <a:off x="4776108" y="2388054"/>
          <a:ext cx="3529693" cy="27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2767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0A89D9-4813-C547-9A2E-416FD78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err="1"/>
              <a:t>Neto</a:t>
            </a:r>
            <a:r>
              <a:rPr lang="en-GB" dirty="0"/>
              <a:t> </a:t>
            </a:r>
            <a:r>
              <a:rPr lang="en-GB" dirty="0" err="1"/>
              <a:t>učinci</a:t>
            </a:r>
            <a:r>
              <a:rPr lang="en-GB" dirty="0"/>
              <a:t> – UČENICI (12)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1C829-64BF-DB41-A242-9ACAA5B1C34D}"/>
              </a:ext>
            </a:extLst>
          </p:cNvPr>
          <p:cNvSpPr/>
          <p:nvPr/>
        </p:nvSpPr>
        <p:spPr>
          <a:xfrm>
            <a:off x="748480" y="1882892"/>
            <a:ext cx="79235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12. KADA RADIM NA CRISS PLATFORMI RAZUMIJEM KOJI REDOSLIJED SLIJEDIM U RJEŠAVANJU ZADATAKA.  </a:t>
            </a:r>
            <a:endParaRPr lang="en-GB"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643E70-8EA8-1648-9821-8666104B8280}"/>
              </a:ext>
            </a:extLst>
          </p:cNvPr>
          <p:cNvGraphicFramePr>
            <a:graphicFrameLocks/>
          </p:cNvGraphicFramePr>
          <p:nvPr/>
        </p:nvGraphicFramePr>
        <p:xfrm>
          <a:off x="628650" y="2302329"/>
          <a:ext cx="3400425" cy="28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D50014-735F-4040-8EB6-C0E689EB18DE}"/>
              </a:ext>
            </a:extLst>
          </p:cNvPr>
          <p:cNvGraphicFramePr>
            <a:graphicFrameLocks/>
          </p:cNvGraphicFramePr>
          <p:nvPr/>
        </p:nvGraphicFramePr>
        <p:xfrm>
          <a:off x="4800600" y="2302329"/>
          <a:ext cx="3714750" cy="28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389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/>
              <a:t>Hvala na pažnji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5721c9e06_0_1"/>
          <p:cNvSpPr txBox="1">
            <a:spLocks noGrp="1"/>
          </p:cNvSpPr>
          <p:nvPr>
            <p:ph type="ctrTitle"/>
          </p:nvPr>
        </p:nvSpPr>
        <p:spPr>
          <a:xfrm>
            <a:off x="619800" y="319225"/>
            <a:ext cx="3644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cs typeface="Arial"/>
              </a:rPr>
              <a:t>Uključene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zemlje</a:t>
            </a:r>
            <a:endParaRPr dirty="0">
              <a:cs typeface="Arial"/>
            </a:endParaRPr>
          </a:p>
        </p:txBody>
      </p:sp>
      <p:sp>
        <p:nvSpPr>
          <p:cNvPr id="53" name="Google Shape;53;g65721c9e06_0_1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28260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Italija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Hrvatska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Grčka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Rumunjska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Španjolska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Švedska</a:t>
            </a:r>
            <a:endParaRPr sz="2400"/>
          </a:p>
        </p:txBody>
      </p:sp>
      <p:pic>
        <p:nvPicPr>
          <p:cNvPr id="54" name="Google Shape;54;g65721c9e0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375" y="1330175"/>
            <a:ext cx="3686050" cy="44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5721c9e06_0_360"/>
          <p:cNvSpPr txBox="1">
            <a:spLocks noGrp="1"/>
          </p:cNvSpPr>
          <p:nvPr>
            <p:ph type="ctrTitle"/>
          </p:nvPr>
        </p:nvSpPr>
        <p:spPr>
          <a:xfrm>
            <a:off x="619800" y="319225"/>
            <a:ext cx="3644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cs typeface="Arial"/>
              </a:rPr>
              <a:t>Projekt</a:t>
            </a:r>
            <a:r>
              <a:rPr lang="en-US" dirty="0">
                <a:cs typeface="Arial"/>
              </a:rPr>
              <a:t> CRISS</a:t>
            </a:r>
            <a:endParaRPr dirty="0">
              <a:cs typeface="Arial"/>
            </a:endParaRPr>
          </a:p>
        </p:txBody>
      </p:sp>
      <p:grpSp>
        <p:nvGrpSpPr>
          <p:cNvPr id="61" name="Google Shape;61;g65721c9e06_0_360"/>
          <p:cNvGrpSpPr/>
          <p:nvPr/>
        </p:nvGrpSpPr>
        <p:grpSpPr>
          <a:xfrm>
            <a:off x="1345410" y="1408540"/>
            <a:ext cx="4948052" cy="4831311"/>
            <a:chOff x="2256566" y="677103"/>
            <a:chExt cx="4036590" cy="3941675"/>
          </a:xfrm>
        </p:grpSpPr>
        <p:sp>
          <p:nvSpPr>
            <p:cNvPr id="62" name="Google Shape;62;g65721c9e06_0_360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65721c9e06_0_360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65721c9e06_0_360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65721c9e06_0_360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65721c9e06_0_360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65721c9e06_0_360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g65721c9e06_0_360"/>
          <p:cNvGrpSpPr/>
          <p:nvPr/>
        </p:nvGrpSpPr>
        <p:grpSpPr>
          <a:xfrm>
            <a:off x="4447194" y="3437070"/>
            <a:ext cx="2440200" cy="2440200"/>
            <a:chOff x="4447194" y="1815766"/>
            <a:chExt cx="2440200" cy="2440200"/>
          </a:xfrm>
        </p:grpSpPr>
        <p:sp>
          <p:nvSpPr>
            <p:cNvPr id="69" name="Google Shape;69;g65721c9e06_0_360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65721c9e06_0_360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535 osnovnih i srednjih škola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" name="Google Shape;71;g65721c9e06_0_360"/>
          <p:cNvGrpSpPr/>
          <p:nvPr/>
        </p:nvGrpSpPr>
        <p:grpSpPr>
          <a:xfrm>
            <a:off x="3566937" y="2995357"/>
            <a:ext cx="1423800" cy="1423800"/>
            <a:chOff x="3490737" y="1374053"/>
            <a:chExt cx="1423800" cy="1423800"/>
          </a:xfrm>
        </p:grpSpPr>
        <p:sp>
          <p:nvSpPr>
            <p:cNvPr id="72" name="Google Shape;72;g65721c9e06_0_36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65721c9e06_0_360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27,000</a:t>
              </a:r>
              <a:r>
                <a:rPr lang="en-US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korisnika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" name="Google Shape;74;g65721c9e06_0_360"/>
          <p:cNvGrpSpPr/>
          <p:nvPr/>
        </p:nvGrpSpPr>
        <p:grpSpPr>
          <a:xfrm>
            <a:off x="3225753" y="4559593"/>
            <a:ext cx="1498800" cy="1498800"/>
            <a:chOff x="644203" y="3718814"/>
            <a:chExt cx="1498800" cy="1498800"/>
          </a:xfrm>
        </p:grpSpPr>
        <p:sp>
          <p:nvSpPr>
            <p:cNvPr id="75" name="Google Shape;75;g65721c9e06_0_360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65721c9e06_0_360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44,000 predanih radova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g65721c9e06_0_360"/>
          <p:cNvGrpSpPr/>
          <p:nvPr/>
        </p:nvGrpSpPr>
        <p:grpSpPr>
          <a:xfrm>
            <a:off x="5714861" y="2473488"/>
            <a:ext cx="1911024" cy="1911024"/>
            <a:chOff x="3490737" y="1374053"/>
            <a:chExt cx="1423800" cy="1423800"/>
          </a:xfrm>
        </p:grpSpPr>
        <p:sp>
          <p:nvSpPr>
            <p:cNvPr id="78" name="Google Shape;78;g65721c9e06_0_36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65721c9e06_0_360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64</a:t>
              </a:r>
              <a:r>
                <a:rPr lang="en-US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% </a:t>
              </a: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certificiranih</a:t>
              </a:r>
              <a:r>
                <a:rPr lang="en-US" sz="12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učenika</a:t>
              </a: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5721c9e06_0_88"/>
          <p:cNvSpPr txBox="1">
            <a:spLocks noGrp="1"/>
          </p:cNvSpPr>
          <p:nvPr>
            <p:ph type="ctrTitle"/>
          </p:nvPr>
        </p:nvSpPr>
        <p:spPr>
          <a:xfrm>
            <a:off x="412230" y="489614"/>
            <a:ext cx="6110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cs typeface="Arial"/>
              </a:rPr>
              <a:t>Broj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uključenih</a:t>
            </a:r>
            <a:r>
              <a:rPr lang="en-US" dirty="0">
                <a:cs typeface="Arial"/>
              </a:rPr>
              <a:t> škola, </a:t>
            </a:r>
            <a:r>
              <a:rPr lang="en-US" dirty="0" err="1">
                <a:cs typeface="Arial"/>
              </a:rPr>
              <a:t>nastavnika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učenika</a:t>
            </a:r>
            <a:r>
              <a:rPr lang="en-US" dirty="0">
                <a:cs typeface="Arial"/>
              </a:rPr>
              <a:t> u </a:t>
            </a:r>
            <a:r>
              <a:rPr lang="hr-HR" dirty="0" err="1">
                <a:cs typeface="Arial"/>
              </a:rPr>
              <a:t>onsite</a:t>
            </a:r>
            <a:r>
              <a:rPr lang="hr-HR" dirty="0">
                <a:cs typeface="Arial"/>
              </a:rPr>
              <a:t> pilot u Hrvatskoj</a:t>
            </a:r>
            <a:endParaRPr dirty="0">
              <a:cs typeface="Arial"/>
            </a:endParaRPr>
          </a:p>
        </p:txBody>
      </p:sp>
      <p:grpSp>
        <p:nvGrpSpPr>
          <p:cNvPr id="86" name="Google Shape;86;g65721c9e06_0_88"/>
          <p:cNvGrpSpPr/>
          <p:nvPr/>
        </p:nvGrpSpPr>
        <p:grpSpPr>
          <a:xfrm>
            <a:off x="2588130" y="2200950"/>
            <a:ext cx="3934200" cy="3933300"/>
            <a:chOff x="2604900" y="605090"/>
            <a:chExt cx="3934200" cy="3933300"/>
          </a:xfrm>
        </p:grpSpPr>
        <p:sp>
          <p:nvSpPr>
            <p:cNvPr id="87" name="Google Shape;87;g65721c9e06_0_88"/>
            <p:cNvSpPr/>
            <p:nvPr/>
          </p:nvSpPr>
          <p:spPr>
            <a:xfrm>
              <a:off x="2604900" y="605090"/>
              <a:ext cx="3934200" cy="39333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65721c9e06_0_88"/>
            <p:cNvSpPr txBox="1"/>
            <p:nvPr/>
          </p:nvSpPr>
          <p:spPr>
            <a:xfrm>
              <a:off x="3608400" y="687876"/>
              <a:ext cx="19272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773 certifikata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g65721c9e06_0_88"/>
          <p:cNvGrpSpPr/>
          <p:nvPr/>
        </p:nvGrpSpPr>
        <p:grpSpPr>
          <a:xfrm>
            <a:off x="2944680" y="2913750"/>
            <a:ext cx="3221100" cy="3220500"/>
            <a:chOff x="2961450" y="1317890"/>
            <a:chExt cx="3221100" cy="3220500"/>
          </a:xfrm>
        </p:grpSpPr>
        <p:sp>
          <p:nvSpPr>
            <p:cNvPr id="90" name="Google Shape;90;g65721c9e06_0_88"/>
            <p:cNvSpPr/>
            <p:nvPr/>
          </p:nvSpPr>
          <p:spPr>
            <a:xfrm>
              <a:off x="2961450" y="1317890"/>
              <a:ext cx="3221100" cy="32205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65721c9e06_0_88"/>
            <p:cNvSpPr txBox="1"/>
            <p:nvPr/>
          </p:nvSpPr>
          <p:spPr>
            <a:xfrm>
              <a:off x="3783000" y="15572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1309 učenika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g65721c9e06_0_88"/>
          <p:cNvGrpSpPr/>
          <p:nvPr/>
        </p:nvGrpSpPr>
        <p:grpSpPr>
          <a:xfrm>
            <a:off x="3384930" y="3793650"/>
            <a:ext cx="2340600" cy="2340600"/>
            <a:chOff x="3401700" y="2197790"/>
            <a:chExt cx="2340600" cy="2340600"/>
          </a:xfrm>
        </p:grpSpPr>
        <p:sp>
          <p:nvSpPr>
            <p:cNvPr id="93" name="Google Shape;93;g65721c9e06_0_88"/>
            <p:cNvSpPr/>
            <p:nvPr/>
          </p:nvSpPr>
          <p:spPr>
            <a:xfrm>
              <a:off x="3401700" y="2197790"/>
              <a:ext cx="2340600" cy="23406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65721c9e06_0_88"/>
            <p:cNvSpPr txBox="1"/>
            <p:nvPr/>
          </p:nvSpPr>
          <p:spPr>
            <a:xfrm>
              <a:off x="3833400" y="2483075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109</a:t>
              </a:r>
              <a:r>
                <a:rPr lang="en-U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nastavnika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g65721c9e06_0_88"/>
          <p:cNvGrpSpPr/>
          <p:nvPr/>
        </p:nvGrpSpPr>
        <p:grpSpPr>
          <a:xfrm>
            <a:off x="3816780" y="4657050"/>
            <a:ext cx="1476900" cy="1477200"/>
            <a:chOff x="3833550" y="3061190"/>
            <a:chExt cx="1476900" cy="1477200"/>
          </a:xfrm>
        </p:grpSpPr>
        <p:sp>
          <p:nvSpPr>
            <p:cNvPr id="96" name="Google Shape;96;g65721c9e06_0_88"/>
            <p:cNvSpPr/>
            <p:nvPr/>
          </p:nvSpPr>
          <p:spPr>
            <a:xfrm>
              <a:off x="3833550" y="3061190"/>
              <a:ext cx="1476900" cy="1477200"/>
            </a:xfrm>
            <a:prstGeom prst="ellipse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65721c9e06_0_88"/>
            <p:cNvSpPr txBox="1"/>
            <p:nvPr/>
          </p:nvSpPr>
          <p:spPr>
            <a:xfrm>
              <a:off x="3957000" y="3499463"/>
              <a:ext cx="1230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21 škola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5721c9e06_0_74"/>
          <p:cNvSpPr txBox="1">
            <a:spLocks noGrp="1"/>
          </p:cNvSpPr>
          <p:nvPr>
            <p:ph type="ctrTitle"/>
          </p:nvPr>
        </p:nvSpPr>
        <p:spPr>
          <a:xfrm>
            <a:off x="525450" y="375825"/>
            <a:ext cx="5387078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cs typeface="Arial"/>
              </a:rPr>
              <a:t>Osnovne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škole</a:t>
            </a:r>
            <a:r>
              <a:rPr lang="en-US" dirty="0">
                <a:cs typeface="Arial"/>
              </a:rPr>
              <a:t> u </a:t>
            </a:r>
            <a:r>
              <a:rPr lang="en-US" dirty="0" err="1">
                <a:cs typeface="Arial"/>
              </a:rPr>
              <a:t>Hrvatskoj</a:t>
            </a:r>
            <a:endParaRPr dirty="0">
              <a:cs typeface="Arial"/>
            </a:endParaRPr>
          </a:p>
        </p:txBody>
      </p:sp>
      <p:sp>
        <p:nvSpPr>
          <p:cNvPr id="104" name="Google Shape;104;g65721c9e06_0_74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77724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Horvati, Zagreb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Draganići, Draganići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Tenja, Tenja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Ksavera Šandora Đalskog, Donja Zelina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Ive Andrića, Zagreb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Belica, Belica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dr. Franje Tuđmana, PŠ Šarengrad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Osnovna škola Stjepan Radić, Brestovec Orehovički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721c9e06_0_62"/>
          <p:cNvSpPr txBox="1">
            <a:spLocks noGrp="1"/>
          </p:cNvSpPr>
          <p:nvPr>
            <p:ph type="ctrTitle"/>
          </p:nvPr>
        </p:nvSpPr>
        <p:spPr>
          <a:xfrm>
            <a:off x="525450" y="375825"/>
            <a:ext cx="5058604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cs typeface="Arial"/>
              </a:rPr>
              <a:t>Srednje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škole</a:t>
            </a:r>
            <a:r>
              <a:rPr lang="en-US" dirty="0">
                <a:cs typeface="Arial"/>
              </a:rPr>
              <a:t> u </a:t>
            </a:r>
            <a:r>
              <a:rPr lang="en-US" dirty="0" err="1">
                <a:cs typeface="Arial"/>
              </a:rPr>
              <a:t>Hrvatskoj</a:t>
            </a:r>
            <a:endParaRPr dirty="0">
              <a:cs typeface="Arial"/>
            </a:endParaRPr>
          </a:p>
        </p:txBody>
      </p:sp>
      <p:sp>
        <p:nvSpPr>
          <p:cNvPr id="111" name="Google Shape;111;g65721c9e06_0_62"/>
          <p:cNvSpPr txBox="1">
            <a:spLocks noGrp="1"/>
          </p:cNvSpPr>
          <p:nvPr>
            <p:ph type="subTitle" idx="1"/>
          </p:nvPr>
        </p:nvSpPr>
        <p:spPr>
          <a:xfrm>
            <a:off x="572600" y="1807075"/>
            <a:ext cx="77724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Srednja škola Novi Marof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Srednja škola Dugo Selo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Ugostiteljsko-turistička škola Osijek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Škola za umjetnost, dizajn, grafiku i odjeću Zabok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Srednja škola Pregrada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Tehnička škola Požega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Srednja škola Bedekovčina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X. gimnazija “Ivan Supek”, Zagreb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Upravna škola Zagreb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Gospodarska škola Varaždin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Ekonomska i birotehnička škola Bjelovar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Privatna klasična gimnazija, Zagreb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Srednja škola Zlatar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ložak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9DD0"/>
      </a:accent1>
      <a:accent2>
        <a:srgbClr val="F16266"/>
      </a:accent2>
      <a:accent3>
        <a:srgbClr val="9BBB59"/>
      </a:accent3>
      <a:accent4>
        <a:srgbClr val="66669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žak.pptx" id="{7FB519B2-3C68-402C-8C3A-3EF57C181C19}" vid="{D0231002-DE72-484D-A4EF-EF969C9230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F497D"/>
    </a:dk2>
    <a:lt2>
      <a:srgbClr val="EEECE1"/>
    </a:lt2>
    <a:accent1>
      <a:srgbClr val="4F9DD0"/>
    </a:accent1>
    <a:accent2>
      <a:srgbClr val="F16266"/>
    </a:accent2>
    <a:accent3>
      <a:srgbClr val="9BBB59"/>
    </a:accent3>
    <a:accent4>
      <a:srgbClr val="66669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F497D"/>
    </a:dk2>
    <a:lt2>
      <a:srgbClr val="EEECE1"/>
    </a:lt2>
    <a:accent1>
      <a:srgbClr val="4F9DD0"/>
    </a:accent1>
    <a:accent2>
      <a:srgbClr val="F16266"/>
    </a:accent2>
    <a:accent3>
      <a:srgbClr val="9BBB59"/>
    </a:accent3>
    <a:accent4>
      <a:srgbClr val="66669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1171</Words>
  <Application>Microsoft Office PowerPoint</Application>
  <PresentationFormat>Prikaz na zaslonu (4:3)</PresentationFormat>
  <Paragraphs>212</Paragraphs>
  <Slides>45</Slides>
  <Notes>16</Notes>
  <HiddenSlides>11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50" baseType="lpstr">
      <vt:lpstr>Raleway</vt:lpstr>
      <vt:lpstr>Calibri</vt:lpstr>
      <vt:lpstr>Arial</vt:lpstr>
      <vt:lpstr>Roboto</vt:lpstr>
      <vt:lpstr>predložak</vt:lpstr>
      <vt:lpstr>Okrugli stol</vt:lpstr>
      <vt:lpstr>Što je CRISS H2020</vt:lpstr>
      <vt:lpstr>Što je CRISS H2020</vt:lpstr>
      <vt:lpstr>CARNET-ova uloga</vt:lpstr>
      <vt:lpstr>Uključene zemlje</vt:lpstr>
      <vt:lpstr>Projekt CRISS</vt:lpstr>
      <vt:lpstr>Broj uključenih škola, nastavnika i učenika u onsite pilot u Hrvatskoj</vt:lpstr>
      <vt:lpstr>Osnovne škole u Hrvatskoj</vt:lpstr>
      <vt:lpstr>Srednje škole u Hrvatskoj</vt:lpstr>
      <vt:lpstr>Osnovna škola Ive Andrića, Zagreb</vt:lpstr>
      <vt:lpstr>Upravna škola Zagreb</vt:lpstr>
      <vt:lpstr>Osnovna škola Horvati, Zagreb</vt:lpstr>
      <vt:lpstr>Tehnička škola Požega</vt:lpstr>
      <vt:lpstr>Osnovna škola dr. Franje Tuđmana, PŠ Šarengrad</vt:lpstr>
      <vt:lpstr>Znanstveni doprinos i analiza</vt:lpstr>
      <vt:lpstr>Nastavnici</vt:lpstr>
      <vt:lpstr>PowerPoint prezentacija</vt:lpstr>
      <vt:lpstr>Učenici</vt:lpstr>
      <vt:lpstr>PowerPoint prezentacija</vt:lpstr>
      <vt:lpstr>PowerPoint prezentacija</vt:lpstr>
      <vt:lpstr>Neto učinci – NASTAVNICI (2)</vt:lpstr>
      <vt:lpstr>Neto učinci – NASTAVNICI</vt:lpstr>
      <vt:lpstr>Neto učinci – NASTAVNICI</vt:lpstr>
      <vt:lpstr>Neto učinci – NASTAVNICI</vt:lpstr>
      <vt:lpstr>Neto učinci – NASTAVNICI (6)</vt:lpstr>
      <vt:lpstr>Neto učinci – NASTAVNICI</vt:lpstr>
      <vt:lpstr>Neto učinci – NASTAVNICI</vt:lpstr>
      <vt:lpstr>Neto učinci – NASTAVNICI</vt:lpstr>
      <vt:lpstr>Neto učinci – NASTAVNICI</vt:lpstr>
      <vt:lpstr>Neto učinci – NASTAVNICI (11)</vt:lpstr>
      <vt:lpstr>Neto učinci – NASTAVNICI</vt:lpstr>
      <vt:lpstr>Neto učinci – NASTAVNICI</vt:lpstr>
      <vt:lpstr>Neto učinci – UČENICI</vt:lpstr>
      <vt:lpstr>Neto učinci – UČENICI (2)</vt:lpstr>
      <vt:lpstr>Neto učinci – UČENICI (3)</vt:lpstr>
      <vt:lpstr>Neto učinci – UČENICI (4)</vt:lpstr>
      <vt:lpstr>Neto učinci – UČENICI</vt:lpstr>
      <vt:lpstr>Neto učinci – UČENICI</vt:lpstr>
      <vt:lpstr>Neto učinci – UČENICI</vt:lpstr>
      <vt:lpstr>Neto učinci – UČENICI</vt:lpstr>
      <vt:lpstr>Neto učinci – UČENICI</vt:lpstr>
      <vt:lpstr>Neto učinci – UČENICI</vt:lpstr>
      <vt:lpstr>Neto učinci – UČENICI (11)</vt:lpstr>
      <vt:lpstr>Neto učinci – UČENICI (12)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Okrugli stol</dc:title>
  <cp:lastModifiedBy>Anonymous</cp:lastModifiedBy>
  <cp:revision>3</cp:revision>
  <dcterms:modified xsi:type="dcterms:W3CDTF">2019-10-31T10:23:13Z</dcterms:modified>
</cp:coreProperties>
</file>