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70" r:id="rId12"/>
    <p:sldId id="272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6144C-8243-44E7-BC26-1F0C9E2CE250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780116-5141-49AB-8EF5-CF37FDEB00D6}">
      <dgm:prSet custT="1"/>
      <dgm:spPr/>
      <dgm:t>
        <a:bodyPr/>
        <a:lstStyle/>
        <a:p>
          <a:r>
            <a:rPr lang="hr-HR" sz="2000" dirty="0"/>
            <a:t>Ocjenjivanje pojedinačnih zadataka korištenjem VPL –a</a:t>
          </a:r>
          <a:endParaRPr lang="en-US" sz="2000" dirty="0"/>
        </a:p>
      </dgm:t>
    </dgm:pt>
    <dgm:pt modelId="{F25BC682-C835-45F2-B629-BB88EACCA4DB}" type="parTrans" cxnId="{54357EE9-56C7-4052-8077-93D48922084B}">
      <dgm:prSet/>
      <dgm:spPr/>
      <dgm:t>
        <a:bodyPr/>
        <a:lstStyle/>
        <a:p>
          <a:endParaRPr lang="en-US"/>
        </a:p>
      </dgm:t>
    </dgm:pt>
    <dgm:pt modelId="{89655B7B-D67F-4D4A-BCAC-A8A3B6440D44}" type="sibTrans" cxnId="{54357EE9-56C7-4052-8077-93D48922084B}">
      <dgm:prSet/>
      <dgm:spPr/>
      <dgm:t>
        <a:bodyPr/>
        <a:lstStyle/>
        <a:p>
          <a:endParaRPr lang="en-US"/>
        </a:p>
      </dgm:t>
    </dgm:pt>
    <dgm:pt modelId="{B8B1D4F5-EB1E-4C18-BC4E-1C6C2AB15374}">
      <dgm:prSet custT="1"/>
      <dgm:spPr/>
      <dgm:t>
        <a:bodyPr/>
        <a:lstStyle/>
        <a:p>
          <a:r>
            <a:rPr lang="hr-HR" sz="2000" dirty="0"/>
            <a:t>Izradom testa s različitim  vrstama pitanja:</a:t>
          </a:r>
          <a:endParaRPr lang="en-US" sz="2000" dirty="0"/>
        </a:p>
      </dgm:t>
    </dgm:pt>
    <dgm:pt modelId="{D332D207-D93E-450C-A9AE-8919CA9FC4AA}" type="parTrans" cxnId="{186CF66C-E6EF-48A4-AE59-7BFAB56341E7}">
      <dgm:prSet/>
      <dgm:spPr/>
      <dgm:t>
        <a:bodyPr/>
        <a:lstStyle/>
        <a:p>
          <a:endParaRPr lang="en-US"/>
        </a:p>
      </dgm:t>
    </dgm:pt>
    <dgm:pt modelId="{5782817F-99F9-4168-80DA-882A5C7331CF}" type="sibTrans" cxnId="{186CF66C-E6EF-48A4-AE59-7BFAB56341E7}">
      <dgm:prSet/>
      <dgm:spPr/>
      <dgm:t>
        <a:bodyPr/>
        <a:lstStyle/>
        <a:p>
          <a:endParaRPr lang="en-US"/>
        </a:p>
      </dgm:t>
    </dgm:pt>
    <dgm:pt modelId="{CF2BC3F6-ECD2-4EAF-BB6B-755CAD0C6DAD}">
      <dgm:prSet custT="1"/>
      <dgm:spPr/>
      <dgm:t>
        <a:bodyPr/>
        <a:lstStyle/>
        <a:p>
          <a:r>
            <a:rPr lang="hr-HR" sz="2000" dirty="0"/>
            <a:t>Višestruki odabir</a:t>
          </a:r>
          <a:endParaRPr lang="en-US" sz="2000" dirty="0"/>
        </a:p>
      </dgm:t>
    </dgm:pt>
    <dgm:pt modelId="{F50AFB3B-D453-4A8F-9253-B5B8CE5543A5}" type="parTrans" cxnId="{27ABB388-1931-4816-B646-3EC85D8D4891}">
      <dgm:prSet/>
      <dgm:spPr/>
      <dgm:t>
        <a:bodyPr/>
        <a:lstStyle/>
        <a:p>
          <a:endParaRPr lang="en-US"/>
        </a:p>
      </dgm:t>
    </dgm:pt>
    <dgm:pt modelId="{2EBF57C1-CAFD-4BCA-9807-9F63B70015D1}" type="sibTrans" cxnId="{27ABB388-1931-4816-B646-3EC85D8D4891}">
      <dgm:prSet/>
      <dgm:spPr/>
      <dgm:t>
        <a:bodyPr/>
        <a:lstStyle/>
        <a:p>
          <a:endParaRPr lang="en-US"/>
        </a:p>
      </dgm:t>
    </dgm:pt>
    <dgm:pt modelId="{EA962B81-9911-4B3B-96ED-3949FF0CC70C}">
      <dgm:prSet custT="1"/>
      <dgm:spPr/>
      <dgm:t>
        <a:bodyPr/>
        <a:lstStyle/>
        <a:p>
          <a:r>
            <a:rPr lang="hr-HR" sz="2000" dirty="0"/>
            <a:t>Umetanje riječi koje nedostaju</a:t>
          </a:r>
          <a:endParaRPr lang="en-US" sz="2000" dirty="0"/>
        </a:p>
      </dgm:t>
    </dgm:pt>
    <dgm:pt modelId="{7BFCE02D-3BCF-45E8-B20A-28C76B01D22C}" type="parTrans" cxnId="{E6821C24-3C5C-4742-BA28-FFC19370E78B}">
      <dgm:prSet/>
      <dgm:spPr/>
      <dgm:t>
        <a:bodyPr/>
        <a:lstStyle/>
        <a:p>
          <a:endParaRPr lang="en-US"/>
        </a:p>
      </dgm:t>
    </dgm:pt>
    <dgm:pt modelId="{DD4AA7D3-5594-4571-A2CA-CD5C7A3883C9}" type="sibTrans" cxnId="{E6821C24-3C5C-4742-BA28-FFC19370E78B}">
      <dgm:prSet/>
      <dgm:spPr/>
      <dgm:t>
        <a:bodyPr/>
        <a:lstStyle/>
        <a:p>
          <a:endParaRPr lang="en-US"/>
        </a:p>
      </dgm:t>
    </dgm:pt>
    <dgm:pt modelId="{7C3E9EC9-E1DE-4BD1-B5BF-732C4ACA6959}">
      <dgm:prSet custT="1"/>
      <dgm:spPr/>
      <dgm:t>
        <a:bodyPr/>
        <a:lstStyle/>
        <a:p>
          <a:r>
            <a:rPr lang="hr-HR" sz="2000" dirty="0"/>
            <a:t>Brojčano</a:t>
          </a:r>
          <a:endParaRPr lang="en-US" sz="2000" dirty="0"/>
        </a:p>
      </dgm:t>
    </dgm:pt>
    <dgm:pt modelId="{4896A8B8-40AA-4338-97CF-73EF035B55A5}" type="parTrans" cxnId="{8C2C4083-5C77-4C61-A4FD-E6E98D1A5EE9}">
      <dgm:prSet/>
      <dgm:spPr/>
      <dgm:t>
        <a:bodyPr/>
        <a:lstStyle/>
        <a:p>
          <a:endParaRPr lang="en-US"/>
        </a:p>
      </dgm:t>
    </dgm:pt>
    <dgm:pt modelId="{E083EC73-7824-4091-923F-FDC18B7814F6}" type="sibTrans" cxnId="{8C2C4083-5C77-4C61-A4FD-E6E98D1A5EE9}">
      <dgm:prSet/>
      <dgm:spPr/>
      <dgm:t>
        <a:bodyPr/>
        <a:lstStyle/>
        <a:p>
          <a:endParaRPr lang="en-US"/>
        </a:p>
      </dgm:t>
    </dgm:pt>
    <dgm:pt modelId="{E2CFC5E2-867D-4B5A-8688-2FB2994CE9DE}">
      <dgm:prSet custT="1"/>
      <dgm:spPr/>
      <dgm:t>
        <a:bodyPr/>
        <a:lstStyle/>
        <a:p>
          <a:r>
            <a:rPr lang="hr-HR" sz="2000" dirty="0"/>
            <a:t>Računski</a:t>
          </a:r>
          <a:endParaRPr lang="en-US" sz="2000" dirty="0"/>
        </a:p>
      </dgm:t>
    </dgm:pt>
    <dgm:pt modelId="{393775E4-E39C-4738-AAF1-4175648ADE72}" type="parTrans" cxnId="{5F943CEC-74F3-4304-9AC4-E8DC3F08EF07}">
      <dgm:prSet/>
      <dgm:spPr/>
      <dgm:t>
        <a:bodyPr/>
        <a:lstStyle/>
        <a:p>
          <a:endParaRPr lang="en-US"/>
        </a:p>
      </dgm:t>
    </dgm:pt>
    <dgm:pt modelId="{1DD48708-F473-4EEB-B5CD-A778D666FDD1}" type="sibTrans" cxnId="{5F943CEC-74F3-4304-9AC4-E8DC3F08EF07}">
      <dgm:prSet/>
      <dgm:spPr/>
      <dgm:t>
        <a:bodyPr/>
        <a:lstStyle/>
        <a:p>
          <a:endParaRPr lang="en-US"/>
        </a:p>
      </dgm:t>
    </dgm:pt>
    <dgm:pt modelId="{1D0AEA55-38F8-44D2-B70E-89ECEF5AFFEB}">
      <dgm:prSet custT="1"/>
      <dgm:spPr/>
      <dgm:t>
        <a:bodyPr/>
        <a:lstStyle/>
        <a:p>
          <a:r>
            <a:rPr lang="hr-HR" sz="2000" dirty="0"/>
            <a:t>Prenesi i postavi u tekst ili</a:t>
          </a:r>
          <a:endParaRPr lang="en-US" sz="2000" dirty="0"/>
        </a:p>
      </dgm:t>
    </dgm:pt>
    <dgm:pt modelId="{597EF163-4891-4A08-AD13-05E7A16CAD6E}" type="parTrans" cxnId="{D1ABFEA7-734C-4502-B31C-9717AA19D370}">
      <dgm:prSet/>
      <dgm:spPr/>
      <dgm:t>
        <a:bodyPr/>
        <a:lstStyle/>
        <a:p>
          <a:endParaRPr lang="en-US"/>
        </a:p>
      </dgm:t>
    </dgm:pt>
    <dgm:pt modelId="{92A4D78C-4C75-4D63-8650-92AFBD85F59A}" type="sibTrans" cxnId="{D1ABFEA7-734C-4502-B31C-9717AA19D370}">
      <dgm:prSet/>
      <dgm:spPr/>
      <dgm:t>
        <a:bodyPr/>
        <a:lstStyle/>
        <a:p>
          <a:endParaRPr lang="en-US"/>
        </a:p>
      </dgm:t>
    </dgm:pt>
    <dgm:pt modelId="{D1692013-142F-43D4-AC9C-0E32A9612FDB}">
      <dgm:prSet custT="1"/>
      <dgm:spPr/>
      <dgm:t>
        <a:bodyPr/>
        <a:lstStyle/>
        <a:p>
          <a:r>
            <a:rPr lang="hr-HR" sz="2000" b="1" dirty="0" err="1"/>
            <a:t>CodeRunner</a:t>
          </a:r>
          <a:endParaRPr lang="en-US" sz="2000" dirty="0"/>
        </a:p>
      </dgm:t>
    </dgm:pt>
    <dgm:pt modelId="{F81D1FED-4CBC-48C0-A35C-8D0B27ED8F33}" type="parTrans" cxnId="{A5F18315-8833-4E61-992F-6DE32CE63D14}">
      <dgm:prSet/>
      <dgm:spPr/>
      <dgm:t>
        <a:bodyPr/>
        <a:lstStyle/>
        <a:p>
          <a:endParaRPr lang="en-US"/>
        </a:p>
      </dgm:t>
    </dgm:pt>
    <dgm:pt modelId="{1B9BBD8F-B33D-40FE-9BD8-85FA877532B2}" type="sibTrans" cxnId="{A5F18315-8833-4E61-992F-6DE32CE63D14}">
      <dgm:prSet/>
      <dgm:spPr/>
      <dgm:t>
        <a:bodyPr/>
        <a:lstStyle/>
        <a:p>
          <a:endParaRPr lang="en-US"/>
        </a:p>
      </dgm:t>
    </dgm:pt>
    <dgm:pt modelId="{4E3977EA-F394-4481-A03B-21F0B3B4EDBA}" type="pres">
      <dgm:prSet presAssocID="{59B6144C-8243-44E7-BC26-1F0C9E2CE250}" presName="linear" presStyleCnt="0">
        <dgm:presLayoutVars>
          <dgm:dir/>
          <dgm:animLvl val="lvl"/>
          <dgm:resizeHandles val="exact"/>
        </dgm:presLayoutVars>
      </dgm:prSet>
      <dgm:spPr/>
    </dgm:pt>
    <dgm:pt modelId="{82F95306-E052-4277-BE08-C8DAAEC8FB5F}" type="pres">
      <dgm:prSet presAssocID="{38780116-5141-49AB-8EF5-CF37FDEB00D6}" presName="parentLin" presStyleCnt="0"/>
      <dgm:spPr/>
    </dgm:pt>
    <dgm:pt modelId="{082EF00C-273B-4F5C-91A0-3A16A4A09C2C}" type="pres">
      <dgm:prSet presAssocID="{38780116-5141-49AB-8EF5-CF37FDEB00D6}" presName="parentLeftMargin" presStyleLbl="node1" presStyleIdx="0" presStyleCnt="2"/>
      <dgm:spPr/>
    </dgm:pt>
    <dgm:pt modelId="{2811F895-6880-42AF-844F-51658604B318}" type="pres">
      <dgm:prSet presAssocID="{38780116-5141-49AB-8EF5-CF37FDEB00D6}" presName="parentText" presStyleLbl="node1" presStyleIdx="0" presStyleCnt="2" custScaleX="121253">
        <dgm:presLayoutVars>
          <dgm:chMax val="0"/>
          <dgm:bulletEnabled val="1"/>
        </dgm:presLayoutVars>
      </dgm:prSet>
      <dgm:spPr/>
    </dgm:pt>
    <dgm:pt modelId="{B183739F-6CAE-4977-9478-6FEF56FA5AEC}" type="pres">
      <dgm:prSet presAssocID="{38780116-5141-49AB-8EF5-CF37FDEB00D6}" presName="negativeSpace" presStyleCnt="0"/>
      <dgm:spPr/>
    </dgm:pt>
    <dgm:pt modelId="{516F93F7-37C3-444E-9766-6BE562D9982A}" type="pres">
      <dgm:prSet presAssocID="{38780116-5141-49AB-8EF5-CF37FDEB00D6}" presName="childText" presStyleLbl="conFgAcc1" presStyleIdx="0" presStyleCnt="2">
        <dgm:presLayoutVars>
          <dgm:bulletEnabled val="1"/>
        </dgm:presLayoutVars>
      </dgm:prSet>
      <dgm:spPr/>
    </dgm:pt>
    <dgm:pt modelId="{D9AA4B11-08C3-49F5-A872-078A18C87626}" type="pres">
      <dgm:prSet presAssocID="{89655B7B-D67F-4D4A-BCAC-A8A3B6440D44}" presName="spaceBetweenRectangles" presStyleCnt="0"/>
      <dgm:spPr/>
    </dgm:pt>
    <dgm:pt modelId="{1DF139A5-0E82-453B-B0DC-B989E5EE0F39}" type="pres">
      <dgm:prSet presAssocID="{B8B1D4F5-EB1E-4C18-BC4E-1C6C2AB15374}" presName="parentLin" presStyleCnt="0"/>
      <dgm:spPr/>
    </dgm:pt>
    <dgm:pt modelId="{5A4E153F-74AD-4F7A-A8E9-F4BDFE269176}" type="pres">
      <dgm:prSet presAssocID="{B8B1D4F5-EB1E-4C18-BC4E-1C6C2AB15374}" presName="parentLeftMargin" presStyleLbl="node1" presStyleIdx="0" presStyleCnt="2"/>
      <dgm:spPr/>
    </dgm:pt>
    <dgm:pt modelId="{ADD0ABBC-5B95-449F-9AC6-CCE917C2AF50}" type="pres">
      <dgm:prSet presAssocID="{B8B1D4F5-EB1E-4C18-BC4E-1C6C2AB1537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B419864-1220-4C1D-B688-B699CD2C4050}" type="pres">
      <dgm:prSet presAssocID="{B8B1D4F5-EB1E-4C18-BC4E-1C6C2AB15374}" presName="negativeSpace" presStyleCnt="0"/>
      <dgm:spPr/>
    </dgm:pt>
    <dgm:pt modelId="{FEB363FA-C068-4A57-9D65-AE46F76C6F52}" type="pres">
      <dgm:prSet presAssocID="{B8B1D4F5-EB1E-4C18-BC4E-1C6C2AB1537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73ADD12-3670-4D0F-BCB7-684623954CDD}" type="presOf" srcId="{59B6144C-8243-44E7-BC26-1F0C9E2CE250}" destId="{4E3977EA-F394-4481-A03B-21F0B3B4EDBA}" srcOrd="0" destOrd="0" presId="urn:microsoft.com/office/officeart/2005/8/layout/list1"/>
    <dgm:cxn modelId="{A5F18315-8833-4E61-992F-6DE32CE63D14}" srcId="{B8B1D4F5-EB1E-4C18-BC4E-1C6C2AB15374}" destId="{D1692013-142F-43D4-AC9C-0E32A9612FDB}" srcOrd="5" destOrd="0" parTransId="{F81D1FED-4CBC-48C0-A35C-8D0B27ED8F33}" sibTransId="{1B9BBD8F-B33D-40FE-9BD8-85FA877532B2}"/>
    <dgm:cxn modelId="{E6821C24-3C5C-4742-BA28-FFC19370E78B}" srcId="{B8B1D4F5-EB1E-4C18-BC4E-1C6C2AB15374}" destId="{EA962B81-9911-4B3B-96ED-3949FF0CC70C}" srcOrd="1" destOrd="0" parTransId="{7BFCE02D-3BCF-45E8-B20A-28C76B01D22C}" sibTransId="{DD4AA7D3-5594-4571-A2CA-CD5C7A3883C9}"/>
    <dgm:cxn modelId="{89A6ED29-9718-413E-B148-C910BB8DA7B6}" type="presOf" srcId="{E2CFC5E2-867D-4B5A-8688-2FB2994CE9DE}" destId="{FEB363FA-C068-4A57-9D65-AE46F76C6F52}" srcOrd="0" destOrd="3" presId="urn:microsoft.com/office/officeart/2005/8/layout/list1"/>
    <dgm:cxn modelId="{0D887434-6E88-47FF-A94B-B168BC201F83}" type="presOf" srcId="{D1692013-142F-43D4-AC9C-0E32A9612FDB}" destId="{FEB363FA-C068-4A57-9D65-AE46F76C6F52}" srcOrd="0" destOrd="5" presId="urn:microsoft.com/office/officeart/2005/8/layout/list1"/>
    <dgm:cxn modelId="{741C285D-F9AB-4DA8-A9BC-31CC0B43281F}" type="presOf" srcId="{38780116-5141-49AB-8EF5-CF37FDEB00D6}" destId="{082EF00C-273B-4F5C-91A0-3A16A4A09C2C}" srcOrd="0" destOrd="0" presId="urn:microsoft.com/office/officeart/2005/8/layout/list1"/>
    <dgm:cxn modelId="{0B549B6B-CF4A-4F4A-A41D-D9EDA246444E}" type="presOf" srcId="{B8B1D4F5-EB1E-4C18-BC4E-1C6C2AB15374}" destId="{5A4E153F-74AD-4F7A-A8E9-F4BDFE269176}" srcOrd="0" destOrd="0" presId="urn:microsoft.com/office/officeart/2005/8/layout/list1"/>
    <dgm:cxn modelId="{186CF66C-E6EF-48A4-AE59-7BFAB56341E7}" srcId="{59B6144C-8243-44E7-BC26-1F0C9E2CE250}" destId="{B8B1D4F5-EB1E-4C18-BC4E-1C6C2AB15374}" srcOrd="1" destOrd="0" parTransId="{D332D207-D93E-450C-A9AE-8919CA9FC4AA}" sibTransId="{5782817F-99F9-4168-80DA-882A5C7331CF}"/>
    <dgm:cxn modelId="{B9D29171-50C8-4A10-9D4F-289119116846}" type="presOf" srcId="{B8B1D4F5-EB1E-4C18-BC4E-1C6C2AB15374}" destId="{ADD0ABBC-5B95-449F-9AC6-CCE917C2AF50}" srcOrd="1" destOrd="0" presId="urn:microsoft.com/office/officeart/2005/8/layout/list1"/>
    <dgm:cxn modelId="{02D4A455-C5AB-4DC0-888F-261520DCE32D}" type="presOf" srcId="{CF2BC3F6-ECD2-4EAF-BB6B-755CAD0C6DAD}" destId="{FEB363FA-C068-4A57-9D65-AE46F76C6F52}" srcOrd="0" destOrd="0" presId="urn:microsoft.com/office/officeart/2005/8/layout/list1"/>
    <dgm:cxn modelId="{8C2C4083-5C77-4C61-A4FD-E6E98D1A5EE9}" srcId="{B8B1D4F5-EB1E-4C18-BC4E-1C6C2AB15374}" destId="{7C3E9EC9-E1DE-4BD1-B5BF-732C4ACA6959}" srcOrd="2" destOrd="0" parTransId="{4896A8B8-40AA-4338-97CF-73EF035B55A5}" sibTransId="{E083EC73-7824-4091-923F-FDC18B7814F6}"/>
    <dgm:cxn modelId="{27ABB388-1931-4816-B646-3EC85D8D4891}" srcId="{B8B1D4F5-EB1E-4C18-BC4E-1C6C2AB15374}" destId="{CF2BC3F6-ECD2-4EAF-BB6B-755CAD0C6DAD}" srcOrd="0" destOrd="0" parTransId="{F50AFB3B-D453-4A8F-9253-B5B8CE5543A5}" sibTransId="{2EBF57C1-CAFD-4BCA-9807-9F63B70015D1}"/>
    <dgm:cxn modelId="{FF137EA2-5701-41D1-AC65-591290FA1AE6}" type="presOf" srcId="{EA962B81-9911-4B3B-96ED-3949FF0CC70C}" destId="{FEB363FA-C068-4A57-9D65-AE46F76C6F52}" srcOrd="0" destOrd="1" presId="urn:microsoft.com/office/officeart/2005/8/layout/list1"/>
    <dgm:cxn modelId="{D1ABFEA7-734C-4502-B31C-9717AA19D370}" srcId="{B8B1D4F5-EB1E-4C18-BC4E-1C6C2AB15374}" destId="{1D0AEA55-38F8-44D2-B70E-89ECEF5AFFEB}" srcOrd="4" destOrd="0" parTransId="{597EF163-4891-4A08-AD13-05E7A16CAD6E}" sibTransId="{92A4D78C-4C75-4D63-8650-92AFBD85F59A}"/>
    <dgm:cxn modelId="{97F03FD7-4EEA-46EA-A108-C6DE48EC0B27}" type="presOf" srcId="{1D0AEA55-38F8-44D2-B70E-89ECEF5AFFEB}" destId="{FEB363FA-C068-4A57-9D65-AE46F76C6F52}" srcOrd="0" destOrd="4" presId="urn:microsoft.com/office/officeart/2005/8/layout/list1"/>
    <dgm:cxn modelId="{54357EE9-56C7-4052-8077-93D48922084B}" srcId="{59B6144C-8243-44E7-BC26-1F0C9E2CE250}" destId="{38780116-5141-49AB-8EF5-CF37FDEB00D6}" srcOrd="0" destOrd="0" parTransId="{F25BC682-C835-45F2-B629-BB88EACCA4DB}" sibTransId="{89655B7B-D67F-4D4A-BCAC-A8A3B6440D44}"/>
    <dgm:cxn modelId="{7E7880E9-48E6-42A4-BB4C-41337CD491E2}" type="presOf" srcId="{7C3E9EC9-E1DE-4BD1-B5BF-732C4ACA6959}" destId="{FEB363FA-C068-4A57-9D65-AE46F76C6F52}" srcOrd="0" destOrd="2" presId="urn:microsoft.com/office/officeart/2005/8/layout/list1"/>
    <dgm:cxn modelId="{E625C5EA-776E-40DF-8631-4F82F21A041A}" type="presOf" srcId="{38780116-5141-49AB-8EF5-CF37FDEB00D6}" destId="{2811F895-6880-42AF-844F-51658604B318}" srcOrd="1" destOrd="0" presId="urn:microsoft.com/office/officeart/2005/8/layout/list1"/>
    <dgm:cxn modelId="{5F943CEC-74F3-4304-9AC4-E8DC3F08EF07}" srcId="{B8B1D4F5-EB1E-4C18-BC4E-1C6C2AB15374}" destId="{E2CFC5E2-867D-4B5A-8688-2FB2994CE9DE}" srcOrd="3" destOrd="0" parTransId="{393775E4-E39C-4738-AAF1-4175648ADE72}" sibTransId="{1DD48708-F473-4EEB-B5CD-A778D666FDD1}"/>
    <dgm:cxn modelId="{9E07E9A5-0BDF-4501-AB25-51358EE10C50}" type="presParOf" srcId="{4E3977EA-F394-4481-A03B-21F0B3B4EDBA}" destId="{82F95306-E052-4277-BE08-C8DAAEC8FB5F}" srcOrd="0" destOrd="0" presId="urn:microsoft.com/office/officeart/2005/8/layout/list1"/>
    <dgm:cxn modelId="{93EFF655-F048-4C56-A319-50C7C0559E28}" type="presParOf" srcId="{82F95306-E052-4277-BE08-C8DAAEC8FB5F}" destId="{082EF00C-273B-4F5C-91A0-3A16A4A09C2C}" srcOrd="0" destOrd="0" presId="urn:microsoft.com/office/officeart/2005/8/layout/list1"/>
    <dgm:cxn modelId="{310FDAFF-9662-444B-A8C6-0757E4BBA112}" type="presParOf" srcId="{82F95306-E052-4277-BE08-C8DAAEC8FB5F}" destId="{2811F895-6880-42AF-844F-51658604B318}" srcOrd="1" destOrd="0" presId="urn:microsoft.com/office/officeart/2005/8/layout/list1"/>
    <dgm:cxn modelId="{58A0277A-4354-4015-B10C-85C83F7F4B20}" type="presParOf" srcId="{4E3977EA-F394-4481-A03B-21F0B3B4EDBA}" destId="{B183739F-6CAE-4977-9478-6FEF56FA5AEC}" srcOrd="1" destOrd="0" presId="urn:microsoft.com/office/officeart/2005/8/layout/list1"/>
    <dgm:cxn modelId="{2044245A-9132-48EC-8A6C-392EB8817C4D}" type="presParOf" srcId="{4E3977EA-F394-4481-A03B-21F0B3B4EDBA}" destId="{516F93F7-37C3-444E-9766-6BE562D9982A}" srcOrd="2" destOrd="0" presId="urn:microsoft.com/office/officeart/2005/8/layout/list1"/>
    <dgm:cxn modelId="{911A9445-C328-43E3-9ED2-3166E6B819F2}" type="presParOf" srcId="{4E3977EA-F394-4481-A03B-21F0B3B4EDBA}" destId="{D9AA4B11-08C3-49F5-A872-078A18C87626}" srcOrd="3" destOrd="0" presId="urn:microsoft.com/office/officeart/2005/8/layout/list1"/>
    <dgm:cxn modelId="{8D341B5C-8B88-49A0-BEFF-E42DD94E37F1}" type="presParOf" srcId="{4E3977EA-F394-4481-A03B-21F0B3B4EDBA}" destId="{1DF139A5-0E82-453B-B0DC-B989E5EE0F39}" srcOrd="4" destOrd="0" presId="urn:microsoft.com/office/officeart/2005/8/layout/list1"/>
    <dgm:cxn modelId="{044527F0-E974-496F-A3D6-831ED401F514}" type="presParOf" srcId="{1DF139A5-0E82-453B-B0DC-B989E5EE0F39}" destId="{5A4E153F-74AD-4F7A-A8E9-F4BDFE269176}" srcOrd="0" destOrd="0" presId="urn:microsoft.com/office/officeart/2005/8/layout/list1"/>
    <dgm:cxn modelId="{7040D015-8741-4C72-8E05-2E60F9FDD0F1}" type="presParOf" srcId="{1DF139A5-0E82-453B-B0DC-B989E5EE0F39}" destId="{ADD0ABBC-5B95-449F-9AC6-CCE917C2AF50}" srcOrd="1" destOrd="0" presId="urn:microsoft.com/office/officeart/2005/8/layout/list1"/>
    <dgm:cxn modelId="{808132D0-03C3-4C62-8298-A14E2E27F493}" type="presParOf" srcId="{4E3977EA-F394-4481-A03B-21F0B3B4EDBA}" destId="{5B419864-1220-4C1D-B688-B699CD2C4050}" srcOrd="5" destOrd="0" presId="urn:microsoft.com/office/officeart/2005/8/layout/list1"/>
    <dgm:cxn modelId="{9A040214-C17A-41C5-9920-126A430CE36F}" type="presParOf" srcId="{4E3977EA-F394-4481-A03B-21F0B3B4EDBA}" destId="{FEB363FA-C068-4A57-9D65-AE46F76C6F5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F93F7-37C3-444E-9766-6BE562D9982A}">
      <dsp:nvSpPr>
        <dsp:cNvPr id="0" name=""/>
        <dsp:cNvSpPr/>
      </dsp:nvSpPr>
      <dsp:spPr>
        <a:xfrm>
          <a:off x="0" y="549824"/>
          <a:ext cx="7728267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1F895-6880-42AF-844F-51658604B318}">
      <dsp:nvSpPr>
        <dsp:cNvPr id="0" name=""/>
        <dsp:cNvSpPr/>
      </dsp:nvSpPr>
      <dsp:spPr>
        <a:xfrm>
          <a:off x="386413" y="3704"/>
          <a:ext cx="6559528" cy="1092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Ocjenjivanje pojedinačnih zadataka korištenjem VPL –a</a:t>
          </a:r>
          <a:endParaRPr lang="en-US" sz="2000" kern="1200" dirty="0"/>
        </a:p>
      </dsp:txBody>
      <dsp:txXfrm>
        <a:off x="439732" y="57023"/>
        <a:ext cx="6452890" cy="985602"/>
      </dsp:txXfrm>
    </dsp:sp>
    <dsp:sp modelId="{FEB363FA-C068-4A57-9D65-AE46F76C6F52}">
      <dsp:nvSpPr>
        <dsp:cNvPr id="0" name=""/>
        <dsp:cNvSpPr/>
      </dsp:nvSpPr>
      <dsp:spPr>
        <a:xfrm>
          <a:off x="0" y="2228144"/>
          <a:ext cx="7728267" cy="2855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1954454"/>
              <a:satOff val="-31534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799" tIns="770636" rIns="59979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Višestruki odabir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Umetanje riječi koje nedostaju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Brojčano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Računski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Prenesi i postavi u tekst ili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b="1" kern="1200" dirty="0" err="1"/>
            <a:t>CodeRunner</a:t>
          </a:r>
          <a:endParaRPr lang="en-US" sz="2000" kern="1200" dirty="0"/>
        </a:p>
      </dsp:txBody>
      <dsp:txXfrm>
        <a:off x="0" y="2228144"/>
        <a:ext cx="7728267" cy="2855475"/>
      </dsp:txXfrm>
    </dsp:sp>
    <dsp:sp modelId="{ADD0ABBC-5B95-449F-9AC6-CCE917C2AF50}">
      <dsp:nvSpPr>
        <dsp:cNvPr id="0" name=""/>
        <dsp:cNvSpPr/>
      </dsp:nvSpPr>
      <dsp:spPr>
        <a:xfrm>
          <a:off x="386413" y="1682024"/>
          <a:ext cx="5409786" cy="1092240"/>
        </a:xfrm>
        <a:prstGeom prst="roundRect">
          <a:avLst/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Izradom testa s različitim  vrstama pitanja:</a:t>
          </a:r>
          <a:endParaRPr lang="en-US" sz="2000" kern="1200" dirty="0"/>
        </a:p>
      </dsp:txBody>
      <dsp:txXfrm>
        <a:off x="439732" y="1735343"/>
        <a:ext cx="5303148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143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608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8007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298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1005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5965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0558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270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765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2314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543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7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oomen.carnet.hr/pluginfile.php/2444325/mod_resource/content/1/VP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oomen.carnet.hr/pluginfile.php/2443855/mod_resource/content/1/CUC2019_CR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oomen.carnet.hr/pluginfile.php/2444180/mod_resource/content/2/Izrada%20testa%20u%20Loomenu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CDE9EC3-9354-4630-B93C-7E37FE2CF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accent1"/>
                </a:solidFill>
              </a:rPr>
              <a:t>Ocjenjivanje programiranja u </a:t>
            </a:r>
            <a:r>
              <a:rPr lang="hr-HR" dirty="0" err="1">
                <a:solidFill>
                  <a:schemeClr val="accent1"/>
                </a:solidFill>
              </a:rPr>
              <a:t>Loomenu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42A4E5A-ED7B-41A9-9C1B-F4B75EF40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0142" y="3817251"/>
            <a:ext cx="4042392" cy="2234922"/>
          </a:xfrm>
        </p:spPr>
        <p:txBody>
          <a:bodyPr>
            <a:noAutofit/>
          </a:bodyPr>
          <a:lstStyle/>
          <a:p>
            <a:pPr algn="r"/>
            <a:r>
              <a:rPr lang="hr-HR" dirty="0">
                <a:solidFill>
                  <a:srgbClr val="FFFFFF"/>
                </a:solidFill>
              </a:rPr>
              <a:t>Šibenik, 8. 11. 2019.</a:t>
            </a:r>
          </a:p>
          <a:p>
            <a:pPr algn="r"/>
            <a:r>
              <a:rPr lang="hr-HR" dirty="0">
                <a:solidFill>
                  <a:srgbClr val="FFFFFF"/>
                </a:solidFill>
              </a:rPr>
              <a:t>Vesna Tomić,</a:t>
            </a:r>
            <a:br>
              <a:rPr lang="hr-HR" dirty="0">
                <a:solidFill>
                  <a:srgbClr val="FFFFFF"/>
                </a:solidFill>
              </a:rPr>
            </a:br>
            <a:r>
              <a:rPr lang="hr-HR" dirty="0">
                <a:solidFill>
                  <a:srgbClr val="FFFFFF"/>
                </a:solidFill>
              </a:rPr>
              <a:t>Gimnazija  A. G. Matoša, Đakovo</a:t>
            </a:r>
          </a:p>
          <a:p>
            <a:pPr algn="r"/>
            <a:r>
              <a:rPr lang="hr-HR" dirty="0">
                <a:solidFill>
                  <a:srgbClr val="FFFFFF"/>
                </a:solidFill>
              </a:rPr>
              <a:t>Mihael Bobičanec, </a:t>
            </a:r>
          </a:p>
          <a:p>
            <a:pPr algn="r"/>
            <a:r>
              <a:rPr lang="hr-HR" dirty="0">
                <a:solidFill>
                  <a:srgbClr val="FFFFFF"/>
                </a:solidFill>
              </a:rPr>
              <a:t>Gimnazija A. G. Matoša, Zabok</a:t>
            </a:r>
          </a:p>
        </p:txBody>
      </p:sp>
    </p:spTree>
    <p:extLst>
      <p:ext uri="{BB962C8B-B14F-4D97-AF65-F5344CB8AC3E}">
        <p14:creationId xmlns:p14="http://schemas.microsoft.com/office/powerpoint/2010/main" val="1183746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A458D9-EE74-404F-A6A0-53AD7CD8A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Isprobajmo!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1E7EB6A1-586B-4162-B302-63305A77B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4971" y="2579007"/>
            <a:ext cx="6633030" cy="190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3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9">
            <a:extLst>
              <a:ext uri="{FF2B5EF4-FFF2-40B4-BE49-F238E27FC236}">
                <a16:creationId xmlns:a16="http://schemas.microsoft.com/office/drawing/2014/main" id="{64C9EE1D-12BB-43F7-9A2A-893578DCA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43962A31-C54E-4762-B155-59777FED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0" name="Rectangle 13">
            <a:extLst>
              <a:ext uri="{FF2B5EF4-FFF2-40B4-BE49-F238E27FC236}">
                <a16:creationId xmlns:a16="http://schemas.microsoft.com/office/drawing/2014/main" id="{4B392D36-B685-45E0-B197-6EE5D7480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9DCA8533-CC5E-4754-9A04-047EDE49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A78E47-AED0-44FF-9F43-A1CB3F720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590661"/>
            <a:ext cx="10210862" cy="1065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Problem?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239C4EF0-FFC8-4980-AA4B-A166C24D0AF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455" y="914474"/>
            <a:ext cx="6290023" cy="288969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E0349E8B-819A-4C39-97D8-CF2B56FF706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195206" y="470432"/>
            <a:ext cx="3892826" cy="355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32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AA9932-5436-4714-8ED8-FA5B53F40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4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5FD84D-3D9F-4296-B47D-E5866834F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Koristeći se uputama u dokumentu </a:t>
            </a:r>
            <a:r>
              <a:rPr lang="hr-HR" sz="2400" b="1" dirty="0">
                <a:hlinkClick r:id="rId2"/>
              </a:rPr>
              <a:t>VPL</a:t>
            </a:r>
            <a:r>
              <a:rPr lang="hr-HR" sz="2400" dirty="0"/>
              <a:t> izradite jedan zadatak.</a:t>
            </a:r>
          </a:p>
          <a:p>
            <a:r>
              <a:rPr lang="hr-HR" sz="2400" dirty="0"/>
              <a:t>Ime zadatka neka bude VPL – ime autora</a:t>
            </a:r>
          </a:p>
          <a:p>
            <a:r>
              <a:rPr lang="hr-HR" sz="2400" dirty="0"/>
              <a:t>Odaberite i riješite zadatak jednog polaznika.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5781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FA60C9B-10A1-4A11-9BB0-12440C322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038177"/>
          </a:xfrm>
        </p:spPr>
        <p:txBody>
          <a:bodyPr anchor="b">
            <a:normAutofit/>
          </a:bodyPr>
          <a:lstStyle/>
          <a:p>
            <a:r>
              <a:rPr lang="hr-HR" dirty="0"/>
              <a:t>Za kraj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B040D6-5848-4870-B6A5-AD8A1D89B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162014"/>
            <a:ext cx="2947482" cy="3744264"/>
          </a:xfrm>
        </p:spPr>
        <p:txBody>
          <a:bodyPr anchor="t">
            <a:normAutofit/>
          </a:bodyPr>
          <a:lstStyle/>
          <a:p>
            <a:r>
              <a:rPr lang="hr-HR" sz="2400" dirty="0">
                <a:solidFill>
                  <a:srgbClr val="FFFFFF"/>
                </a:solidFill>
              </a:rPr>
              <a:t>Ocijenite nas</a:t>
            </a:r>
          </a:p>
          <a:p>
            <a:endParaRPr lang="hr-HR" sz="1600" b="1" dirty="0">
              <a:solidFill>
                <a:srgbClr val="FFFFFF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7558A88-5815-4E7E-B6DF-7F3BDD02C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935" y="1322936"/>
            <a:ext cx="7491363" cy="419516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0076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B2B6168F-4C6F-4FDA-AB9E-48B602FA2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Hvala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916BF4F8-335B-4299-91BF-D8212752D7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972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A72F5B8-09C3-4DEB-8EF3-106E5D07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spc="-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Razmijenimo</a:t>
            </a:r>
            <a:r>
              <a:rPr lang="en-US" sz="7200" spc="-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7200" spc="-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iskustva</a:t>
            </a:r>
            <a:r>
              <a:rPr lang="en-US" sz="7200" spc="-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045572-E40E-4E01-AC04-4CF76DAC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389" y="1083732"/>
            <a:ext cx="3507654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načine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ocjenjujete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programiranje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razredu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3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85008E-D902-4EDA-9183-CFDC30AA3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hr-HR"/>
              <a:t>Kako nam Loomen može pomoći?</a:t>
            </a:r>
          </a:p>
        </p:txBody>
      </p:sp>
      <p:graphicFrame>
        <p:nvGraphicFramePr>
          <p:cNvPr id="16" name="Rezervirano mjesto sadržaja 2">
            <a:extLst>
              <a:ext uri="{FF2B5EF4-FFF2-40B4-BE49-F238E27FC236}">
                <a16:creationId xmlns:a16="http://schemas.microsoft.com/office/drawing/2014/main" id="{DEBDD97C-39C9-4E63-80CA-C8019B402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648178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00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>
            <a:extLst>
              <a:ext uri="{FF2B5EF4-FFF2-40B4-BE49-F238E27FC236}">
                <a16:creationId xmlns:a16="http://schemas.microsoft.com/office/drawing/2014/main" id="{64C9EE1D-12BB-43F7-9A2A-893578DCA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3962A31-C54E-4762-B155-59777FED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6B086509-1281-468A-AAAC-1BBEDAE75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EA73850-2107-4E65-85FE-EDD3F45FC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00114"/>
            <a:ext cx="4053525" cy="42577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417F5E1-D679-4E31-A69C-71354BCF4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57" y="1653703"/>
            <a:ext cx="3361953" cy="24704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spc="-100"/>
              <a:t>Pokušajmo!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D01292-2464-4228-B56C-08CF31C64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24" y="4260714"/>
            <a:ext cx="3331786" cy="10320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bit.ly/</a:t>
            </a:r>
            <a:r>
              <a:rPr lang="en-US" sz="2400" b="1" dirty="0" err="1">
                <a:solidFill>
                  <a:schemeClr val="bg1"/>
                </a:solidFill>
              </a:rPr>
              <a:t>LoomenCUC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2D1A34AE-2B56-4FE1-BC3B-4C16237BC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708" y="972776"/>
            <a:ext cx="5684386" cy="2827982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7A7CD64-A78A-42E3-802A-E0C506D3D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455" y="4676905"/>
            <a:ext cx="4891163" cy="2035009"/>
          </a:xfrm>
          <a:prstGeom prst="rect">
            <a:avLst/>
          </a:prstGeom>
        </p:spPr>
      </p:pic>
      <p:sp>
        <p:nvSpPr>
          <p:cNvPr id="4" name="Pravokutnik: zaobljeni kutovi 3">
            <a:extLst>
              <a:ext uri="{FF2B5EF4-FFF2-40B4-BE49-F238E27FC236}">
                <a16:creationId xmlns:a16="http://schemas.microsoft.com/office/drawing/2014/main" id="{BD44C6D0-1F12-4955-865B-B608BC4A24A1}"/>
              </a:ext>
            </a:extLst>
          </p:cNvPr>
          <p:cNvSpPr/>
          <p:nvPr/>
        </p:nvSpPr>
        <p:spPr>
          <a:xfrm>
            <a:off x="4305624" y="4773534"/>
            <a:ext cx="2481742" cy="1169894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B37B5C5-5695-4FB1-8179-D9FB773D38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9464" y="3675656"/>
            <a:ext cx="4524280" cy="2354851"/>
          </a:xfrm>
          <a:prstGeom prst="rect">
            <a:avLst/>
          </a:prstGeom>
        </p:spPr>
      </p:pic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7D1F5562-0E85-4AD6-997D-49220FE9BD7A}"/>
              </a:ext>
            </a:extLst>
          </p:cNvPr>
          <p:cNvSpPr/>
          <p:nvPr/>
        </p:nvSpPr>
        <p:spPr>
          <a:xfrm>
            <a:off x="8773535" y="5308607"/>
            <a:ext cx="1116053" cy="542830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9450D8BE-2DE0-43FA-AF35-955375CFA960}"/>
              </a:ext>
            </a:extLst>
          </p:cNvPr>
          <p:cNvSpPr/>
          <p:nvPr/>
        </p:nvSpPr>
        <p:spPr>
          <a:xfrm>
            <a:off x="7414804" y="4353472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50" dirty="0">
                <a:ln w="952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3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58D4A3CB-EFDA-4FFD-8E91-67F97EBF7E8B}"/>
              </a:ext>
            </a:extLst>
          </p:cNvPr>
          <p:cNvSpPr/>
          <p:nvPr/>
        </p:nvSpPr>
        <p:spPr>
          <a:xfrm>
            <a:off x="4396788" y="4530819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50" dirty="0">
                <a:ln w="952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FABACD85-7CE4-4397-A9C6-C55E1E209BB0}"/>
              </a:ext>
            </a:extLst>
          </p:cNvPr>
          <p:cNvSpPr/>
          <p:nvPr/>
        </p:nvSpPr>
        <p:spPr>
          <a:xfrm>
            <a:off x="4874526" y="558123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50" dirty="0">
                <a:ln w="952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535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15BCE5-6BF0-4575-9008-041EE25E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1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4212F8-0505-4096-8AC7-89F4B1B24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6890" y="1123837"/>
            <a:ext cx="7337117" cy="1276350"/>
          </a:xfrm>
        </p:spPr>
        <p:txBody>
          <a:bodyPr>
            <a:normAutofit/>
          </a:bodyPr>
          <a:lstStyle/>
          <a:p>
            <a:r>
              <a:rPr lang="hr-HR" sz="2400" dirty="0"/>
              <a:t>Odaberite i riješite jedan od dva kreirana testa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C9B5CB2-54E5-4098-874B-8DF98D5D0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890" y="2608012"/>
            <a:ext cx="6945624" cy="163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3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558D8770-FC76-4584-A802-5EABD82C2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CodeRunner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4011662-2E4C-4B9C-87AA-8A06E9BA2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Vrsta pitanja unutar testa. </a:t>
            </a:r>
          </a:p>
          <a:p>
            <a:r>
              <a:rPr lang="hr-HR" sz="2400" dirty="0"/>
              <a:t>Može se koristiti za:</a:t>
            </a:r>
          </a:p>
          <a:p>
            <a:pPr lvl="1"/>
            <a:r>
              <a:rPr lang="hr-HR" sz="2400" dirty="0"/>
              <a:t>upisivanje dijela programa kojeg učenici trebaju završiti </a:t>
            </a:r>
          </a:p>
          <a:p>
            <a:pPr lvl="1"/>
            <a:r>
              <a:rPr lang="hr-HR" sz="2400" dirty="0"/>
              <a:t>Ili izradu kompletnog programskog rješenja.</a:t>
            </a:r>
          </a:p>
          <a:p>
            <a:r>
              <a:rPr lang="hr-HR" sz="2400" dirty="0"/>
              <a:t>Trenutno podržava Pascal, Python2, Python3, C, C++, Javu, PHP, JavaScript, </a:t>
            </a:r>
            <a:r>
              <a:rPr lang="hr-HR" sz="2400" dirty="0" err="1"/>
              <a:t>Octave</a:t>
            </a:r>
            <a:r>
              <a:rPr lang="hr-HR" sz="2400" dirty="0"/>
              <a:t> i </a:t>
            </a:r>
            <a:r>
              <a:rPr lang="hr-HR" sz="2400" dirty="0" err="1"/>
              <a:t>Matlab</a:t>
            </a:r>
            <a:r>
              <a:rPr lang="hr-HR" sz="2400" dirty="0"/>
              <a:t>. </a:t>
            </a:r>
          </a:p>
          <a:p>
            <a:r>
              <a:rPr lang="hr-HR" sz="2400" dirty="0"/>
              <a:t>Primjenjiv je za </a:t>
            </a:r>
            <a:r>
              <a:rPr lang="hr-HR" sz="2400" b="1" dirty="0"/>
              <a:t>vrednovanje naučenog</a:t>
            </a:r>
            <a:r>
              <a:rPr lang="hr-HR" sz="2400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844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9FF8DF1-3581-4DD3-99BC-8F4142029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pc="-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Zadatak</a:t>
            </a:r>
            <a:r>
              <a:rPr lang="hr-HR" spc="-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</a:t>
            </a:r>
            <a:endParaRPr lang="en-US" spc="-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0E39AB-E3AF-442D-9CE6-639A279CF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U</a:t>
            </a:r>
            <a:r>
              <a:rPr lang="hr-HR" sz="2400" dirty="0"/>
              <a:t>z upute u dokumentu </a:t>
            </a:r>
            <a:r>
              <a:rPr lang="hr-HR" sz="2400" b="1" dirty="0">
                <a:hlinkClick r:id="rId2"/>
              </a:rPr>
              <a:t>Izrada </a:t>
            </a:r>
            <a:r>
              <a:rPr lang="hr-HR" sz="2400" b="1" dirty="0" err="1">
                <a:hlinkClick r:id="rId2"/>
              </a:rPr>
              <a:t>CodeRunner</a:t>
            </a:r>
            <a:r>
              <a:rPr lang="hr-HR" sz="2400" b="1" dirty="0">
                <a:hlinkClick r:id="rId2"/>
              </a:rPr>
              <a:t> pitanja</a:t>
            </a:r>
            <a:r>
              <a:rPr lang="en-US" sz="2400" b="1" dirty="0">
                <a:hlinkClick r:id="rId2"/>
              </a:rPr>
              <a:t> </a:t>
            </a:r>
            <a:r>
              <a:rPr lang="hr-HR" sz="2400" dirty="0"/>
              <a:t>ili koristeći se postavkama nekog od gotovih pitanja, u kategoriji pitanja Radionica, </a:t>
            </a:r>
            <a:r>
              <a:rPr lang="en-US" sz="2400" dirty="0" err="1"/>
              <a:t>kreirajte</a:t>
            </a:r>
            <a:r>
              <a:rPr lang="en-US" sz="2400" dirty="0"/>
              <a:t> </a:t>
            </a:r>
            <a:r>
              <a:rPr lang="en-US" sz="2400" dirty="0" err="1"/>
              <a:t>jedno</a:t>
            </a:r>
            <a:r>
              <a:rPr lang="en-US" sz="2400" dirty="0"/>
              <a:t> </a:t>
            </a:r>
            <a:r>
              <a:rPr lang="en-US" sz="2400" i="1" dirty="0" err="1"/>
              <a:t>CodeRunner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r>
              <a:rPr lang="hr-HR" sz="2400" dirty="0"/>
              <a:t>. </a:t>
            </a:r>
            <a:endParaRPr lang="en-US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3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5BEA63-B641-4397-9055-D2917B1F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3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F99BAA-B68B-42D5-9F4E-9ED56A98B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Služeći se uputama u dokumentu </a:t>
            </a:r>
            <a:r>
              <a:rPr lang="hr-HR" sz="2400" b="1" dirty="0">
                <a:hlinkClick r:id="rId2"/>
              </a:rPr>
              <a:t>Izrada testa u </a:t>
            </a:r>
            <a:r>
              <a:rPr lang="hr-HR" sz="2400" b="1" dirty="0" err="1">
                <a:hlinkClick r:id="rId2"/>
              </a:rPr>
              <a:t>Loomenu</a:t>
            </a:r>
            <a:r>
              <a:rPr lang="hr-HR" sz="2400" b="1" dirty="0">
                <a:hlinkClick r:id="rId2"/>
              </a:rPr>
              <a:t> </a:t>
            </a:r>
            <a:r>
              <a:rPr lang="hr-HR" sz="2400" dirty="0"/>
              <a:t>napravite test koji sadrži </a:t>
            </a:r>
            <a:r>
              <a:rPr lang="hr-HR" sz="2400" b="1" dirty="0"/>
              <a:t>pet</a:t>
            </a:r>
            <a:r>
              <a:rPr lang="hr-HR" sz="2400" dirty="0"/>
              <a:t> pitanja. Koristite </a:t>
            </a:r>
            <a:r>
              <a:rPr lang="hr-HR" sz="2400" b="1" dirty="0" err="1"/>
              <a:t>CodeRunner</a:t>
            </a:r>
            <a:r>
              <a:rPr lang="hr-HR" sz="2400" dirty="0"/>
              <a:t> pitanja iz kategorije </a:t>
            </a:r>
            <a:r>
              <a:rPr lang="hr-HR" sz="2400" b="1" dirty="0"/>
              <a:t>Radionica. </a:t>
            </a:r>
          </a:p>
          <a:p>
            <a:pPr lvl="1"/>
            <a:r>
              <a:rPr lang="hr-HR" sz="2200" dirty="0"/>
              <a:t>Ime testa neka bude: </a:t>
            </a:r>
            <a:r>
              <a:rPr lang="hr-HR" sz="2200" b="1" dirty="0"/>
              <a:t>Test – ime (i prezime) autora, </a:t>
            </a:r>
            <a:r>
              <a:rPr lang="hr-HR" sz="2200" dirty="0"/>
              <a:t>primjerice </a:t>
            </a:r>
            <a:r>
              <a:rPr lang="hr-HR" sz="2200" i="1" dirty="0"/>
              <a:t>Test – Vesna i Mihael</a:t>
            </a:r>
          </a:p>
          <a:p>
            <a:endParaRPr lang="hr-HR" sz="2400" dirty="0"/>
          </a:p>
          <a:p>
            <a:r>
              <a:rPr lang="hr-HR" sz="2400" dirty="0"/>
              <a:t>Odaberite i riješite jedan od testova koje su napravili drugi korisnici</a:t>
            </a:r>
            <a:r>
              <a:rPr lang="hr-HR" sz="2400" b="1" dirty="0"/>
              <a:t>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2025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8F0AF68-A139-4212-AF60-9C503122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VPL (Virtual Programming Lab)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574B5F-A31F-494B-8C8B-04596DCDA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hr-HR" sz="2400" dirty="0" err="1"/>
              <a:t>Evaluator</a:t>
            </a:r>
            <a:r>
              <a:rPr lang="hr-HR" sz="2400" dirty="0"/>
              <a:t> koji je u </a:t>
            </a:r>
            <a:r>
              <a:rPr lang="hr-HR" sz="2400" dirty="0" err="1"/>
              <a:t>Loomen</a:t>
            </a:r>
            <a:r>
              <a:rPr lang="hr-HR" sz="2400" dirty="0"/>
              <a:t> ugrađen kao aktivnost</a:t>
            </a:r>
          </a:p>
          <a:p>
            <a:r>
              <a:rPr lang="hr-HR" sz="2400" dirty="0"/>
              <a:t>Nije nužno definirati programski jezik (ukoliko im to želimo omogućiti, učenici mogu sami odabrati u kojem jeziku će rješavati određeni zadatak)</a:t>
            </a:r>
          </a:p>
          <a:p>
            <a:r>
              <a:rPr lang="hr-HR" sz="2400" dirty="0"/>
              <a:t>Unutar VPL editora omogućeno je ispravljanje pogrešaka. </a:t>
            </a:r>
          </a:p>
          <a:p>
            <a:r>
              <a:rPr lang="hr-HR" sz="2400" dirty="0"/>
              <a:t>Svaka nova evaluacija može se kažnjavati oduzimanjem određenog postotka od ukupnog broja bodova. </a:t>
            </a:r>
          </a:p>
          <a:p>
            <a:r>
              <a:rPr lang="hr-HR" sz="2400" dirty="0"/>
              <a:t>VPL u nastavi često koristimo za </a:t>
            </a:r>
            <a:r>
              <a:rPr lang="hr-HR" sz="2400" b="1" dirty="0"/>
              <a:t>vrednovanje za učenje (izlazna kartica)</a:t>
            </a:r>
            <a:r>
              <a:rPr lang="hr-HR" sz="2400" dirty="0"/>
              <a:t>.</a:t>
            </a:r>
          </a:p>
          <a:p>
            <a:endParaRPr lang="hr-H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86082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348</Words>
  <Application>Microsoft Office PowerPoint</Application>
  <PresentationFormat>Široki zaslon</PresentationFormat>
  <Paragraphs>52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7" baseType="lpstr">
      <vt:lpstr>Corbel</vt:lpstr>
      <vt:lpstr>Wingdings 2</vt:lpstr>
      <vt:lpstr>Okvir</vt:lpstr>
      <vt:lpstr>Ocjenjivanje programiranja u Loomenu</vt:lpstr>
      <vt:lpstr>Razmijenimo iskustva…</vt:lpstr>
      <vt:lpstr>Kako nam Loomen može pomoći?</vt:lpstr>
      <vt:lpstr>Pokušajmo!</vt:lpstr>
      <vt:lpstr>Zadatak 1</vt:lpstr>
      <vt:lpstr>CodeRunner</vt:lpstr>
      <vt:lpstr>Zadatak 2</vt:lpstr>
      <vt:lpstr>Zadatak 3</vt:lpstr>
      <vt:lpstr>VPL (Virtual Programming Lab)</vt:lpstr>
      <vt:lpstr>Isprobajmo!</vt:lpstr>
      <vt:lpstr>Problem?</vt:lpstr>
      <vt:lpstr>Zadatak 4</vt:lpstr>
      <vt:lpstr>Za kraj</vt:lpstr>
      <vt:lpstr>Hvala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Ocjenjivanje programiranja u Loomenu</dc:title>
  <dc:creator>Vesna Tomić</dc:creator>
  <cp:lastModifiedBy>Vesna Tomić</cp:lastModifiedBy>
  <cp:revision>6</cp:revision>
  <dcterms:created xsi:type="dcterms:W3CDTF">2019-11-04T15:10:47Z</dcterms:created>
  <dcterms:modified xsi:type="dcterms:W3CDTF">2019-11-08T07:06:03Z</dcterms:modified>
</cp:coreProperties>
</file>