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36"/>
  </p:notesMasterIdLst>
  <p:sldIdLst>
    <p:sldId id="256" r:id="rId2"/>
    <p:sldId id="300" r:id="rId3"/>
    <p:sldId id="2502" r:id="rId4"/>
    <p:sldId id="305" r:id="rId5"/>
    <p:sldId id="307" r:id="rId6"/>
    <p:sldId id="309" r:id="rId7"/>
    <p:sldId id="310" r:id="rId8"/>
    <p:sldId id="311" r:id="rId9"/>
    <p:sldId id="2527" r:id="rId10"/>
    <p:sldId id="312" r:id="rId11"/>
    <p:sldId id="2505" r:id="rId12"/>
    <p:sldId id="2503" r:id="rId13"/>
    <p:sldId id="2496" r:id="rId14"/>
    <p:sldId id="2497" r:id="rId15"/>
    <p:sldId id="2501" r:id="rId16"/>
    <p:sldId id="2509" r:id="rId17"/>
    <p:sldId id="2510" r:id="rId18"/>
    <p:sldId id="2506" r:id="rId19"/>
    <p:sldId id="2507" r:id="rId20"/>
    <p:sldId id="2494" r:id="rId21"/>
    <p:sldId id="2478" r:id="rId22"/>
    <p:sldId id="2504" r:id="rId23"/>
    <p:sldId id="2512" r:id="rId24"/>
    <p:sldId id="2397" r:id="rId25"/>
    <p:sldId id="2513" r:id="rId26"/>
    <p:sldId id="2514" r:id="rId27"/>
    <p:sldId id="2521" r:id="rId28"/>
    <p:sldId id="2515" r:id="rId29"/>
    <p:sldId id="2519" r:id="rId30"/>
    <p:sldId id="2516" r:id="rId31"/>
    <p:sldId id="2518" r:id="rId32"/>
    <p:sldId id="2525" r:id="rId33"/>
    <p:sldId id="2526" r:id="rId34"/>
    <p:sldId id="2524" r:id="rId35"/>
  </p:sldIdLst>
  <p:sldSz cx="12192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5pPr>
    <a:lvl6pPr marL="0" marR="0" indent="22860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6pPr>
    <a:lvl7pPr marL="0" marR="0" indent="2743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7pPr>
    <a:lvl8pPr marL="0" marR="0" indent="3200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8pPr>
    <a:lvl9pPr marL="0" marR="0" indent="3657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2600"/>
    <a:srgbClr val="1E1E1E"/>
    <a:srgbClr val="FF7E7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0DEEF"/>
          </a:solidFill>
        </a:fill>
      </a:tcStyle>
    </a:wholeTbl>
    <a:band2H>
      <a:tcTxStyle/>
      <a:tcStyle>
        <a:tcBdr/>
        <a:fill>
          <a:solidFill>
            <a:srgbClr val="E9EFF7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0E0E0"/>
          </a:solidFill>
        </a:fill>
      </a:tcStyle>
    </a:wholeTbl>
    <a:band2H>
      <a:tcTxStyle/>
      <a:tcStyle>
        <a:tcBdr/>
        <a:fill>
          <a:solidFill>
            <a:srgbClr val="F0F0F0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4E2CE"/>
          </a:solidFill>
        </a:fill>
      </a:tcStyle>
    </a:wholeTbl>
    <a:band2H>
      <a:tcTxStyle/>
      <a:tcStyle>
        <a:tcBdr/>
        <a:fill>
          <a:solidFill>
            <a:srgbClr val="EBF1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648"/>
  </p:normalViewPr>
  <p:slideViewPr>
    <p:cSldViewPr snapToGrid="0" snapToObjects="1">
      <p:cViewPr varScale="1">
        <p:scale>
          <a:sx n="106" d="100"/>
          <a:sy n="106" d="100"/>
        </p:scale>
        <p:origin x="792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Shape 310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11" name="Shape 311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j-lt"/>
        <a:ea typeface="+mj-ea"/>
        <a:cs typeface="+mj-cs"/>
        <a:sym typeface="Calibri"/>
      </a:defRPr>
    </a:lvl1pPr>
    <a:lvl2pPr indent="228600" latinLnBrk="0">
      <a:defRPr sz="1200">
        <a:latin typeface="+mj-lt"/>
        <a:ea typeface="+mj-ea"/>
        <a:cs typeface="+mj-cs"/>
        <a:sym typeface="Calibri"/>
      </a:defRPr>
    </a:lvl2pPr>
    <a:lvl3pPr indent="457200" latinLnBrk="0">
      <a:defRPr sz="1200">
        <a:latin typeface="+mj-lt"/>
        <a:ea typeface="+mj-ea"/>
        <a:cs typeface="+mj-cs"/>
        <a:sym typeface="Calibri"/>
      </a:defRPr>
    </a:lvl3pPr>
    <a:lvl4pPr indent="685800" latinLnBrk="0">
      <a:defRPr sz="1200">
        <a:latin typeface="+mj-lt"/>
        <a:ea typeface="+mj-ea"/>
        <a:cs typeface="+mj-cs"/>
        <a:sym typeface="Calibri"/>
      </a:defRPr>
    </a:lvl4pPr>
    <a:lvl5pPr indent="914400" latinLnBrk="0">
      <a:defRPr sz="1200">
        <a:latin typeface="+mj-lt"/>
        <a:ea typeface="+mj-ea"/>
        <a:cs typeface="+mj-cs"/>
        <a:sym typeface="Calibri"/>
      </a:defRPr>
    </a:lvl5pPr>
    <a:lvl6pPr indent="1143000" latinLnBrk="0">
      <a:defRPr sz="1200">
        <a:latin typeface="+mj-lt"/>
        <a:ea typeface="+mj-ea"/>
        <a:cs typeface="+mj-cs"/>
        <a:sym typeface="Calibri"/>
      </a:defRPr>
    </a:lvl6pPr>
    <a:lvl7pPr indent="1371600" latinLnBrk="0">
      <a:defRPr sz="1200">
        <a:latin typeface="+mj-lt"/>
        <a:ea typeface="+mj-ea"/>
        <a:cs typeface="+mj-cs"/>
        <a:sym typeface="Calibri"/>
      </a:defRPr>
    </a:lvl7pPr>
    <a:lvl8pPr indent="1600200" latinLnBrk="0">
      <a:defRPr sz="1200">
        <a:latin typeface="+mj-lt"/>
        <a:ea typeface="+mj-ea"/>
        <a:cs typeface="+mj-cs"/>
        <a:sym typeface="Calibri"/>
      </a:defRPr>
    </a:lvl8pPr>
    <a:lvl9pPr indent="1828800" latinLnBrk="0">
      <a:defRPr sz="1200">
        <a:latin typeface="+mj-lt"/>
        <a:ea typeface="+mj-ea"/>
        <a:cs typeface="+mj-cs"/>
        <a:sym typeface="Calibri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3.org/standards/webofdevices/" TargetMode="External"/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s://www.w3.org/standards/agents/Overview.html" TargetMode="External"/><Relationship Id="rId4" Type="http://schemas.openxmlformats.org/officeDocument/2006/relationships/hyperlink" Target="https://www.w3.org/Mobile/" TargetMode="Externa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3.org/standards/webofdevices/" TargetMode="External"/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s://www.w3.org/standards/agents/Overview.html" TargetMode="External"/><Relationship Id="rId4" Type="http://schemas.openxmlformats.org/officeDocument/2006/relationships/hyperlink" Target="https://www.w3.org/Mobile/" TargetMode="Externa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sz="1200" dirty="0">
                <a:effectLst/>
                <a:latin typeface="+mj-lt"/>
                <a:ea typeface="+mj-ea"/>
                <a:cs typeface="+mj-cs"/>
                <a:sym typeface="Calibri"/>
              </a:rPr>
              <a:t>Pojam «digitalna pristupačnost» podrazumijeva pristupačnost mrežno dostupnih sadržaja i aplikacija, izvornih aplikacija za mobilne uređaje i stolna računala, elektroničkih knjiga i sadržaja u sustavima za upravljanje učenjem i drugih digitalnih sadržaja, a ne odnosi se na prostorni ili bilo koji drugi nenavedeni oblik pristupačnosti.</a:t>
            </a:r>
          </a:p>
          <a:p>
            <a:endParaRPr lang="hr-HR" sz="1200" dirty="0">
              <a:effectLst/>
              <a:latin typeface="+mj-lt"/>
              <a:ea typeface="+mj-ea"/>
              <a:cs typeface="+mj-cs"/>
              <a:sym typeface="Calibri"/>
            </a:endParaRPr>
          </a:p>
          <a:p>
            <a:r>
              <a:rPr lang="hr-HR" sz="1200" dirty="0">
                <a:effectLst/>
                <a:latin typeface="+mj-lt"/>
                <a:ea typeface="+mj-ea"/>
                <a:cs typeface="+mj-cs"/>
                <a:sym typeface="Calibri"/>
              </a:rPr>
              <a:t>Izvorna ili </a:t>
            </a:r>
            <a:r>
              <a:rPr lang="hr-HR" sz="1200" dirty="0" err="1">
                <a:effectLst/>
                <a:latin typeface="+mj-lt"/>
                <a:ea typeface="+mj-ea"/>
                <a:cs typeface="+mj-cs"/>
                <a:sym typeface="Calibri"/>
              </a:rPr>
              <a:t>nativna</a:t>
            </a:r>
            <a:r>
              <a:rPr lang="hr-HR" sz="1200" dirty="0">
                <a:effectLst/>
                <a:latin typeface="+mj-lt"/>
                <a:ea typeface="+mj-ea"/>
                <a:cs typeface="+mj-cs"/>
                <a:sym typeface="Calibri"/>
              </a:rPr>
              <a:t> aplikacija je aplikacija izrađena za točno određeni mobilni uređaj i platformu, poput pametnog telefona ili tableta, a instalira se izravno na uređaj.</a:t>
            </a:r>
          </a:p>
        </p:txBody>
      </p:sp>
    </p:spTree>
    <p:extLst>
      <p:ext uri="{BB962C8B-B14F-4D97-AF65-F5344CB8AC3E}">
        <p14:creationId xmlns:p14="http://schemas.microsoft.com/office/powerpoint/2010/main" val="29585748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spc="300" dirty="0">
                <a:solidFill>
                  <a:schemeClr val="tx2"/>
                </a:solidFill>
                <a:latin typeface="Montserrat" charset="0"/>
                <a:ea typeface="Montserrat" charset="0"/>
                <a:cs typeface="Montserrat" charset="0"/>
              </a:rPr>
              <a:t>POLICY: WEB ACCESSIBILITY</a:t>
            </a:r>
            <a:r>
              <a:rPr lang="sr-Latn-RS" sz="1200" b="1" spc="300" dirty="0">
                <a:solidFill>
                  <a:schemeClr val="tx2"/>
                </a:solidFill>
                <a:latin typeface="Montserrat" charset="0"/>
                <a:ea typeface="Montserrat" charset="0"/>
                <a:cs typeface="Montserrat" charset="0"/>
              </a:rPr>
              <a:t>: </a:t>
            </a:r>
            <a:r>
              <a:rPr lang="en-US" sz="1200" dirty="0">
                <a:solidFill>
                  <a:schemeClr val="tx1">
                    <a:lumMod val="50000"/>
                  </a:schemeClr>
                </a:solidFill>
                <a:ea typeface="Montserrat Light" charset="0"/>
                <a:cs typeface="Montserrat Light" charset="0"/>
              </a:rPr>
              <a:t>Internet je </a:t>
            </a:r>
            <a:r>
              <a:rPr lang="en-US" sz="1200" dirty="0" err="1">
                <a:solidFill>
                  <a:schemeClr val="tx1">
                    <a:lumMod val="50000"/>
                  </a:schemeClr>
                </a:solidFill>
                <a:ea typeface="Montserrat Light" charset="0"/>
                <a:cs typeface="Montserrat Light" charset="0"/>
              </a:rPr>
              <a:t>bitan</a:t>
            </a:r>
            <a:r>
              <a:rPr lang="en-US" sz="1200" dirty="0">
                <a:solidFill>
                  <a:schemeClr val="tx1">
                    <a:lumMod val="50000"/>
                  </a:schemeClr>
                </a:solidFill>
                <a:ea typeface="Montserrat Light" charset="0"/>
                <a:cs typeface="Montserrat Light" charset="0"/>
              </a:rPr>
              <a:t> </a:t>
            </a:r>
            <a:r>
              <a:rPr lang="en-US" sz="1200" dirty="0" err="1">
                <a:solidFill>
                  <a:schemeClr val="tx1">
                    <a:lumMod val="50000"/>
                  </a:schemeClr>
                </a:solidFill>
                <a:ea typeface="Montserrat Light" charset="0"/>
                <a:cs typeface="Montserrat Light" charset="0"/>
              </a:rPr>
              <a:t>način</a:t>
            </a:r>
            <a:r>
              <a:rPr lang="en-US" sz="1200" dirty="0">
                <a:solidFill>
                  <a:schemeClr val="tx1">
                    <a:lumMod val="50000"/>
                  </a:schemeClr>
                </a:solidFill>
                <a:ea typeface="Montserrat Light" charset="0"/>
                <a:cs typeface="Montserrat Light" charset="0"/>
              </a:rPr>
              <a:t> </a:t>
            </a:r>
            <a:r>
              <a:rPr lang="en-US" sz="1200" dirty="0" err="1">
                <a:solidFill>
                  <a:schemeClr val="tx1">
                    <a:lumMod val="50000"/>
                  </a:schemeClr>
                </a:solidFill>
                <a:ea typeface="Montserrat Light" charset="0"/>
                <a:cs typeface="Montserrat Light" charset="0"/>
              </a:rPr>
              <a:t>pristupa</a:t>
            </a:r>
            <a:r>
              <a:rPr lang="en-US" sz="1200" dirty="0">
                <a:solidFill>
                  <a:schemeClr val="tx1">
                    <a:lumMod val="50000"/>
                  </a:schemeClr>
                </a:solidFill>
                <a:ea typeface="Montserrat Light" charset="0"/>
                <a:cs typeface="Montserrat Light" charset="0"/>
              </a:rPr>
              <a:t> </a:t>
            </a:r>
            <a:r>
              <a:rPr lang="en-US" sz="1200" dirty="0" err="1">
                <a:solidFill>
                  <a:schemeClr val="tx1">
                    <a:lumMod val="50000"/>
                  </a:schemeClr>
                </a:solidFill>
                <a:ea typeface="Montserrat Light" charset="0"/>
                <a:cs typeface="Montserrat Light" charset="0"/>
              </a:rPr>
              <a:t>i</a:t>
            </a:r>
            <a:r>
              <a:rPr lang="en-US" sz="1200" dirty="0">
                <a:solidFill>
                  <a:schemeClr val="tx1">
                    <a:lumMod val="50000"/>
                  </a:schemeClr>
                </a:solidFill>
                <a:ea typeface="Montserrat Light" charset="0"/>
                <a:cs typeface="Montserrat Light" charset="0"/>
              </a:rPr>
              <a:t> </a:t>
            </a:r>
            <a:r>
              <a:rPr lang="en-US" sz="1200" dirty="0" err="1">
                <a:solidFill>
                  <a:schemeClr val="tx1">
                    <a:lumMod val="50000"/>
                  </a:schemeClr>
                </a:solidFill>
                <a:ea typeface="Montserrat Light" charset="0"/>
                <a:cs typeface="Montserrat Light" charset="0"/>
              </a:rPr>
              <a:t>pružanja</a:t>
            </a:r>
            <a:r>
              <a:rPr lang="en-US" sz="1200" dirty="0">
                <a:solidFill>
                  <a:schemeClr val="tx1">
                    <a:lumMod val="50000"/>
                  </a:schemeClr>
                </a:solidFill>
                <a:ea typeface="Montserrat Light" charset="0"/>
                <a:cs typeface="Montserrat Light" charset="0"/>
              </a:rPr>
              <a:t> </a:t>
            </a:r>
            <a:r>
              <a:rPr lang="en-US" sz="1200" dirty="0" err="1">
                <a:solidFill>
                  <a:schemeClr val="tx1">
                    <a:lumMod val="50000"/>
                  </a:schemeClr>
                </a:solidFill>
                <a:ea typeface="Montserrat Light" charset="0"/>
                <a:cs typeface="Montserrat Light" charset="0"/>
              </a:rPr>
              <a:t>informacija</a:t>
            </a:r>
            <a:r>
              <a:rPr lang="en-US" sz="1200" dirty="0">
                <a:solidFill>
                  <a:schemeClr val="tx1">
                    <a:lumMod val="50000"/>
                  </a:schemeClr>
                </a:solidFill>
                <a:ea typeface="Montserrat Light" charset="0"/>
                <a:cs typeface="Montserrat Light" charset="0"/>
              </a:rPr>
              <a:t> </a:t>
            </a:r>
            <a:r>
              <a:rPr lang="en-US" sz="1200" dirty="0" err="1">
                <a:solidFill>
                  <a:schemeClr val="tx1">
                    <a:lumMod val="50000"/>
                  </a:schemeClr>
                </a:solidFill>
                <a:ea typeface="Montserrat Light" charset="0"/>
                <a:cs typeface="Montserrat Light" charset="0"/>
              </a:rPr>
              <a:t>i</a:t>
            </a:r>
            <a:r>
              <a:rPr lang="en-US" sz="1200" dirty="0">
                <a:solidFill>
                  <a:schemeClr val="tx1">
                    <a:lumMod val="50000"/>
                  </a:schemeClr>
                </a:solidFill>
                <a:ea typeface="Montserrat Light" charset="0"/>
                <a:cs typeface="Montserrat Light" charset="0"/>
              </a:rPr>
              <a:t> </a:t>
            </a:r>
            <a:r>
              <a:rPr lang="en-US" sz="1200" dirty="0" err="1">
                <a:solidFill>
                  <a:schemeClr val="tx1">
                    <a:lumMod val="50000"/>
                  </a:schemeClr>
                </a:solidFill>
                <a:ea typeface="Montserrat Light" charset="0"/>
                <a:cs typeface="Montserrat Light" charset="0"/>
              </a:rPr>
              <a:t>usluga</a:t>
            </a:r>
            <a:r>
              <a:rPr lang="en-US" sz="1200" dirty="0">
                <a:solidFill>
                  <a:schemeClr val="tx1">
                    <a:lumMod val="50000"/>
                  </a:schemeClr>
                </a:solidFill>
                <a:ea typeface="Montserrat Light" charset="0"/>
                <a:cs typeface="Montserrat Light" charset="0"/>
              </a:rPr>
              <a:t>, a </a:t>
            </a:r>
            <a:r>
              <a:rPr lang="en-US" sz="1200" dirty="0" err="1">
                <a:solidFill>
                  <a:schemeClr val="tx1">
                    <a:lumMod val="50000"/>
                  </a:schemeClr>
                </a:solidFill>
                <a:ea typeface="Montserrat Light" charset="0"/>
                <a:cs typeface="Montserrat Light" charset="0"/>
              </a:rPr>
              <a:t>mrežna</a:t>
            </a:r>
            <a:r>
              <a:rPr lang="en-US" sz="1200" dirty="0">
                <a:solidFill>
                  <a:schemeClr val="tx1">
                    <a:lumMod val="50000"/>
                  </a:schemeClr>
                </a:solidFill>
                <a:ea typeface="Montserrat Light" charset="0"/>
                <a:cs typeface="Montserrat Light" charset="0"/>
              </a:rPr>
              <a:t> </a:t>
            </a:r>
            <a:r>
              <a:rPr lang="en-US" sz="1200" dirty="0" err="1">
                <a:solidFill>
                  <a:schemeClr val="tx1">
                    <a:lumMod val="50000"/>
                  </a:schemeClr>
                </a:solidFill>
                <a:ea typeface="Montserrat Light" charset="0"/>
                <a:cs typeface="Montserrat Light" charset="0"/>
              </a:rPr>
              <a:t>pristupačnost</a:t>
            </a:r>
            <a:r>
              <a:rPr lang="en-US" sz="1200" dirty="0">
                <a:solidFill>
                  <a:schemeClr val="tx1">
                    <a:lumMod val="50000"/>
                  </a:schemeClr>
                </a:solidFill>
                <a:ea typeface="Montserrat Light" charset="0"/>
                <a:cs typeface="Montserrat Light" charset="0"/>
              </a:rPr>
              <a:t> </a:t>
            </a:r>
            <a:r>
              <a:rPr lang="en-US" sz="1200" dirty="0" err="1">
                <a:solidFill>
                  <a:schemeClr val="tx1">
                    <a:lumMod val="50000"/>
                  </a:schemeClr>
                </a:solidFill>
                <a:ea typeface="Montserrat Light" charset="0"/>
                <a:cs typeface="Montserrat Light" charset="0"/>
              </a:rPr>
              <a:t>omogućuje</a:t>
            </a:r>
            <a:r>
              <a:rPr lang="en-US" sz="1200" dirty="0">
                <a:solidFill>
                  <a:schemeClr val="tx1">
                    <a:lumMod val="50000"/>
                  </a:schemeClr>
                </a:solidFill>
                <a:ea typeface="Montserrat Light" charset="0"/>
                <a:cs typeface="Montserrat Light" charset="0"/>
              </a:rPr>
              <a:t> </a:t>
            </a:r>
            <a:r>
              <a:rPr lang="en-US" sz="1200" dirty="0" err="1">
                <a:solidFill>
                  <a:schemeClr val="tx1">
                    <a:lumMod val="50000"/>
                  </a:schemeClr>
                </a:solidFill>
                <a:ea typeface="Montserrat Light" charset="0"/>
                <a:cs typeface="Montserrat Light" charset="0"/>
              </a:rPr>
              <a:t>svima</a:t>
            </a:r>
            <a:r>
              <a:rPr lang="en-US" sz="1200" dirty="0">
                <a:solidFill>
                  <a:schemeClr val="tx1">
                    <a:lumMod val="50000"/>
                  </a:schemeClr>
                </a:solidFill>
                <a:ea typeface="Montserrat Light" charset="0"/>
                <a:cs typeface="Montserrat Light" charset="0"/>
              </a:rPr>
              <a:t>, </a:t>
            </a:r>
            <a:r>
              <a:rPr lang="en-US" sz="1200" dirty="0" err="1">
                <a:solidFill>
                  <a:schemeClr val="tx1">
                    <a:lumMod val="50000"/>
                  </a:schemeClr>
                </a:solidFill>
                <a:ea typeface="Montserrat Light" charset="0"/>
                <a:cs typeface="Montserrat Light" charset="0"/>
              </a:rPr>
              <a:t>uključujući</a:t>
            </a:r>
            <a:r>
              <a:rPr lang="en-US" sz="1200" dirty="0">
                <a:solidFill>
                  <a:schemeClr val="tx1">
                    <a:lumMod val="50000"/>
                  </a:schemeClr>
                </a:solidFill>
                <a:ea typeface="Montserrat Light" charset="0"/>
                <a:cs typeface="Montserrat Light" charset="0"/>
              </a:rPr>
              <a:t> </a:t>
            </a:r>
            <a:r>
              <a:rPr lang="en-US" sz="1200" dirty="0" err="1">
                <a:solidFill>
                  <a:schemeClr val="tx1">
                    <a:lumMod val="50000"/>
                  </a:schemeClr>
                </a:solidFill>
                <a:ea typeface="Montserrat Light" charset="0"/>
                <a:cs typeface="Montserrat Light" charset="0"/>
              </a:rPr>
              <a:t>osobe</a:t>
            </a:r>
            <a:r>
              <a:rPr lang="en-US" sz="1200" dirty="0">
                <a:solidFill>
                  <a:schemeClr val="tx1">
                    <a:lumMod val="50000"/>
                  </a:schemeClr>
                </a:solidFill>
                <a:ea typeface="Montserrat Light" charset="0"/>
                <a:cs typeface="Montserrat Light" charset="0"/>
              </a:rPr>
              <a:t> s </a:t>
            </a:r>
            <a:r>
              <a:rPr lang="en-US" sz="1200" dirty="0" err="1">
                <a:solidFill>
                  <a:schemeClr val="tx1">
                    <a:lumMod val="50000"/>
                  </a:schemeClr>
                </a:solidFill>
                <a:ea typeface="Montserrat Light" charset="0"/>
                <a:cs typeface="Montserrat Light" charset="0"/>
              </a:rPr>
              <a:t>invaliditetom</a:t>
            </a:r>
            <a:r>
              <a:rPr lang="en-US" sz="1200" dirty="0">
                <a:solidFill>
                  <a:schemeClr val="tx1">
                    <a:lumMod val="50000"/>
                  </a:schemeClr>
                </a:solidFill>
                <a:ea typeface="Montserrat Light" charset="0"/>
                <a:cs typeface="Montserrat Light" charset="0"/>
              </a:rPr>
              <a:t>, da </a:t>
            </a:r>
            <a:r>
              <a:rPr lang="en-US" sz="1200" dirty="0" err="1">
                <a:solidFill>
                  <a:schemeClr val="tx1">
                    <a:lumMod val="50000"/>
                  </a:schemeClr>
                </a:solidFill>
                <a:ea typeface="Montserrat Light" charset="0"/>
                <a:cs typeface="Montserrat Light" charset="0"/>
              </a:rPr>
              <a:t>percipiraju</a:t>
            </a:r>
            <a:r>
              <a:rPr lang="en-US" sz="1200" dirty="0">
                <a:solidFill>
                  <a:schemeClr val="tx1">
                    <a:lumMod val="50000"/>
                  </a:schemeClr>
                </a:solidFill>
                <a:ea typeface="Montserrat Light" charset="0"/>
                <a:cs typeface="Montserrat Light" charset="0"/>
              </a:rPr>
              <a:t>, </a:t>
            </a:r>
            <a:r>
              <a:rPr lang="en-US" sz="1200" dirty="0" err="1">
                <a:solidFill>
                  <a:schemeClr val="tx1">
                    <a:lumMod val="50000"/>
                  </a:schemeClr>
                </a:solidFill>
                <a:ea typeface="Montserrat Light" charset="0"/>
                <a:cs typeface="Montserrat Light" charset="0"/>
              </a:rPr>
              <a:t>razumiju</a:t>
            </a:r>
            <a:r>
              <a:rPr lang="en-US" sz="1200" dirty="0">
                <a:solidFill>
                  <a:schemeClr val="tx1">
                    <a:lumMod val="50000"/>
                  </a:schemeClr>
                </a:solidFill>
                <a:ea typeface="Montserrat Light" charset="0"/>
                <a:cs typeface="Montserrat Light" charset="0"/>
              </a:rPr>
              <a:t> </a:t>
            </a:r>
            <a:r>
              <a:rPr lang="en-US" sz="1200" dirty="0" err="1">
                <a:solidFill>
                  <a:schemeClr val="tx1">
                    <a:lumMod val="50000"/>
                  </a:schemeClr>
                </a:solidFill>
                <a:ea typeface="Montserrat Light" charset="0"/>
                <a:cs typeface="Montserrat Light" charset="0"/>
              </a:rPr>
              <a:t>i</a:t>
            </a:r>
            <a:r>
              <a:rPr lang="en-US" sz="1200" dirty="0">
                <a:solidFill>
                  <a:schemeClr val="tx1">
                    <a:lumMod val="50000"/>
                  </a:schemeClr>
                </a:solidFill>
                <a:ea typeface="Montserrat Light" charset="0"/>
                <a:cs typeface="Montserrat Light" charset="0"/>
              </a:rPr>
              <a:t> </a:t>
            </a:r>
            <a:r>
              <a:rPr lang="en-US" sz="1200" dirty="0" err="1">
                <a:solidFill>
                  <a:schemeClr val="tx1">
                    <a:lumMod val="50000"/>
                  </a:schemeClr>
                </a:solidFill>
                <a:ea typeface="Montserrat Light" charset="0"/>
                <a:cs typeface="Montserrat Light" charset="0"/>
              </a:rPr>
              <a:t>ostvaruju</a:t>
            </a:r>
            <a:r>
              <a:rPr lang="en-US" sz="1200" dirty="0">
                <a:solidFill>
                  <a:schemeClr val="tx1">
                    <a:lumMod val="50000"/>
                  </a:schemeClr>
                </a:solidFill>
                <a:ea typeface="Montserrat Light" charset="0"/>
                <a:cs typeface="Montserrat Light" charset="0"/>
              </a:rPr>
              <a:t> </a:t>
            </a:r>
            <a:r>
              <a:rPr lang="en-US" sz="1200" dirty="0" err="1">
                <a:solidFill>
                  <a:schemeClr val="tx1">
                    <a:lumMod val="50000"/>
                  </a:schemeClr>
                </a:solidFill>
                <a:ea typeface="Montserrat Light" charset="0"/>
                <a:cs typeface="Montserrat Light" charset="0"/>
              </a:rPr>
              <a:t>interakciju</a:t>
            </a:r>
            <a:r>
              <a:rPr lang="en-US" sz="1200" dirty="0">
                <a:solidFill>
                  <a:schemeClr val="tx1">
                    <a:lumMod val="50000"/>
                  </a:schemeClr>
                </a:solidFill>
                <a:ea typeface="Montserrat Light" charset="0"/>
                <a:cs typeface="Montserrat Light" charset="0"/>
              </a:rPr>
              <a:t> </a:t>
            </a:r>
            <a:r>
              <a:rPr lang="en-US" sz="1200" dirty="0" err="1">
                <a:solidFill>
                  <a:schemeClr val="tx1">
                    <a:lumMod val="50000"/>
                  </a:schemeClr>
                </a:solidFill>
                <a:ea typeface="Montserrat Light" charset="0"/>
                <a:cs typeface="Montserrat Light" charset="0"/>
              </a:rPr>
              <a:t>putem</a:t>
            </a:r>
            <a:r>
              <a:rPr lang="en-US" sz="1200" dirty="0">
                <a:solidFill>
                  <a:schemeClr val="tx1">
                    <a:lumMod val="50000"/>
                  </a:schemeClr>
                </a:solidFill>
                <a:ea typeface="Montserrat Light" charset="0"/>
                <a:cs typeface="Montserrat Light" charset="0"/>
              </a:rPr>
              <a:t> </a:t>
            </a:r>
            <a:r>
              <a:rPr lang="en-US" sz="1200" dirty="0" err="1">
                <a:solidFill>
                  <a:schemeClr val="tx1">
                    <a:lumMod val="50000"/>
                  </a:schemeClr>
                </a:solidFill>
                <a:ea typeface="Montserrat Light" charset="0"/>
                <a:cs typeface="Montserrat Light" charset="0"/>
              </a:rPr>
              <a:t>interneta</a:t>
            </a:r>
            <a:r>
              <a:rPr lang="en-US" sz="1200" dirty="0">
                <a:solidFill>
                  <a:schemeClr val="tx1">
                    <a:lumMod val="50000"/>
                  </a:schemeClr>
                </a:solidFill>
                <a:ea typeface="Montserrat Light" charset="0"/>
                <a:cs typeface="Montserrat Light" charset="0"/>
              </a:rPr>
              <a:t>. </a:t>
            </a:r>
            <a:r>
              <a:rPr lang="en-US" sz="1200" dirty="0" err="1">
                <a:solidFill>
                  <a:schemeClr val="tx1">
                    <a:lumMod val="50000"/>
                  </a:schemeClr>
                </a:solidFill>
                <a:ea typeface="Montserrat Light" charset="0"/>
                <a:cs typeface="Montserrat Light" charset="0"/>
              </a:rPr>
              <a:t>Ista</a:t>
            </a:r>
            <a:r>
              <a:rPr lang="en-US" sz="1200" dirty="0">
                <a:solidFill>
                  <a:schemeClr val="tx1">
                    <a:lumMod val="50000"/>
                  </a:schemeClr>
                </a:solidFill>
                <a:ea typeface="Montserrat Light" charset="0"/>
                <a:cs typeface="Montserrat Light" charset="0"/>
              </a:rPr>
              <a:t> </a:t>
            </a:r>
            <a:r>
              <a:rPr lang="en-US" sz="1200" dirty="0" err="1">
                <a:solidFill>
                  <a:schemeClr val="tx1">
                    <a:lumMod val="50000"/>
                  </a:schemeClr>
                </a:solidFill>
                <a:ea typeface="Montserrat Light" charset="0"/>
                <a:cs typeface="Montserrat Light" charset="0"/>
              </a:rPr>
              <a:t>vizija</a:t>
            </a:r>
            <a:r>
              <a:rPr lang="en-US" sz="1200" dirty="0">
                <a:solidFill>
                  <a:schemeClr val="tx1">
                    <a:lumMod val="50000"/>
                  </a:schemeClr>
                </a:solidFill>
                <a:ea typeface="Montserrat Light" charset="0"/>
                <a:cs typeface="Montserrat Light" charset="0"/>
              </a:rPr>
              <a:t> </a:t>
            </a:r>
            <a:r>
              <a:rPr lang="en-US" sz="1200" dirty="0" err="1">
                <a:solidFill>
                  <a:schemeClr val="tx1">
                    <a:lumMod val="50000"/>
                  </a:schemeClr>
                </a:solidFill>
                <a:ea typeface="Montserrat Light" charset="0"/>
                <a:cs typeface="Montserrat Light" charset="0"/>
              </a:rPr>
              <a:t>pristupačnosti</a:t>
            </a:r>
            <a:r>
              <a:rPr lang="en-US" sz="1200" dirty="0">
                <a:solidFill>
                  <a:schemeClr val="tx1">
                    <a:lumMod val="50000"/>
                  </a:schemeClr>
                </a:solidFill>
                <a:ea typeface="Montserrat Light" charset="0"/>
                <a:cs typeface="Montserrat Light" charset="0"/>
              </a:rPr>
              <a:t> </a:t>
            </a:r>
            <a:r>
              <a:rPr lang="en-US" sz="1200" dirty="0" err="1">
                <a:solidFill>
                  <a:schemeClr val="tx1">
                    <a:lumMod val="50000"/>
                  </a:schemeClr>
                </a:solidFill>
                <a:ea typeface="Montserrat Light" charset="0"/>
                <a:cs typeface="Montserrat Light" charset="0"/>
              </a:rPr>
              <a:t>trebala</a:t>
            </a:r>
            <a:r>
              <a:rPr lang="en-US" sz="1200" dirty="0">
                <a:solidFill>
                  <a:schemeClr val="tx1">
                    <a:lumMod val="50000"/>
                  </a:schemeClr>
                </a:solidFill>
                <a:ea typeface="Montserrat Light" charset="0"/>
                <a:cs typeface="Montserrat Light" charset="0"/>
              </a:rPr>
              <a:t> bi se </a:t>
            </a:r>
            <a:r>
              <a:rPr lang="en-US" sz="1200" dirty="0" err="1">
                <a:solidFill>
                  <a:schemeClr val="tx1">
                    <a:lumMod val="50000"/>
                  </a:schemeClr>
                </a:solidFill>
                <a:ea typeface="Montserrat Light" charset="0"/>
                <a:cs typeface="Montserrat Light" charset="0"/>
              </a:rPr>
              <a:t>primjenjivati</a:t>
            </a:r>
            <a:r>
              <a:rPr lang="en-US" sz="1200" dirty="0">
                <a:solidFill>
                  <a:schemeClr val="tx1">
                    <a:lumMod val="50000"/>
                  </a:schemeClr>
                </a:solidFill>
                <a:ea typeface="Montserrat Light" charset="0"/>
                <a:cs typeface="Montserrat Light" charset="0"/>
              </a:rPr>
              <a:t> </a:t>
            </a:r>
            <a:r>
              <a:rPr lang="en-US" sz="1200" dirty="0" err="1">
                <a:solidFill>
                  <a:schemeClr val="tx1">
                    <a:lumMod val="50000"/>
                  </a:schemeClr>
                </a:solidFill>
                <a:ea typeface="Montserrat Light" charset="0"/>
                <a:cs typeface="Montserrat Light" charset="0"/>
              </a:rPr>
              <a:t>na</a:t>
            </a:r>
            <a:r>
              <a:rPr lang="en-US" sz="1200" dirty="0">
                <a:solidFill>
                  <a:schemeClr val="tx1">
                    <a:lumMod val="50000"/>
                  </a:schemeClr>
                </a:solidFill>
                <a:ea typeface="Montserrat Light" charset="0"/>
                <a:cs typeface="Montserrat Light" charset="0"/>
              </a:rPr>
              <a:t> </a:t>
            </a:r>
            <a:r>
              <a:rPr lang="en-US" sz="1200" dirty="0" err="1">
                <a:solidFill>
                  <a:schemeClr val="tx1">
                    <a:lumMod val="50000"/>
                  </a:schemeClr>
                </a:solidFill>
                <a:ea typeface="Montserrat Light" charset="0"/>
                <a:cs typeface="Montserrat Light" charset="0"/>
              </a:rPr>
              <a:t>mobilne</a:t>
            </a:r>
            <a:r>
              <a:rPr lang="en-US" sz="1200" dirty="0">
                <a:solidFill>
                  <a:schemeClr val="tx1">
                    <a:lumMod val="50000"/>
                  </a:schemeClr>
                </a:solidFill>
                <a:ea typeface="Montserrat Light" charset="0"/>
                <a:cs typeface="Montserrat Light" charset="0"/>
              </a:rPr>
              <a:t> </a:t>
            </a:r>
            <a:r>
              <a:rPr lang="en-US" sz="1200" dirty="0" err="1">
                <a:solidFill>
                  <a:schemeClr val="tx1">
                    <a:lumMod val="50000"/>
                  </a:schemeClr>
                </a:solidFill>
                <a:ea typeface="Montserrat Light" charset="0"/>
                <a:cs typeface="Montserrat Light" charset="0"/>
              </a:rPr>
              <a:t>aplikacije</a:t>
            </a:r>
            <a:r>
              <a:rPr lang="en-US" sz="1200" dirty="0">
                <a:solidFill>
                  <a:schemeClr val="tx1">
                    <a:lumMod val="50000"/>
                  </a:schemeClr>
                </a:solidFill>
                <a:ea typeface="Montserrat Light" charset="0"/>
                <a:cs typeface="Montserrat Light" charset="0"/>
              </a:rPr>
              <a:t>.</a:t>
            </a:r>
            <a:br>
              <a:rPr lang="en-US" sz="1200" dirty="0">
                <a:solidFill>
                  <a:schemeClr val="tx1">
                    <a:lumMod val="50000"/>
                  </a:schemeClr>
                </a:solidFill>
                <a:ea typeface="Montserrat Light" charset="0"/>
                <a:cs typeface="Montserrat Light" charset="0"/>
              </a:rPr>
            </a:br>
            <a:r>
              <a:rPr lang="en-US" sz="1200" b="1" spc="300" dirty="0">
                <a:solidFill>
                  <a:schemeClr val="tx2"/>
                </a:solidFill>
                <a:latin typeface="Montserrat" charset="0"/>
                <a:ea typeface="Montserrat" charset="0"/>
                <a:cs typeface="Montserrat" charset="0"/>
              </a:rPr>
              <a:t>UNCRPD: </a:t>
            </a:r>
            <a:r>
              <a:rPr lang="en-US" sz="1200" dirty="0" err="1">
                <a:solidFill>
                  <a:schemeClr val="tx1">
                    <a:lumMod val="50000"/>
                  </a:schemeClr>
                </a:solidFill>
                <a:ea typeface="Montserrat Light" charset="0"/>
                <a:cs typeface="Montserrat Light" charset="0"/>
              </a:rPr>
              <a:t>Konvencija</a:t>
            </a:r>
            <a:r>
              <a:rPr lang="en-US" sz="1200" dirty="0">
                <a:solidFill>
                  <a:schemeClr val="tx1">
                    <a:lumMod val="50000"/>
                  </a:schemeClr>
                </a:solidFill>
                <a:ea typeface="Montserrat Light" charset="0"/>
                <a:cs typeface="Montserrat Light" charset="0"/>
              </a:rPr>
              <a:t> </a:t>
            </a:r>
            <a:r>
              <a:rPr lang="en-US" sz="1200" dirty="0" err="1">
                <a:solidFill>
                  <a:schemeClr val="tx1">
                    <a:lumMod val="50000"/>
                  </a:schemeClr>
                </a:solidFill>
                <a:ea typeface="Montserrat Light" charset="0"/>
                <a:cs typeface="Montserrat Light" charset="0"/>
              </a:rPr>
              <a:t>Ujedinjenih</a:t>
            </a:r>
            <a:r>
              <a:rPr lang="en-US" sz="1200" dirty="0">
                <a:solidFill>
                  <a:schemeClr val="tx1">
                    <a:lumMod val="50000"/>
                  </a:schemeClr>
                </a:solidFill>
                <a:ea typeface="Montserrat Light" charset="0"/>
                <a:cs typeface="Montserrat Light" charset="0"/>
              </a:rPr>
              <a:t> </a:t>
            </a:r>
            <a:r>
              <a:rPr lang="en-US" sz="1200" dirty="0" err="1">
                <a:solidFill>
                  <a:schemeClr val="tx1">
                    <a:lumMod val="50000"/>
                  </a:schemeClr>
                </a:solidFill>
                <a:ea typeface="Montserrat Light" charset="0"/>
                <a:cs typeface="Montserrat Light" charset="0"/>
              </a:rPr>
              <a:t>naroda</a:t>
            </a:r>
            <a:r>
              <a:rPr lang="en-US" sz="1200" dirty="0">
                <a:solidFill>
                  <a:schemeClr val="tx1">
                    <a:lumMod val="50000"/>
                  </a:schemeClr>
                </a:solidFill>
                <a:ea typeface="Montserrat Light" charset="0"/>
                <a:cs typeface="Montserrat Light" charset="0"/>
              </a:rPr>
              <a:t> o </a:t>
            </a:r>
            <a:r>
              <a:rPr lang="en-US" sz="1200" dirty="0" err="1">
                <a:solidFill>
                  <a:schemeClr val="tx1">
                    <a:lumMod val="50000"/>
                  </a:schemeClr>
                </a:solidFill>
                <a:ea typeface="Montserrat Light" charset="0"/>
                <a:cs typeface="Montserrat Light" charset="0"/>
              </a:rPr>
              <a:t>pravima</a:t>
            </a:r>
            <a:r>
              <a:rPr lang="en-US" sz="1200" dirty="0">
                <a:solidFill>
                  <a:schemeClr val="tx1">
                    <a:lumMod val="50000"/>
                  </a:schemeClr>
                </a:solidFill>
                <a:ea typeface="Montserrat Light" charset="0"/>
                <a:cs typeface="Montserrat Light" charset="0"/>
              </a:rPr>
              <a:t> </a:t>
            </a:r>
            <a:r>
              <a:rPr lang="en-US" sz="1200" dirty="0" err="1">
                <a:solidFill>
                  <a:schemeClr val="tx1">
                    <a:lumMod val="50000"/>
                  </a:schemeClr>
                </a:solidFill>
                <a:ea typeface="Montserrat Light" charset="0"/>
                <a:cs typeface="Montserrat Light" charset="0"/>
              </a:rPr>
              <a:t>osoba</a:t>
            </a:r>
            <a:r>
              <a:rPr lang="en-US" sz="1200" dirty="0">
                <a:solidFill>
                  <a:schemeClr val="tx1">
                    <a:lumMod val="50000"/>
                  </a:schemeClr>
                </a:solidFill>
                <a:ea typeface="Montserrat Light" charset="0"/>
                <a:cs typeface="Montserrat Light" charset="0"/>
              </a:rPr>
              <a:t> s </a:t>
            </a:r>
            <a:r>
              <a:rPr lang="en-US" sz="1200" dirty="0" err="1">
                <a:solidFill>
                  <a:schemeClr val="tx1">
                    <a:lumMod val="50000"/>
                  </a:schemeClr>
                </a:solidFill>
                <a:ea typeface="Montserrat Light" charset="0"/>
                <a:cs typeface="Montserrat Light" charset="0"/>
              </a:rPr>
              <a:t>invaliditetom</a:t>
            </a:r>
            <a:r>
              <a:rPr lang="en-US" sz="1200" dirty="0">
                <a:solidFill>
                  <a:schemeClr val="tx1">
                    <a:lumMod val="50000"/>
                  </a:schemeClr>
                </a:solidFill>
                <a:ea typeface="Montserrat Light" charset="0"/>
                <a:cs typeface="Montserrat Light" charset="0"/>
              </a:rPr>
              <a:t>. </a:t>
            </a:r>
            <a:r>
              <a:rPr lang="en-US" sz="1200" dirty="0" err="1">
                <a:solidFill>
                  <a:schemeClr val="tx1">
                    <a:lumMod val="50000"/>
                  </a:schemeClr>
                </a:solidFill>
                <a:ea typeface="Montserrat Light" charset="0"/>
                <a:cs typeface="Montserrat Light" charset="0"/>
              </a:rPr>
              <a:t>Standardna</a:t>
            </a:r>
            <a:r>
              <a:rPr lang="en-US" sz="1200" dirty="0">
                <a:solidFill>
                  <a:schemeClr val="tx1">
                    <a:lumMod val="50000"/>
                  </a:schemeClr>
                </a:solidFill>
                <a:ea typeface="Montserrat Light" charset="0"/>
                <a:cs typeface="Montserrat Light" charset="0"/>
              </a:rPr>
              <a:t> </a:t>
            </a:r>
            <a:r>
              <a:rPr lang="en-US" sz="1200" dirty="0" err="1">
                <a:solidFill>
                  <a:schemeClr val="tx1">
                    <a:lumMod val="50000"/>
                  </a:schemeClr>
                </a:solidFill>
                <a:ea typeface="Montserrat Light" charset="0"/>
                <a:cs typeface="Montserrat Light" charset="0"/>
              </a:rPr>
              <a:t>pravila</a:t>
            </a:r>
            <a:r>
              <a:rPr lang="en-US" sz="1200" dirty="0">
                <a:solidFill>
                  <a:schemeClr val="tx1">
                    <a:lumMod val="50000"/>
                  </a:schemeClr>
                </a:solidFill>
                <a:ea typeface="Montserrat Light" charset="0"/>
                <a:cs typeface="Montserrat Light" charset="0"/>
              </a:rPr>
              <a:t> UN-a o </a:t>
            </a:r>
            <a:r>
              <a:rPr lang="en-US" sz="1200" dirty="0" err="1">
                <a:solidFill>
                  <a:schemeClr val="tx1">
                    <a:lumMod val="50000"/>
                  </a:schemeClr>
                </a:solidFill>
                <a:ea typeface="Montserrat Light" charset="0"/>
                <a:cs typeface="Montserrat Light" charset="0"/>
              </a:rPr>
              <a:t>izjednačavanju</a:t>
            </a:r>
            <a:r>
              <a:rPr lang="en-US" sz="1200" dirty="0">
                <a:solidFill>
                  <a:schemeClr val="tx1">
                    <a:lumMod val="50000"/>
                  </a:schemeClr>
                </a:solidFill>
                <a:ea typeface="Montserrat Light" charset="0"/>
                <a:cs typeface="Montserrat Light" charset="0"/>
              </a:rPr>
              <a:t> </a:t>
            </a:r>
            <a:r>
              <a:rPr lang="en-US" sz="1200" dirty="0" err="1">
                <a:solidFill>
                  <a:schemeClr val="tx1">
                    <a:lumMod val="50000"/>
                  </a:schemeClr>
                </a:solidFill>
                <a:ea typeface="Montserrat Light" charset="0"/>
                <a:cs typeface="Montserrat Light" charset="0"/>
              </a:rPr>
              <a:t>mogućnosti</a:t>
            </a:r>
            <a:r>
              <a:rPr lang="en-US" sz="1200" dirty="0">
                <a:solidFill>
                  <a:schemeClr val="tx1">
                    <a:lumMod val="50000"/>
                  </a:schemeClr>
                </a:solidFill>
                <a:ea typeface="Montserrat Light" charset="0"/>
                <a:cs typeface="Montserrat Light" charset="0"/>
              </a:rPr>
              <a:t> za </a:t>
            </a:r>
            <a:r>
              <a:rPr lang="en-US" sz="1200" dirty="0" err="1">
                <a:solidFill>
                  <a:schemeClr val="tx1">
                    <a:lumMod val="50000"/>
                  </a:schemeClr>
                </a:solidFill>
                <a:ea typeface="Montserrat Light" charset="0"/>
                <a:cs typeface="Montserrat Light" charset="0"/>
              </a:rPr>
              <a:t>osobe</a:t>
            </a:r>
            <a:r>
              <a:rPr lang="en-US" sz="1200" dirty="0">
                <a:solidFill>
                  <a:schemeClr val="tx1">
                    <a:lumMod val="50000"/>
                  </a:schemeClr>
                </a:solidFill>
                <a:ea typeface="Montserrat Light" charset="0"/>
                <a:cs typeface="Montserrat Light" charset="0"/>
              </a:rPr>
              <a:t> s </a:t>
            </a:r>
            <a:r>
              <a:rPr lang="en-US" sz="1200" dirty="0" err="1">
                <a:solidFill>
                  <a:schemeClr val="tx1">
                    <a:lumMod val="50000"/>
                  </a:schemeClr>
                </a:solidFill>
                <a:ea typeface="Montserrat Light" charset="0"/>
                <a:cs typeface="Montserrat Light" charset="0"/>
              </a:rPr>
              <a:t>invaliditetom</a:t>
            </a:r>
            <a:r>
              <a:rPr lang="en-US" sz="1200" dirty="0">
                <a:solidFill>
                  <a:schemeClr val="tx1">
                    <a:lumMod val="50000"/>
                  </a:schemeClr>
                </a:solidFill>
                <a:ea typeface="Montserrat Light" charset="0"/>
                <a:cs typeface="Montserrat Light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1" spc="300" dirty="0">
              <a:solidFill>
                <a:schemeClr val="tx2"/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50578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spc="300" dirty="0">
                <a:solidFill>
                  <a:schemeClr val="tx2"/>
                </a:solidFill>
                <a:latin typeface="Montserrat" charset="0"/>
                <a:ea typeface="Montserrat" charset="0"/>
                <a:cs typeface="Montserrat" charset="0"/>
              </a:rPr>
              <a:t>POLICY: WEB ACCESSIBILITY</a:t>
            </a:r>
            <a:r>
              <a:rPr lang="sr-Latn-RS" sz="1200" b="1" spc="300" dirty="0">
                <a:solidFill>
                  <a:schemeClr val="tx2"/>
                </a:solidFill>
                <a:latin typeface="Montserrat" charset="0"/>
                <a:ea typeface="Montserrat" charset="0"/>
                <a:cs typeface="Montserrat" charset="0"/>
              </a:rPr>
              <a:t>: </a:t>
            </a:r>
            <a:r>
              <a:rPr lang="en-US" sz="1200" dirty="0">
                <a:solidFill>
                  <a:schemeClr val="tx1">
                    <a:lumMod val="50000"/>
                  </a:schemeClr>
                </a:solidFill>
                <a:ea typeface="Montserrat Light" charset="0"/>
                <a:cs typeface="Montserrat Light" charset="0"/>
              </a:rPr>
              <a:t>Internet je </a:t>
            </a:r>
            <a:r>
              <a:rPr lang="en-US" sz="1200" dirty="0" err="1">
                <a:solidFill>
                  <a:schemeClr val="tx1">
                    <a:lumMod val="50000"/>
                  </a:schemeClr>
                </a:solidFill>
                <a:ea typeface="Montserrat Light" charset="0"/>
                <a:cs typeface="Montserrat Light" charset="0"/>
              </a:rPr>
              <a:t>bitan</a:t>
            </a:r>
            <a:r>
              <a:rPr lang="en-US" sz="1200" dirty="0">
                <a:solidFill>
                  <a:schemeClr val="tx1">
                    <a:lumMod val="50000"/>
                  </a:schemeClr>
                </a:solidFill>
                <a:ea typeface="Montserrat Light" charset="0"/>
                <a:cs typeface="Montserrat Light" charset="0"/>
              </a:rPr>
              <a:t> </a:t>
            </a:r>
            <a:r>
              <a:rPr lang="en-US" sz="1200" dirty="0" err="1">
                <a:solidFill>
                  <a:schemeClr val="tx1">
                    <a:lumMod val="50000"/>
                  </a:schemeClr>
                </a:solidFill>
                <a:ea typeface="Montserrat Light" charset="0"/>
                <a:cs typeface="Montserrat Light" charset="0"/>
              </a:rPr>
              <a:t>način</a:t>
            </a:r>
            <a:r>
              <a:rPr lang="en-US" sz="1200" dirty="0">
                <a:solidFill>
                  <a:schemeClr val="tx1">
                    <a:lumMod val="50000"/>
                  </a:schemeClr>
                </a:solidFill>
                <a:ea typeface="Montserrat Light" charset="0"/>
                <a:cs typeface="Montserrat Light" charset="0"/>
              </a:rPr>
              <a:t> </a:t>
            </a:r>
            <a:r>
              <a:rPr lang="en-US" sz="1200" dirty="0" err="1">
                <a:solidFill>
                  <a:schemeClr val="tx1">
                    <a:lumMod val="50000"/>
                  </a:schemeClr>
                </a:solidFill>
                <a:ea typeface="Montserrat Light" charset="0"/>
                <a:cs typeface="Montserrat Light" charset="0"/>
              </a:rPr>
              <a:t>pristupa</a:t>
            </a:r>
            <a:r>
              <a:rPr lang="en-US" sz="1200" dirty="0">
                <a:solidFill>
                  <a:schemeClr val="tx1">
                    <a:lumMod val="50000"/>
                  </a:schemeClr>
                </a:solidFill>
                <a:ea typeface="Montserrat Light" charset="0"/>
                <a:cs typeface="Montserrat Light" charset="0"/>
              </a:rPr>
              <a:t> </a:t>
            </a:r>
            <a:r>
              <a:rPr lang="en-US" sz="1200" dirty="0" err="1">
                <a:solidFill>
                  <a:schemeClr val="tx1">
                    <a:lumMod val="50000"/>
                  </a:schemeClr>
                </a:solidFill>
                <a:ea typeface="Montserrat Light" charset="0"/>
                <a:cs typeface="Montserrat Light" charset="0"/>
              </a:rPr>
              <a:t>i</a:t>
            </a:r>
            <a:r>
              <a:rPr lang="en-US" sz="1200" dirty="0">
                <a:solidFill>
                  <a:schemeClr val="tx1">
                    <a:lumMod val="50000"/>
                  </a:schemeClr>
                </a:solidFill>
                <a:ea typeface="Montserrat Light" charset="0"/>
                <a:cs typeface="Montserrat Light" charset="0"/>
              </a:rPr>
              <a:t> </a:t>
            </a:r>
            <a:r>
              <a:rPr lang="en-US" sz="1200" dirty="0" err="1">
                <a:solidFill>
                  <a:schemeClr val="tx1">
                    <a:lumMod val="50000"/>
                  </a:schemeClr>
                </a:solidFill>
                <a:ea typeface="Montserrat Light" charset="0"/>
                <a:cs typeface="Montserrat Light" charset="0"/>
              </a:rPr>
              <a:t>pružanja</a:t>
            </a:r>
            <a:r>
              <a:rPr lang="en-US" sz="1200" dirty="0">
                <a:solidFill>
                  <a:schemeClr val="tx1">
                    <a:lumMod val="50000"/>
                  </a:schemeClr>
                </a:solidFill>
                <a:ea typeface="Montserrat Light" charset="0"/>
                <a:cs typeface="Montserrat Light" charset="0"/>
              </a:rPr>
              <a:t> </a:t>
            </a:r>
            <a:r>
              <a:rPr lang="en-US" sz="1200" dirty="0" err="1">
                <a:solidFill>
                  <a:schemeClr val="tx1">
                    <a:lumMod val="50000"/>
                  </a:schemeClr>
                </a:solidFill>
                <a:ea typeface="Montserrat Light" charset="0"/>
                <a:cs typeface="Montserrat Light" charset="0"/>
              </a:rPr>
              <a:t>informacija</a:t>
            </a:r>
            <a:r>
              <a:rPr lang="en-US" sz="1200" dirty="0">
                <a:solidFill>
                  <a:schemeClr val="tx1">
                    <a:lumMod val="50000"/>
                  </a:schemeClr>
                </a:solidFill>
                <a:ea typeface="Montserrat Light" charset="0"/>
                <a:cs typeface="Montserrat Light" charset="0"/>
              </a:rPr>
              <a:t> </a:t>
            </a:r>
            <a:r>
              <a:rPr lang="en-US" sz="1200" dirty="0" err="1">
                <a:solidFill>
                  <a:schemeClr val="tx1">
                    <a:lumMod val="50000"/>
                  </a:schemeClr>
                </a:solidFill>
                <a:ea typeface="Montserrat Light" charset="0"/>
                <a:cs typeface="Montserrat Light" charset="0"/>
              </a:rPr>
              <a:t>i</a:t>
            </a:r>
            <a:r>
              <a:rPr lang="en-US" sz="1200" dirty="0">
                <a:solidFill>
                  <a:schemeClr val="tx1">
                    <a:lumMod val="50000"/>
                  </a:schemeClr>
                </a:solidFill>
                <a:ea typeface="Montserrat Light" charset="0"/>
                <a:cs typeface="Montserrat Light" charset="0"/>
              </a:rPr>
              <a:t> </a:t>
            </a:r>
            <a:r>
              <a:rPr lang="en-US" sz="1200" dirty="0" err="1">
                <a:solidFill>
                  <a:schemeClr val="tx1">
                    <a:lumMod val="50000"/>
                  </a:schemeClr>
                </a:solidFill>
                <a:ea typeface="Montserrat Light" charset="0"/>
                <a:cs typeface="Montserrat Light" charset="0"/>
              </a:rPr>
              <a:t>usluga</a:t>
            </a:r>
            <a:r>
              <a:rPr lang="en-US" sz="1200" dirty="0">
                <a:solidFill>
                  <a:schemeClr val="tx1">
                    <a:lumMod val="50000"/>
                  </a:schemeClr>
                </a:solidFill>
                <a:ea typeface="Montserrat Light" charset="0"/>
                <a:cs typeface="Montserrat Light" charset="0"/>
              </a:rPr>
              <a:t>, a </a:t>
            </a:r>
            <a:r>
              <a:rPr lang="en-US" sz="1200" dirty="0" err="1">
                <a:solidFill>
                  <a:schemeClr val="tx1">
                    <a:lumMod val="50000"/>
                  </a:schemeClr>
                </a:solidFill>
                <a:ea typeface="Montserrat Light" charset="0"/>
                <a:cs typeface="Montserrat Light" charset="0"/>
              </a:rPr>
              <a:t>mrežna</a:t>
            </a:r>
            <a:r>
              <a:rPr lang="en-US" sz="1200" dirty="0">
                <a:solidFill>
                  <a:schemeClr val="tx1">
                    <a:lumMod val="50000"/>
                  </a:schemeClr>
                </a:solidFill>
                <a:ea typeface="Montserrat Light" charset="0"/>
                <a:cs typeface="Montserrat Light" charset="0"/>
              </a:rPr>
              <a:t> </a:t>
            </a:r>
            <a:r>
              <a:rPr lang="en-US" sz="1200" dirty="0" err="1">
                <a:solidFill>
                  <a:schemeClr val="tx1">
                    <a:lumMod val="50000"/>
                  </a:schemeClr>
                </a:solidFill>
                <a:ea typeface="Montserrat Light" charset="0"/>
                <a:cs typeface="Montserrat Light" charset="0"/>
              </a:rPr>
              <a:t>pristupačnost</a:t>
            </a:r>
            <a:r>
              <a:rPr lang="en-US" sz="1200" dirty="0">
                <a:solidFill>
                  <a:schemeClr val="tx1">
                    <a:lumMod val="50000"/>
                  </a:schemeClr>
                </a:solidFill>
                <a:ea typeface="Montserrat Light" charset="0"/>
                <a:cs typeface="Montserrat Light" charset="0"/>
              </a:rPr>
              <a:t> </a:t>
            </a:r>
            <a:r>
              <a:rPr lang="en-US" sz="1200" dirty="0" err="1">
                <a:solidFill>
                  <a:schemeClr val="tx1">
                    <a:lumMod val="50000"/>
                  </a:schemeClr>
                </a:solidFill>
                <a:ea typeface="Montserrat Light" charset="0"/>
                <a:cs typeface="Montserrat Light" charset="0"/>
              </a:rPr>
              <a:t>omogućuje</a:t>
            </a:r>
            <a:r>
              <a:rPr lang="en-US" sz="1200" dirty="0">
                <a:solidFill>
                  <a:schemeClr val="tx1">
                    <a:lumMod val="50000"/>
                  </a:schemeClr>
                </a:solidFill>
                <a:ea typeface="Montserrat Light" charset="0"/>
                <a:cs typeface="Montserrat Light" charset="0"/>
              </a:rPr>
              <a:t> </a:t>
            </a:r>
            <a:r>
              <a:rPr lang="en-US" sz="1200" dirty="0" err="1">
                <a:solidFill>
                  <a:schemeClr val="tx1">
                    <a:lumMod val="50000"/>
                  </a:schemeClr>
                </a:solidFill>
                <a:ea typeface="Montserrat Light" charset="0"/>
                <a:cs typeface="Montserrat Light" charset="0"/>
              </a:rPr>
              <a:t>svima</a:t>
            </a:r>
            <a:r>
              <a:rPr lang="en-US" sz="1200" dirty="0">
                <a:solidFill>
                  <a:schemeClr val="tx1">
                    <a:lumMod val="50000"/>
                  </a:schemeClr>
                </a:solidFill>
                <a:ea typeface="Montserrat Light" charset="0"/>
                <a:cs typeface="Montserrat Light" charset="0"/>
              </a:rPr>
              <a:t>, </a:t>
            </a:r>
            <a:r>
              <a:rPr lang="en-US" sz="1200" dirty="0" err="1">
                <a:solidFill>
                  <a:schemeClr val="tx1">
                    <a:lumMod val="50000"/>
                  </a:schemeClr>
                </a:solidFill>
                <a:ea typeface="Montserrat Light" charset="0"/>
                <a:cs typeface="Montserrat Light" charset="0"/>
              </a:rPr>
              <a:t>uključujući</a:t>
            </a:r>
            <a:r>
              <a:rPr lang="en-US" sz="1200" dirty="0">
                <a:solidFill>
                  <a:schemeClr val="tx1">
                    <a:lumMod val="50000"/>
                  </a:schemeClr>
                </a:solidFill>
                <a:ea typeface="Montserrat Light" charset="0"/>
                <a:cs typeface="Montserrat Light" charset="0"/>
              </a:rPr>
              <a:t> </a:t>
            </a:r>
            <a:r>
              <a:rPr lang="en-US" sz="1200" dirty="0" err="1">
                <a:solidFill>
                  <a:schemeClr val="tx1">
                    <a:lumMod val="50000"/>
                  </a:schemeClr>
                </a:solidFill>
                <a:ea typeface="Montserrat Light" charset="0"/>
                <a:cs typeface="Montserrat Light" charset="0"/>
              </a:rPr>
              <a:t>osobe</a:t>
            </a:r>
            <a:r>
              <a:rPr lang="en-US" sz="1200" dirty="0">
                <a:solidFill>
                  <a:schemeClr val="tx1">
                    <a:lumMod val="50000"/>
                  </a:schemeClr>
                </a:solidFill>
                <a:ea typeface="Montserrat Light" charset="0"/>
                <a:cs typeface="Montserrat Light" charset="0"/>
              </a:rPr>
              <a:t> s </a:t>
            </a:r>
            <a:r>
              <a:rPr lang="en-US" sz="1200" dirty="0" err="1">
                <a:solidFill>
                  <a:schemeClr val="tx1">
                    <a:lumMod val="50000"/>
                  </a:schemeClr>
                </a:solidFill>
                <a:ea typeface="Montserrat Light" charset="0"/>
                <a:cs typeface="Montserrat Light" charset="0"/>
              </a:rPr>
              <a:t>invaliditetom</a:t>
            </a:r>
            <a:r>
              <a:rPr lang="en-US" sz="1200" dirty="0">
                <a:solidFill>
                  <a:schemeClr val="tx1">
                    <a:lumMod val="50000"/>
                  </a:schemeClr>
                </a:solidFill>
                <a:ea typeface="Montserrat Light" charset="0"/>
                <a:cs typeface="Montserrat Light" charset="0"/>
              </a:rPr>
              <a:t>, da </a:t>
            </a:r>
            <a:r>
              <a:rPr lang="en-US" sz="1200" dirty="0" err="1">
                <a:solidFill>
                  <a:schemeClr val="tx1">
                    <a:lumMod val="50000"/>
                  </a:schemeClr>
                </a:solidFill>
                <a:ea typeface="Montserrat Light" charset="0"/>
                <a:cs typeface="Montserrat Light" charset="0"/>
              </a:rPr>
              <a:t>percipiraju</a:t>
            </a:r>
            <a:r>
              <a:rPr lang="en-US" sz="1200" dirty="0">
                <a:solidFill>
                  <a:schemeClr val="tx1">
                    <a:lumMod val="50000"/>
                  </a:schemeClr>
                </a:solidFill>
                <a:ea typeface="Montserrat Light" charset="0"/>
                <a:cs typeface="Montserrat Light" charset="0"/>
              </a:rPr>
              <a:t>, </a:t>
            </a:r>
            <a:r>
              <a:rPr lang="en-US" sz="1200" dirty="0" err="1">
                <a:solidFill>
                  <a:schemeClr val="tx1">
                    <a:lumMod val="50000"/>
                  </a:schemeClr>
                </a:solidFill>
                <a:ea typeface="Montserrat Light" charset="0"/>
                <a:cs typeface="Montserrat Light" charset="0"/>
              </a:rPr>
              <a:t>razumiju</a:t>
            </a:r>
            <a:r>
              <a:rPr lang="en-US" sz="1200" dirty="0">
                <a:solidFill>
                  <a:schemeClr val="tx1">
                    <a:lumMod val="50000"/>
                  </a:schemeClr>
                </a:solidFill>
                <a:ea typeface="Montserrat Light" charset="0"/>
                <a:cs typeface="Montserrat Light" charset="0"/>
              </a:rPr>
              <a:t> </a:t>
            </a:r>
            <a:r>
              <a:rPr lang="en-US" sz="1200" dirty="0" err="1">
                <a:solidFill>
                  <a:schemeClr val="tx1">
                    <a:lumMod val="50000"/>
                  </a:schemeClr>
                </a:solidFill>
                <a:ea typeface="Montserrat Light" charset="0"/>
                <a:cs typeface="Montserrat Light" charset="0"/>
              </a:rPr>
              <a:t>i</a:t>
            </a:r>
            <a:r>
              <a:rPr lang="en-US" sz="1200" dirty="0">
                <a:solidFill>
                  <a:schemeClr val="tx1">
                    <a:lumMod val="50000"/>
                  </a:schemeClr>
                </a:solidFill>
                <a:ea typeface="Montserrat Light" charset="0"/>
                <a:cs typeface="Montserrat Light" charset="0"/>
              </a:rPr>
              <a:t> </a:t>
            </a:r>
            <a:r>
              <a:rPr lang="en-US" sz="1200" dirty="0" err="1">
                <a:solidFill>
                  <a:schemeClr val="tx1">
                    <a:lumMod val="50000"/>
                  </a:schemeClr>
                </a:solidFill>
                <a:ea typeface="Montserrat Light" charset="0"/>
                <a:cs typeface="Montserrat Light" charset="0"/>
              </a:rPr>
              <a:t>ostvaruju</a:t>
            </a:r>
            <a:r>
              <a:rPr lang="en-US" sz="1200" dirty="0">
                <a:solidFill>
                  <a:schemeClr val="tx1">
                    <a:lumMod val="50000"/>
                  </a:schemeClr>
                </a:solidFill>
                <a:ea typeface="Montserrat Light" charset="0"/>
                <a:cs typeface="Montserrat Light" charset="0"/>
              </a:rPr>
              <a:t> </a:t>
            </a:r>
            <a:r>
              <a:rPr lang="en-US" sz="1200" dirty="0" err="1">
                <a:solidFill>
                  <a:schemeClr val="tx1">
                    <a:lumMod val="50000"/>
                  </a:schemeClr>
                </a:solidFill>
                <a:ea typeface="Montserrat Light" charset="0"/>
                <a:cs typeface="Montserrat Light" charset="0"/>
              </a:rPr>
              <a:t>interakciju</a:t>
            </a:r>
            <a:r>
              <a:rPr lang="en-US" sz="1200" dirty="0">
                <a:solidFill>
                  <a:schemeClr val="tx1">
                    <a:lumMod val="50000"/>
                  </a:schemeClr>
                </a:solidFill>
                <a:ea typeface="Montserrat Light" charset="0"/>
                <a:cs typeface="Montserrat Light" charset="0"/>
              </a:rPr>
              <a:t> </a:t>
            </a:r>
            <a:r>
              <a:rPr lang="en-US" sz="1200" dirty="0" err="1">
                <a:solidFill>
                  <a:schemeClr val="tx1">
                    <a:lumMod val="50000"/>
                  </a:schemeClr>
                </a:solidFill>
                <a:ea typeface="Montserrat Light" charset="0"/>
                <a:cs typeface="Montserrat Light" charset="0"/>
              </a:rPr>
              <a:t>putem</a:t>
            </a:r>
            <a:r>
              <a:rPr lang="en-US" sz="1200" dirty="0">
                <a:solidFill>
                  <a:schemeClr val="tx1">
                    <a:lumMod val="50000"/>
                  </a:schemeClr>
                </a:solidFill>
                <a:ea typeface="Montserrat Light" charset="0"/>
                <a:cs typeface="Montserrat Light" charset="0"/>
              </a:rPr>
              <a:t> </a:t>
            </a:r>
            <a:r>
              <a:rPr lang="en-US" sz="1200" dirty="0" err="1">
                <a:solidFill>
                  <a:schemeClr val="tx1">
                    <a:lumMod val="50000"/>
                  </a:schemeClr>
                </a:solidFill>
                <a:ea typeface="Montserrat Light" charset="0"/>
                <a:cs typeface="Montserrat Light" charset="0"/>
              </a:rPr>
              <a:t>interneta</a:t>
            </a:r>
            <a:r>
              <a:rPr lang="en-US" sz="1200" dirty="0">
                <a:solidFill>
                  <a:schemeClr val="tx1">
                    <a:lumMod val="50000"/>
                  </a:schemeClr>
                </a:solidFill>
                <a:ea typeface="Montserrat Light" charset="0"/>
                <a:cs typeface="Montserrat Light" charset="0"/>
              </a:rPr>
              <a:t>. </a:t>
            </a:r>
            <a:r>
              <a:rPr lang="en-US" sz="1200" dirty="0" err="1">
                <a:solidFill>
                  <a:schemeClr val="tx1">
                    <a:lumMod val="50000"/>
                  </a:schemeClr>
                </a:solidFill>
                <a:ea typeface="Montserrat Light" charset="0"/>
                <a:cs typeface="Montserrat Light" charset="0"/>
              </a:rPr>
              <a:t>Ista</a:t>
            </a:r>
            <a:r>
              <a:rPr lang="en-US" sz="1200" dirty="0">
                <a:solidFill>
                  <a:schemeClr val="tx1">
                    <a:lumMod val="50000"/>
                  </a:schemeClr>
                </a:solidFill>
                <a:ea typeface="Montserrat Light" charset="0"/>
                <a:cs typeface="Montserrat Light" charset="0"/>
              </a:rPr>
              <a:t> </a:t>
            </a:r>
            <a:r>
              <a:rPr lang="en-US" sz="1200" dirty="0" err="1">
                <a:solidFill>
                  <a:schemeClr val="tx1">
                    <a:lumMod val="50000"/>
                  </a:schemeClr>
                </a:solidFill>
                <a:ea typeface="Montserrat Light" charset="0"/>
                <a:cs typeface="Montserrat Light" charset="0"/>
              </a:rPr>
              <a:t>vizija</a:t>
            </a:r>
            <a:r>
              <a:rPr lang="en-US" sz="1200" dirty="0">
                <a:solidFill>
                  <a:schemeClr val="tx1">
                    <a:lumMod val="50000"/>
                  </a:schemeClr>
                </a:solidFill>
                <a:ea typeface="Montserrat Light" charset="0"/>
                <a:cs typeface="Montserrat Light" charset="0"/>
              </a:rPr>
              <a:t> </a:t>
            </a:r>
            <a:r>
              <a:rPr lang="en-US" sz="1200" dirty="0" err="1">
                <a:solidFill>
                  <a:schemeClr val="tx1">
                    <a:lumMod val="50000"/>
                  </a:schemeClr>
                </a:solidFill>
                <a:ea typeface="Montserrat Light" charset="0"/>
                <a:cs typeface="Montserrat Light" charset="0"/>
              </a:rPr>
              <a:t>pristupačnosti</a:t>
            </a:r>
            <a:r>
              <a:rPr lang="en-US" sz="1200" dirty="0">
                <a:solidFill>
                  <a:schemeClr val="tx1">
                    <a:lumMod val="50000"/>
                  </a:schemeClr>
                </a:solidFill>
                <a:ea typeface="Montserrat Light" charset="0"/>
                <a:cs typeface="Montserrat Light" charset="0"/>
              </a:rPr>
              <a:t> </a:t>
            </a:r>
            <a:r>
              <a:rPr lang="en-US" sz="1200" dirty="0" err="1">
                <a:solidFill>
                  <a:schemeClr val="tx1">
                    <a:lumMod val="50000"/>
                  </a:schemeClr>
                </a:solidFill>
                <a:ea typeface="Montserrat Light" charset="0"/>
                <a:cs typeface="Montserrat Light" charset="0"/>
              </a:rPr>
              <a:t>trebala</a:t>
            </a:r>
            <a:r>
              <a:rPr lang="en-US" sz="1200" dirty="0">
                <a:solidFill>
                  <a:schemeClr val="tx1">
                    <a:lumMod val="50000"/>
                  </a:schemeClr>
                </a:solidFill>
                <a:ea typeface="Montserrat Light" charset="0"/>
                <a:cs typeface="Montserrat Light" charset="0"/>
              </a:rPr>
              <a:t> bi se </a:t>
            </a:r>
            <a:r>
              <a:rPr lang="en-US" sz="1200" dirty="0" err="1">
                <a:solidFill>
                  <a:schemeClr val="tx1">
                    <a:lumMod val="50000"/>
                  </a:schemeClr>
                </a:solidFill>
                <a:ea typeface="Montserrat Light" charset="0"/>
                <a:cs typeface="Montserrat Light" charset="0"/>
              </a:rPr>
              <a:t>primjenjivati</a:t>
            </a:r>
            <a:r>
              <a:rPr lang="en-US" sz="1200" dirty="0">
                <a:solidFill>
                  <a:schemeClr val="tx1">
                    <a:lumMod val="50000"/>
                  </a:schemeClr>
                </a:solidFill>
                <a:ea typeface="Montserrat Light" charset="0"/>
                <a:cs typeface="Montserrat Light" charset="0"/>
              </a:rPr>
              <a:t> </a:t>
            </a:r>
            <a:r>
              <a:rPr lang="en-US" sz="1200" dirty="0" err="1">
                <a:solidFill>
                  <a:schemeClr val="tx1">
                    <a:lumMod val="50000"/>
                  </a:schemeClr>
                </a:solidFill>
                <a:ea typeface="Montserrat Light" charset="0"/>
                <a:cs typeface="Montserrat Light" charset="0"/>
              </a:rPr>
              <a:t>na</a:t>
            </a:r>
            <a:r>
              <a:rPr lang="en-US" sz="1200" dirty="0">
                <a:solidFill>
                  <a:schemeClr val="tx1">
                    <a:lumMod val="50000"/>
                  </a:schemeClr>
                </a:solidFill>
                <a:ea typeface="Montserrat Light" charset="0"/>
                <a:cs typeface="Montserrat Light" charset="0"/>
              </a:rPr>
              <a:t> </a:t>
            </a:r>
            <a:r>
              <a:rPr lang="en-US" sz="1200" dirty="0" err="1">
                <a:solidFill>
                  <a:schemeClr val="tx1">
                    <a:lumMod val="50000"/>
                  </a:schemeClr>
                </a:solidFill>
                <a:ea typeface="Montserrat Light" charset="0"/>
                <a:cs typeface="Montserrat Light" charset="0"/>
              </a:rPr>
              <a:t>mobilne</a:t>
            </a:r>
            <a:r>
              <a:rPr lang="en-US" sz="1200" dirty="0">
                <a:solidFill>
                  <a:schemeClr val="tx1">
                    <a:lumMod val="50000"/>
                  </a:schemeClr>
                </a:solidFill>
                <a:ea typeface="Montserrat Light" charset="0"/>
                <a:cs typeface="Montserrat Light" charset="0"/>
              </a:rPr>
              <a:t> </a:t>
            </a:r>
            <a:r>
              <a:rPr lang="en-US" sz="1200" dirty="0" err="1">
                <a:solidFill>
                  <a:schemeClr val="tx1">
                    <a:lumMod val="50000"/>
                  </a:schemeClr>
                </a:solidFill>
                <a:ea typeface="Montserrat Light" charset="0"/>
                <a:cs typeface="Montserrat Light" charset="0"/>
              </a:rPr>
              <a:t>aplikacije</a:t>
            </a:r>
            <a:r>
              <a:rPr lang="en-US" sz="1200" dirty="0">
                <a:solidFill>
                  <a:schemeClr val="tx1">
                    <a:lumMod val="50000"/>
                  </a:schemeClr>
                </a:solidFill>
                <a:ea typeface="Montserrat Light" charset="0"/>
                <a:cs typeface="Montserrat Light" charset="0"/>
              </a:rPr>
              <a:t>.</a:t>
            </a:r>
            <a:br>
              <a:rPr lang="en-US" sz="1200" dirty="0">
                <a:solidFill>
                  <a:schemeClr val="tx1">
                    <a:lumMod val="50000"/>
                  </a:schemeClr>
                </a:solidFill>
                <a:ea typeface="Montserrat Light" charset="0"/>
                <a:cs typeface="Montserrat Light" charset="0"/>
              </a:rPr>
            </a:br>
            <a:r>
              <a:rPr lang="en-US" sz="1200" b="1" spc="300" dirty="0">
                <a:solidFill>
                  <a:schemeClr val="tx2"/>
                </a:solidFill>
                <a:latin typeface="Montserrat" charset="0"/>
                <a:ea typeface="Montserrat" charset="0"/>
                <a:cs typeface="Montserrat" charset="0"/>
              </a:rPr>
              <a:t>UNCRPD: </a:t>
            </a:r>
            <a:r>
              <a:rPr lang="en-US" sz="1200" dirty="0" err="1">
                <a:solidFill>
                  <a:schemeClr val="tx1">
                    <a:lumMod val="50000"/>
                  </a:schemeClr>
                </a:solidFill>
                <a:ea typeface="Montserrat Light" charset="0"/>
                <a:cs typeface="Montserrat Light" charset="0"/>
              </a:rPr>
              <a:t>Konvencija</a:t>
            </a:r>
            <a:r>
              <a:rPr lang="en-US" sz="1200" dirty="0">
                <a:solidFill>
                  <a:schemeClr val="tx1">
                    <a:lumMod val="50000"/>
                  </a:schemeClr>
                </a:solidFill>
                <a:ea typeface="Montserrat Light" charset="0"/>
                <a:cs typeface="Montserrat Light" charset="0"/>
              </a:rPr>
              <a:t> </a:t>
            </a:r>
            <a:r>
              <a:rPr lang="en-US" sz="1200" dirty="0" err="1">
                <a:solidFill>
                  <a:schemeClr val="tx1">
                    <a:lumMod val="50000"/>
                  </a:schemeClr>
                </a:solidFill>
                <a:ea typeface="Montserrat Light" charset="0"/>
                <a:cs typeface="Montserrat Light" charset="0"/>
              </a:rPr>
              <a:t>Ujedinjenih</a:t>
            </a:r>
            <a:r>
              <a:rPr lang="en-US" sz="1200" dirty="0">
                <a:solidFill>
                  <a:schemeClr val="tx1">
                    <a:lumMod val="50000"/>
                  </a:schemeClr>
                </a:solidFill>
                <a:ea typeface="Montserrat Light" charset="0"/>
                <a:cs typeface="Montserrat Light" charset="0"/>
              </a:rPr>
              <a:t> </a:t>
            </a:r>
            <a:r>
              <a:rPr lang="en-US" sz="1200" dirty="0" err="1">
                <a:solidFill>
                  <a:schemeClr val="tx1">
                    <a:lumMod val="50000"/>
                  </a:schemeClr>
                </a:solidFill>
                <a:ea typeface="Montserrat Light" charset="0"/>
                <a:cs typeface="Montserrat Light" charset="0"/>
              </a:rPr>
              <a:t>naroda</a:t>
            </a:r>
            <a:r>
              <a:rPr lang="en-US" sz="1200" dirty="0">
                <a:solidFill>
                  <a:schemeClr val="tx1">
                    <a:lumMod val="50000"/>
                  </a:schemeClr>
                </a:solidFill>
                <a:ea typeface="Montserrat Light" charset="0"/>
                <a:cs typeface="Montserrat Light" charset="0"/>
              </a:rPr>
              <a:t> o </a:t>
            </a:r>
            <a:r>
              <a:rPr lang="en-US" sz="1200" dirty="0" err="1">
                <a:solidFill>
                  <a:schemeClr val="tx1">
                    <a:lumMod val="50000"/>
                  </a:schemeClr>
                </a:solidFill>
                <a:ea typeface="Montserrat Light" charset="0"/>
                <a:cs typeface="Montserrat Light" charset="0"/>
              </a:rPr>
              <a:t>pravima</a:t>
            </a:r>
            <a:r>
              <a:rPr lang="en-US" sz="1200" dirty="0">
                <a:solidFill>
                  <a:schemeClr val="tx1">
                    <a:lumMod val="50000"/>
                  </a:schemeClr>
                </a:solidFill>
                <a:ea typeface="Montserrat Light" charset="0"/>
                <a:cs typeface="Montserrat Light" charset="0"/>
              </a:rPr>
              <a:t> </a:t>
            </a:r>
            <a:r>
              <a:rPr lang="en-US" sz="1200" dirty="0" err="1">
                <a:solidFill>
                  <a:schemeClr val="tx1">
                    <a:lumMod val="50000"/>
                  </a:schemeClr>
                </a:solidFill>
                <a:ea typeface="Montserrat Light" charset="0"/>
                <a:cs typeface="Montserrat Light" charset="0"/>
              </a:rPr>
              <a:t>osoba</a:t>
            </a:r>
            <a:r>
              <a:rPr lang="en-US" sz="1200" dirty="0">
                <a:solidFill>
                  <a:schemeClr val="tx1">
                    <a:lumMod val="50000"/>
                  </a:schemeClr>
                </a:solidFill>
                <a:ea typeface="Montserrat Light" charset="0"/>
                <a:cs typeface="Montserrat Light" charset="0"/>
              </a:rPr>
              <a:t> s </a:t>
            </a:r>
            <a:r>
              <a:rPr lang="en-US" sz="1200" dirty="0" err="1">
                <a:solidFill>
                  <a:schemeClr val="tx1">
                    <a:lumMod val="50000"/>
                  </a:schemeClr>
                </a:solidFill>
                <a:ea typeface="Montserrat Light" charset="0"/>
                <a:cs typeface="Montserrat Light" charset="0"/>
              </a:rPr>
              <a:t>invaliditetom</a:t>
            </a:r>
            <a:r>
              <a:rPr lang="en-US" sz="1200" dirty="0">
                <a:solidFill>
                  <a:schemeClr val="tx1">
                    <a:lumMod val="50000"/>
                  </a:schemeClr>
                </a:solidFill>
                <a:ea typeface="Montserrat Light" charset="0"/>
                <a:cs typeface="Montserrat Light" charset="0"/>
              </a:rPr>
              <a:t>. </a:t>
            </a:r>
            <a:r>
              <a:rPr lang="en-US" sz="1200" dirty="0" err="1">
                <a:solidFill>
                  <a:schemeClr val="tx1">
                    <a:lumMod val="50000"/>
                  </a:schemeClr>
                </a:solidFill>
                <a:ea typeface="Montserrat Light" charset="0"/>
                <a:cs typeface="Montserrat Light" charset="0"/>
              </a:rPr>
              <a:t>Standardna</a:t>
            </a:r>
            <a:r>
              <a:rPr lang="en-US" sz="1200" dirty="0">
                <a:solidFill>
                  <a:schemeClr val="tx1">
                    <a:lumMod val="50000"/>
                  </a:schemeClr>
                </a:solidFill>
                <a:ea typeface="Montserrat Light" charset="0"/>
                <a:cs typeface="Montserrat Light" charset="0"/>
              </a:rPr>
              <a:t> </a:t>
            </a:r>
            <a:r>
              <a:rPr lang="en-US" sz="1200" dirty="0" err="1">
                <a:solidFill>
                  <a:schemeClr val="tx1">
                    <a:lumMod val="50000"/>
                  </a:schemeClr>
                </a:solidFill>
                <a:ea typeface="Montserrat Light" charset="0"/>
                <a:cs typeface="Montserrat Light" charset="0"/>
              </a:rPr>
              <a:t>pravila</a:t>
            </a:r>
            <a:r>
              <a:rPr lang="en-US" sz="1200" dirty="0">
                <a:solidFill>
                  <a:schemeClr val="tx1">
                    <a:lumMod val="50000"/>
                  </a:schemeClr>
                </a:solidFill>
                <a:ea typeface="Montserrat Light" charset="0"/>
                <a:cs typeface="Montserrat Light" charset="0"/>
              </a:rPr>
              <a:t> UN-a o </a:t>
            </a:r>
            <a:r>
              <a:rPr lang="en-US" sz="1200" dirty="0" err="1">
                <a:solidFill>
                  <a:schemeClr val="tx1">
                    <a:lumMod val="50000"/>
                  </a:schemeClr>
                </a:solidFill>
                <a:ea typeface="Montserrat Light" charset="0"/>
                <a:cs typeface="Montserrat Light" charset="0"/>
              </a:rPr>
              <a:t>izjednačavanju</a:t>
            </a:r>
            <a:r>
              <a:rPr lang="en-US" sz="1200" dirty="0">
                <a:solidFill>
                  <a:schemeClr val="tx1">
                    <a:lumMod val="50000"/>
                  </a:schemeClr>
                </a:solidFill>
                <a:ea typeface="Montserrat Light" charset="0"/>
                <a:cs typeface="Montserrat Light" charset="0"/>
              </a:rPr>
              <a:t> </a:t>
            </a:r>
            <a:r>
              <a:rPr lang="en-US" sz="1200" dirty="0" err="1">
                <a:solidFill>
                  <a:schemeClr val="tx1">
                    <a:lumMod val="50000"/>
                  </a:schemeClr>
                </a:solidFill>
                <a:ea typeface="Montserrat Light" charset="0"/>
                <a:cs typeface="Montserrat Light" charset="0"/>
              </a:rPr>
              <a:t>mogućnosti</a:t>
            </a:r>
            <a:r>
              <a:rPr lang="en-US" sz="1200" dirty="0">
                <a:solidFill>
                  <a:schemeClr val="tx1">
                    <a:lumMod val="50000"/>
                  </a:schemeClr>
                </a:solidFill>
                <a:ea typeface="Montserrat Light" charset="0"/>
                <a:cs typeface="Montserrat Light" charset="0"/>
              </a:rPr>
              <a:t> za </a:t>
            </a:r>
            <a:r>
              <a:rPr lang="en-US" sz="1200" dirty="0" err="1">
                <a:solidFill>
                  <a:schemeClr val="tx1">
                    <a:lumMod val="50000"/>
                  </a:schemeClr>
                </a:solidFill>
                <a:ea typeface="Montserrat Light" charset="0"/>
                <a:cs typeface="Montserrat Light" charset="0"/>
              </a:rPr>
              <a:t>osobe</a:t>
            </a:r>
            <a:r>
              <a:rPr lang="en-US" sz="1200" dirty="0">
                <a:solidFill>
                  <a:schemeClr val="tx1">
                    <a:lumMod val="50000"/>
                  </a:schemeClr>
                </a:solidFill>
                <a:ea typeface="Montserrat Light" charset="0"/>
                <a:cs typeface="Montserrat Light" charset="0"/>
              </a:rPr>
              <a:t> s </a:t>
            </a:r>
            <a:r>
              <a:rPr lang="en-US" sz="1200" dirty="0" err="1">
                <a:solidFill>
                  <a:schemeClr val="tx1">
                    <a:lumMod val="50000"/>
                  </a:schemeClr>
                </a:solidFill>
                <a:ea typeface="Montserrat Light" charset="0"/>
                <a:cs typeface="Montserrat Light" charset="0"/>
              </a:rPr>
              <a:t>invaliditetom</a:t>
            </a:r>
            <a:r>
              <a:rPr lang="en-US" sz="1200" dirty="0">
                <a:solidFill>
                  <a:schemeClr val="tx1">
                    <a:lumMod val="50000"/>
                  </a:schemeClr>
                </a:solidFill>
                <a:ea typeface="Montserrat Light" charset="0"/>
                <a:cs typeface="Montserrat Light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1" spc="300" dirty="0">
              <a:solidFill>
                <a:schemeClr val="tx2"/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83148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D8A9B0-80EF-A34D-B345-E2DEC5501E01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70817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02257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 latinLnBrk="0"/>
            <a:r>
              <a:rPr lang="hr-HR" sz="1200" b="0" i="0" dirty="0">
                <a:effectLst/>
                <a:latin typeface="+mj-lt"/>
                <a:ea typeface="+mj-ea"/>
                <a:cs typeface="+mj-cs"/>
                <a:sym typeface="Calibri"/>
              </a:rPr>
              <a:t>World Wide Web </a:t>
            </a:r>
            <a:r>
              <a:rPr lang="hr-HR" sz="1200" b="0" i="0" dirty="0" err="1">
                <a:effectLst/>
                <a:latin typeface="+mj-lt"/>
                <a:ea typeface="+mj-ea"/>
                <a:cs typeface="+mj-cs"/>
                <a:sym typeface="Calibri"/>
              </a:rPr>
              <a:t>Consortium</a:t>
            </a:r>
            <a:r>
              <a:rPr lang="hr-HR" sz="1200" b="0" i="0" dirty="0">
                <a:effectLst/>
                <a:latin typeface="+mj-lt"/>
                <a:ea typeface="+mj-ea"/>
                <a:cs typeface="+mj-cs"/>
                <a:sym typeface="Calibri"/>
              </a:rPr>
              <a:t> je organizacija koja se bavi standardizacijom tehnologija korištenih na webu. Osnovana je u listopadu 1994. godine u suradnji između </a:t>
            </a:r>
            <a:r>
              <a:rPr lang="hr-HR" sz="1200" b="0" i="0" dirty="0" err="1">
                <a:effectLst/>
                <a:latin typeface="+mj-lt"/>
                <a:ea typeface="+mj-ea"/>
                <a:cs typeface="+mj-cs"/>
                <a:sym typeface="Calibri"/>
              </a:rPr>
              <a:t>Massachusetts</a:t>
            </a:r>
            <a:r>
              <a:rPr lang="hr-HR" sz="1200" b="0" i="0" dirty="0">
                <a:effectLst/>
                <a:latin typeface="+mj-lt"/>
                <a:ea typeface="+mj-ea"/>
                <a:cs typeface="+mj-cs"/>
                <a:sym typeface="Calibri"/>
              </a:rPr>
              <a:t> Institute </a:t>
            </a:r>
            <a:r>
              <a:rPr lang="hr-HR" sz="1200" b="0" i="0" dirty="0" err="1">
                <a:effectLst/>
                <a:latin typeface="+mj-lt"/>
                <a:ea typeface="+mj-ea"/>
                <a:cs typeface="+mj-cs"/>
                <a:sym typeface="Calibri"/>
              </a:rPr>
              <a:t>of</a:t>
            </a:r>
            <a:r>
              <a:rPr lang="hr-HR" sz="1200" b="0" i="0" dirty="0">
                <a:effectLst/>
                <a:latin typeface="+mj-lt"/>
                <a:ea typeface="+mj-ea"/>
                <a:cs typeface="+mj-cs"/>
                <a:sym typeface="Calibri"/>
              </a:rPr>
              <a:t> Technology i Europske organizacije za nuklearna istraživanja.</a:t>
            </a:r>
          </a:p>
          <a:p>
            <a:r>
              <a:rPr lang="hr-HR" sz="1200" b="0" i="0" dirty="0">
                <a:effectLst/>
                <a:latin typeface="+mj-lt"/>
                <a:ea typeface="+mj-ea"/>
                <a:cs typeface="+mj-cs"/>
                <a:sym typeface="Calibri"/>
              </a:rPr>
              <a:t>Design </a:t>
            </a:r>
            <a:r>
              <a:rPr lang="hr-HR" sz="1200" b="0" i="0" dirty="0" err="1">
                <a:effectLst/>
                <a:latin typeface="+mj-lt"/>
                <a:ea typeface="+mj-ea"/>
                <a:cs typeface="+mj-cs"/>
                <a:sym typeface="Calibri"/>
              </a:rPr>
              <a:t>Principles</a:t>
            </a:r>
            <a:endParaRPr lang="hr-HR" sz="1200" b="0" i="0" dirty="0">
              <a:effectLst/>
              <a:latin typeface="+mj-lt"/>
              <a:ea typeface="+mj-ea"/>
              <a:cs typeface="+mj-cs"/>
              <a:sym typeface="Calibri"/>
            </a:endParaRPr>
          </a:p>
          <a:p>
            <a:r>
              <a:rPr lang="hr-HR" sz="1200" b="0" i="0" dirty="0" err="1">
                <a:effectLst/>
                <a:latin typeface="+mj-lt"/>
                <a:ea typeface="+mj-ea"/>
                <a:cs typeface="+mj-cs"/>
                <a:sym typeface="Calibri"/>
              </a:rPr>
              <a:t>The</a:t>
            </a:r>
            <a:r>
              <a:rPr lang="hr-HR" sz="1200" b="0" i="0" dirty="0">
                <a:effectLst/>
                <a:latin typeface="+mj-lt"/>
                <a:ea typeface="+mj-ea"/>
                <a:cs typeface="+mj-cs"/>
                <a:sym typeface="Calibri"/>
              </a:rPr>
              <a:t> </a:t>
            </a:r>
            <a:r>
              <a:rPr lang="hr-HR" sz="1200" b="0" i="0" dirty="0" err="1">
                <a:effectLst/>
                <a:latin typeface="+mj-lt"/>
                <a:ea typeface="+mj-ea"/>
                <a:cs typeface="+mj-cs"/>
                <a:sym typeface="Calibri"/>
              </a:rPr>
              <a:t>following</a:t>
            </a:r>
            <a:r>
              <a:rPr lang="hr-HR" sz="1200" b="0" i="0" dirty="0">
                <a:effectLst/>
                <a:latin typeface="+mj-lt"/>
                <a:ea typeface="+mj-ea"/>
                <a:cs typeface="+mj-cs"/>
                <a:sym typeface="Calibri"/>
              </a:rPr>
              <a:t> design </a:t>
            </a:r>
            <a:r>
              <a:rPr lang="hr-HR" sz="1200" b="0" i="0" dirty="0" err="1">
                <a:effectLst/>
                <a:latin typeface="+mj-lt"/>
                <a:ea typeface="+mj-ea"/>
                <a:cs typeface="+mj-cs"/>
                <a:sym typeface="Calibri"/>
              </a:rPr>
              <a:t>principles</a:t>
            </a:r>
            <a:r>
              <a:rPr lang="hr-HR" sz="1200" b="0" i="0" dirty="0">
                <a:effectLst/>
                <a:latin typeface="+mj-lt"/>
                <a:ea typeface="+mj-ea"/>
                <a:cs typeface="+mj-cs"/>
                <a:sym typeface="Calibri"/>
              </a:rPr>
              <a:t> </a:t>
            </a:r>
            <a:r>
              <a:rPr lang="hr-HR" sz="1200" b="0" i="0" dirty="0" err="1">
                <a:effectLst/>
                <a:latin typeface="+mj-lt"/>
                <a:ea typeface="+mj-ea"/>
                <a:cs typeface="+mj-cs"/>
                <a:sym typeface="Calibri"/>
              </a:rPr>
              <a:t>guide</a:t>
            </a:r>
            <a:r>
              <a:rPr lang="hr-HR" sz="1200" b="0" i="0" dirty="0">
                <a:effectLst/>
                <a:latin typeface="+mj-lt"/>
                <a:ea typeface="+mj-ea"/>
                <a:cs typeface="+mj-cs"/>
                <a:sym typeface="Calibri"/>
              </a:rPr>
              <a:t> W3C's </a:t>
            </a:r>
            <a:r>
              <a:rPr lang="hr-HR" sz="1200" b="0" i="0" dirty="0" err="1">
                <a:effectLst/>
                <a:latin typeface="+mj-lt"/>
                <a:ea typeface="+mj-ea"/>
                <a:cs typeface="+mj-cs"/>
                <a:sym typeface="Calibri"/>
              </a:rPr>
              <a:t>work</a:t>
            </a:r>
            <a:r>
              <a:rPr lang="hr-HR" sz="1200" b="0" i="0" dirty="0">
                <a:effectLst/>
                <a:latin typeface="+mj-lt"/>
                <a:ea typeface="+mj-ea"/>
                <a:cs typeface="+mj-cs"/>
                <a:sym typeface="Calibri"/>
              </a:rPr>
              <a:t>.</a:t>
            </a:r>
          </a:p>
          <a:p>
            <a:r>
              <a:rPr lang="hr-HR" sz="1200" b="0" i="0" dirty="0">
                <a:effectLst/>
                <a:latin typeface="+mj-lt"/>
                <a:ea typeface="+mj-ea"/>
                <a:cs typeface="+mj-cs"/>
                <a:sym typeface="Calibri"/>
              </a:rPr>
              <a:t>Web for All</a:t>
            </a:r>
          </a:p>
          <a:p>
            <a:r>
              <a:rPr lang="hr-HR" sz="1200" b="0" i="0" dirty="0" err="1">
                <a:effectLst/>
                <a:latin typeface="+mj-lt"/>
                <a:ea typeface="+mj-ea"/>
                <a:cs typeface="+mj-cs"/>
                <a:sym typeface="Calibri"/>
              </a:rPr>
              <a:t>The</a:t>
            </a:r>
            <a:r>
              <a:rPr lang="hr-HR" sz="1200" b="0" i="0" dirty="0">
                <a:effectLst/>
                <a:latin typeface="+mj-lt"/>
                <a:ea typeface="+mj-ea"/>
                <a:cs typeface="+mj-cs"/>
                <a:sym typeface="Calibri"/>
              </a:rPr>
              <a:t> </a:t>
            </a:r>
            <a:r>
              <a:rPr lang="hr-HR" sz="1200" b="0" i="0" dirty="0" err="1">
                <a:effectLst/>
                <a:latin typeface="+mj-lt"/>
                <a:ea typeface="+mj-ea"/>
                <a:cs typeface="+mj-cs"/>
                <a:sym typeface="Calibri"/>
              </a:rPr>
              <a:t>social</a:t>
            </a:r>
            <a:r>
              <a:rPr lang="hr-HR" sz="1200" b="0" i="0" dirty="0">
                <a:effectLst/>
                <a:latin typeface="+mj-lt"/>
                <a:ea typeface="+mj-ea"/>
                <a:cs typeface="+mj-cs"/>
                <a:sym typeface="Calibri"/>
              </a:rPr>
              <a:t> </a:t>
            </a:r>
            <a:r>
              <a:rPr lang="hr-HR" sz="1200" b="0" i="0" dirty="0" err="1">
                <a:effectLst/>
                <a:latin typeface="+mj-lt"/>
                <a:ea typeface="+mj-ea"/>
                <a:cs typeface="+mj-cs"/>
                <a:sym typeface="Calibri"/>
              </a:rPr>
              <a:t>value</a:t>
            </a:r>
            <a:r>
              <a:rPr lang="hr-HR" sz="1200" b="0" i="0" dirty="0">
                <a:effectLst/>
                <a:latin typeface="+mj-lt"/>
                <a:ea typeface="+mj-ea"/>
                <a:cs typeface="+mj-cs"/>
                <a:sym typeface="Calibri"/>
              </a:rPr>
              <a:t> </a:t>
            </a:r>
            <a:r>
              <a:rPr lang="hr-HR" sz="1200" b="0" i="0" dirty="0" err="1">
                <a:effectLst/>
                <a:latin typeface="+mj-lt"/>
                <a:ea typeface="+mj-ea"/>
                <a:cs typeface="+mj-cs"/>
                <a:sym typeface="Calibri"/>
              </a:rPr>
              <a:t>of</a:t>
            </a:r>
            <a:r>
              <a:rPr lang="hr-HR" sz="1200" b="0" i="0" dirty="0">
                <a:effectLst/>
                <a:latin typeface="+mj-lt"/>
                <a:ea typeface="+mj-ea"/>
                <a:cs typeface="+mj-cs"/>
                <a:sym typeface="Calibri"/>
              </a:rPr>
              <a:t> </a:t>
            </a:r>
            <a:r>
              <a:rPr lang="hr-HR" sz="1200" b="0" i="0" dirty="0" err="1">
                <a:effectLst/>
                <a:latin typeface="+mj-lt"/>
                <a:ea typeface="+mj-ea"/>
                <a:cs typeface="+mj-cs"/>
                <a:sym typeface="Calibri"/>
              </a:rPr>
              <a:t>the</a:t>
            </a:r>
            <a:r>
              <a:rPr lang="hr-HR" sz="1200" b="0" i="0" dirty="0">
                <a:effectLst/>
                <a:latin typeface="+mj-lt"/>
                <a:ea typeface="+mj-ea"/>
                <a:cs typeface="+mj-cs"/>
                <a:sym typeface="Calibri"/>
              </a:rPr>
              <a:t> Web </a:t>
            </a:r>
            <a:r>
              <a:rPr lang="hr-HR" sz="1200" b="0" i="0" dirty="0" err="1">
                <a:effectLst/>
                <a:latin typeface="+mj-lt"/>
                <a:ea typeface="+mj-ea"/>
                <a:cs typeface="+mj-cs"/>
                <a:sym typeface="Calibri"/>
              </a:rPr>
              <a:t>is</a:t>
            </a:r>
            <a:r>
              <a:rPr lang="hr-HR" sz="1200" b="0" i="0" dirty="0">
                <a:effectLst/>
                <a:latin typeface="+mj-lt"/>
                <a:ea typeface="+mj-ea"/>
                <a:cs typeface="+mj-cs"/>
                <a:sym typeface="Calibri"/>
              </a:rPr>
              <a:t> </a:t>
            </a:r>
            <a:r>
              <a:rPr lang="hr-HR" sz="1200" b="0" i="0" dirty="0" err="1">
                <a:effectLst/>
                <a:latin typeface="+mj-lt"/>
                <a:ea typeface="+mj-ea"/>
                <a:cs typeface="+mj-cs"/>
                <a:sym typeface="Calibri"/>
              </a:rPr>
              <a:t>that</a:t>
            </a:r>
            <a:r>
              <a:rPr lang="hr-HR" sz="1200" b="0" i="0" dirty="0">
                <a:effectLst/>
                <a:latin typeface="+mj-lt"/>
                <a:ea typeface="+mj-ea"/>
                <a:cs typeface="+mj-cs"/>
                <a:sym typeface="Calibri"/>
              </a:rPr>
              <a:t> </a:t>
            </a:r>
            <a:r>
              <a:rPr lang="hr-HR" sz="1200" b="0" i="0" dirty="0" err="1">
                <a:effectLst/>
                <a:latin typeface="+mj-lt"/>
                <a:ea typeface="+mj-ea"/>
                <a:cs typeface="+mj-cs"/>
                <a:sym typeface="Calibri"/>
              </a:rPr>
              <a:t>it</a:t>
            </a:r>
            <a:r>
              <a:rPr lang="hr-HR" sz="1200" b="0" i="0" dirty="0">
                <a:effectLst/>
                <a:latin typeface="+mj-lt"/>
                <a:ea typeface="+mj-ea"/>
                <a:cs typeface="+mj-cs"/>
                <a:sym typeface="Calibri"/>
              </a:rPr>
              <a:t> </a:t>
            </a:r>
            <a:r>
              <a:rPr lang="hr-HR" sz="1200" b="0" i="0" dirty="0" err="1">
                <a:effectLst/>
                <a:latin typeface="+mj-lt"/>
                <a:ea typeface="+mj-ea"/>
                <a:cs typeface="+mj-cs"/>
                <a:sym typeface="Calibri"/>
              </a:rPr>
              <a:t>enables</a:t>
            </a:r>
            <a:r>
              <a:rPr lang="hr-HR" sz="1200" b="0" i="0" dirty="0">
                <a:effectLst/>
                <a:latin typeface="+mj-lt"/>
                <a:ea typeface="+mj-ea"/>
                <a:cs typeface="+mj-cs"/>
                <a:sym typeface="Calibri"/>
              </a:rPr>
              <a:t> human </a:t>
            </a:r>
            <a:r>
              <a:rPr lang="hr-HR" sz="1200" b="0" i="0" dirty="0" err="1">
                <a:effectLst/>
                <a:latin typeface="+mj-lt"/>
                <a:ea typeface="+mj-ea"/>
                <a:cs typeface="+mj-cs"/>
                <a:sym typeface="Calibri"/>
              </a:rPr>
              <a:t>communication</a:t>
            </a:r>
            <a:r>
              <a:rPr lang="hr-HR" sz="1200" b="0" i="0" dirty="0">
                <a:effectLst/>
                <a:latin typeface="+mj-lt"/>
                <a:ea typeface="+mj-ea"/>
                <a:cs typeface="+mj-cs"/>
                <a:sym typeface="Calibri"/>
              </a:rPr>
              <a:t>, </a:t>
            </a:r>
            <a:r>
              <a:rPr lang="hr-HR" sz="1200" b="0" i="0" dirty="0" err="1">
                <a:effectLst/>
                <a:latin typeface="+mj-lt"/>
                <a:ea typeface="+mj-ea"/>
                <a:cs typeface="+mj-cs"/>
                <a:sym typeface="Calibri"/>
              </a:rPr>
              <a:t>commerce</a:t>
            </a:r>
            <a:r>
              <a:rPr lang="hr-HR" sz="1200" b="0" i="0" dirty="0">
                <a:effectLst/>
                <a:latin typeface="+mj-lt"/>
                <a:ea typeface="+mj-ea"/>
                <a:cs typeface="+mj-cs"/>
                <a:sym typeface="Calibri"/>
              </a:rPr>
              <a:t>, </a:t>
            </a:r>
            <a:r>
              <a:rPr lang="hr-HR" sz="1200" b="0" i="0" dirty="0" err="1">
                <a:effectLst/>
                <a:latin typeface="+mj-lt"/>
                <a:ea typeface="+mj-ea"/>
                <a:cs typeface="+mj-cs"/>
                <a:sym typeface="Calibri"/>
              </a:rPr>
              <a:t>and</a:t>
            </a:r>
            <a:r>
              <a:rPr lang="hr-HR" sz="1200" b="0" i="0" dirty="0">
                <a:effectLst/>
                <a:latin typeface="+mj-lt"/>
                <a:ea typeface="+mj-ea"/>
                <a:cs typeface="+mj-cs"/>
                <a:sym typeface="Calibri"/>
              </a:rPr>
              <a:t> </a:t>
            </a:r>
            <a:r>
              <a:rPr lang="hr-HR" sz="1200" b="0" i="0" dirty="0" err="1">
                <a:effectLst/>
                <a:latin typeface="+mj-lt"/>
                <a:ea typeface="+mj-ea"/>
                <a:cs typeface="+mj-cs"/>
                <a:sym typeface="Calibri"/>
              </a:rPr>
              <a:t>opportunities</a:t>
            </a:r>
            <a:r>
              <a:rPr lang="hr-HR" sz="1200" b="0" i="0" dirty="0">
                <a:effectLst/>
                <a:latin typeface="+mj-lt"/>
                <a:ea typeface="+mj-ea"/>
                <a:cs typeface="+mj-cs"/>
                <a:sym typeface="Calibri"/>
              </a:rPr>
              <a:t> to </a:t>
            </a:r>
            <a:r>
              <a:rPr lang="hr-HR" sz="1200" b="0" i="0" dirty="0" err="1">
                <a:effectLst/>
                <a:latin typeface="+mj-lt"/>
                <a:ea typeface="+mj-ea"/>
                <a:cs typeface="+mj-cs"/>
                <a:sym typeface="Calibri"/>
              </a:rPr>
              <a:t>share</a:t>
            </a:r>
            <a:r>
              <a:rPr lang="hr-HR" sz="1200" b="0" i="0" dirty="0">
                <a:effectLst/>
                <a:latin typeface="+mj-lt"/>
                <a:ea typeface="+mj-ea"/>
                <a:cs typeface="+mj-cs"/>
                <a:sym typeface="Calibri"/>
              </a:rPr>
              <a:t> </a:t>
            </a:r>
            <a:r>
              <a:rPr lang="hr-HR" sz="1200" b="0" i="0" dirty="0" err="1">
                <a:effectLst/>
                <a:latin typeface="+mj-lt"/>
                <a:ea typeface="+mj-ea"/>
                <a:cs typeface="+mj-cs"/>
                <a:sym typeface="Calibri"/>
              </a:rPr>
              <a:t>knowledge</a:t>
            </a:r>
            <a:r>
              <a:rPr lang="hr-HR" sz="1200" b="0" i="0" dirty="0">
                <a:effectLst/>
                <a:latin typeface="+mj-lt"/>
                <a:ea typeface="+mj-ea"/>
                <a:cs typeface="+mj-cs"/>
                <a:sym typeface="Calibri"/>
              </a:rPr>
              <a:t>. One </a:t>
            </a:r>
            <a:r>
              <a:rPr lang="hr-HR" sz="1200" b="0" i="0" dirty="0" err="1">
                <a:effectLst/>
                <a:latin typeface="+mj-lt"/>
                <a:ea typeface="+mj-ea"/>
                <a:cs typeface="+mj-cs"/>
                <a:sym typeface="Calibri"/>
              </a:rPr>
              <a:t>of</a:t>
            </a:r>
            <a:r>
              <a:rPr lang="hr-HR" sz="1200" b="0" i="0" dirty="0">
                <a:effectLst/>
                <a:latin typeface="+mj-lt"/>
                <a:ea typeface="+mj-ea"/>
                <a:cs typeface="+mj-cs"/>
                <a:sym typeface="Calibri"/>
              </a:rPr>
              <a:t> W3C's </a:t>
            </a:r>
            <a:r>
              <a:rPr lang="hr-HR" sz="1200" b="0" i="0" dirty="0" err="1">
                <a:effectLst/>
                <a:latin typeface="+mj-lt"/>
                <a:ea typeface="+mj-ea"/>
                <a:cs typeface="+mj-cs"/>
                <a:sym typeface="Calibri"/>
              </a:rPr>
              <a:t>primary</a:t>
            </a:r>
            <a:r>
              <a:rPr lang="hr-HR" sz="1200" b="0" i="0" dirty="0">
                <a:effectLst/>
                <a:latin typeface="+mj-lt"/>
                <a:ea typeface="+mj-ea"/>
                <a:cs typeface="+mj-cs"/>
                <a:sym typeface="Calibri"/>
              </a:rPr>
              <a:t> </a:t>
            </a:r>
            <a:r>
              <a:rPr lang="hr-HR" sz="1200" b="0" i="0" dirty="0" err="1">
                <a:effectLst/>
                <a:latin typeface="+mj-lt"/>
                <a:ea typeface="+mj-ea"/>
                <a:cs typeface="+mj-cs"/>
                <a:sym typeface="Calibri"/>
              </a:rPr>
              <a:t>goals</a:t>
            </a:r>
            <a:r>
              <a:rPr lang="hr-HR" sz="1200" b="0" i="0" dirty="0">
                <a:effectLst/>
                <a:latin typeface="+mj-lt"/>
                <a:ea typeface="+mj-ea"/>
                <a:cs typeface="+mj-cs"/>
                <a:sym typeface="Calibri"/>
              </a:rPr>
              <a:t> </a:t>
            </a:r>
            <a:r>
              <a:rPr lang="hr-HR" sz="1200" b="0" i="0" dirty="0" err="1">
                <a:effectLst/>
                <a:latin typeface="+mj-lt"/>
                <a:ea typeface="+mj-ea"/>
                <a:cs typeface="+mj-cs"/>
                <a:sym typeface="Calibri"/>
              </a:rPr>
              <a:t>is</a:t>
            </a:r>
            <a:r>
              <a:rPr lang="hr-HR" sz="1200" b="0" i="0" dirty="0">
                <a:effectLst/>
                <a:latin typeface="+mj-lt"/>
                <a:ea typeface="+mj-ea"/>
                <a:cs typeface="+mj-cs"/>
                <a:sym typeface="Calibri"/>
              </a:rPr>
              <a:t> to make </a:t>
            </a:r>
            <a:r>
              <a:rPr lang="hr-HR" sz="1200" b="0" i="0" dirty="0" err="1">
                <a:effectLst/>
                <a:latin typeface="+mj-lt"/>
                <a:ea typeface="+mj-ea"/>
                <a:cs typeface="+mj-cs"/>
                <a:sym typeface="Calibri"/>
              </a:rPr>
              <a:t>these</a:t>
            </a:r>
            <a:r>
              <a:rPr lang="hr-HR" sz="1200" b="0" i="0" dirty="0">
                <a:effectLst/>
                <a:latin typeface="+mj-lt"/>
                <a:ea typeface="+mj-ea"/>
                <a:cs typeface="+mj-cs"/>
                <a:sym typeface="Calibri"/>
              </a:rPr>
              <a:t> </a:t>
            </a:r>
            <a:r>
              <a:rPr lang="hr-HR" sz="1200" b="0" i="0" dirty="0" err="1">
                <a:effectLst/>
                <a:latin typeface="+mj-lt"/>
                <a:ea typeface="+mj-ea"/>
                <a:cs typeface="+mj-cs"/>
                <a:sym typeface="Calibri"/>
              </a:rPr>
              <a:t>benefits</a:t>
            </a:r>
            <a:r>
              <a:rPr lang="hr-HR" sz="1200" b="0" i="0" dirty="0">
                <a:effectLst/>
                <a:latin typeface="+mj-lt"/>
                <a:ea typeface="+mj-ea"/>
                <a:cs typeface="+mj-cs"/>
                <a:sym typeface="Calibri"/>
              </a:rPr>
              <a:t> </a:t>
            </a:r>
            <a:r>
              <a:rPr lang="hr-HR" sz="1200" b="0" i="0" dirty="0" err="1">
                <a:effectLst/>
                <a:latin typeface="+mj-lt"/>
                <a:ea typeface="+mj-ea"/>
                <a:cs typeface="+mj-cs"/>
                <a:sym typeface="Calibri"/>
              </a:rPr>
              <a:t>available</a:t>
            </a:r>
            <a:r>
              <a:rPr lang="hr-HR" sz="1200" b="0" i="0" dirty="0">
                <a:effectLst/>
                <a:latin typeface="+mj-lt"/>
                <a:ea typeface="+mj-ea"/>
                <a:cs typeface="+mj-cs"/>
                <a:sym typeface="Calibri"/>
              </a:rPr>
              <a:t> to </a:t>
            </a:r>
            <a:r>
              <a:rPr lang="hr-HR" sz="1200" b="0" i="0" dirty="0" err="1">
                <a:effectLst/>
                <a:latin typeface="+mj-lt"/>
                <a:ea typeface="+mj-ea"/>
                <a:cs typeface="+mj-cs"/>
                <a:sym typeface="Calibri"/>
              </a:rPr>
              <a:t>all</a:t>
            </a:r>
            <a:r>
              <a:rPr lang="hr-HR" sz="1200" b="0" i="0" dirty="0">
                <a:effectLst/>
                <a:latin typeface="+mj-lt"/>
                <a:ea typeface="+mj-ea"/>
                <a:cs typeface="+mj-cs"/>
                <a:sym typeface="Calibri"/>
              </a:rPr>
              <a:t> </a:t>
            </a:r>
            <a:r>
              <a:rPr lang="hr-HR" sz="1200" b="0" i="0" dirty="0" err="1">
                <a:effectLst/>
                <a:latin typeface="+mj-lt"/>
                <a:ea typeface="+mj-ea"/>
                <a:cs typeface="+mj-cs"/>
                <a:sym typeface="Calibri"/>
              </a:rPr>
              <a:t>people</a:t>
            </a:r>
            <a:r>
              <a:rPr lang="hr-HR" sz="1200" b="0" i="0" dirty="0">
                <a:effectLst/>
                <a:latin typeface="+mj-lt"/>
                <a:ea typeface="+mj-ea"/>
                <a:cs typeface="+mj-cs"/>
                <a:sym typeface="Calibri"/>
              </a:rPr>
              <a:t>, </a:t>
            </a:r>
            <a:r>
              <a:rPr lang="hr-HR" sz="1200" b="0" i="0" dirty="0" err="1">
                <a:effectLst/>
                <a:latin typeface="+mj-lt"/>
                <a:ea typeface="+mj-ea"/>
                <a:cs typeface="+mj-cs"/>
                <a:sym typeface="Calibri"/>
              </a:rPr>
              <a:t>whatever</a:t>
            </a:r>
            <a:r>
              <a:rPr lang="hr-HR" sz="1200" b="0" i="0" dirty="0">
                <a:effectLst/>
                <a:latin typeface="+mj-lt"/>
                <a:ea typeface="+mj-ea"/>
                <a:cs typeface="+mj-cs"/>
                <a:sym typeface="Calibri"/>
              </a:rPr>
              <a:t> </a:t>
            </a:r>
            <a:r>
              <a:rPr lang="hr-HR" sz="1200" b="0" i="0" dirty="0" err="1">
                <a:effectLst/>
                <a:latin typeface="+mj-lt"/>
                <a:ea typeface="+mj-ea"/>
                <a:cs typeface="+mj-cs"/>
                <a:sym typeface="Calibri"/>
              </a:rPr>
              <a:t>their</a:t>
            </a:r>
            <a:r>
              <a:rPr lang="hr-HR" sz="1200" b="0" i="0" dirty="0">
                <a:effectLst/>
                <a:latin typeface="+mj-lt"/>
                <a:ea typeface="+mj-ea"/>
                <a:cs typeface="+mj-cs"/>
                <a:sym typeface="Calibri"/>
              </a:rPr>
              <a:t> hardware, software, network </a:t>
            </a:r>
            <a:r>
              <a:rPr lang="hr-HR" sz="1200" b="0" i="0" dirty="0" err="1">
                <a:effectLst/>
                <a:latin typeface="+mj-lt"/>
                <a:ea typeface="+mj-ea"/>
                <a:cs typeface="+mj-cs"/>
                <a:sym typeface="Calibri"/>
              </a:rPr>
              <a:t>infrastructure</a:t>
            </a:r>
            <a:r>
              <a:rPr lang="hr-HR" sz="1200" b="0" i="0" dirty="0">
                <a:effectLst/>
                <a:latin typeface="+mj-lt"/>
                <a:ea typeface="+mj-ea"/>
                <a:cs typeface="+mj-cs"/>
                <a:sym typeface="Calibri"/>
              </a:rPr>
              <a:t>, </a:t>
            </a:r>
            <a:r>
              <a:rPr lang="hr-HR" sz="1200" b="0" i="0" dirty="0" err="1">
                <a:effectLst/>
                <a:latin typeface="+mj-lt"/>
                <a:ea typeface="+mj-ea"/>
                <a:cs typeface="+mj-cs"/>
                <a:sym typeface="Calibri"/>
              </a:rPr>
              <a:t>native</a:t>
            </a:r>
            <a:r>
              <a:rPr lang="hr-HR" sz="1200" b="0" i="0" dirty="0">
                <a:effectLst/>
                <a:latin typeface="+mj-lt"/>
                <a:ea typeface="+mj-ea"/>
                <a:cs typeface="+mj-cs"/>
                <a:sym typeface="Calibri"/>
              </a:rPr>
              <a:t> </a:t>
            </a:r>
            <a:r>
              <a:rPr lang="hr-HR" sz="1200" b="0" i="0" dirty="0" err="1">
                <a:effectLst/>
                <a:latin typeface="+mj-lt"/>
                <a:ea typeface="+mj-ea"/>
                <a:cs typeface="+mj-cs"/>
                <a:sym typeface="Calibri"/>
              </a:rPr>
              <a:t>language</a:t>
            </a:r>
            <a:r>
              <a:rPr lang="hr-HR" sz="1200" b="0" i="0" dirty="0">
                <a:effectLst/>
                <a:latin typeface="+mj-lt"/>
                <a:ea typeface="+mj-ea"/>
                <a:cs typeface="+mj-cs"/>
                <a:sym typeface="Calibri"/>
              </a:rPr>
              <a:t>, </a:t>
            </a:r>
            <a:r>
              <a:rPr lang="hr-HR" sz="1200" b="0" i="0" dirty="0" err="1">
                <a:effectLst/>
                <a:latin typeface="+mj-lt"/>
                <a:ea typeface="+mj-ea"/>
                <a:cs typeface="+mj-cs"/>
                <a:sym typeface="Calibri"/>
              </a:rPr>
              <a:t>culture</a:t>
            </a:r>
            <a:r>
              <a:rPr lang="hr-HR" sz="1200" b="0" i="0" dirty="0">
                <a:effectLst/>
                <a:latin typeface="+mj-lt"/>
                <a:ea typeface="+mj-ea"/>
                <a:cs typeface="+mj-cs"/>
                <a:sym typeface="Calibri"/>
              </a:rPr>
              <a:t>, </a:t>
            </a:r>
            <a:r>
              <a:rPr lang="hr-HR" sz="1200" b="0" i="0" dirty="0" err="1">
                <a:effectLst/>
                <a:latin typeface="+mj-lt"/>
                <a:ea typeface="+mj-ea"/>
                <a:cs typeface="+mj-cs"/>
                <a:sym typeface="Calibri"/>
              </a:rPr>
              <a:t>geographical</a:t>
            </a:r>
            <a:r>
              <a:rPr lang="hr-HR" sz="1200" b="0" i="0" dirty="0">
                <a:effectLst/>
                <a:latin typeface="+mj-lt"/>
                <a:ea typeface="+mj-ea"/>
                <a:cs typeface="+mj-cs"/>
                <a:sym typeface="Calibri"/>
              </a:rPr>
              <a:t> </a:t>
            </a:r>
            <a:r>
              <a:rPr lang="hr-HR" sz="1200" b="0" i="0" dirty="0" err="1">
                <a:effectLst/>
                <a:latin typeface="+mj-lt"/>
                <a:ea typeface="+mj-ea"/>
                <a:cs typeface="+mj-cs"/>
                <a:sym typeface="Calibri"/>
              </a:rPr>
              <a:t>location</a:t>
            </a:r>
            <a:r>
              <a:rPr lang="hr-HR" sz="1200" b="0" i="0" dirty="0">
                <a:effectLst/>
                <a:latin typeface="+mj-lt"/>
                <a:ea typeface="+mj-ea"/>
                <a:cs typeface="+mj-cs"/>
                <a:sym typeface="Calibri"/>
              </a:rPr>
              <a:t>, </a:t>
            </a:r>
            <a:r>
              <a:rPr lang="hr-HR" sz="1200" b="0" i="0" dirty="0" err="1">
                <a:effectLst/>
                <a:latin typeface="+mj-lt"/>
                <a:ea typeface="+mj-ea"/>
                <a:cs typeface="+mj-cs"/>
                <a:sym typeface="Calibri"/>
              </a:rPr>
              <a:t>or</a:t>
            </a:r>
            <a:r>
              <a:rPr lang="hr-HR" sz="1200" b="0" i="0" dirty="0">
                <a:effectLst/>
                <a:latin typeface="+mj-lt"/>
                <a:ea typeface="+mj-ea"/>
                <a:cs typeface="+mj-cs"/>
                <a:sym typeface="Calibri"/>
              </a:rPr>
              <a:t> </a:t>
            </a:r>
            <a:r>
              <a:rPr lang="hr-HR" sz="1200" b="0" i="0" dirty="0" err="1">
                <a:effectLst/>
                <a:latin typeface="+mj-lt"/>
                <a:ea typeface="+mj-ea"/>
                <a:cs typeface="+mj-cs"/>
                <a:sym typeface="Calibri"/>
              </a:rPr>
              <a:t>physical</a:t>
            </a:r>
            <a:r>
              <a:rPr lang="hr-HR" sz="1200" b="0" i="0" dirty="0">
                <a:effectLst/>
                <a:latin typeface="+mj-lt"/>
                <a:ea typeface="+mj-ea"/>
                <a:cs typeface="+mj-cs"/>
                <a:sym typeface="Calibri"/>
              </a:rPr>
              <a:t> </a:t>
            </a:r>
            <a:r>
              <a:rPr lang="hr-HR" sz="1200" b="0" i="0" dirty="0" err="1">
                <a:effectLst/>
                <a:latin typeface="+mj-lt"/>
                <a:ea typeface="+mj-ea"/>
                <a:cs typeface="+mj-cs"/>
                <a:sym typeface="Calibri"/>
              </a:rPr>
              <a:t>or</a:t>
            </a:r>
            <a:r>
              <a:rPr lang="hr-HR" sz="1200" b="0" i="0" dirty="0">
                <a:effectLst/>
                <a:latin typeface="+mj-lt"/>
                <a:ea typeface="+mj-ea"/>
                <a:cs typeface="+mj-cs"/>
                <a:sym typeface="Calibri"/>
              </a:rPr>
              <a:t> </a:t>
            </a:r>
            <a:r>
              <a:rPr lang="hr-HR" sz="1200" b="0" i="0" dirty="0" err="1">
                <a:effectLst/>
                <a:latin typeface="+mj-lt"/>
                <a:ea typeface="+mj-ea"/>
                <a:cs typeface="+mj-cs"/>
                <a:sym typeface="Calibri"/>
              </a:rPr>
              <a:t>mental</a:t>
            </a:r>
            <a:r>
              <a:rPr lang="hr-HR" sz="1200" b="0" i="0" dirty="0">
                <a:effectLst/>
                <a:latin typeface="+mj-lt"/>
                <a:ea typeface="+mj-ea"/>
                <a:cs typeface="+mj-cs"/>
                <a:sym typeface="Calibri"/>
              </a:rPr>
              <a:t> </a:t>
            </a:r>
            <a:r>
              <a:rPr lang="hr-HR" sz="1200" b="0" i="0" dirty="0" err="1">
                <a:effectLst/>
                <a:latin typeface="+mj-lt"/>
                <a:ea typeface="+mj-ea"/>
                <a:cs typeface="+mj-cs"/>
                <a:sym typeface="Calibri"/>
              </a:rPr>
              <a:t>ability</a:t>
            </a:r>
            <a:r>
              <a:rPr lang="hr-HR" sz="1200" b="0" i="0" dirty="0">
                <a:effectLst/>
                <a:latin typeface="+mj-lt"/>
                <a:ea typeface="+mj-ea"/>
                <a:cs typeface="+mj-cs"/>
                <a:sym typeface="Calibri"/>
              </a:rPr>
              <a:t>.</a:t>
            </a:r>
          </a:p>
          <a:p>
            <a:r>
              <a:rPr lang="hr-HR" sz="1200" b="0" i="0" dirty="0">
                <a:effectLst/>
                <a:latin typeface="+mj-lt"/>
                <a:ea typeface="+mj-ea"/>
                <a:cs typeface="+mj-cs"/>
                <a:sym typeface="Calibri"/>
              </a:rPr>
              <a:t>Web on </a:t>
            </a:r>
            <a:r>
              <a:rPr lang="hr-HR" sz="1200" b="0" i="0" dirty="0" err="1">
                <a:effectLst/>
                <a:latin typeface="+mj-lt"/>
                <a:ea typeface="+mj-ea"/>
                <a:cs typeface="+mj-cs"/>
                <a:sym typeface="Calibri"/>
              </a:rPr>
              <a:t>Everything</a:t>
            </a:r>
            <a:endParaRPr lang="hr-HR" sz="1200" b="0" i="0" dirty="0">
              <a:effectLst/>
              <a:latin typeface="+mj-lt"/>
              <a:ea typeface="+mj-ea"/>
              <a:cs typeface="+mj-cs"/>
              <a:sym typeface="Calibri"/>
            </a:endParaRPr>
          </a:p>
          <a:p>
            <a:r>
              <a:rPr lang="hr-HR" sz="1200" b="0" i="0" dirty="0" err="1">
                <a:effectLst/>
                <a:latin typeface="+mj-lt"/>
                <a:ea typeface="+mj-ea"/>
                <a:cs typeface="+mj-cs"/>
                <a:sym typeface="Calibri"/>
              </a:rPr>
              <a:t>The</a:t>
            </a:r>
            <a:r>
              <a:rPr lang="hr-HR" sz="1200" b="0" i="0" dirty="0">
                <a:effectLst/>
                <a:latin typeface="+mj-lt"/>
                <a:ea typeface="+mj-ea"/>
                <a:cs typeface="+mj-cs"/>
                <a:sym typeface="Calibri"/>
              </a:rPr>
              <a:t> </a:t>
            </a:r>
            <a:r>
              <a:rPr lang="hr-HR" sz="1200" b="0" i="0" dirty="0" err="1">
                <a:effectLst/>
                <a:latin typeface="+mj-lt"/>
                <a:ea typeface="+mj-ea"/>
                <a:cs typeface="+mj-cs"/>
                <a:sym typeface="Calibri"/>
              </a:rPr>
              <a:t>number</a:t>
            </a:r>
            <a:r>
              <a:rPr lang="hr-HR" sz="1200" b="0" i="0" dirty="0">
                <a:effectLst/>
                <a:latin typeface="+mj-lt"/>
                <a:ea typeface="+mj-ea"/>
                <a:cs typeface="+mj-cs"/>
                <a:sym typeface="Calibri"/>
              </a:rPr>
              <a:t> </a:t>
            </a:r>
            <a:r>
              <a:rPr lang="hr-HR" sz="1200" b="0" i="0" dirty="0" err="1">
                <a:effectLst/>
                <a:latin typeface="+mj-lt"/>
                <a:ea typeface="+mj-ea"/>
                <a:cs typeface="+mj-cs"/>
                <a:sym typeface="Calibri"/>
              </a:rPr>
              <a:t>of</a:t>
            </a:r>
            <a:r>
              <a:rPr lang="hr-HR" sz="1200" b="0" i="0" dirty="0">
                <a:effectLst/>
                <a:latin typeface="+mj-lt"/>
                <a:ea typeface="+mj-ea"/>
                <a:cs typeface="+mj-cs"/>
                <a:sym typeface="Calibri"/>
              </a:rPr>
              <a:t> </a:t>
            </a:r>
            <a:r>
              <a:rPr lang="hr-HR" sz="1200" b="0" i="0" dirty="0" err="1">
                <a:effectLst/>
                <a:latin typeface="+mj-lt"/>
                <a:ea typeface="+mj-ea"/>
                <a:cs typeface="+mj-cs"/>
                <a:sym typeface="Calibri"/>
              </a:rPr>
              <a:t>different</a:t>
            </a:r>
            <a:r>
              <a:rPr lang="hr-HR" sz="1200" b="0" i="0" dirty="0">
                <a:effectLst/>
                <a:latin typeface="+mj-lt"/>
                <a:ea typeface="+mj-ea"/>
                <a:cs typeface="+mj-cs"/>
                <a:sym typeface="Calibri"/>
              </a:rPr>
              <a:t> </a:t>
            </a:r>
            <a:r>
              <a:rPr lang="hr-HR" sz="1200" b="0" i="0" dirty="0" err="1">
                <a:effectLst/>
                <a:latin typeface="+mj-lt"/>
                <a:ea typeface="+mj-ea"/>
                <a:cs typeface="+mj-cs"/>
                <a:sym typeface="Calibri"/>
              </a:rPr>
              <a:t>kinds</a:t>
            </a:r>
            <a:r>
              <a:rPr lang="hr-HR" sz="1200" b="0" i="0" dirty="0">
                <a:effectLst/>
                <a:latin typeface="+mj-lt"/>
                <a:ea typeface="+mj-ea"/>
                <a:cs typeface="+mj-cs"/>
                <a:sym typeface="Calibri"/>
              </a:rPr>
              <a:t> </a:t>
            </a:r>
            <a:r>
              <a:rPr lang="hr-HR" sz="1200" b="0" i="0" dirty="0" err="1">
                <a:effectLst/>
                <a:latin typeface="+mj-lt"/>
                <a:ea typeface="+mj-ea"/>
                <a:cs typeface="+mj-cs"/>
                <a:sym typeface="Calibri"/>
              </a:rPr>
              <a:t>of</a:t>
            </a:r>
            <a:r>
              <a:rPr lang="hr-HR" sz="1200" b="0" i="0" dirty="0">
                <a:effectLst/>
                <a:latin typeface="+mj-lt"/>
                <a:ea typeface="+mj-ea"/>
                <a:cs typeface="+mj-cs"/>
                <a:sym typeface="Calibri"/>
              </a:rPr>
              <a:t> </a:t>
            </a:r>
            <a:r>
              <a:rPr lang="hr-HR" sz="1200" b="0" i="0" dirty="0" err="1">
                <a:effectLst/>
                <a:latin typeface="+mj-lt"/>
                <a:ea typeface="+mj-ea"/>
                <a:cs typeface="+mj-cs"/>
                <a:sym typeface="Calibri"/>
              </a:rPr>
              <a:t>devices</a:t>
            </a:r>
            <a:r>
              <a:rPr lang="hr-HR" sz="1200" b="0" i="0" dirty="0">
                <a:effectLst/>
                <a:latin typeface="+mj-lt"/>
                <a:ea typeface="+mj-ea"/>
                <a:cs typeface="+mj-cs"/>
                <a:sym typeface="Calibri"/>
              </a:rPr>
              <a:t> </a:t>
            </a:r>
            <a:r>
              <a:rPr lang="hr-HR" sz="1200" b="0" i="0" dirty="0" err="1">
                <a:effectLst/>
                <a:latin typeface="+mj-lt"/>
                <a:ea typeface="+mj-ea"/>
                <a:cs typeface="+mj-cs"/>
                <a:sym typeface="Calibri"/>
              </a:rPr>
              <a:t>that</a:t>
            </a:r>
            <a:r>
              <a:rPr lang="hr-HR" sz="1200" b="0" i="0" dirty="0">
                <a:effectLst/>
                <a:latin typeface="+mj-lt"/>
                <a:ea typeface="+mj-ea"/>
                <a:cs typeface="+mj-cs"/>
                <a:sym typeface="Calibri"/>
              </a:rPr>
              <a:t> </a:t>
            </a:r>
            <a:r>
              <a:rPr lang="hr-HR" sz="1200" b="0" i="0" dirty="0" err="1">
                <a:effectLst/>
                <a:latin typeface="+mj-lt"/>
                <a:ea typeface="+mj-ea"/>
                <a:cs typeface="+mj-cs"/>
                <a:sym typeface="Calibri"/>
              </a:rPr>
              <a:t>can</a:t>
            </a:r>
            <a:r>
              <a:rPr lang="hr-HR" sz="1200" b="0" i="0" dirty="0">
                <a:effectLst/>
                <a:latin typeface="+mj-lt"/>
                <a:ea typeface="+mj-ea"/>
                <a:cs typeface="+mj-cs"/>
                <a:sym typeface="Calibri"/>
              </a:rPr>
              <a:t> </a:t>
            </a:r>
            <a:r>
              <a:rPr lang="hr-HR" sz="1200" b="0" i="0" dirty="0" err="1">
                <a:effectLst/>
                <a:latin typeface="+mj-lt"/>
                <a:ea typeface="+mj-ea"/>
                <a:cs typeface="+mj-cs"/>
                <a:sym typeface="Calibri"/>
              </a:rPr>
              <a:t>access</a:t>
            </a:r>
            <a:r>
              <a:rPr lang="hr-HR" sz="1200" b="0" i="0" dirty="0">
                <a:effectLst/>
                <a:latin typeface="+mj-lt"/>
                <a:ea typeface="+mj-ea"/>
                <a:cs typeface="+mj-cs"/>
                <a:sym typeface="Calibri"/>
              </a:rPr>
              <a:t> </a:t>
            </a:r>
            <a:r>
              <a:rPr lang="hr-HR" sz="1200" b="0" i="0" dirty="0" err="1">
                <a:effectLst/>
                <a:latin typeface="+mj-lt"/>
                <a:ea typeface="+mj-ea"/>
                <a:cs typeface="+mj-cs"/>
                <a:sym typeface="Calibri"/>
              </a:rPr>
              <a:t>the</a:t>
            </a:r>
            <a:r>
              <a:rPr lang="hr-HR" sz="1200" b="0" i="0" dirty="0">
                <a:effectLst/>
                <a:latin typeface="+mj-lt"/>
                <a:ea typeface="+mj-ea"/>
                <a:cs typeface="+mj-cs"/>
                <a:sym typeface="Calibri"/>
              </a:rPr>
              <a:t> Web </a:t>
            </a:r>
            <a:r>
              <a:rPr lang="hr-HR" sz="1200" b="0" i="0" dirty="0" err="1">
                <a:effectLst/>
                <a:latin typeface="+mj-lt"/>
                <a:ea typeface="+mj-ea"/>
                <a:cs typeface="+mj-cs"/>
                <a:sym typeface="Calibri"/>
              </a:rPr>
              <a:t>has</a:t>
            </a:r>
            <a:r>
              <a:rPr lang="hr-HR" sz="1200" b="0" i="0" dirty="0">
                <a:effectLst/>
                <a:latin typeface="+mj-lt"/>
                <a:ea typeface="+mj-ea"/>
                <a:cs typeface="+mj-cs"/>
                <a:sym typeface="Calibri"/>
              </a:rPr>
              <a:t> </a:t>
            </a:r>
            <a:r>
              <a:rPr lang="hr-HR" sz="1200" b="0" i="0" dirty="0" err="1">
                <a:effectLst/>
                <a:latin typeface="+mj-lt"/>
                <a:ea typeface="+mj-ea"/>
                <a:cs typeface="+mj-cs"/>
                <a:sym typeface="Calibri"/>
              </a:rPr>
              <a:t>grown</a:t>
            </a:r>
            <a:r>
              <a:rPr lang="hr-HR" sz="1200" b="0" i="0" dirty="0">
                <a:effectLst/>
                <a:latin typeface="+mj-lt"/>
                <a:ea typeface="+mj-ea"/>
                <a:cs typeface="+mj-cs"/>
                <a:sym typeface="Calibri"/>
              </a:rPr>
              <a:t> </a:t>
            </a:r>
            <a:r>
              <a:rPr lang="hr-HR" sz="1200" b="0" i="0" dirty="0" err="1">
                <a:effectLst/>
                <a:latin typeface="+mj-lt"/>
                <a:ea typeface="+mj-ea"/>
                <a:cs typeface="+mj-cs"/>
                <a:sym typeface="Calibri"/>
              </a:rPr>
              <a:t>immensely</a:t>
            </a:r>
            <a:r>
              <a:rPr lang="hr-HR" sz="1200" b="0" i="0" dirty="0">
                <a:effectLst/>
                <a:latin typeface="+mj-lt"/>
                <a:ea typeface="+mj-ea"/>
                <a:cs typeface="+mj-cs"/>
                <a:sym typeface="Calibri"/>
              </a:rPr>
              <a:t>. Mobile </a:t>
            </a:r>
            <a:r>
              <a:rPr lang="hr-HR" sz="1200" b="0" i="0" dirty="0" err="1">
                <a:effectLst/>
                <a:latin typeface="+mj-lt"/>
                <a:ea typeface="+mj-ea"/>
                <a:cs typeface="+mj-cs"/>
                <a:sym typeface="Calibri"/>
              </a:rPr>
              <a:t>phones</a:t>
            </a:r>
            <a:r>
              <a:rPr lang="hr-HR" sz="1200" b="0" i="0" dirty="0">
                <a:effectLst/>
                <a:latin typeface="+mj-lt"/>
                <a:ea typeface="+mj-ea"/>
                <a:cs typeface="+mj-cs"/>
                <a:sym typeface="Calibri"/>
              </a:rPr>
              <a:t>, </a:t>
            </a:r>
            <a:r>
              <a:rPr lang="hr-HR" sz="1200" b="0" i="0" dirty="0" err="1">
                <a:effectLst/>
                <a:latin typeface="+mj-lt"/>
                <a:ea typeface="+mj-ea"/>
                <a:cs typeface="+mj-cs"/>
                <a:sym typeface="Calibri"/>
              </a:rPr>
              <a:t>smart</a:t>
            </a:r>
            <a:r>
              <a:rPr lang="hr-HR" sz="1200" b="0" i="0" dirty="0">
                <a:effectLst/>
                <a:latin typeface="+mj-lt"/>
                <a:ea typeface="+mj-ea"/>
                <a:cs typeface="+mj-cs"/>
                <a:sym typeface="Calibri"/>
              </a:rPr>
              <a:t> </a:t>
            </a:r>
            <a:r>
              <a:rPr lang="hr-HR" sz="1200" b="0" i="0" dirty="0" err="1">
                <a:effectLst/>
                <a:latin typeface="+mj-lt"/>
                <a:ea typeface="+mj-ea"/>
                <a:cs typeface="+mj-cs"/>
                <a:sym typeface="Calibri"/>
              </a:rPr>
              <a:t>phones</a:t>
            </a:r>
            <a:r>
              <a:rPr lang="hr-HR" sz="1200" b="0" i="0" dirty="0">
                <a:effectLst/>
                <a:latin typeface="+mj-lt"/>
                <a:ea typeface="+mj-ea"/>
                <a:cs typeface="+mj-cs"/>
                <a:sym typeface="Calibri"/>
              </a:rPr>
              <a:t>, personal </a:t>
            </a:r>
            <a:r>
              <a:rPr lang="hr-HR" sz="1200" b="0" i="0" dirty="0" err="1">
                <a:effectLst/>
                <a:latin typeface="+mj-lt"/>
                <a:ea typeface="+mj-ea"/>
                <a:cs typeface="+mj-cs"/>
                <a:sym typeface="Calibri"/>
              </a:rPr>
              <a:t>digital</a:t>
            </a:r>
            <a:r>
              <a:rPr lang="hr-HR" sz="1200" b="0" i="0" dirty="0">
                <a:effectLst/>
                <a:latin typeface="+mj-lt"/>
                <a:ea typeface="+mj-ea"/>
                <a:cs typeface="+mj-cs"/>
                <a:sym typeface="Calibri"/>
              </a:rPr>
              <a:t> </a:t>
            </a:r>
            <a:r>
              <a:rPr lang="hr-HR" sz="1200" b="0" i="0" dirty="0" err="1">
                <a:effectLst/>
                <a:latin typeface="+mj-lt"/>
                <a:ea typeface="+mj-ea"/>
                <a:cs typeface="+mj-cs"/>
                <a:sym typeface="Calibri"/>
              </a:rPr>
              <a:t>assistants</a:t>
            </a:r>
            <a:r>
              <a:rPr lang="hr-HR" sz="1200" b="0" i="0" dirty="0">
                <a:effectLst/>
                <a:latin typeface="+mj-lt"/>
                <a:ea typeface="+mj-ea"/>
                <a:cs typeface="+mj-cs"/>
                <a:sym typeface="Calibri"/>
              </a:rPr>
              <a:t>, </a:t>
            </a:r>
            <a:r>
              <a:rPr lang="hr-HR" sz="1200" b="0" i="0" dirty="0" err="1">
                <a:effectLst/>
                <a:latin typeface="+mj-lt"/>
                <a:ea typeface="+mj-ea"/>
                <a:cs typeface="+mj-cs"/>
                <a:sym typeface="Calibri"/>
              </a:rPr>
              <a:t>interactive</a:t>
            </a:r>
            <a:r>
              <a:rPr lang="hr-HR" sz="1200" b="0" i="0" dirty="0">
                <a:effectLst/>
                <a:latin typeface="+mj-lt"/>
                <a:ea typeface="+mj-ea"/>
                <a:cs typeface="+mj-cs"/>
                <a:sym typeface="Calibri"/>
              </a:rPr>
              <a:t> </a:t>
            </a:r>
            <a:r>
              <a:rPr lang="hr-HR" sz="1200" b="0" i="0" dirty="0" err="1">
                <a:effectLst/>
                <a:latin typeface="+mj-lt"/>
                <a:ea typeface="+mj-ea"/>
                <a:cs typeface="+mj-cs"/>
                <a:sym typeface="Calibri"/>
              </a:rPr>
              <a:t>television</a:t>
            </a:r>
            <a:r>
              <a:rPr lang="hr-HR" sz="1200" b="0" i="0" dirty="0">
                <a:effectLst/>
                <a:latin typeface="+mj-lt"/>
                <a:ea typeface="+mj-ea"/>
                <a:cs typeface="+mj-cs"/>
                <a:sym typeface="Calibri"/>
              </a:rPr>
              <a:t> </a:t>
            </a:r>
            <a:r>
              <a:rPr lang="hr-HR" sz="1200" b="0" i="0" dirty="0" err="1">
                <a:effectLst/>
                <a:latin typeface="+mj-lt"/>
                <a:ea typeface="+mj-ea"/>
                <a:cs typeface="+mj-cs"/>
                <a:sym typeface="Calibri"/>
              </a:rPr>
              <a:t>systems</a:t>
            </a:r>
            <a:r>
              <a:rPr lang="hr-HR" sz="1200" b="0" i="0" dirty="0">
                <a:effectLst/>
                <a:latin typeface="+mj-lt"/>
                <a:ea typeface="+mj-ea"/>
                <a:cs typeface="+mj-cs"/>
                <a:sym typeface="Calibri"/>
              </a:rPr>
              <a:t>, </a:t>
            </a:r>
            <a:r>
              <a:rPr lang="hr-HR" sz="1200" b="0" i="0" dirty="0" err="1">
                <a:effectLst/>
                <a:latin typeface="+mj-lt"/>
                <a:ea typeface="+mj-ea"/>
                <a:cs typeface="+mj-cs"/>
                <a:sym typeface="Calibri"/>
              </a:rPr>
              <a:t>voice</a:t>
            </a:r>
            <a:r>
              <a:rPr lang="hr-HR" sz="1200" b="0" i="0" dirty="0">
                <a:effectLst/>
                <a:latin typeface="+mj-lt"/>
                <a:ea typeface="+mj-ea"/>
                <a:cs typeface="+mj-cs"/>
                <a:sym typeface="Calibri"/>
              </a:rPr>
              <a:t> </a:t>
            </a:r>
            <a:r>
              <a:rPr lang="hr-HR" sz="1200" b="0" i="0" dirty="0" err="1">
                <a:effectLst/>
                <a:latin typeface="+mj-lt"/>
                <a:ea typeface="+mj-ea"/>
                <a:cs typeface="+mj-cs"/>
                <a:sym typeface="Calibri"/>
              </a:rPr>
              <a:t>response</a:t>
            </a:r>
            <a:r>
              <a:rPr lang="hr-HR" sz="1200" b="0" i="0" dirty="0">
                <a:effectLst/>
                <a:latin typeface="+mj-lt"/>
                <a:ea typeface="+mj-ea"/>
                <a:cs typeface="+mj-cs"/>
                <a:sym typeface="Calibri"/>
              </a:rPr>
              <a:t> </a:t>
            </a:r>
            <a:r>
              <a:rPr lang="hr-HR" sz="1200" b="0" i="0" dirty="0" err="1">
                <a:effectLst/>
                <a:latin typeface="+mj-lt"/>
                <a:ea typeface="+mj-ea"/>
                <a:cs typeface="+mj-cs"/>
                <a:sym typeface="Calibri"/>
              </a:rPr>
              <a:t>systems</a:t>
            </a:r>
            <a:r>
              <a:rPr lang="hr-HR" sz="1200" b="0" i="0" dirty="0">
                <a:effectLst/>
                <a:latin typeface="+mj-lt"/>
                <a:ea typeface="+mj-ea"/>
                <a:cs typeface="+mj-cs"/>
                <a:sym typeface="Calibri"/>
              </a:rPr>
              <a:t>, </a:t>
            </a:r>
            <a:r>
              <a:rPr lang="hr-HR" sz="1200" b="0" i="0" dirty="0" err="1">
                <a:effectLst/>
                <a:latin typeface="+mj-lt"/>
                <a:ea typeface="+mj-ea"/>
                <a:cs typeface="+mj-cs"/>
                <a:sym typeface="Calibri"/>
              </a:rPr>
              <a:t>kiosks</a:t>
            </a:r>
            <a:r>
              <a:rPr lang="hr-HR" sz="1200" b="0" i="0" dirty="0">
                <a:effectLst/>
                <a:latin typeface="+mj-lt"/>
                <a:ea typeface="+mj-ea"/>
                <a:cs typeface="+mj-cs"/>
                <a:sym typeface="Calibri"/>
              </a:rPr>
              <a:t> </a:t>
            </a:r>
            <a:r>
              <a:rPr lang="hr-HR" sz="1200" b="0" i="0" dirty="0" err="1">
                <a:effectLst/>
                <a:latin typeface="+mj-lt"/>
                <a:ea typeface="+mj-ea"/>
                <a:cs typeface="+mj-cs"/>
                <a:sym typeface="Calibri"/>
              </a:rPr>
              <a:t>and</a:t>
            </a:r>
            <a:r>
              <a:rPr lang="hr-HR" sz="1200" b="0" i="0" dirty="0">
                <a:effectLst/>
                <a:latin typeface="+mj-lt"/>
                <a:ea typeface="+mj-ea"/>
                <a:cs typeface="+mj-cs"/>
                <a:sym typeface="Calibri"/>
              </a:rPr>
              <a:t> </a:t>
            </a:r>
            <a:r>
              <a:rPr lang="hr-HR" sz="1200" b="0" i="0" dirty="0" err="1">
                <a:effectLst/>
                <a:latin typeface="+mj-lt"/>
                <a:ea typeface="+mj-ea"/>
                <a:cs typeface="+mj-cs"/>
                <a:sym typeface="Calibri"/>
              </a:rPr>
              <a:t>even</a:t>
            </a:r>
            <a:r>
              <a:rPr lang="hr-HR" sz="1200" b="0" i="0" dirty="0">
                <a:effectLst/>
                <a:latin typeface="+mj-lt"/>
                <a:ea typeface="+mj-ea"/>
                <a:cs typeface="+mj-cs"/>
                <a:sym typeface="Calibri"/>
              </a:rPr>
              <a:t> </a:t>
            </a:r>
            <a:r>
              <a:rPr lang="hr-HR" sz="1200" b="0" i="0" dirty="0" err="1">
                <a:effectLst/>
                <a:latin typeface="+mj-lt"/>
                <a:ea typeface="+mj-ea"/>
                <a:cs typeface="+mj-cs"/>
                <a:sym typeface="Calibri"/>
              </a:rPr>
              <a:t>certain</a:t>
            </a:r>
            <a:r>
              <a:rPr lang="hr-HR" sz="1200" b="0" i="0" dirty="0">
                <a:effectLst/>
                <a:latin typeface="+mj-lt"/>
                <a:ea typeface="+mj-ea"/>
                <a:cs typeface="+mj-cs"/>
                <a:sym typeface="Calibri"/>
              </a:rPr>
              <a:t> </a:t>
            </a:r>
            <a:r>
              <a:rPr lang="hr-HR" sz="1200" b="0" i="0" dirty="0" err="1">
                <a:effectLst/>
                <a:latin typeface="+mj-lt"/>
                <a:ea typeface="+mj-ea"/>
                <a:cs typeface="+mj-cs"/>
                <a:sym typeface="Calibri"/>
              </a:rPr>
              <a:t>domestic</a:t>
            </a:r>
            <a:r>
              <a:rPr lang="hr-HR" sz="1200" b="0" i="0" dirty="0">
                <a:effectLst/>
                <a:latin typeface="+mj-lt"/>
                <a:ea typeface="+mj-ea"/>
                <a:cs typeface="+mj-cs"/>
                <a:sym typeface="Calibri"/>
              </a:rPr>
              <a:t> </a:t>
            </a:r>
            <a:r>
              <a:rPr lang="hr-HR" sz="1200" b="0" i="0" dirty="0" err="1">
                <a:effectLst/>
                <a:latin typeface="+mj-lt"/>
                <a:ea typeface="+mj-ea"/>
                <a:cs typeface="+mj-cs"/>
                <a:sym typeface="Calibri"/>
              </a:rPr>
              <a:t>appliances</a:t>
            </a:r>
            <a:r>
              <a:rPr lang="hr-HR" sz="1200" b="0" i="0" dirty="0">
                <a:effectLst/>
                <a:latin typeface="+mj-lt"/>
                <a:ea typeface="+mj-ea"/>
                <a:cs typeface="+mj-cs"/>
                <a:sym typeface="Calibri"/>
              </a:rPr>
              <a:t> </a:t>
            </a:r>
            <a:r>
              <a:rPr lang="hr-HR" sz="1200" b="0" i="0" dirty="0" err="1">
                <a:effectLst/>
                <a:latin typeface="+mj-lt"/>
                <a:ea typeface="+mj-ea"/>
                <a:cs typeface="+mj-cs"/>
                <a:sym typeface="Calibri"/>
              </a:rPr>
              <a:t>can</a:t>
            </a:r>
            <a:r>
              <a:rPr lang="hr-HR" sz="1200" b="0" i="0" dirty="0">
                <a:effectLst/>
                <a:latin typeface="+mj-lt"/>
                <a:ea typeface="+mj-ea"/>
                <a:cs typeface="+mj-cs"/>
                <a:sym typeface="Calibri"/>
              </a:rPr>
              <a:t> </a:t>
            </a:r>
            <a:r>
              <a:rPr lang="hr-HR" sz="1200" b="0" i="0" dirty="0" err="1">
                <a:effectLst/>
                <a:latin typeface="+mj-lt"/>
                <a:ea typeface="+mj-ea"/>
                <a:cs typeface="+mj-cs"/>
                <a:sym typeface="Calibri"/>
              </a:rPr>
              <a:t>all</a:t>
            </a:r>
            <a:r>
              <a:rPr lang="hr-HR" sz="1200" b="0" i="0" dirty="0">
                <a:effectLst/>
                <a:latin typeface="+mj-lt"/>
                <a:ea typeface="+mj-ea"/>
                <a:cs typeface="+mj-cs"/>
                <a:sym typeface="Calibri"/>
              </a:rPr>
              <a:t> </a:t>
            </a:r>
            <a:r>
              <a:rPr lang="hr-HR" sz="1200" b="0" i="0" dirty="0" err="1">
                <a:effectLst/>
                <a:latin typeface="+mj-lt"/>
                <a:ea typeface="+mj-ea"/>
                <a:cs typeface="+mj-cs"/>
                <a:sym typeface="Calibri"/>
              </a:rPr>
              <a:t>access</a:t>
            </a:r>
            <a:r>
              <a:rPr lang="hr-HR" sz="1200" b="0" i="0" dirty="0">
                <a:effectLst/>
                <a:latin typeface="+mj-lt"/>
                <a:ea typeface="+mj-ea"/>
                <a:cs typeface="+mj-cs"/>
                <a:sym typeface="Calibri"/>
              </a:rPr>
              <a:t> </a:t>
            </a:r>
            <a:r>
              <a:rPr lang="hr-HR" sz="1200" b="0" i="0" dirty="0" err="1">
                <a:effectLst/>
                <a:latin typeface="+mj-lt"/>
                <a:ea typeface="+mj-ea"/>
                <a:cs typeface="+mj-cs"/>
                <a:sym typeface="Calibri"/>
              </a:rPr>
              <a:t>the</a:t>
            </a:r>
            <a:r>
              <a:rPr lang="hr-HR" sz="1200" b="0" i="0" dirty="0">
                <a:effectLst/>
                <a:latin typeface="+mj-lt"/>
                <a:ea typeface="+mj-ea"/>
                <a:cs typeface="+mj-cs"/>
                <a:sym typeface="Calibri"/>
              </a:rPr>
              <a:t> Web. </a:t>
            </a:r>
            <a:r>
              <a:rPr lang="hr-HR" sz="1200" b="0" i="0" dirty="0" err="1">
                <a:effectLst/>
                <a:latin typeface="+mj-lt"/>
                <a:ea typeface="+mj-ea"/>
                <a:cs typeface="+mj-cs"/>
                <a:sym typeface="Calibri"/>
              </a:rPr>
              <a:t>Learn</a:t>
            </a:r>
            <a:r>
              <a:rPr lang="hr-HR" sz="1200" b="0" i="0" dirty="0">
                <a:effectLst/>
                <a:latin typeface="+mj-lt"/>
                <a:ea typeface="+mj-ea"/>
                <a:cs typeface="+mj-cs"/>
                <a:sym typeface="Calibri"/>
              </a:rPr>
              <a:t> more </a:t>
            </a:r>
            <a:r>
              <a:rPr lang="hr-HR" sz="1200" b="0" i="0" dirty="0" err="1">
                <a:effectLst/>
                <a:latin typeface="+mj-lt"/>
                <a:ea typeface="+mj-ea"/>
                <a:cs typeface="+mj-cs"/>
                <a:sym typeface="Calibri"/>
              </a:rPr>
              <a:t>about</a:t>
            </a:r>
            <a:r>
              <a:rPr lang="hr-HR" sz="1200" b="0" i="0" dirty="0">
                <a:effectLst/>
                <a:latin typeface="+mj-lt"/>
                <a:ea typeface="+mj-ea"/>
                <a:cs typeface="+mj-cs"/>
                <a:sym typeface="Calibri"/>
              </a:rPr>
              <a:t>:</a:t>
            </a:r>
          </a:p>
          <a:p>
            <a:r>
              <a:rPr lang="hr-HR" sz="1200" b="0" i="0" u="none" strike="noStrike" dirty="0">
                <a:effectLst/>
                <a:latin typeface="+mj-lt"/>
                <a:ea typeface="+mj-ea"/>
                <a:cs typeface="+mj-cs"/>
                <a:sym typeface="Calibri"/>
                <a:hlinkClick r:id="rId3"/>
              </a:rPr>
              <a:t>Web of Devices</a:t>
            </a:r>
            <a:endParaRPr lang="hr-HR" sz="1200" b="0" i="0" dirty="0">
              <a:effectLst/>
              <a:latin typeface="+mj-lt"/>
              <a:ea typeface="+mj-ea"/>
              <a:cs typeface="+mj-cs"/>
              <a:sym typeface="Calibri"/>
            </a:endParaRPr>
          </a:p>
          <a:p>
            <a:r>
              <a:rPr lang="hr-HR" sz="1200" b="0" i="0" u="none" strike="noStrike" dirty="0">
                <a:effectLst/>
                <a:latin typeface="+mj-lt"/>
                <a:ea typeface="+mj-ea"/>
                <a:cs typeface="+mj-cs"/>
                <a:sym typeface="Calibri"/>
                <a:hlinkClick r:id="rId4"/>
              </a:rPr>
              <a:t>Mobile Web Initiative</a:t>
            </a:r>
            <a:endParaRPr lang="hr-HR" sz="1200" b="0" i="0" dirty="0">
              <a:effectLst/>
              <a:latin typeface="+mj-lt"/>
              <a:ea typeface="+mj-ea"/>
              <a:cs typeface="+mj-cs"/>
              <a:sym typeface="Calibri"/>
            </a:endParaRPr>
          </a:p>
          <a:p>
            <a:r>
              <a:rPr lang="hr-HR" sz="1200" b="0" i="0" u="none" strike="noStrike" dirty="0">
                <a:effectLst/>
                <a:latin typeface="+mj-lt"/>
                <a:ea typeface="+mj-ea"/>
                <a:cs typeface="+mj-cs"/>
                <a:sym typeface="Calibri"/>
                <a:hlinkClick r:id="rId5"/>
              </a:rPr>
              <a:t>Browsers and Other Agents</a:t>
            </a:r>
            <a:endParaRPr lang="hr-HR" sz="1200" b="0" i="0" dirty="0">
              <a:effectLst/>
              <a:latin typeface="+mj-lt"/>
              <a:ea typeface="+mj-ea"/>
              <a:cs typeface="+mj-cs"/>
              <a:sym typeface="Calibri"/>
            </a:endParaRPr>
          </a:p>
          <a:p>
            <a:r>
              <a:rPr lang="hr-HR" sz="1200" b="0" i="0" dirty="0" err="1">
                <a:effectLst/>
                <a:latin typeface="+mj-lt"/>
                <a:ea typeface="+mj-ea"/>
                <a:cs typeface="+mj-cs"/>
                <a:sym typeface="Calibri"/>
              </a:rPr>
              <a:t>Vision</a:t>
            </a:r>
            <a:endParaRPr lang="hr-HR" sz="1200" b="0" i="0" dirty="0">
              <a:effectLst/>
              <a:latin typeface="+mj-lt"/>
              <a:ea typeface="+mj-ea"/>
              <a:cs typeface="+mj-cs"/>
              <a:sym typeface="Calibri"/>
            </a:endParaRPr>
          </a:p>
          <a:p>
            <a:r>
              <a:rPr lang="hr-HR" sz="1200" b="0" i="0" dirty="0">
                <a:effectLst/>
                <a:latin typeface="+mj-lt"/>
                <a:ea typeface="+mj-ea"/>
                <a:cs typeface="+mj-cs"/>
                <a:sym typeface="Calibri"/>
              </a:rPr>
              <a:t>W3C's </a:t>
            </a:r>
            <a:r>
              <a:rPr lang="hr-HR" sz="1200" b="0" i="0" dirty="0" err="1">
                <a:effectLst/>
                <a:latin typeface="+mj-lt"/>
                <a:ea typeface="+mj-ea"/>
                <a:cs typeface="+mj-cs"/>
                <a:sym typeface="Calibri"/>
              </a:rPr>
              <a:t>vision</a:t>
            </a:r>
            <a:r>
              <a:rPr lang="hr-HR" sz="1200" b="0" i="0" dirty="0">
                <a:effectLst/>
                <a:latin typeface="+mj-lt"/>
                <a:ea typeface="+mj-ea"/>
                <a:cs typeface="+mj-cs"/>
                <a:sym typeface="Calibri"/>
              </a:rPr>
              <a:t> for </a:t>
            </a:r>
            <a:r>
              <a:rPr lang="hr-HR" sz="1200" b="0" i="0" dirty="0" err="1">
                <a:effectLst/>
                <a:latin typeface="+mj-lt"/>
                <a:ea typeface="+mj-ea"/>
                <a:cs typeface="+mj-cs"/>
                <a:sym typeface="Calibri"/>
              </a:rPr>
              <a:t>the</a:t>
            </a:r>
            <a:r>
              <a:rPr lang="hr-HR" sz="1200" b="0" i="0" dirty="0">
                <a:effectLst/>
                <a:latin typeface="+mj-lt"/>
                <a:ea typeface="+mj-ea"/>
                <a:cs typeface="+mj-cs"/>
                <a:sym typeface="Calibri"/>
              </a:rPr>
              <a:t> Web </a:t>
            </a:r>
            <a:r>
              <a:rPr lang="hr-HR" sz="1200" b="0" i="0" dirty="0" err="1">
                <a:effectLst/>
                <a:latin typeface="+mj-lt"/>
                <a:ea typeface="+mj-ea"/>
                <a:cs typeface="+mj-cs"/>
                <a:sym typeface="Calibri"/>
              </a:rPr>
              <a:t>involves</a:t>
            </a:r>
            <a:r>
              <a:rPr lang="hr-HR" sz="1200" b="0" i="0" dirty="0">
                <a:effectLst/>
                <a:latin typeface="+mj-lt"/>
                <a:ea typeface="+mj-ea"/>
                <a:cs typeface="+mj-cs"/>
                <a:sym typeface="Calibri"/>
              </a:rPr>
              <a:t> </a:t>
            </a:r>
            <a:r>
              <a:rPr lang="hr-HR" sz="1200" b="0" i="0" dirty="0" err="1">
                <a:effectLst/>
                <a:latin typeface="+mj-lt"/>
                <a:ea typeface="+mj-ea"/>
                <a:cs typeface="+mj-cs"/>
                <a:sym typeface="Calibri"/>
              </a:rPr>
              <a:t>participation</a:t>
            </a:r>
            <a:r>
              <a:rPr lang="hr-HR" sz="1200" b="0" i="0" dirty="0">
                <a:effectLst/>
                <a:latin typeface="+mj-lt"/>
                <a:ea typeface="+mj-ea"/>
                <a:cs typeface="+mj-cs"/>
                <a:sym typeface="Calibri"/>
              </a:rPr>
              <a:t>, </a:t>
            </a:r>
            <a:r>
              <a:rPr lang="hr-HR" sz="1200" b="0" i="0" dirty="0" err="1">
                <a:effectLst/>
                <a:latin typeface="+mj-lt"/>
                <a:ea typeface="+mj-ea"/>
                <a:cs typeface="+mj-cs"/>
                <a:sym typeface="Calibri"/>
              </a:rPr>
              <a:t>sharing</a:t>
            </a:r>
            <a:r>
              <a:rPr lang="hr-HR" sz="1200" b="0" i="0" dirty="0">
                <a:effectLst/>
                <a:latin typeface="+mj-lt"/>
                <a:ea typeface="+mj-ea"/>
                <a:cs typeface="+mj-cs"/>
                <a:sym typeface="Calibri"/>
              </a:rPr>
              <a:t> </a:t>
            </a:r>
            <a:r>
              <a:rPr lang="hr-HR" sz="1200" b="0" i="0" dirty="0" err="1">
                <a:effectLst/>
                <a:latin typeface="+mj-lt"/>
                <a:ea typeface="+mj-ea"/>
                <a:cs typeface="+mj-cs"/>
                <a:sym typeface="Calibri"/>
              </a:rPr>
              <a:t>knowledge</a:t>
            </a:r>
            <a:r>
              <a:rPr lang="hr-HR" sz="1200" b="0" i="0" dirty="0">
                <a:effectLst/>
                <a:latin typeface="+mj-lt"/>
                <a:ea typeface="+mj-ea"/>
                <a:cs typeface="+mj-cs"/>
                <a:sym typeface="Calibri"/>
              </a:rPr>
              <a:t>, </a:t>
            </a:r>
            <a:r>
              <a:rPr lang="hr-HR" sz="1200" b="0" i="0" dirty="0" err="1">
                <a:effectLst/>
                <a:latin typeface="+mj-lt"/>
                <a:ea typeface="+mj-ea"/>
                <a:cs typeface="+mj-cs"/>
                <a:sym typeface="Calibri"/>
              </a:rPr>
              <a:t>and</a:t>
            </a:r>
            <a:r>
              <a:rPr lang="hr-HR" sz="1200" b="0" i="0" dirty="0">
                <a:effectLst/>
                <a:latin typeface="+mj-lt"/>
                <a:ea typeface="+mj-ea"/>
                <a:cs typeface="+mj-cs"/>
                <a:sym typeface="Calibri"/>
              </a:rPr>
              <a:t> </a:t>
            </a:r>
            <a:r>
              <a:rPr lang="hr-HR" sz="1200" b="0" i="0" dirty="0" err="1">
                <a:effectLst/>
                <a:latin typeface="+mj-lt"/>
                <a:ea typeface="+mj-ea"/>
                <a:cs typeface="+mj-cs"/>
                <a:sym typeface="Calibri"/>
              </a:rPr>
              <a:t>thereby</a:t>
            </a:r>
            <a:r>
              <a:rPr lang="hr-HR" sz="1200" b="0" i="0" dirty="0">
                <a:effectLst/>
                <a:latin typeface="+mj-lt"/>
                <a:ea typeface="+mj-ea"/>
                <a:cs typeface="+mj-cs"/>
                <a:sym typeface="Calibri"/>
              </a:rPr>
              <a:t> </a:t>
            </a:r>
            <a:r>
              <a:rPr lang="hr-HR" sz="1200" b="0" i="0" dirty="0" err="1">
                <a:effectLst/>
                <a:latin typeface="+mj-lt"/>
                <a:ea typeface="+mj-ea"/>
                <a:cs typeface="+mj-cs"/>
                <a:sym typeface="Calibri"/>
              </a:rPr>
              <a:t>building</a:t>
            </a:r>
            <a:r>
              <a:rPr lang="hr-HR" sz="1200" b="0" i="0" dirty="0">
                <a:effectLst/>
                <a:latin typeface="+mj-lt"/>
                <a:ea typeface="+mj-ea"/>
                <a:cs typeface="+mj-cs"/>
                <a:sym typeface="Calibri"/>
              </a:rPr>
              <a:t> trust on a global </a:t>
            </a:r>
            <a:r>
              <a:rPr lang="hr-HR" sz="1200" b="0" i="0" dirty="0" err="1">
                <a:effectLst/>
                <a:latin typeface="+mj-lt"/>
                <a:ea typeface="+mj-ea"/>
                <a:cs typeface="+mj-cs"/>
                <a:sym typeface="Calibri"/>
              </a:rPr>
              <a:t>scale</a:t>
            </a:r>
            <a:r>
              <a:rPr lang="hr-HR" sz="1200" b="0" i="0" dirty="0">
                <a:effectLst/>
                <a:latin typeface="+mj-lt"/>
                <a:ea typeface="+mj-ea"/>
                <a:cs typeface="+mj-cs"/>
                <a:sym typeface="Calibri"/>
              </a:rPr>
              <a:t>.</a:t>
            </a:r>
          </a:p>
          <a:p>
            <a:pPr algn="l" rtl="0" latinLnBrk="0"/>
            <a:endParaRPr lang="hr-HR" sz="1200" b="0" i="0" dirty="0">
              <a:effectLst/>
              <a:latin typeface="+mj-lt"/>
              <a:ea typeface="+mj-ea"/>
              <a:cs typeface="+mj-cs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863746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D8A9B0-80EF-A34D-B345-E2DEC5501E01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43852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 latinLnBrk="0"/>
            <a:r>
              <a:rPr lang="hr-HR" sz="1200" b="0" i="0" dirty="0">
                <a:effectLst/>
                <a:latin typeface="+mj-lt"/>
                <a:ea typeface="+mj-ea"/>
                <a:cs typeface="+mj-cs"/>
                <a:sym typeface="Calibri"/>
              </a:rPr>
              <a:t>World Wide Web </a:t>
            </a:r>
            <a:r>
              <a:rPr lang="hr-HR" sz="1200" b="0" i="0" dirty="0" err="1">
                <a:effectLst/>
                <a:latin typeface="+mj-lt"/>
                <a:ea typeface="+mj-ea"/>
                <a:cs typeface="+mj-cs"/>
                <a:sym typeface="Calibri"/>
              </a:rPr>
              <a:t>Consortium</a:t>
            </a:r>
            <a:r>
              <a:rPr lang="hr-HR" sz="1200" b="0" i="0" dirty="0">
                <a:effectLst/>
                <a:latin typeface="+mj-lt"/>
                <a:ea typeface="+mj-ea"/>
                <a:cs typeface="+mj-cs"/>
                <a:sym typeface="Calibri"/>
              </a:rPr>
              <a:t> je organizacija koja se bavi standardizacijom tehnologija korištenih na webu. Osnovana je u listopadu 1994. godine u suradnji između </a:t>
            </a:r>
            <a:r>
              <a:rPr lang="hr-HR" sz="1200" b="0" i="0" dirty="0" err="1">
                <a:effectLst/>
                <a:latin typeface="+mj-lt"/>
                <a:ea typeface="+mj-ea"/>
                <a:cs typeface="+mj-cs"/>
                <a:sym typeface="Calibri"/>
              </a:rPr>
              <a:t>Massachusetts</a:t>
            </a:r>
            <a:r>
              <a:rPr lang="hr-HR" sz="1200" b="0" i="0" dirty="0">
                <a:effectLst/>
                <a:latin typeface="+mj-lt"/>
                <a:ea typeface="+mj-ea"/>
                <a:cs typeface="+mj-cs"/>
                <a:sym typeface="Calibri"/>
              </a:rPr>
              <a:t> Institute </a:t>
            </a:r>
            <a:r>
              <a:rPr lang="hr-HR" sz="1200" b="0" i="0" dirty="0" err="1">
                <a:effectLst/>
                <a:latin typeface="+mj-lt"/>
                <a:ea typeface="+mj-ea"/>
                <a:cs typeface="+mj-cs"/>
                <a:sym typeface="Calibri"/>
              </a:rPr>
              <a:t>of</a:t>
            </a:r>
            <a:r>
              <a:rPr lang="hr-HR" sz="1200" b="0" i="0" dirty="0">
                <a:effectLst/>
                <a:latin typeface="+mj-lt"/>
                <a:ea typeface="+mj-ea"/>
                <a:cs typeface="+mj-cs"/>
                <a:sym typeface="Calibri"/>
              </a:rPr>
              <a:t> Technology i Europske organizacije za nuklearna istraživanja.</a:t>
            </a:r>
          </a:p>
          <a:p>
            <a:r>
              <a:rPr lang="hr-HR" sz="1200" b="0" i="0" dirty="0">
                <a:effectLst/>
                <a:latin typeface="+mj-lt"/>
                <a:ea typeface="+mj-ea"/>
                <a:cs typeface="+mj-cs"/>
                <a:sym typeface="Calibri"/>
              </a:rPr>
              <a:t>Design </a:t>
            </a:r>
            <a:r>
              <a:rPr lang="hr-HR" sz="1200" b="0" i="0" dirty="0" err="1">
                <a:effectLst/>
                <a:latin typeface="+mj-lt"/>
                <a:ea typeface="+mj-ea"/>
                <a:cs typeface="+mj-cs"/>
                <a:sym typeface="Calibri"/>
              </a:rPr>
              <a:t>Principles</a:t>
            </a:r>
            <a:endParaRPr lang="hr-HR" sz="1200" b="0" i="0" dirty="0">
              <a:effectLst/>
              <a:latin typeface="+mj-lt"/>
              <a:ea typeface="+mj-ea"/>
              <a:cs typeface="+mj-cs"/>
              <a:sym typeface="Calibri"/>
            </a:endParaRPr>
          </a:p>
          <a:p>
            <a:r>
              <a:rPr lang="hr-HR" sz="1200" b="0" i="0" dirty="0" err="1">
                <a:effectLst/>
                <a:latin typeface="+mj-lt"/>
                <a:ea typeface="+mj-ea"/>
                <a:cs typeface="+mj-cs"/>
                <a:sym typeface="Calibri"/>
              </a:rPr>
              <a:t>The</a:t>
            </a:r>
            <a:r>
              <a:rPr lang="hr-HR" sz="1200" b="0" i="0" dirty="0">
                <a:effectLst/>
                <a:latin typeface="+mj-lt"/>
                <a:ea typeface="+mj-ea"/>
                <a:cs typeface="+mj-cs"/>
                <a:sym typeface="Calibri"/>
              </a:rPr>
              <a:t> </a:t>
            </a:r>
            <a:r>
              <a:rPr lang="hr-HR" sz="1200" b="0" i="0" dirty="0" err="1">
                <a:effectLst/>
                <a:latin typeface="+mj-lt"/>
                <a:ea typeface="+mj-ea"/>
                <a:cs typeface="+mj-cs"/>
                <a:sym typeface="Calibri"/>
              </a:rPr>
              <a:t>following</a:t>
            </a:r>
            <a:r>
              <a:rPr lang="hr-HR" sz="1200" b="0" i="0" dirty="0">
                <a:effectLst/>
                <a:latin typeface="+mj-lt"/>
                <a:ea typeface="+mj-ea"/>
                <a:cs typeface="+mj-cs"/>
                <a:sym typeface="Calibri"/>
              </a:rPr>
              <a:t> design </a:t>
            </a:r>
            <a:r>
              <a:rPr lang="hr-HR" sz="1200" b="0" i="0" dirty="0" err="1">
                <a:effectLst/>
                <a:latin typeface="+mj-lt"/>
                <a:ea typeface="+mj-ea"/>
                <a:cs typeface="+mj-cs"/>
                <a:sym typeface="Calibri"/>
              </a:rPr>
              <a:t>principles</a:t>
            </a:r>
            <a:r>
              <a:rPr lang="hr-HR" sz="1200" b="0" i="0" dirty="0">
                <a:effectLst/>
                <a:latin typeface="+mj-lt"/>
                <a:ea typeface="+mj-ea"/>
                <a:cs typeface="+mj-cs"/>
                <a:sym typeface="Calibri"/>
              </a:rPr>
              <a:t> </a:t>
            </a:r>
            <a:r>
              <a:rPr lang="hr-HR" sz="1200" b="0" i="0" dirty="0" err="1">
                <a:effectLst/>
                <a:latin typeface="+mj-lt"/>
                <a:ea typeface="+mj-ea"/>
                <a:cs typeface="+mj-cs"/>
                <a:sym typeface="Calibri"/>
              </a:rPr>
              <a:t>guide</a:t>
            </a:r>
            <a:r>
              <a:rPr lang="hr-HR" sz="1200" b="0" i="0" dirty="0">
                <a:effectLst/>
                <a:latin typeface="+mj-lt"/>
                <a:ea typeface="+mj-ea"/>
                <a:cs typeface="+mj-cs"/>
                <a:sym typeface="Calibri"/>
              </a:rPr>
              <a:t> W3C's </a:t>
            </a:r>
            <a:r>
              <a:rPr lang="hr-HR" sz="1200" b="0" i="0" dirty="0" err="1">
                <a:effectLst/>
                <a:latin typeface="+mj-lt"/>
                <a:ea typeface="+mj-ea"/>
                <a:cs typeface="+mj-cs"/>
                <a:sym typeface="Calibri"/>
              </a:rPr>
              <a:t>work</a:t>
            </a:r>
            <a:r>
              <a:rPr lang="hr-HR" sz="1200" b="0" i="0" dirty="0">
                <a:effectLst/>
                <a:latin typeface="+mj-lt"/>
                <a:ea typeface="+mj-ea"/>
                <a:cs typeface="+mj-cs"/>
                <a:sym typeface="Calibri"/>
              </a:rPr>
              <a:t>.</a:t>
            </a:r>
          </a:p>
          <a:p>
            <a:r>
              <a:rPr lang="hr-HR" sz="1200" b="0" i="0" dirty="0">
                <a:effectLst/>
                <a:latin typeface="+mj-lt"/>
                <a:ea typeface="+mj-ea"/>
                <a:cs typeface="+mj-cs"/>
                <a:sym typeface="Calibri"/>
              </a:rPr>
              <a:t>Web for All</a:t>
            </a:r>
          </a:p>
          <a:p>
            <a:r>
              <a:rPr lang="hr-HR" sz="1200" b="0" i="0" dirty="0" err="1">
                <a:effectLst/>
                <a:latin typeface="+mj-lt"/>
                <a:ea typeface="+mj-ea"/>
                <a:cs typeface="+mj-cs"/>
                <a:sym typeface="Calibri"/>
              </a:rPr>
              <a:t>The</a:t>
            </a:r>
            <a:r>
              <a:rPr lang="hr-HR" sz="1200" b="0" i="0" dirty="0">
                <a:effectLst/>
                <a:latin typeface="+mj-lt"/>
                <a:ea typeface="+mj-ea"/>
                <a:cs typeface="+mj-cs"/>
                <a:sym typeface="Calibri"/>
              </a:rPr>
              <a:t> </a:t>
            </a:r>
            <a:r>
              <a:rPr lang="hr-HR" sz="1200" b="0" i="0" dirty="0" err="1">
                <a:effectLst/>
                <a:latin typeface="+mj-lt"/>
                <a:ea typeface="+mj-ea"/>
                <a:cs typeface="+mj-cs"/>
                <a:sym typeface="Calibri"/>
              </a:rPr>
              <a:t>social</a:t>
            </a:r>
            <a:r>
              <a:rPr lang="hr-HR" sz="1200" b="0" i="0" dirty="0">
                <a:effectLst/>
                <a:latin typeface="+mj-lt"/>
                <a:ea typeface="+mj-ea"/>
                <a:cs typeface="+mj-cs"/>
                <a:sym typeface="Calibri"/>
              </a:rPr>
              <a:t> </a:t>
            </a:r>
            <a:r>
              <a:rPr lang="hr-HR" sz="1200" b="0" i="0" dirty="0" err="1">
                <a:effectLst/>
                <a:latin typeface="+mj-lt"/>
                <a:ea typeface="+mj-ea"/>
                <a:cs typeface="+mj-cs"/>
                <a:sym typeface="Calibri"/>
              </a:rPr>
              <a:t>value</a:t>
            </a:r>
            <a:r>
              <a:rPr lang="hr-HR" sz="1200" b="0" i="0" dirty="0">
                <a:effectLst/>
                <a:latin typeface="+mj-lt"/>
                <a:ea typeface="+mj-ea"/>
                <a:cs typeface="+mj-cs"/>
                <a:sym typeface="Calibri"/>
              </a:rPr>
              <a:t> </a:t>
            </a:r>
            <a:r>
              <a:rPr lang="hr-HR" sz="1200" b="0" i="0" dirty="0" err="1">
                <a:effectLst/>
                <a:latin typeface="+mj-lt"/>
                <a:ea typeface="+mj-ea"/>
                <a:cs typeface="+mj-cs"/>
                <a:sym typeface="Calibri"/>
              </a:rPr>
              <a:t>of</a:t>
            </a:r>
            <a:r>
              <a:rPr lang="hr-HR" sz="1200" b="0" i="0" dirty="0">
                <a:effectLst/>
                <a:latin typeface="+mj-lt"/>
                <a:ea typeface="+mj-ea"/>
                <a:cs typeface="+mj-cs"/>
                <a:sym typeface="Calibri"/>
              </a:rPr>
              <a:t> </a:t>
            </a:r>
            <a:r>
              <a:rPr lang="hr-HR" sz="1200" b="0" i="0" dirty="0" err="1">
                <a:effectLst/>
                <a:latin typeface="+mj-lt"/>
                <a:ea typeface="+mj-ea"/>
                <a:cs typeface="+mj-cs"/>
                <a:sym typeface="Calibri"/>
              </a:rPr>
              <a:t>the</a:t>
            </a:r>
            <a:r>
              <a:rPr lang="hr-HR" sz="1200" b="0" i="0" dirty="0">
                <a:effectLst/>
                <a:latin typeface="+mj-lt"/>
                <a:ea typeface="+mj-ea"/>
                <a:cs typeface="+mj-cs"/>
                <a:sym typeface="Calibri"/>
              </a:rPr>
              <a:t> Web </a:t>
            </a:r>
            <a:r>
              <a:rPr lang="hr-HR" sz="1200" b="0" i="0" dirty="0" err="1">
                <a:effectLst/>
                <a:latin typeface="+mj-lt"/>
                <a:ea typeface="+mj-ea"/>
                <a:cs typeface="+mj-cs"/>
                <a:sym typeface="Calibri"/>
              </a:rPr>
              <a:t>is</a:t>
            </a:r>
            <a:r>
              <a:rPr lang="hr-HR" sz="1200" b="0" i="0" dirty="0">
                <a:effectLst/>
                <a:latin typeface="+mj-lt"/>
                <a:ea typeface="+mj-ea"/>
                <a:cs typeface="+mj-cs"/>
                <a:sym typeface="Calibri"/>
              </a:rPr>
              <a:t> </a:t>
            </a:r>
            <a:r>
              <a:rPr lang="hr-HR" sz="1200" b="0" i="0" dirty="0" err="1">
                <a:effectLst/>
                <a:latin typeface="+mj-lt"/>
                <a:ea typeface="+mj-ea"/>
                <a:cs typeface="+mj-cs"/>
                <a:sym typeface="Calibri"/>
              </a:rPr>
              <a:t>that</a:t>
            </a:r>
            <a:r>
              <a:rPr lang="hr-HR" sz="1200" b="0" i="0" dirty="0">
                <a:effectLst/>
                <a:latin typeface="+mj-lt"/>
                <a:ea typeface="+mj-ea"/>
                <a:cs typeface="+mj-cs"/>
                <a:sym typeface="Calibri"/>
              </a:rPr>
              <a:t> </a:t>
            </a:r>
            <a:r>
              <a:rPr lang="hr-HR" sz="1200" b="0" i="0" dirty="0" err="1">
                <a:effectLst/>
                <a:latin typeface="+mj-lt"/>
                <a:ea typeface="+mj-ea"/>
                <a:cs typeface="+mj-cs"/>
                <a:sym typeface="Calibri"/>
              </a:rPr>
              <a:t>it</a:t>
            </a:r>
            <a:r>
              <a:rPr lang="hr-HR" sz="1200" b="0" i="0" dirty="0">
                <a:effectLst/>
                <a:latin typeface="+mj-lt"/>
                <a:ea typeface="+mj-ea"/>
                <a:cs typeface="+mj-cs"/>
                <a:sym typeface="Calibri"/>
              </a:rPr>
              <a:t> </a:t>
            </a:r>
            <a:r>
              <a:rPr lang="hr-HR" sz="1200" b="0" i="0" dirty="0" err="1">
                <a:effectLst/>
                <a:latin typeface="+mj-lt"/>
                <a:ea typeface="+mj-ea"/>
                <a:cs typeface="+mj-cs"/>
                <a:sym typeface="Calibri"/>
              </a:rPr>
              <a:t>enables</a:t>
            </a:r>
            <a:r>
              <a:rPr lang="hr-HR" sz="1200" b="0" i="0" dirty="0">
                <a:effectLst/>
                <a:latin typeface="+mj-lt"/>
                <a:ea typeface="+mj-ea"/>
                <a:cs typeface="+mj-cs"/>
                <a:sym typeface="Calibri"/>
              </a:rPr>
              <a:t> human </a:t>
            </a:r>
            <a:r>
              <a:rPr lang="hr-HR" sz="1200" b="0" i="0" dirty="0" err="1">
                <a:effectLst/>
                <a:latin typeface="+mj-lt"/>
                <a:ea typeface="+mj-ea"/>
                <a:cs typeface="+mj-cs"/>
                <a:sym typeface="Calibri"/>
              </a:rPr>
              <a:t>communication</a:t>
            </a:r>
            <a:r>
              <a:rPr lang="hr-HR" sz="1200" b="0" i="0" dirty="0">
                <a:effectLst/>
                <a:latin typeface="+mj-lt"/>
                <a:ea typeface="+mj-ea"/>
                <a:cs typeface="+mj-cs"/>
                <a:sym typeface="Calibri"/>
              </a:rPr>
              <a:t>, </a:t>
            </a:r>
            <a:r>
              <a:rPr lang="hr-HR" sz="1200" b="0" i="0" dirty="0" err="1">
                <a:effectLst/>
                <a:latin typeface="+mj-lt"/>
                <a:ea typeface="+mj-ea"/>
                <a:cs typeface="+mj-cs"/>
                <a:sym typeface="Calibri"/>
              </a:rPr>
              <a:t>commerce</a:t>
            </a:r>
            <a:r>
              <a:rPr lang="hr-HR" sz="1200" b="0" i="0" dirty="0">
                <a:effectLst/>
                <a:latin typeface="+mj-lt"/>
                <a:ea typeface="+mj-ea"/>
                <a:cs typeface="+mj-cs"/>
                <a:sym typeface="Calibri"/>
              </a:rPr>
              <a:t>, </a:t>
            </a:r>
            <a:r>
              <a:rPr lang="hr-HR" sz="1200" b="0" i="0" dirty="0" err="1">
                <a:effectLst/>
                <a:latin typeface="+mj-lt"/>
                <a:ea typeface="+mj-ea"/>
                <a:cs typeface="+mj-cs"/>
                <a:sym typeface="Calibri"/>
              </a:rPr>
              <a:t>and</a:t>
            </a:r>
            <a:r>
              <a:rPr lang="hr-HR" sz="1200" b="0" i="0" dirty="0">
                <a:effectLst/>
                <a:latin typeface="+mj-lt"/>
                <a:ea typeface="+mj-ea"/>
                <a:cs typeface="+mj-cs"/>
                <a:sym typeface="Calibri"/>
              </a:rPr>
              <a:t> </a:t>
            </a:r>
            <a:r>
              <a:rPr lang="hr-HR" sz="1200" b="0" i="0" dirty="0" err="1">
                <a:effectLst/>
                <a:latin typeface="+mj-lt"/>
                <a:ea typeface="+mj-ea"/>
                <a:cs typeface="+mj-cs"/>
                <a:sym typeface="Calibri"/>
              </a:rPr>
              <a:t>opportunities</a:t>
            </a:r>
            <a:r>
              <a:rPr lang="hr-HR" sz="1200" b="0" i="0" dirty="0">
                <a:effectLst/>
                <a:latin typeface="+mj-lt"/>
                <a:ea typeface="+mj-ea"/>
                <a:cs typeface="+mj-cs"/>
                <a:sym typeface="Calibri"/>
              </a:rPr>
              <a:t> to </a:t>
            </a:r>
            <a:r>
              <a:rPr lang="hr-HR" sz="1200" b="0" i="0" dirty="0" err="1">
                <a:effectLst/>
                <a:latin typeface="+mj-lt"/>
                <a:ea typeface="+mj-ea"/>
                <a:cs typeface="+mj-cs"/>
                <a:sym typeface="Calibri"/>
              </a:rPr>
              <a:t>share</a:t>
            </a:r>
            <a:r>
              <a:rPr lang="hr-HR" sz="1200" b="0" i="0" dirty="0">
                <a:effectLst/>
                <a:latin typeface="+mj-lt"/>
                <a:ea typeface="+mj-ea"/>
                <a:cs typeface="+mj-cs"/>
                <a:sym typeface="Calibri"/>
              </a:rPr>
              <a:t> </a:t>
            </a:r>
            <a:r>
              <a:rPr lang="hr-HR" sz="1200" b="0" i="0" dirty="0" err="1">
                <a:effectLst/>
                <a:latin typeface="+mj-lt"/>
                <a:ea typeface="+mj-ea"/>
                <a:cs typeface="+mj-cs"/>
                <a:sym typeface="Calibri"/>
              </a:rPr>
              <a:t>knowledge</a:t>
            </a:r>
            <a:r>
              <a:rPr lang="hr-HR" sz="1200" b="0" i="0" dirty="0">
                <a:effectLst/>
                <a:latin typeface="+mj-lt"/>
                <a:ea typeface="+mj-ea"/>
                <a:cs typeface="+mj-cs"/>
                <a:sym typeface="Calibri"/>
              </a:rPr>
              <a:t>. One </a:t>
            </a:r>
            <a:r>
              <a:rPr lang="hr-HR" sz="1200" b="0" i="0" dirty="0" err="1">
                <a:effectLst/>
                <a:latin typeface="+mj-lt"/>
                <a:ea typeface="+mj-ea"/>
                <a:cs typeface="+mj-cs"/>
                <a:sym typeface="Calibri"/>
              </a:rPr>
              <a:t>of</a:t>
            </a:r>
            <a:r>
              <a:rPr lang="hr-HR" sz="1200" b="0" i="0" dirty="0">
                <a:effectLst/>
                <a:latin typeface="+mj-lt"/>
                <a:ea typeface="+mj-ea"/>
                <a:cs typeface="+mj-cs"/>
                <a:sym typeface="Calibri"/>
              </a:rPr>
              <a:t> W3C's </a:t>
            </a:r>
            <a:r>
              <a:rPr lang="hr-HR" sz="1200" b="0" i="0" dirty="0" err="1">
                <a:effectLst/>
                <a:latin typeface="+mj-lt"/>
                <a:ea typeface="+mj-ea"/>
                <a:cs typeface="+mj-cs"/>
                <a:sym typeface="Calibri"/>
              </a:rPr>
              <a:t>primary</a:t>
            </a:r>
            <a:r>
              <a:rPr lang="hr-HR" sz="1200" b="0" i="0" dirty="0">
                <a:effectLst/>
                <a:latin typeface="+mj-lt"/>
                <a:ea typeface="+mj-ea"/>
                <a:cs typeface="+mj-cs"/>
                <a:sym typeface="Calibri"/>
              </a:rPr>
              <a:t> </a:t>
            </a:r>
            <a:r>
              <a:rPr lang="hr-HR" sz="1200" b="0" i="0" dirty="0" err="1">
                <a:effectLst/>
                <a:latin typeface="+mj-lt"/>
                <a:ea typeface="+mj-ea"/>
                <a:cs typeface="+mj-cs"/>
                <a:sym typeface="Calibri"/>
              </a:rPr>
              <a:t>goals</a:t>
            </a:r>
            <a:r>
              <a:rPr lang="hr-HR" sz="1200" b="0" i="0" dirty="0">
                <a:effectLst/>
                <a:latin typeface="+mj-lt"/>
                <a:ea typeface="+mj-ea"/>
                <a:cs typeface="+mj-cs"/>
                <a:sym typeface="Calibri"/>
              </a:rPr>
              <a:t> </a:t>
            </a:r>
            <a:r>
              <a:rPr lang="hr-HR" sz="1200" b="0" i="0" dirty="0" err="1">
                <a:effectLst/>
                <a:latin typeface="+mj-lt"/>
                <a:ea typeface="+mj-ea"/>
                <a:cs typeface="+mj-cs"/>
                <a:sym typeface="Calibri"/>
              </a:rPr>
              <a:t>is</a:t>
            </a:r>
            <a:r>
              <a:rPr lang="hr-HR" sz="1200" b="0" i="0" dirty="0">
                <a:effectLst/>
                <a:latin typeface="+mj-lt"/>
                <a:ea typeface="+mj-ea"/>
                <a:cs typeface="+mj-cs"/>
                <a:sym typeface="Calibri"/>
              </a:rPr>
              <a:t> to make </a:t>
            </a:r>
            <a:r>
              <a:rPr lang="hr-HR" sz="1200" b="0" i="0" dirty="0" err="1">
                <a:effectLst/>
                <a:latin typeface="+mj-lt"/>
                <a:ea typeface="+mj-ea"/>
                <a:cs typeface="+mj-cs"/>
                <a:sym typeface="Calibri"/>
              </a:rPr>
              <a:t>these</a:t>
            </a:r>
            <a:r>
              <a:rPr lang="hr-HR" sz="1200" b="0" i="0" dirty="0">
                <a:effectLst/>
                <a:latin typeface="+mj-lt"/>
                <a:ea typeface="+mj-ea"/>
                <a:cs typeface="+mj-cs"/>
                <a:sym typeface="Calibri"/>
              </a:rPr>
              <a:t> </a:t>
            </a:r>
            <a:r>
              <a:rPr lang="hr-HR" sz="1200" b="0" i="0" dirty="0" err="1">
                <a:effectLst/>
                <a:latin typeface="+mj-lt"/>
                <a:ea typeface="+mj-ea"/>
                <a:cs typeface="+mj-cs"/>
                <a:sym typeface="Calibri"/>
              </a:rPr>
              <a:t>benefits</a:t>
            </a:r>
            <a:r>
              <a:rPr lang="hr-HR" sz="1200" b="0" i="0" dirty="0">
                <a:effectLst/>
                <a:latin typeface="+mj-lt"/>
                <a:ea typeface="+mj-ea"/>
                <a:cs typeface="+mj-cs"/>
                <a:sym typeface="Calibri"/>
              </a:rPr>
              <a:t> </a:t>
            </a:r>
            <a:r>
              <a:rPr lang="hr-HR" sz="1200" b="0" i="0" dirty="0" err="1">
                <a:effectLst/>
                <a:latin typeface="+mj-lt"/>
                <a:ea typeface="+mj-ea"/>
                <a:cs typeface="+mj-cs"/>
                <a:sym typeface="Calibri"/>
              </a:rPr>
              <a:t>available</a:t>
            </a:r>
            <a:r>
              <a:rPr lang="hr-HR" sz="1200" b="0" i="0" dirty="0">
                <a:effectLst/>
                <a:latin typeface="+mj-lt"/>
                <a:ea typeface="+mj-ea"/>
                <a:cs typeface="+mj-cs"/>
                <a:sym typeface="Calibri"/>
              </a:rPr>
              <a:t> to </a:t>
            </a:r>
            <a:r>
              <a:rPr lang="hr-HR" sz="1200" b="0" i="0" dirty="0" err="1">
                <a:effectLst/>
                <a:latin typeface="+mj-lt"/>
                <a:ea typeface="+mj-ea"/>
                <a:cs typeface="+mj-cs"/>
                <a:sym typeface="Calibri"/>
              </a:rPr>
              <a:t>all</a:t>
            </a:r>
            <a:r>
              <a:rPr lang="hr-HR" sz="1200" b="0" i="0" dirty="0">
                <a:effectLst/>
                <a:latin typeface="+mj-lt"/>
                <a:ea typeface="+mj-ea"/>
                <a:cs typeface="+mj-cs"/>
                <a:sym typeface="Calibri"/>
              </a:rPr>
              <a:t> </a:t>
            </a:r>
            <a:r>
              <a:rPr lang="hr-HR" sz="1200" b="0" i="0" dirty="0" err="1">
                <a:effectLst/>
                <a:latin typeface="+mj-lt"/>
                <a:ea typeface="+mj-ea"/>
                <a:cs typeface="+mj-cs"/>
                <a:sym typeface="Calibri"/>
              </a:rPr>
              <a:t>people</a:t>
            </a:r>
            <a:r>
              <a:rPr lang="hr-HR" sz="1200" b="0" i="0" dirty="0">
                <a:effectLst/>
                <a:latin typeface="+mj-lt"/>
                <a:ea typeface="+mj-ea"/>
                <a:cs typeface="+mj-cs"/>
                <a:sym typeface="Calibri"/>
              </a:rPr>
              <a:t>, </a:t>
            </a:r>
            <a:r>
              <a:rPr lang="hr-HR" sz="1200" b="0" i="0" dirty="0" err="1">
                <a:effectLst/>
                <a:latin typeface="+mj-lt"/>
                <a:ea typeface="+mj-ea"/>
                <a:cs typeface="+mj-cs"/>
                <a:sym typeface="Calibri"/>
              </a:rPr>
              <a:t>whatever</a:t>
            </a:r>
            <a:r>
              <a:rPr lang="hr-HR" sz="1200" b="0" i="0" dirty="0">
                <a:effectLst/>
                <a:latin typeface="+mj-lt"/>
                <a:ea typeface="+mj-ea"/>
                <a:cs typeface="+mj-cs"/>
                <a:sym typeface="Calibri"/>
              </a:rPr>
              <a:t> </a:t>
            </a:r>
            <a:r>
              <a:rPr lang="hr-HR" sz="1200" b="0" i="0" dirty="0" err="1">
                <a:effectLst/>
                <a:latin typeface="+mj-lt"/>
                <a:ea typeface="+mj-ea"/>
                <a:cs typeface="+mj-cs"/>
                <a:sym typeface="Calibri"/>
              </a:rPr>
              <a:t>their</a:t>
            </a:r>
            <a:r>
              <a:rPr lang="hr-HR" sz="1200" b="0" i="0" dirty="0">
                <a:effectLst/>
                <a:latin typeface="+mj-lt"/>
                <a:ea typeface="+mj-ea"/>
                <a:cs typeface="+mj-cs"/>
                <a:sym typeface="Calibri"/>
              </a:rPr>
              <a:t> hardware, software, network </a:t>
            </a:r>
            <a:r>
              <a:rPr lang="hr-HR" sz="1200" b="0" i="0" dirty="0" err="1">
                <a:effectLst/>
                <a:latin typeface="+mj-lt"/>
                <a:ea typeface="+mj-ea"/>
                <a:cs typeface="+mj-cs"/>
                <a:sym typeface="Calibri"/>
              </a:rPr>
              <a:t>infrastructure</a:t>
            </a:r>
            <a:r>
              <a:rPr lang="hr-HR" sz="1200" b="0" i="0" dirty="0">
                <a:effectLst/>
                <a:latin typeface="+mj-lt"/>
                <a:ea typeface="+mj-ea"/>
                <a:cs typeface="+mj-cs"/>
                <a:sym typeface="Calibri"/>
              </a:rPr>
              <a:t>, </a:t>
            </a:r>
            <a:r>
              <a:rPr lang="hr-HR" sz="1200" b="0" i="0" dirty="0" err="1">
                <a:effectLst/>
                <a:latin typeface="+mj-lt"/>
                <a:ea typeface="+mj-ea"/>
                <a:cs typeface="+mj-cs"/>
                <a:sym typeface="Calibri"/>
              </a:rPr>
              <a:t>native</a:t>
            </a:r>
            <a:r>
              <a:rPr lang="hr-HR" sz="1200" b="0" i="0" dirty="0">
                <a:effectLst/>
                <a:latin typeface="+mj-lt"/>
                <a:ea typeface="+mj-ea"/>
                <a:cs typeface="+mj-cs"/>
                <a:sym typeface="Calibri"/>
              </a:rPr>
              <a:t> </a:t>
            </a:r>
            <a:r>
              <a:rPr lang="hr-HR" sz="1200" b="0" i="0" dirty="0" err="1">
                <a:effectLst/>
                <a:latin typeface="+mj-lt"/>
                <a:ea typeface="+mj-ea"/>
                <a:cs typeface="+mj-cs"/>
                <a:sym typeface="Calibri"/>
              </a:rPr>
              <a:t>language</a:t>
            </a:r>
            <a:r>
              <a:rPr lang="hr-HR" sz="1200" b="0" i="0" dirty="0">
                <a:effectLst/>
                <a:latin typeface="+mj-lt"/>
                <a:ea typeface="+mj-ea"/>
                <a:cs typeface="+mj-cs"/>
                <a:sym typeface="Calibri"/>
              </a:rPr>
              <a:t>, </a:t>
            </a:r>
            <a:r>
              <a:rPr lang="hr-HR" sz="1200" b="0" i="0" dirty="0" err="1">
                <a:effectLst/>
                <a:latin typeface="+mj-lt"/>
                <a:ea typeface="+mj-ea"/>
                <a:cs typeface="+mj-cs"/>
                <a:sym typeface="Calibri"/>
              </a:rPr>
              <a:t>culture</a:t>
            </a:r>
            <a:r>
              <a:rPr lang="hr-HR" sz="1200" b="0" i="0" dirty="0">
                <a:effectLst/>
                <a:latin typeface="+mj-lt"/>
                <a:ea typeface="+mj-ea"/>
                <a:cs typeface="+mj-cs"/>
                <a:sym typeface="Calibri"/>
              </a:rPr>
              <a:t>, </a:t>
            </a:r>
            <a:r>
              <a:rPr lang="hr-HR" sz="1200" b="0" i="0" dirty="0" err="1">
                <a:effectLst/>
                <a:latin typeface="+mj-lt"/>
                <a:ea typeface="+mj-ea"/>
                <a:cs typeface="+mj-cs"/>
                <a:sym typeface="Calibri"/>
              </a:rPr>
              <a:t>geographical</a:t>
            </a:r>
            <a:r>
              <a:rPr lang="hr-HR" sz="1200" b="0" i="0" dirty="0">
                <a:effectLst/>
                <a:latin typeface="+mj-lt"/>
                <a:ea typeface="+mj-ea"/>
                <a:cs typeface="+mj-cs"/>
                <a:sym typeface="Calibri"/>
              </a:rPr>
              <a:t> </a:t>
            </a:r>
            <a:r>
              <a:rPr lang="hr-HR" sz="1200" b="0" i="0" dirty="0" err="1">
                <a:effectLst/>
                <a:latin typeface="+mj-lt"/>
                <a:ea typeface="+mj-ea"/>
                <a:cs typeface="+mj-cs"/>
                <a:sym typeface="Calibri"/>
              </a:rPr>
              <a:t>location</a:t>
            </a:r>
            <a:r>
              <a:rPr lang="hr-HR" sz="1200" b="0" i="0" dirty="0">
                <a:effectLst/>
                <a:latin typeface="+mj-lt"/>
                <a:ea typeface="+mj-ea"/>
                <a:cs typeface="+mj-cs"/>
                <a:sym typeface="Calibri"/>
              </a:rPr>
              <a:t>, </a:t>
            </a:r>
            <a:r>
              <a:rPr lang="hr-HR" sz="1200" b="0" i="0" dirty="0" err="1">
                <a:effectLst/>
                <a:latin typeface="+mj-lt"/>
                <a:ea typeface="+mj-ea"/>
                <a:cs typeface="+mj-cs"/>
                <a:sym typeface="Calibri"/>
              </a:rPr>
              <a:t>or</a:t>
            </a:r>
            <a:r>
              <a:rPr lang="hr-HR" sz="1200" b="0" i="0" dirty="0">
                <a:effectLst/>
                <a:latin typeface="+mj-lt"/>
                <a:ea typeface="+mj-ea"/>
                <a:cs typeface="+mj-cs"/>
                <a:sym typeface="Calibri"/>
              </a:rPr>
              <a:t> </a:t>
            </a:r>
            <a:r>
              <a:rPr lang="hr-HR" sz="1200" b="0" i="0" dirty="0" err="1">
                <a:effectLst/>
                <a:latin typeface="+mj-lt"/>
                <a:ea typeface="+mj-ea"/>
                <a:cs typeface="+mj-cs"/>
                <a:sym typeface="Calibri"/>
              </a:rPr>
              <a:t>physical</a:t>
            </a:r>
            <a:r>
              <a:rPr lang="hr-HR" sz="1200" b="0" i="0" dirty="0">
                <a:effectLst/>
                <a:latin typeface="+mj-lt"/>
                <a:ea typeface="+mj-ea"/>
                <a:cs typeface="+mj-cs"/>
                <a:sym typeface="Calibri"/>
              </a:rPr>
              <a:t> </a:t>
            </a:r>
            <a:r>
              <a:rPr lang="hr-HR" sz="1200" b="0" i="0" dirty="0" err="1">
                <a:effectLst/>
                <a:latin typeface="+mj-lt"/>
                <a:ea typeface="+mj-ea"/>
                <a:cs typeface="+mj-cs"/>
                <a:sym typeface="Calibri"/>
              </a:rPr>
              <a:t>or</a:t>
            </a:r>
            <a:r>
              <a:rPr lang="hr-HR" sz="1200" b="0" i="0" dirty="0">
                <a:effectLst/>
                <a:latin typeface="+mj-lt"/>
                <a:ea typeface="+mj-ea"/>
                <a:cs typeface="+mj-cs"/>
                <a:sym typeface="Calibri"/>
              </a:rPr>
              <a:t> </a:t>
            </a:r>
            <a:r>
              <a:rPr lang="hr-HR" sz="1200" b="0" i="0" dirty="0" err="1">
                <a:effectLst/>
                <a:latin typeface="+mj-lt"/>
                <a:ea typeface="+mj-ea"/>
                <a:cs typeface="+mj-cs"/>
                <a:sym typeface="Calibri"/>
              </a:rPr>
              <a:t>mental</a:t>
            </a:r>
            <a:r>
              <a:rPr lang="hr-HR" sz="1200" b="0" i="0" dirty="0">
                <a:effectLst/>
                <a:latin typeface="+mj-lt"/>
                <a:ea typeface="+mj-ea"/>
                <a:cs typeface="+mj-cs"/>
                <a:sym typeface="Calibri"/>
              </a:rPr>
              <a:t> </a:t>
            </a:r>
            <a:r>
              <a:rPr lang="hr-HR" sz="1200" b="0" i="0" dirty="0" err="1">
                <a:effectLst/>
                <a:latin typeface="+mj-lt"/>
                <a:ea typeface="+mj-ea"/>
                <a:cs typeface="+mj-cs"/>
                <a:sym typeface="Calibri"/>
              </a:rPr>
              <a:t>ability</a:t>
            </a:r>
            <a:r>
              <a:rPr lang="hr-HR" sz="1200" b="0" i="0" dirty="0">
                <a:effectLst/>
                <a:latin typeface="+mj-lt"/>
                <a:ea typeface="+mj-ea"/>
                <a:cs typeface="+mj-cs"/>
                <a:sym typeface="Calibri"/>
              </a:rPr>
              <a:t>.</a:t>
            </a:r>
          </a:p>
          <a:p>
            <a:r>
              <a:rPr lang="hr-HR" sz="1200" b="0" i="0" dirty="0">
                <a:effectLst/>
                <a:latin typeface="+mj-lt"/>
                <a:ea typeface="+mj-ea"/>
                <a:cs typeface="+mj-cs"/>
                <a:sym typeface="Calibri"/>
              </a:rPr>
              <a:t>Web on </a:t>
            </a:r>
            <a:r>
              <a:rPr lang="hr-HR" sz="1200" b="0" i="0" dirty="0" err="1">
                <a:effectLst/>
                <a:latin typeface="+mj-lt"/>
                <a:ea typeface="+mj-ea"/>
                <a:cs typeface="+mj-cs"/>
                <a:sym typeface="Calibri"/>
              </a:rPr>
              <a:t>Everything</a:t>
            </a:r>
            <a:endParaRPr lang="hr-HR" sz="1200" b="0" i="0" dirty="0">
              <a:effectLst/>
              <a:latin typeface="+mj-lt"/>
              <a:ea typeface="+mj-ea"/>
              <a:cs typeface="+mj-cs"/>
              <a:sym typeface="Calibri"/>
            </a:endParaRPr>
          </a:p>
          <a:p>
            <a:r>
              <a:rPr lang="hr-HR" sz="1200" b="0" i="0" dirty="0" err="1">
                <a:effectLst/>
                <a:latin typeface="+mj-lt"/>
                <a:ea typeface="+mj-ea"/>
                <a:cs typeface="+mj-cs"/>
                <a:sym typeface="Calibri"/>
              </a:rPr>
              <a:t>The</a:t>
            </a:r>
            <a:r>
              <a:rPr lang="hr-HR" sz="1200" b="0" i="0" dirty="0">
                <a:effectLst/>
                <a:latin typeface="+mj-lt"/>
                <a:ea typeface="+mj-ea"/>
                <a:cs typeface="+mj-cs"/>
                <a:sym typeface="Calibri"/>
              </a:rPr>
              <a:t> </a:t>
            </a:r>
            <a:r>
              <a:rPr lang="hr-HR" sz="1200" b="0" i="0" dirty="0" err="1">
                <a:effectLst/>
                <a:latin typeface="+mj-lt"/>
                <a:ea typeface="+mj-ea"/>
                <a:cs typeface="+mj-cs"/>
                <a:sym typeface="Calibri"/>
              </a:rPr>
              <a:t>number</a:t>
            </a:r>
            <a:r>
              <a:rPr lang="hr-HR" sz="1200" b="0" i="0" dirty="0">
                <a:effectLst/>
                <a:latin typeface="+mj-lt"/>
                <a:ea typeface="+mj-ea"/>
                <a:cs typeface="+mj-cs"/>
                <a:sym typeface="Calibri"/>
              </a:rPr>
              <a:t> </a:t>
            </a:r>
            <a:r>
              <a:rPr lang="hr-HR" sz="1200" b="0" i="0" dirty="0" err="1">
                <a:effectLst/>
                <a:latin typeface="+mj-lt"/>
                <a:ea typeface="+mj-ea"/>
                <a:cs typeface="+mj-cs"/>
                <a:sym typeface="Calibri"/>
              </a:rPr>
              <a:t>of</a:t>
            </a:r>
            <a:r>
              <a:rPr lang="hr-HR" sz="1200" b="0" i="0" dirty="0">
                <a:effectLst/>
                <a:latin typeface="+mj-lt"/>
                <a:ea typeface="+mj-ea"/>
                <a:cs typeface="+mj-cs"/>
                <a:sym typeface="Calibri"/>
              </a:rPr>
              <a:t> </a:t>
            </a:r>
            <a:r>
              <a:rPr lang="hr-HR" sz="1200" b="0" i="0" dirty="0" err="1">
                <a:effectLst/>
                <a:latin typeface="+mj-lt"/>
                <a:ea typeface="+mj-ea"/>
                <a:cs typeface="+mj-cs"/>
                <a:sym typeface="Calibri"/>
              </a:rPr>
              <a:t>different</a:t>
            </a:r>
            <a:r>
              <a:rPr lang="hr-HR" sz="1200" b="0" i="0" dirty="0">
                <a:effectLst/>
                <a:latin typeface="+mj-lt"/>
                <a:ea typeface="+mj-ea"/>
                <a:cs typeface="+mj-cs"/>
                <a:sym typeface="Calibri"/>
              </a:rPr>
              <a:t> </a:t>
            </a:r>
            <a:r>
              <a:rPr lang="hr-HR" sz="1200" b="0" i="0" dirty="0" err="1">
                <a:effectLst/>
                <a:latin typeface="+mj-lt"/>
                <a:ea typeface="+mj-ea"/>
                <a:cs typeface="+mj-cs"/>
                <a:sym typeface="Calibri"/>
              </a:rPr>
              <a:t>kinds</a:t>
            </a:r>
            <a:r>
              <a:rPr lang="hr-HR" sz="1200" b="0" i="0" dirty="0">
                <a:effectLst/>
                <a:latin typeface="+mj-lt"/>
                <a:ea typeface="+mj-ea"/>
                <a:cs typeface="+mj-cs"/>
                <a:sym typeface="Calibri"/>
              </a:rPr>
              <a:t> </a:t>
            </a:r>
            <a:r>
              <a:rPr lang="hr-HR" sz="1200" b="0" i="0" dirty="0" err="1">
                <a:effectLst/>
                <a:latin typeface="+mj-lt"/>
                <a:ea typeface="+mj-ea"/>
                <a:cs typeface="+mj-cs"/>
                <a:sym typeface="Calibri"/>
              </a:rPr>
              <a:t>of</a:t>
            </a:r>
            <a:r>
              <a:rPr lang="hr-HR" sz="1200" b="0" i="0" dirty="0">
                <a:effectLst/>
                <a:latin typeface="+mj-lt"/>
                <a:ea typeface="+mj-ea"/>
                <a:cs typeface="+mj-cs"/>
                <a:sym typeface="Calibri"/>
              </a:rPr>
              <a:t> </a:t>
            </a:r>
            <a:r>
              <a:rPr lang="hr-HR" sz="1200" b="0" i="0" dirty="0" err="1">
                <a:effectLst/>
                <a:latin typeface="+mj-lt"/>
                <a:ea typeface="+mj-ea"/>
                <a:cs typeface="+mj-cs"/>
                <a:sym typeface="Calibri"/>
              </a:rPr>
              <a:t>devices</a:t>
            </a:r>
            <a:r>
              <a:rPr lang="hr-HR" sz="1200" b="0" i="0" dirty="0">
                <a:effectLst/>
                <a:latin typeface="+mj-lt"/>
                <a:ea typeface="+mj-ea"/>
                <a:cs typeface="+mj-cs"/>
                <a:sym typeface="Calibri"/>
              </a:rPr>
              <a:t> </a:t>
            </a:r>
            <a:r>
              <a:rPr lang="hr-HR" sz="1200" b="0" i="0" dirty="0" err="1">
                <a:effectLst/>
                <a:latin typeface="+mj-lt"/>
                <a:ea typeface="+mj-ea"/>
                <a:cs typeface="+mj-cs"/>
                <a:sym typeface="Calibri"/>
              </a:rPr>
              <a:t>that</a:t>
            </a:r>
            <a:r>
              <a:rPr lang="hr-HR" sz="1200" b="0" i="0" dirty="0">
                <a:effectLst/>
                <a:latin typeface="+mj-lt"/>
                <a:ea typeface="+mj-ea"/>
                <a:cs typeface="+mj-cs"/>
                <a:sym typeface="Calibri"/>
              </a:rPr>
              <a:t> </a:t>
            </a:r>
            <a:r>
              <a:rPr lang="hr-HR" sz="1200" b="0" i="0" dirty="0" err="1">
                <a:effectLst/>
                <a:latin typeface="+mj-lt"/>
                <a:ea typeface="+mj-ea"/>
                <a:cs typeface="+mj-cs"/>
                <a:sym typeface="Calibri"/>
              </a:rPr>
              <a:t>can</a:t>
            </a:r>
            <a:r>
              <a:rPr lang="hr-HR" sz="1200" b="0" i="0" dirty="0">
                <a:effectLst/>
                <a:latin typeface="+mj-lt"/>
                <a:ea typeface="+mj-ea"/>
                <a:cs typeface="+mj-cs"/>
                <a:sym typeface="Calibri"/>
              </a:rPr>
              <a:t> </a:t>
            </a:r>
            <a:r>
              <a:rPr lang="hr-HR" sz="1200" b="0" i="0" dirty="0" err="1">
                <a:effectLst/>
                <a:latin typeface="+mj-lt"/>
                <a:ea typeface="+mj-ea"/>
                <a:cs typeface="+mj-cs"/>
                <a:sym typeface="Calibri"/>
              </a:rPr>
              <a:t>access</a:t>
            </a:r>
            <a:r>
              <a:rPr lang="hr-HR" sz="1200" b="0" i="0" dirty="0">
                <a:effectLst/>
                <a:latin typeface="+mj-lt"/>
                <a:ea typeface="+mj-ea"/>
                <a:cs typeface="+mj-cs"/>
                <a:sym typeface="Calibri"/>
              </a:rPr>
              <a:t> </a:t>
            </a:r>
            <a:r>
              <a:rPr lang="hr-HR" sz="1200" b="0" i="0" dirty="0" err="1">
                <a:effectLst/>
                <a:latin typeface="+mj-lt"/>
                <a:ea typeface="+mj-ea"/>
                <a:cs typeface="+mj-cs"/>
                <a:sym typeface="Calibri"/>
              </a:rPr>
              <a:t>the</a:t>
            </a:r>
            <a:r>
              <a:rPr lang="hr-HR" sz="1200" b="0" i="0" dirty="0">
                <a:effectLst/>
                <a:latin typeface="+mj-lt"/>
                <a:ea typeface="+mj-ea"/>
                <a:cs typeface="+mj-cs"/>
                <a:sym typeface="Calibri"/>
              </a:rPr>
              <a:t> Web </a:t>
            </a:r>
            <a:r>
              <a:rPr lang="hr-HR" sz="1200" b="0" i="0" dirty="0" err="1">
                <a:effectLst/>
                <a:latin typeface="+mj-lt"/>
                <a:ea typeface="+mj-ea"/>
                <a:cs typeface="+mj-cs"/>
                <a:sym typeface="Calibri"/>
              </a:rPr>
              <a:t>has</a:t>
            </a:r>
            <a:r>
              <a:rPr lang="hr-HR" sz="1200" b="0" i="0" dirty="0">
                <a:effectLst/>
                <a:latin typeface="+mj-lt"/>
                <a:ea typeface="+mj-ea"/>
                <a:cs typeface="+mj-cs"/>
                <a:sym typeface="Calibri"/>
              </a:rPr>
              <a:t> </a:t>
            </a:r>
            <a:r>
              <a:rPr lang="hr-HR" sz="1200" b="0" i="0" dirty="0" err="1">
                <a:effectLst/>
                <a:latin typeface="+mj-lt"/>
                <a:ea typeface="+mj-ea"/>
                <a:cs typeface="+mj-cs"/>
                <a:sym typeface="Calibri"/>
              </a:rPr>
              <a:t>grown</a:t>
            </a:r>
            <a:r>
              <a:rPr lang="hr-HR" sz="1200" b="0" i="0" dirty="0">
                <a:effectLst/>
                <a:latin typeface="+mj-lt"/>
                <a:ea typeface="+mj-ea"/>
                <a:cs typeface="+mj-cs"/>
                <a:sym typeface="Calibri"/>
              </a:rPr>
              <a:t> </a:t>
            </a:r>
            <a:r>
              <a:rPr lang="hr-HR" sz="1200" b="0" i="0" dirty="0" err="1">
                <a:effectLst/>
                <a:latin typeface="+mj-lt"/>
                <a:ea typeface="+mj-ea"/>
                <a:cs typeface="+mj-cs"/>
                <a:sym typeface="Calibri"/>
              </a:rPr>
              <a:t>immensely</a:t>
            </a:r>
            <a:r>
              <a:rPr lang="hr-HR" sz="1200" b="0" i="0" dirty="0">
                <a:effectLst/>
                <a:latin typeface="+mj-lt"/>
                <a:ea typeface="+mj-ea"/>
                <a:cs typeface="+mj-cs"/>
                <a:sym typeface="Calibri"/>
              </a:rPr>
              <a:t>. Mobile </a:t>
            </a:r>
            <a:r>
              <a:rPr lang="hr-HR" sz="1200" b="0" i="0" dirty="0" err="1">
                <a:effectLst/>
                <a:latin typeface="+mj-lt"/>
                <a:ea typeface="+mj-ea"/>
                <a:cs typeface="+mj-cs"/>
                <a:sym typeface="Calibri"/>
              </a:rPr>
              <a:t>phones</a:t>
            </a:r>
            <a:r>
              <a:rPr lang="hr-HR" sz="1200" b="0" i="0" dirty="0">
                <a:effectLst/>
                <a:latin typeface="+mj-lt"/>
                <a:ea typeface="+mj-ea"/>
                <a:cs typeface="+mj-cs"/>
                <a:sym typeface="Calibri"/>
              </a:rPr>
              <a:t>, </a:t>
            </a:r>
            <a:r>
              <a:rPr lang="hr-HR" sz="1200" b="0" i="0" dirty="0" err="1">
                <a:effectLst/>
                <a:latin typeface="+mj-lt"/>
                <a:ea typeface="+mj-ea"/>
                <a:cs typeface="+mj-cs"/>
                <a:sym typeface="Calibri"/>
              </a:rPr>
              <a:t>smart</a:t>
            </a:r>
            <a:r>
              <a:rPr lang="hr-HR" sz="1200" b="0" i="0" dirty="0">
                <a:effectLst/>
                <a:latin typeface="+mj-lt"/>
                <a:ea typeface="+mj-ea"/>
                <a:cs typeface="+mj-cs"/>
                <a:sym typeface="Calibri"/>
              </a:rPr>
              <a:t> </a:t>
            </a:r>
            <a:r>
              <a:rPr lang="hr-HR" sz="1200" b="0" i="0" dirty="0" err="1">
                <a:effectLst/>
                <a:latin typeface="+mj-lt"/>
                <a:ea typeface="+mj-ea"/>
                <a:cs typeface="+mj-cs"/>
                <a:sym typeface="Calibri"/>
              </a:rPr>
              <a:t>phones</a:t>
            </a:r>
            <a:r>
              <a:rPr lang="hr-HR" sz="1200" b="0" i="0" dirty="0">
                <a:effectLst/>
                <a:latin typeface="+mj-lt"/>
                <a:ea typeface="+mj-ea"/>
                <a:cs typeface="+mj-cs"/>
                <a:sym typeface="Calibri"/>
              </a:rPr>
              <a:t>, personal </a:t>
            </a:r>
            <a:r>
              <a:rPr lang="hr-HR" sz="1200" b="0" i="0" dirty="0" err="1">
                <a:effectLst/>
                <a:latin typeface="+mj-lt"/>
                <a:ea typeface="+mj-ea"/>
                <a:cs typeface="+mj-cs"/>
                <a:sym typeface="Calibri"/>
              </a:rPr>
              <a:t>digital</a:t>
            </a:r>
            <a:r>
              <a:rPr lang="hr-HR" sz="1200" b="0" i="0" dirty="0">
                <a:effectLst/>
                <a:latin typeface="+mj-lt"/>
                <a:ea typeface="+mj-ea"/>
                <a:cs typeface="+mj-cs"/>
                <a:sym typeface="Calibri"/>
              </a:rPr>
              <a:t> </a:t>
            </a:r>
            <a:r>
              <a:rPr lang="hr-HR" sz="1200" b="0" i="0" dirty="0" err="1">
                <a:effectLst/>
                <a:latin typeface="+mj-lt"/>
                <a:ea typeface="+mj-ea"/>
                <a:cs typeface="+mj-cs"/>
                <a:sym typeface="Calibri"/>
              </a:rPr>
              <a:t>assistants</a:t>
            </a:r>
            <a:r>
              <a:rPr lang="hr-HR" sz="1200" b="0" i="0" dirty="0">
                <a:effectLst/>
                <a:latin typeface="+mj-lt"/>
                <a:ea typeface="+mj-ea"/>
                <a:cs typeface="+mj-cs"/>
                <a:sym typeface="Calibri"/>
              </a:rPr>
              <a:t>, </a:t>
            </a:r>
            <a:r>
              <a:rPr lang="hr-HR" sz="1200" b="0" i="0" dirty="0" err="1">
                <a:effectLst/>
                <a:latin typeface="+mj-lt"/>
                <a:ea typeface="+mj-ea"/>
                <a:cs typeface="+mj-cs"/>
                <a:sym typeface="Calibri"/>
              </a:rPr>
              <a:t>interactive</a:t>
            </a:r>
            <a:r>
              <a:rPr lang="hr-HR" sz="1200" b="0" i="0" dirty="0">
                <a:effectLst/>
                <a:latin typeface="+mj-lt"/>
                <a:ea typeface="+mj-ea"/>
                <a:cs typeface="+mj-cs"/>
                <a:sym typeface="Calibri"/>
              </a:rPr>
              <a:t> </a:t>
            </a:r>
            <a:r>
              <a:rPr lang="hr-HR" sz="1200" b="0" i="0" dirty="0" err="1">
                <a:effectLst/>
                <a:latin typeface="+mj-lt"/>
                <a:ea typeface="+mj-ea"/>
                <a:cs typeface="+mj-cs"/>
                <a:sym typeface="Calibri"/>
              </a:rPr>
              <a:t>television</a:t>
            </a:r>
            <a:r>
              <a:rPr lang="hr-HR" sz="1200" b="0" i="0" dirty="0">
                <a:effectLst/>
                <a:latin typeface="+mj-lt"/>
                <a:ea typeface="+mj-ea"/>
                <a:cs typeface="+mj-cs"/>
                <a:sym typeface="Calibri"/>
              </a:rPr>
              <a:t> </a:t>
            </a:r>
            <a:r>
              <a:rPr lang="hr-HR" sz="1200" b="0" i="0" dirty="0" err="1">
                <a:effectLst/>
                <a:latin typeface="+mj-lt"/>
                <a:ea typeface="+mj-ea"/>
                <a:cs typeface="+mj-cs"/>
                <a:sym typeface="Calibri"/>
              </a:rPr>
              <a:t>systems</a:t>
            </a:r>
            <a:r>
              <a:rPr lang="hr-HR" sz="1200" b="0" i="0" dirty="0">
                <a:effectLst/>
                <a:latin typeface="+mj-lt"/>
                <a:ea typeface="+mj-ea"/>
                <a:cs typeface="+mj-cs"/>
                <a:sym typeface="Calibri"/>
              </a:rPr>
              <a:t>, </a:t>
            </a:r>
            <a:r>
              <a:rPr lang="hr-HR" sz="1200" b="0" i="0" dirty="0" err="1">
                <a:effectLst/>
                <a:latin typeface="+mj-lt"/>
                <a:ea typeface="+mj-ea"/>
                <a:cs typeface="+mj-cs"/>
                <a:sym typeface="Calibri"/>
              </a:rPr>
              <a:t>voice</a:t>
            </a:r>
            <a:r>
              <a:rPr lang="hr-HR" sz="1200" b="0" i="0" dirty="0">
                <a:effectLst/>
                <a:latin typeface="+mj-lt"/>
                <a:ea typeface="+mj-ea"/>
                <a:cs typeface="+mj-cs"/>
                <a:sym typeface="Calibri"/>
              </a:rPr>
              <a:t> </a:t>
            </a:r>
            <a:r>
              <a:rPr lang="hr-HR" sz="1200" b="0" i="0" dirty="0" err="1">
                <a:effectLst/>
                <a:latin typeface="+mj-lt"/>
                <a:ea typeface="+mj-ea"/>
                <a:cs typeface="+mj-cs"/>
                <a:sym typeface="Calibri"/>
              </a:rPr>
              <a:t>response</a:t>
            </a:r>
            <a:r>
              <a:rPr lang="hr-HR" sz="1200" b="0" i="0" dirty="0">
                <a:effectLst/>
                <a:latin typeface="+mj-lt"/>
                <a:ea typeface="+mj-ea"/>
                <a:cs typeface="+mj-cs"/>
                <a:sym typeface="Calibri"/>
              </a:rPr>
              <a:t> </a:t>
            </a:r>
            <a:r>
              <a:rPr lang="hr-HR" sz="1200" b="0" i="0" dirty="0" err="1">
                <a:effectLst/>
                <a:latin typeface="+mj-lt"/>
                <a:ea typeface="+mj-ea"/>
                <a:cs typeface="+mj-cs"/>
                <a:sym typeface="Calibri"/>
              </a:rPr>
              <a:t>systems</a:t>
            </a:r>
            <a:r>
              <a:rPr lang="hr-HR" sz="1200" b="0" i="0" dirty="0">
                <a:effectLst/>
                <a:latin typeface="+mj-lt"/>
                <a:ea typeface="+mj-ea"/>
                <a:cs typeface="+mj-cs"/>
                <a:sym typeface="Calibri"/>
              </a:rPr>
              <a:t>, </a:t>
            </a:r>
            <a:r>
              <a:rPr lang="hr-HR" sz="1200" b="0" i="0" dirty="0" err="1">
                <a:effectLst/>
                <a:latin typeface="+mj-lt"/>
                <a:ea typeface="+mj-ea"/>
                <a:cs typeface="+mj-cs"/>
                <a:sym typeface="Calibri"/>
              </a:rPr>
              <a:t>kiosks</a:t>
            </a:r>
            <a:r>
              <a:rPr lang="hr-HR" sz="1200" b="0" i="0" dirty="0">
                <a:effectLst/>
                <a:latin typeface="+mj-lt"/>
                <a:ea typeface="+mj-ea"/>
                <a:cs typeface="+mj-cs"/>
                <a:sym typeface="Calibri"/>
              </a:rPr>
              <a:t> </a:t>
            </a:r>
            <a:r>
              <a:rPr lang="hr-HR" sz="1200" b="0" i="0" dirty="0" err="1">
                <a:effectLst/>
                <a:latin typeface="+mj-lt"/>
                <a:ea typeface="+mj-ea"/>
                <a:cs typeface="+mj-cs"/>
                <a:sym typeface="Calibri"/>
              </a:rPr>
              <a:t>and</a:t>
            </a:r>
            <a:r>
              <a:rPr lang="hr-HR" sz="1200" b="0" i="0" dirty="0">
                <a:effectLst/>
                <a:latin typeface="+mj-lt"/>
                <a:ea typeface="+mj-ea"/>
                <a:cs typeface="+mj-cs"/>
                <a:sym typeface="Calibri"/>
              </a:rPr>
              <a:t> </a:t>
            </a:r>
            <a:r>
              <a:rPr lang="hr-HR" sz="1200" b="0" i="0" dirty="0" err="1">
                <a:effectLst/>
                <a:latin typeface="+mj-lt"/>
                <a:ea typeface="+mj-ea"/>
                <a:cs typeface="+mj-cs"/>
                <a:sym typeface="Calibri"/>
              </a:rPr>
              <a:t>even</a:t>
            </a:r>
            <a:r>
              <a:rPr lang="hr-HR" sz="1200" b="0" i="0" dirty="0">
                <a:effectLst/>
                <a:latin typeface="+mj-lt"/>
                <a:ea typeface="+mj-ea"/>
                <a:cs typeface="+mj-cs"/>
                <a:sym typeface="Calibri"/>
              </a:rPr>
              <a:t> </a:t>
            </a:r>
            <a:r>
              <a:rPr lang="hr-HR" sz="1200" b="0" i="0" dirty="0" err="1">
                <a:effectLst/>
                <a:latin typeface="+mj-lt"/>
                <a:ea typeface="+mj-ea"/>
                <a:cs typeface="+mj-cs"/>
                <a:sym typeface="Calibri"/>
              </a:rPr>
              <a:t>certain</a:t>
            </a:r>
            <a:r>
              <a:rPr lang="hr-HR" sz="1200" b="0" i="0" dirty="0">
                <a:effectLst/>
                <a:latin typeface="+mj-lt"/>
                <a:ea typeface="+mj-ea"/>
                <a:cs typeface="+mj-cs"/>
                <a:sym typeface="Calibri"/>
              </a:rPr>
              <a:t> </a:t>
            </a:r>
            <a:r>
              <a:rPr lang="hr-HR" sz="1200" b="0" i="0" dirty="0" err="1">
                <a:effectLst/>
                <a:latin typeface="+mj-lt"/>
                <a:ea typeface="+mj-ea"/>
                <a:cs typeface="+mj-cs"/>
                <a:sym typeface="Calibri"/>
              </a:rPr>
              <a:t>domestic</a:t>
            </a:r>
            <a:r>
              <a:rPr lang="hr-HR" sz="1200" b="0" i="0" dirty="0">
                <a:effectLst/>
                <a:latin typeface="+mj-lt"/>
                <a:ea typeface="+mj-ea"/>
                <a:cs typeface="+mj-cs"/>
                <a:sym typeface="Calibri"/>
              </a:rPr>
              <a:t> </a:t>
            </a:r>
            <a:r>
              <a:rPr lang="hr-HR" sz="1200" b="0" i="0" dirty="0" err="1">
                <a:effectLst/>
                <a:latin typeface="+mj-lt"/>
                <a:ea typeface="+mj-ea"/>
                <a:cs typeface="+mj-cs"/>
                <a:sym typeface="Calibri"/>
              </a:rPr>
              <a:t>appliances</a:t>
            </a:r>
            <a:r>
              <a:rPr lang="hr-HR" sz="1200" b="0" i="0" dirty="0">
                <a:effectLst/>
                <a:latin typeface="+mj-lt"/>
                <a:ea typeface="+mj-ea"/>
                <a:cs typeface="+mj-cs"/>
                <a:sym typeface="Calibri"/>
              </a:rPr>
              <a:t> </a:t>
            </a:r>
            <a:r>
              <a:rPr lang="hr-HR" sz="1200" b="0" i="0" dirty="0" err="1">
                <a:effectLst/>
                <a:latin typeface="+mj-lt"/>
                <a:ea typeface="+mj-ea"/>
                <a:cs typeface="+mj-cs"/>
                <a:sym typeface="Calibri"/>
              </a:rPr>
              <a:t>can</a:t>
            </a:r>
            <a:r>
              <a:rPr lang="hr-HR" sz="1200" b="0" i="0" dirty="0">
                <a:effectLst/>
                <a:latin typeface="+mj-lt"/>
                <a:ea typeface="+mj-ea"/>
                <a:cs typeface="+mj-cs"/>
                <a:sym typeface="Calibri"/>
              </a:rPr>
              <a:t> </a:t>
            </a:r>
            <a:r>
              <a:rPr lang="hr-HR" sz="1200" b="0" i="0" dirty="0" err="1">
                <a:effectLst/>
                <a:latin typeface="+mj-lt"/>
                <a:ea typeface="+mj-ea"/>
                <a:cs typeface="+mj-cs"/>
                <a:sym typeface="Calibri"/>
              </a:rPr>
              <a:t>all</a:t>
            </a:r>
            <a:r>
              <a:rPr lang="hr-HR" sz="1200" b="0" i="0" dirty="0">
                <a:effectLst/>
                <a:latin typeface="+mj-lt"/>
                <a:ea typeface="+mj-ea"/>
                <a:cs typeface="+mj-cs"/>
                <a:sym typeface="Calibri"/>
              </a:rPr>
              <a:t> </a:t>
            </a:r>
            <a:r>
              <a:rPr lang="hr-HR" sz="1200" b="0" i="0" dirty="0" err="1">
                <a:effectLst/>
                <a:latin typeface="+mj-lt"/>
                <a:ea typeface="+mj-ea"/>
                <a:cs typeface="+mj-cs"/>
                <a:sym typeface="Calibri"/>
              </a:rPr>
              <a:t>access</a:t>
            </a:r>
            <a:r>
              <a:rPr lang="hr-HR" sz="1200" b="0" i="0" dirty="0">
                <a:effectLst/>
                <a:latin typeface="+mj-lt"/>
                <a:ea typeface="+mj-ea"/>
                <a:cs typeface="+mj-cs"/>
                <a:sym typeface="Calibri"/>
              </a:rPr>
              <a:t> </a:t>
            </a:r>
            <a:r>
              <a:rPr lang="hr-HR" sz="1200" b="0" i="0" dirty="0" err="1">
                <a:effectLst/>
                <a:latin typeface="+mj-lt"/>
                <a:ea typeface="+mj-ea"/>
                <a:cs typeface="+mj-cs"/>
                <a:sym typeface="Calibri"/>
              </a:rPr>
              <a:t>the</a:t>
            </a:r>
            <a:r>
              <a:rPr lang="hr-HR" sz="1200" b="0" i="0" dirty="0">
                <a:effectLst/>
                <a:latin typeface="+mj-lt"/>
                <a:ea typeface="+mj-ea"/>
                <a:cs typeface="+mj-cs"/>
                <a:sym typeface="Calibri"/>
              </a:rPr>
              <a:t> Web. </a:t>
            </a:r>
            <a:r>
              <a:rPr lang="hr-HR" sz="1200" b="0" i="0" dirty="0" err="1">
                <a:effectLst/>
                <a:latin typeface="+mj-lt"/>
                <a:ea typeface="+mj-ea"/>
                <a:cs typeface="+mj-cs"/>
                <a:sym typeface="Calibri"/>
              </a:rPr>
              <a:t>Learn</a:t>
            </a:r>
            <a:r>
              <a:rPr lang="hr-HR" sz="1200" b="0" i="0" dirty="0">
                <a:effectLst/>
                <a:latin typeface="+mj-lt"/>
                <a:ea typeface="+mj-ea"/>
                <a:cs typeface="+mj-cs"/>
                <a:sym typeface="Calibri"/>
              </a:rPr>
              <a:t> more </a:t>
            </a:r>
            <a:r>
              <a:rPr lang="hr-HR" sz="1200" b="0" i="0" dirty="0" err="1">
                <a:effectLst/>
                <a:latin typeface="+mj-lt"/>
                <a:ea typeface="+mj-ea"/>
                <a:cs typeface="+mj-cs"/>
                <a:sym typeface="Calibri"/>
              </a:rPr>
              <a:t>about</a:t>
            </a:r>
            <a:r>
              <a:rPr lang="hr-HR" sz="1200" b="0" i="0" dirty="0">
                <a:effectLst/>
                <a:latin typeface="+mj-lt"/>
                <a:ea typeface="+mj-ea"/>
                <a:cs typeface="+mj-cs"/>
                <a:sym typeface="Calibri"/>
              </a:rPr>
              <a:t>:</a:t>
            </a:r>
          </a:p>
          <a:p>
            <a:r>
              <a:rPr lang="hr-HR" sz="1200" b="0" i="0" u="none" strike="noStrike" dirty="0">
                <a:effectLst/>
                <a:latin typeface="+mj-lt"/>
                <a:ea typeface="+mj-ea"/>
                <a:cs typeface="+mj-cs"/>
                <a:sym typeface="Calibri"/>
                <a:hlinkClick r:id="rId3"/>
              </a:rPr>
              <a:t>Web of Devices</a:t>
            </a:r>
            <a:endParaRPr lang="hr-HR" sz="1200" b="0" i="0" dirty="0">
              <a:effectLst/>
              <a:latin typeface="+mj-lt"/>
              <a:ea typeface="+mj-ea"/>
              <a:cs typeface="+mj-cs"/>
              <a:sym typeface="Calibri"/>
            </a:endParaRPr>
          </a:p>
          <a:p>
            <a:r>
              <a:rPr lang="hr-HR" sz="1200" b="0" i="0" u="none" strike="noStrike" dirty="0">
                <a:effectLst/>
                <a:latin typeface="+mj-lt"/>
                <a:ea typeface="+mj-ea"/>
                <a:cs typeface="+mj-cs"/>
                <a:sym typeface="Calibri"/>
                <a:hlinkClick r:id="rId4"/>
              </a:rPr>
              <a:t>Mobile Web Initiative</a:t>
            </a:r>
            <a:endParaRPr lang="hr-HR" sz="1200" b="0" i="0" dirty="0">
              <a:effectLst/>
              <a:latin typeface="+mj-lt"/>
              <a:ea typeface="+mj-ea"/>
              <a:cs typeface="+mj-cs"/>
              <a:sym typeface="Calibri"/>
            </a:endParaRPr>
          </a:p>
          <a:p>
            <a:r>
              <a:rPr lang="hr-HR" sz="1200" b="0" i="0" u="none" strike="noStrike" dirty="0">
                <a:effectLst/>
                <a:latin typeface="+mj-lt"/>
                <a:ea typeface="+mj-ea"/>
                <a:cs typeface="+mj-cs"/>
                <a:sym typeface="Calibri"/>
                <a:hlinkClick r:id="rId5"/>
              </a:rPr>
              <a:t>Browsers and Other Agents</a:t>
            </a:r>
            <a:endParaRPr lang="hr-HR" sz="1200" b="0" i="0" dirty="0">
              <a:effectLst/>
              <a:latin typeface="+mj-lt"/>
              <a:ea typeface="+mj-ea"/>
              <a:cs typeface="+mj-cs"/>
              <a:sym typeface="Calibri"/>
            </a:endParaRPr>
          </a:p>
          <a:p>
            <a:r>
              <a:rPr lang="hr-HR" sz="1200" b="0" i="0" dirty="0" err="1">
                <a:effectLst/>
                <a:latin typeface="+mj-lt"/>
                <a:ea typeface="+mj-ea"/>
                <a:cs typeface="+mj-cs"/>
                <a:sym typeface="Calibri"/>
              </a:rPr>
              <a:t>Vision</a:t>
            </a:r>
            <a:endParaRPr lang="hr-HR" sz="1200" b="0" i="0" dirty="0">
              <a:effectLst/>
              <a:latin typeface="+mj-lt"/>
              <a:ea typeface="+mj-ea"/>
              <a:cs typeface="+mj-cs"/>
              <a:sym typeface="Calibri"/>
            </a:endParaRPr>
          </a:p>
          <a:p>
            <a:r>
              <a:rPr lang="hr-HR" sz="1200" b="0" i="0" dirty="0">
                <a:effectLst/>
                <a:latin typeface="+mj-lt"/>
                <a:ea typeface="+mj-ea"/>
                <a:cs typeface="+mj-cs"/>
                <a:sym typeface="Calibri"/>
              </a:rPr>
              <a:t>W3C's </a:t>
            </a:r>
            <a:r>
              <a:rPr lang="hr-HR" sz="1200" b="0" i="0" dirty="0" err="1">
                <a:effectLst/>
                <a:latin typeface="+mj-lt"/>
                <a:ea typeface="+mj-ea"/>
                <a:cs typeface="+mj-cs"/>
                <a:sym typeface="Calibri"/>
              </a:rPr>
              <a:t>vision</a:t>
            </a:r>
            <a:r>
              <a:rPr lang="hr-HR" sz="1200" b="0" i="0" dirty="0">
                <a:effectLst/>
                <a:latin typeface="+mj-lt"/>
                <a:ea typeface="+mj-ea"/>
                <a:cs typeface="+mj-cs"/>
                <a:sym typeface="Calibri"/>
              </a:rPr>
              <a:t> for </a:t>
            </a:r>
            <a:r>
              <a:rPr lang="hr-HR" sz="1200" b="0" i="0" dirty="0" err="1">
                <a:effectLst/>
                <a:latin typeface="+mj-lt"/>
                <a:ea typeface="+mj-ea"/>
                <a:cs typeface="+mj-cs"/>
                <a:sym typeface="Calibri"/>
              </a:rPr>
              <a:t>the</a:t>
            </a:r>
            <a:r>
              <a:rPr lang="hr-HR" sz="1200" b="0" i="0" dirty="0">
                <a:effectLst/>
                <a:latin typeface="+mj-lt"/>
                <a:ea typeface="+mj-ea"/>
                <a:cs typeface="+mj-cs"/>
                <a:sym typeface="Calibri"/>
              </a:rPr>
              <a:t> Web </a:t>
            </a:r>
            <a:r>
              <a:rPr lang="hr-HR" sz="1200" b="0" i="0" dirty="0" err="1">
                <a:effectLst/>
                <a:latin typeface="+mj-lt"/>
                <a:ea typeface="+mj-ea"/>
                <a:cs typeface="+mj-cs"/>
                <a:sym typeface="Calibri"/>
              </a:rPr>
              <a:t>involves</a:t>
            </a:r>
            <a:r>
              <a:rPr lang="hr-HR" sz="1200" b="0" i="0" dirty="0">
                <a:effectLst/>
                <a:latin typeface="+mj-lt"/>
                <a:ea typeface="+mj-ea"/>
                <a:cs typeface="+mj-cs"/>
                <a:sym typeface="Calibri"/>
              </a:rPr>
              <a:t> </a:t>
            </a:r>
            <a:r>
              <a:rPr lang="hr-HR" sz="1200" b="0" i="0" dirty="0" err="1">
                <a:effectLst/>
                <a:latin typeface="+mj-lt"/>
                <a:ea typeface="+mj-ea"/>
                <a:cs typeface="+mj-cs"/>
                <a:sym typeface="Calibri"/>
              </a:rPr>
              <a:t>participation</a:t>
            </a:r>
            <a:r>
              <a:rPr lang="hr-HR" sz="1200" b="0" i="0" dirty="0">
                <a:effectLst/>
                <a:latin typeface="+mj-lt"/>
                <a:ea typeface="+mj-ea"/>
                <a:cs typeface="+mj-cs"/>
                <a:sym typeface="Calibri"/>
              </a:rPr>
              <a:t>, </a:t>
            </a:r>
            <a:r>
              <a:rPr lang="hr-HR" sz="1200" b="0" i="0" dirty="0" err="1">
                <a:effectLst/>
                <a:latin typeface="+mj-lt"/>
                <a:ea typeface="+mj-ea"/>
                <a:cs typeface="+mj-cs"/>
                <a:sym typeface="Calibri"/>
              </a:rPr>
              <a:t>sharing</a:t>
            </a:r>
            <a:r>
              <a:rPr lang="hr-HR" sz="1200" b="0" i="0" dirty="0">
                <a:effectLst/>
                <a:latin typeface="+mj-lt"/>
                <a:ea typeface="+mj-ea"/>
                <a:cs typeface="+mj-cs"/>
                <a:sym typeface="Calibri"/>
              </a:rPr>
              <a:t> </a:t>
            </a:r>
            <a:r>
              <a:rPr lang="hr-HR" sz="1200" b="0" i="0" dirty="0" err="1">
                <a:effectLst/>
                <a:latin typeface="+mj-lt"/>
                <a:ea typeface="+mj-ea"/>
                <a:cs typeface="+mj-cs"/>
                <a:sym typeface="Calibri"/>
              </a:rPr>
              <a:t>knowledge</a:t>
            </a:r>
            <a:r>
              <a:rPr lang="hr-HR" sz="1200" b="0" i="0" dirty="0">
                <a:effectLst/>
                <a:latin typeface="+mj-lt"/>
                <a:ea typeface="+mj-ea"/>
                <a:cs typeface="+mj-cs"/>
                <a:sym typeface="Calibri"/>
              </a:rPr>
              <a:t>, </a:t>
            </a:r>
            <a:r>
              <a:rPr lang="hr-HR" sz="1200" b="0" i="0" dirty="0" err="1">
                <a:effectLst/>
                <a:latin typeface="+mj-lt"/>
                <a:ea typeface="+mj-ea"/>
                <a:cs typeface="+mj-cs"/>
                <a:sym typeface="Calibri"/>
              </a:rPr>
              <a:t>and</a:t>
            </a:r>
            <a:r>
              <a:rPr lang="hr-HR" sz="1200" b="0" i="0" dirty="0">
                <a:effectLst/>
                <a:latin typeface="+mj-lt"/>
                <a:ea typeface="+mj-ea"/>
                <a:cs typeface="+mj-cs"/>
                <a:sym typeface="Calibri"/>
              </a:rPr>
              <a:t> </a:t>
            </a:r>
            <a:r>
              <a:rPr lang="hr-HR" sz="1200" b="0" i="0" dirty="0" err="1">
                <a:effectLst/>
                <a:latin typeface="+mj-lt"/>
                <a:ea typeface="+mj-ea"/>
                <a:cs typeface="+mj-cs"/>
                <a:sym typeface="Calibri"/>
              </a:rPr>
              <a:t>thereby</a:t>
            </a:r>
            <a:r>
              <a:rPr lang="hr-HR" sz="1200" b="0" i="0" dirty="0">
                <a:effectLst/>
                <a:latin typeface="+mj-lt"/>
                <a:ea typeface="+mj-ea"/>
                <a:cs typeface="+mj-cs"/>
                <a:sym typeface="Calibri"/>
              </a:rPr>
              <a:t> </a:t>
            </a:r>
            <a:r>
              <a:rPr lang="hr-HR" sz="1200" b="0" i="0" dirty="0" err="1">
                <a:effectLst/>
                <a:latin typeface="+mj-lt"/>
                <a:ea typeface="+mj-ea"/>
                <a:cs typeface="+mj-cs"/>
                <a:sym typeface="Calibri"/>
              </a:rPr>
              <a:t>building</a:t>
            </a:r>
            <a:r>
              <a:rPr lang="hr-HR" sz="1200" b="0" i="0" dirty="0">
                <a:effectLst/>
                <a:latin typeface="+mj-lt"/>
                <a:ea typeface="+mj-ea"/>
                <a:cs typeface="+mj-cs"/>
                <a:sym typeface="Calibri"/>
              </a:rPr>
              <a:t> trust on a global </a:t>
            </a:r>
            <a:r>
              <a:rPr lang="hr-HR" sz="1200" b="0" i="0" dirty="0" err="1">
                <a:effectLst/>
                <a:latin typeface="+mj-lt"/>
                <a:ea typeface="+mj-ea"/>
                <a:cs typeface="+mj-cs"/>
                <a:sym typeface="Calibri"/>
              </a:rPr>
              <a:t>scale</a:t>
            </a:r>
            <a:r>
              <a:rPr lang="hr-HR" sz="1200" b="0" i="0" dirty="0">
                <a:effectLst/>
                <a:latin typeface="+mj-lt"/>
                <a:ea typeface="+mj-ea"/>
                <a:cs typeface="+mj-cs"/>
                <a:sym typeface="Calibri"/>
              </a:rPr>
              <a:t>.</a:t>
            </a:r>
          </a:p>
          <a:p>
            <a:pPr algn="l" rtl="0" latinLnBrk="0"/>
            <a:endParaRPr lang="hr-HR" sz="1200" b="0" i="0" dirty="0">
              <a:effectLst/>
              <a:latin typeface="+mj-lt"/>
              <a:ea typeface="+mj-ea"/>
              <a:cs typeface="+mj-cs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087243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1524000" y="1122362"/>
            <a:ext cx="9144000" cy="2387601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 sz="2400"/>
            </a:lvl1pPr>
            <a:lvl2pPr marL="0" indent="457200" algn="ctr">
              <a:buSzTx/>
              <a:buFontTx/>
              <a:buNone/>
              <a:defRPr sz="2400"/>
            </a:lvl2pPr>
            <a:lvl3pPr marL="0" indent="914400" algn="ctr">
              <a:buSzTx/>
              <a:buFontTx/>
              <a:buNone/>
              <a:defRPr sz="2400"/>
            </a:lvl3pPr>
            <a:lvl4pPr marL="0" indent="1371600" algn="ctr">
              <a:buSzTx/>
              <a:buFontTx/>
              <a:buNone/>
              <a:defRPr sz="2400"/>
            </a:lvl4pPr>
            <a:lvl5pPr marL="0" indent="1828800" algn="ctr">
              <a:buSzTx/>
              <a:buFontTx/>
              <a:buNone/>
              <a:defRPr sz="2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95176" y="6414760"/>
            <a:ext cx="258624" cy="248305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Freeform 8"/>
          <p:cNvSpPr>
            <a:spLocks noGrp="1"/>
          </p:cNvSpPr>
          <p:nvPr>
            <p:ph type="pic" sz="half" idx="13"/>
          </p:nvPr>
        </p:nvSpPr>
        <p:spPr>
          <a:xfrm>
            <a:off x="1416476" y="1278530"/>
            <a:ext cx="4653698" cy="4300940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25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Freeform 8"/>
          <p:cNvSpPr>
            <a:spLocks noGrp="1"/>
          </p:cNvSpPr>
          <p:nvPr>
            <p:ph type="pic" sz="half" idx="13"/>
          </p:nvPr>
        </p:nvSpPr>
        <p:spPr>
          <a:xfrm>
            <a:off x="2323674" y="2757394"/>
            <a:ext cx="7805819" cy="3083906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25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Freeform 8"/>
          <p:cNvSpPr>
            <a:spLocks noGrp="1"/>
          </p:cNvSpPr>
          <p:nvPr>
            <p:ph type="pic" sz="half" idx="13"/>
          </p:nvPr>
        </p:nvSpPr>
        <p:spPr>
          <a:xfrm>
            <a:off x="5163490" y="1346001"/>
            <a:ext cx="5107949" cy="4165990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26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Title Text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t>Title Text</a:t>
            </a:r>
          </a:p>
        </p:txBody>
      </p:sp>
      <p:sp>
        <p:nvSpPr>
          <p:cNvPr id="274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5183187" y="987425"/>
            <a:ext cx="6172201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 marL="718457" indent="-261257">
              <a:defRPr sz="3200"/>
            </a:lvl2pPr>
            <a:lvl3pPr marL="1219200" indent="-304800">
              <a:defRPr sz="3200"/>
            </a:lvl3pPr>
            <a:lvl4pPr marL="1737360" indent="-365760">
              <a:defRPr sz="3200"/>
            </a:lvl4pPr>
            <a:lvl5pPr marL="2194560" indent="-365760"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75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839787" y="2057400"/>
            <a:ext cx="3932239" cy="3811588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FontTx/>
              <a:buNone/>
              <a:defRPr sz="1600"/>
            </a:pPr>
            <a:endParaRPr/>
          </a:p>
        </p:txBody>
      </p:sp>
      <p:sp>
        <p:nvSpPr>
          <p:cNvPr id="27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95176" y="6414760"/>
            <a:ext cx="258624" cy="248305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Title Text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t>Title Text</a:t>
            </a:r>
          </a:p>
        </p:txBody>
      </p:sp>
      <p:sp>
        <p:nvSpPr>
          <p:cNvPr id="284" name="Picture Placeholder 2"/>
          <p:cNvSpPr>
            <a:spLocks noGrp="1"/>
          </p:cNvSpPr>
          <p:nvPr>
            <p:ph type="pic" sz="half" idx="13"/>
          </p:nvPr>
        </p:nvSpPr>
        <p:spPr>
          <a:xfrm>
            <a:off x="5495675" y="1234168"/>
            <a:ext cx="5547225" cy="4380139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285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39787" y="2057400"/>
            <a:ext cx="3932239" cy="38115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600"/>
            </a:lvl1pPr>
            <a:lvl2pPr marL="0" indent="457200">
              <a:buSzTx/>
              <a:buFontTx/>
              <a:buNone/>
              <a:defRPr sz="1600"/>
            </a:lvl2pPr>
            <a:lvl3pPr marL="0" indent="914400">
              <a:buSzTx/>
              <a:buFontTx/>
              <a:buNone/>
              <a:defRPr sz="1600"/>
            </a:lvl3pPr>
            <a:lvl4pPr marL="0" indent="1371600">
              <a:buSzTx/>
              <a:buFontTx/>
              <a:buNone/>
              <a:defRPr sz="1600"/>
            </a:lvl4pPr>
            <a:lvl5pPr marL="0" indent="1828800">
              <a:buSzTx/>
              <a:buFontTx/>
              <a:buNone/>
              <a:defRPr sz="16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8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95176" y="6414760"/>
            <a:ext cx="258624" cy="248305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Title Text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94" name="Body Level One…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9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95176" y="6414760"/>
            <a:ext cx="258624" cy="248305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Title Text"/>
          <p:cNvSpPr txBox="1">
            <a:spLocks noGrp="1"/>
          </p:cNvSpPr>
          <p:nvPr>
            <p:ph type="title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03" name="Body Level One…"/>
          <p:cNvSpPr txBox="1">
            <a:spLocks noGrp="1"/>
          </p:cNvSpPr>
          <p:nvPr>
            <p:ph type="body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0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95176" y="6414760"/>
            <a:ext cx="258624" cy="248305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2526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4961912" cy="6858000"/>
          </a:xfrm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1558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6"/>
          <p:cNvSpPr>
            <a:spLocks noGrp="1"/>
          </p:cNvSpPr>
          <p:nvPr>
            <p:ph type="pic" sz="half" idx="13"/>
          </p:nvPr>
        </p:nvSpPr>
        <p:spPr>
          <a:xfrm>
            <a:off x="6850824" y="534011"/>
            <a:ext cx="4213818" cy="5789978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2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itle Text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t>Title Text</a:t>
            </a:r>
          </a:p>
        </p:txBody>
      </p:sp>
      <p:sp>
        <p:nvSpPr>
          <p:cNvPr id="38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31850" y="4589462"/>
            <a:ext cx="10515600" cy="15001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2400">
                <a:solidFill>
                  <a:srgbClr val="888888"/>
                </a:solidFill>
              </a:defRPr>
            </a:lvl1pPr>
            <a:lvl2pPr marL="0" indent="457200">
              <a:buSzTx/>
              <a:buFontTx/>
              <a:buNone/>
              <a:defRPr sz="2400">
                <a:solidFill>
                  <a:srgbClr val="888888"/>
                </a:solidFill>
              </a:defRPr>
            </a:lvl2pPr>
            <a:lvl3pPr marL="0" indent="914400">
              <a:buSzTx/>
              <a:buFontTx/>
              <a:buNone/>
              <a:defRPr sz="2400">
                <a:solidFill>
                  <a:srgbClr val="888888"/>
                </a:solidFill>
              </a:defRPr>
            </a:lvl3pPr>
            <a:lvl4pPr marL="0" indent="1371600">
              <a:buSzTx/>
              <a:buFontTx/>
              <a:buNone/>
              <a:defRPr sz="2400">
                <a:solidFill>
                  <a:srgbClr val="888888"/>
                </a:solidFill>
              </a:defRPr>
            </a:lvl4pPr>
            <a:lvl5pPr marL="0" indent="1828800">
              <a:buSzTx/>
              <a:buFontTx/>
              <a:buNone/>
              <a:defRPr sz="2400">
                <a:solidFill>
                  <a:srgbClr val="888888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95176" y="6414760"/>
            <a:ext cx="258624" cy="248305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Title Text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7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95176" y="6414760"/>
            <a:ext cx="258624" cy="248305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Title Text"/>
          <p:cNvSpPr txBox="1">
            <a:spLocks noGrp="1"/>
          </p:cNvSpPr>
          <p:nvPr>
            <p:ph type="title"/>
          </p:nvPr>
        </p:nvSpPr>
        <p:spPr>
          <a:xfrm>
            <a:off x="839787" y="365125"/>
            <a:ext cx="10515601" cy="1325563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6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39787" y="1681163"/>
            <a:ext cx="5157789" cy="823913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FontTx/>
              <a:buNone/>
              <a:defRPr sz="2400" b="1"/>
            </a:lvl1pPr>
            <a:lvl2pPr marL="0" indent="457200">
              <a:buSzTx/>
              <a:buFontTx/>
              <a:buNone/>
              <a:defRPr sz="2400" b="1"/>
            </a:lvl2pPr>
            <a:lvl3pPr marL="0" indent="914400">
              <a:buSzTx/>
              <a:buFontTx/>
              <a:buNone/>
              <a:defRPr sz="2400" b="1"/>
            </a:lvl3pPr>
            <a:lvl4pPr marL="0" indent="1371600">
              <a:buSzTx/>
              <a:buFontTx/>
              <a:buNone/>
              <a:defRPr sz="2400" b="1"/>
            </a:lvl4pPr>
            <a:lvl5pPr marL="0" indent="1828800">
              <a:buSzTx/>
              <a:buFontTx/>
              <a:buNone/>
              <a:defRPr sz="2400" b="1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7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172200" y="1681163"/>
            <a:ext cx="5183188" cy="823913"/>
          </a:xfrm>
          <a:prstGeom prst="rect">
            <a:avLst/>
          </a:prstGeom>
        </p:spPr>
        <p:txBody>
          <a:bodyPr anchor="b"/>
          <a:lstStyle/>
          <a:p>
            <a:pPr marL="0" indent="0">
              <a:buSzTx/>
              <a:buFontTx/>
              <a:buNone/>
              <a:defRPr sz="2400" b="1"/>
            </a:pPr>
            <a:endParaRPr/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95176" y="6414760"/>
            <a:ext cx="258624" cy="248305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Title Text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95176" y="6414760"/>
            <a:ext cx="258624" cy="248305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4702628" y="1582057"/>
            <a:ext cx="2032001" cy="3657601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15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Freeform 8"/>
          <p:cNvSpPr>
            <a:spLocks noGrp="1"/>
          </p:cNvSpPr>
          <p:nvPr>
            <p:ph type="pic" sz="half" idx="13"/>
          </p:nvPr>
        </p:nvSpPr>
        <p:spPr>
          <a:xfrm>
            <a:off x="5588997" y="906859"/>
            <a:ext cx="5582430" cy="3459780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22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Freeform 8"/>
          <p:cNvSpPr>
            <a:spLocks noGrp="1"/>
          </p:cNvSpPr>
          <p:nvPr>
            <p:ph type="pic" sz="half" idx="13"/>
          </p:nvPr>
        </p:nvSpPr>
        <p:spPr>
          <a:xfrm>
            <a:off x="1076743" y="1706185"/>
            <a:ext cx="6610351" cy="4114801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23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609600" y="92074"/>
            <a:ext cx="10972800" cy="15081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609600" y="1600200"/>
            <a:ext cx="10972800" cy="5257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  <p:sldLayoutId id="2147483654" r:id="rId5"/>
    <p:sldLayoutId id="2147483655" r:id="rId6"/>
    <p:sldLayoutId id="2147483664" r:id="rId7"/>
    <p:sldLayoutId id="2147483673" r:id="rId8"/>
    <p:sldLayoutId id="2147483674" r:id="rId9"/>
    <p:sldLayoutId id="2147483676" r:id="rId10"/>
    <p:sldLayoutId id="2147483677" r:id="rId11"/>
    <p:sldLayoutId id="2147483678" r:id="rId12"/>
    <p:sldLayoutId id="2147483679" r:id="rId13"/>
    <p:sldLayoutId id="2147483680" r:id="rId14"/>
    <p:sldLayoutId id="2147483681" r:id="rId15"/>
    <p:sldLayoutId id="2147483682" r:id="rId16"/>
    <p:sldLayoutId id="2147483684" r:id="rId17"/>
    <p:sldLayoutId id="2147483685" r:id="rId18"/>
  </p:sldLayoutIdLst>
  <p:transition spd="med"/>
  <p:hf sldNum="0" hdr="0" ftr="0" dt="0"/>
  <p:txStyles>
    <p:titleStyle>
      <a:lvl1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1pPr>
      <a:lvl2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2pPr>
      <a:lvl3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3pPr>
      <a:lvl4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4pPr>
      <a:lvl5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5pPr>
      <a:lvl6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6pPr>
      <a:lvl7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7pPr>
      <a:lvl8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8pPr>
      <a:lvl9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9pPr>
    </p:titleStyle>
    <p:bodyStyle>
      <a:lvl1pPr marL="2286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1pPr>
      <a:lvl2pPr marL="723900" marR="0" indent="-2667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2pPr>
      <a:lvl3pPr marL="1234439" marR="0" indent="-320039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3pPr>
      <a:lvl4pPr marL="1727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4pPr>
      <a:lvl5pPr marL="21844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5pPr>
      <a:lvl6pPr marL="26416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6pPr>
      <a:lvl7pPr marL="30988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7pPr>
      <a:lvl8pPr marL="35560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8pPr>
      <a:lvl9pPr marL="4013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8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60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hyperlink" Target="https://data.gov.hr/glossary#Tijela_javnog_sektora" TargetMode="External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microsoft.com/office/2007/relationships/hdphoto" Target="../media/hdphoto7.wdp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Relationship Id="rId4" Type="http://schemas.microsoft.com/office/2007/relationships/hdphoto" Target="../media/hdphoto8.wdp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3.org/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5" Type="http://schemas.openxmlformats.org/officeDocument/2006/relationships/hyperlink" Target="https://www.carnet.hr/pristupacnost/" TargetMode="External"/><Relationship Id="rId4" Type="http://schemas.openxmlformats.org/officeDocument/2006/relationships/hyperlink" Target="https://www.w3.org/WAI/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Relationship Id="rId4" Type="http://schemas.openxmlformats.org/officeDocument/2006/relationships/hyperlink" Target="https://www.carnet.hr/pristupacnost/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arnet.hr/" TargetMode="Externa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uhcag.com/wcag-checklist/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5" Type="http://schemas.openxmlformats.org/officeDocument/2006/relationships/hyperlink" Target="https://achecker.ca/checker/index.php" TargetMode="External"/><Relationship Id="rId4" Type="http://schemas.openxmlformats.org/officeDocument/2006/relationships/hyperlink" Target="http://wave.webaim.org/" TargetMode="Externa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microsoft.com/office/2007/relationships/hdphoto" Target="../media/hdphoto2.wdp"/><Relationship Id="rId7" Type="http://schemas.microsoft.com/office/2007/relationships/hdphoto" Target="../media/hdphoto4.wdp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11" Type="http://schemas.microsoft.com/office/2007/relationships/hdphoto" Target="../media/hdphoto6.wdp"/><Relationship Id="rId5" Type="http://schemas.microsoft.com/office/2007/relationships/hdphoto" Target="../media/hdphoto3.wdp"/><Relationship Id="rId10" Type="http://schemas.openxmlformats.org/officeDocument/2006/relationships/image" Target="../media/image8.jpeg"/><Relationship Id="rId4" Type="http://schemas.openxmlformats.org/officeDocument/2006/relationships/image" Target="../media/image5.jpeg"/><Relationship Id="rId9" Type="http://schemas.microsoft.com/office/2007/relationships/hdphoto" Target="../media/hdphoto5.wdp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ED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Rectangle 5"/>
          <p:cNvSpPr/>
          <p:nvPr/>
        </p:nvSpPr>
        <p:spPr>
          <a:xfrm>
            <a:off x="408876" y="2438400"/>
            <a:ext cx="11022802" cy="3052699"/>
          </a:xfrm>
          <a:prstGeom prst="rect">
            <a:avLst/>
          </a:prstGeom>
          <a:solidFill>
            <a:srgbClr val="1E1E1E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grpSp>
        <p:nvGrpSpPr>
          <p:cNvPr id="318" name="Group 12"/>
          <p:cNvGrpSpPr/>
          <p:nvPr/>
        </p:nvGrpSpPr>
        <p:grpSpPr>
          <a:xfrm>
            <a:off x="372179" y="3159331"/>
            <a:ext cx="4913529" cy="1754323"/>
            <a:chOff x="-600491" y="0"/>
            <a:chExt cx="4913528" cy="1754322"/>
          </a:xfrm>
        </p:grpSpPr>
        <p:sp>
          <p:nvSpPr>
            <p:cNvPr id="315" name="TextBox 13"/>
            <p:cNvSpPr txBox="1"/>
            <p:nvPr/>
          </p:nvSpPr>
          <p:spPr>
            <a:xfrm>
              <a:off x="0" y="0"/>
              <a:ext cx="4313037" cy="144654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>
                <a:defRPr sz="4400" spc="30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rPr lang="hr-HR" b="1" dirty="0">
                  <a:latin typeface="Camber SemiBold" pitchFamily="2" charset="0"/>
                  <a:ea typeface="Lato" panose="020F0502020204030203" pitchFamily="34" charset="0"/>
                  <a:cs typeface="Lato" panose="020F0502020204030203" pitchFamily="34" charset="0"/>
                </a:rPr>
                <a:t>Digitalna </a:t>
              </a:r>
              <a:br>
                <a:rPr lang="hr-HR" b="1" dirty="0">
                  <a:latin typeface="Camber SemiBold" pitchFamily="2" charset="0"/>
                  <a:ea typeface="Lato" panose="020F0502020204030203" pitchFamily="34" charset="0"/>
                  <a:cs typeface="Lato" panose="020F0502020204030203" pitchFamily="34" charset="0"/>
                </a:rPr>
              </a:br>
              <a:r>
                <a:rPr lang="hr-HR" b="1" dirty="0">
                  <a:latin typeface="Camber SemiBold" pitchFamily="2" charset="0"/>
                  <a:ea typeface="Lato" panose="020F0502020204030203" pitchFamily="34" charset="0"/>
                  <a:cs typeface="Lato" panose="020F0502020204030203" pitchFamily="34" charset="0"/>
                </a:rPr>
                <a:t>pristupačnost</a:t>
              </a:r>
              <a:endParaRPr b="1" dirty="0">
                <a:latin typeface="Camber SemiBold" pitchFamily="2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316" name="TextBox 14"/>
            <p:cNvSpPr txBox="1"/>
            <p:nvPr/>
          </p:nvSpPr>
          <p:spPr>
            <a:xfrm>
              <a:off x="-600491" y="1446547"/>
              <a:ext cx="4778876" cy="30777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>
                <a:defRPr sz="1400" spc="300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1pPr>
            </a:lstStyle>
            <a:p>
              <a:pPr algn="r"/>
              <a:r>
                <a:rPr lang="hr-HR" dirty="0"/>
                <a:t>SANDA STAREŠINA, CARNET</a:t>
              </a:r>
              <a:endParaRPr dirty="0"/>
            </a:p>
          </p:txBody>
        </p:sp>
      </p:grpSp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5D166DC2-D8C0-8043-B535-9400AF9CB7D9}"/>
              </a:ext>
            </a:extLst>
          </p:cNvPr>
          <p:cNvPicPr>
            <a:picLocks noGrp="1" noChangeAspect="1"/>
          </p:cNvPicPr>
          <p:nvPr>
            <p:ph type="pic" sz="half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4" r="8674"/>
          <a:stretch>
            <a:fillRect/>
          </a:stretch>
        </p:blipFill>
        <p:spPr/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pple – Accessibility – Sady ENG.mp4">
            <a:hlinkClick r:id="" action="ppaction://media"/>
            <a:extLst>
              <a:ext uri="{FF2B5EF4-FFF2-40B4-BE49-F238E27FC236}">
                <a16:creationId xmlns:a16="http://schemas.microsoft.com/office/drawing/2014/main" id="{4E376D5C-EA2B-4F41-BB3E-77B9DB17083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40082" y="200415"/>
            <a:ext cx="11711836" cy="6522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893448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63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Rectangle 11"/>
          <p:cNvSpPr txBox="1"/>
          <p:nvPr/>
        </p:nvSpPr>
        <p:spPr>
          <a:xfrm>
            <a:off x="2323674" y="2004483"/>
            <a:ext cx="7805819" cy="4261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 algn="ctr">
              <a:lnSpc>
                <a:spcPct val="150000"/>
              </a:lnSpc>
              <a:defRPr sz="900">
                <a:solidFill>
                  <a:srgbClr val="A7A7A7"/>
                </a:solidFill>
                <a:latin typeface="Lato Regular"/>
                <a:ea typeface="Lato Regular"/>
                <a:cs typeface="Lato Regular"/>
                <a:sym typeface="Lato Regular"/>
              </a:defRPr>
            </a:lvl1pPr>
          </a:lstStyle>
          <a:p>
            <a:r>
              <a:rPr lang="hr-HR" sz="1600" dirty="0">
                <a:latin typeface="Camber" pitchFamily="2" charset="0"/>
              </a:rPr>
              <a:t>REMBERTO ESPOSA JR., First </a:t>
            </a:r>
            <a:r>
              <a:rPr lang="hr-HR" sz="1600" dirty="0" err="1">
                <a:latin typeface="Camber" pitchFamily="2" charset="0"/>
              </a:rPr>
              <a:t>President</a:t>
            </a:r>
            <a:r>
              <a:rPr lang="hr-HR" sz="1600" dirty="0">
                <a:latin typeface="Camber" pitchFamily="2" charset="0"/>
              </a:rPr>
              <a:t> </a:t>
            </a:r>
            <a:r>
              <a:rPr lang="hr-HR" sz="1600" dirty="0" err="1">
                <a:latin typeface="Camber" pitchFamily="2" charset="0"/>
              </a:rPr>
              <a:t>of</a:t>
            </a:r>
            <a:r>
              <a:rPr lang="hr-HR" sz="1600" dirty="0">
                <a:latin typeface="Camber" pitchFamily="2" charset="0"/>
              </a:rPr>
              <a:t> </a:t>
            </a:r>
            <a:r>
              <a:rPr lang="hr-HR" sz="1600" dirty="0" err="1">
                <a:latin typeface="Camber" pitchFamily="2" charset="0"/>
              </a:rPr>
              <a:t>Philippine</a:t>
            </a:r>
            <a:r>
              <a:rPr lang="hr-HR" sz="1600" dirty="0">
                <a:latin typeface="Camber" pitchFamily="2" charset="0"/>
              </a:rPr>
              <a:t> Web </a:t>
            </a:r>
            <a:r>
              <a:rPr lang="hr-HR" sz="1600" dirty="0" err="1">
                <a:latin typeface="Camber" pitchFamily="2" charset="0"/>
              </a:rPr>
              <a:t>Accessibility</a:t>
            </a:r>
            <a:r>
              <a:rPr lang="hr-HR" sz="1600" dirty="0">
                <a:latin typeface="Camber" pitchFamily="2" charset="0"/>
              </a:rPr>
              <a:t> Group</a:t>
            </a:r>
          </a:p>
        </p:txBody>
      </p:sp>
      <p:sp>
        <p:nvSpPr>
          <p:cNvPr id="347" name="TextBox 12"/>
          <p:cNvSpPr txBox="1"/>
          <p:nvPr/>
        </p:nvSpPr>
        <p:spPr>
          <a:xfrm>
            <a:off x="2323674" y="586709"/>
            <a:ext cx="8029183" cy="12926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defRPr sz="3600"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pPr algn="ctr"/>
            <a:r>
              <a:rPr lang="hr-HR" sz="2600" b="1" dirty="0">
                <a:latin typeface="Camber SemiBold" pitchFamily="2" charset="0"/>
              </a:rPr>
              <a:t>„Web </a:t>
            </a:r>
            <a:r>
              <a:rPr lang="hr-HR" sz="2600" b="1" dirty="0" err="1">
                <a:latin typeface="Camber SemiBold" pitchFamily="2" charset="0"/>
              </a:rPr>
              <a:t>Accessibility</a:t>
            </a:r>
            <a:r>
              <a:rPr lang="hr-HR" sz="2600" b="1" dirty="0">
                <a:latin typeface="Camber SemiBold" pitchFamily="2" charset="0"/>
              </a:rPr>
              <a:t> </a:t>
            </a:r>
            <a:r>
              <a:rPr lang="hr-HR" sz="2600" b="1" dirty="0" err="1">
                <a:latin typeface="Camber SemiBold" pitchFamily="2" charset="0"/>
              </a:rPr>
              <a:t>is</a:t>
            </a:r>
            <a:r>
              <a:rPr lang="hr-HR" sz="2600" b="1" dirty="0">
                <a:latin typeface="Camber SemiBold" pitchFamily="2" charset="0"/>
              </a:rPr>
              <a:t> </a:t>
            </a:r>
            <a:r>
              <a:rPr lang="hr-HR" sz="2600" b="1" dirty="0" err="1">
                <a:latin typeface="Camber SemiBold" pitchFamily="2" charset="0"/>
              </a:rPr>
              <a:t>not</a:t>
            </a:r>
            <a:r>
              <a:rPr lang="hr-HR" sz="2600" b="1" dirty="0">
                <a:latin typeface="Camber SemiBold" pitchFamily="2" charset="0"/>
              </a:rPr>
              <a:t> </a:t>
            </a:r>
            <a:r>
              <a:rPr lang="hr-HR" sz="2600" b="1" dirty="0" err="1">
                <a:latin typeface="Camber SemiBold" pitchFamily="2" charset="0"/>
              </a:rPr>
              <a:t>only</a:t>
            </a:r>
            <a:r>
              <a:rPr lang="hr-HR" sz="2600" b="1" dirty="0">
                <a:latin typeface="Camber SemiBold" pitchFamily="2" charset="0"/>
              </a:rPr>
              <a:t> for </a:t>
            </a:r>
            <a:r>
              <a:rPr lang="hr-HR" sz="2600" b="1" dirty="0" err="1">
                <a:latin typeface="Camber SemiBold" pitchFamily="2" charset="0"/>
              </a:rPr>
              <a:t>people</a:t>
            </a:r>
            <a:r>
              <a:rPr lang="hr-HR" sz="2600" b="1" dirty="0">
                <a:latin typeface="Camber SemiBold" pitchFamily="2" charset="0"/>
              </a:rPr>
              <a:t> </a:t>
            </a:r>
            <a:r>
              <a:rPr lang="hr-HR" sz="2600" b="1" dirty="0" err="1">
                <a:latin typeface="Camber SemiBold" pitchFamily="2" charset="0"/>
              </a:rPr>
              <a:t>with</a:t>
            </a:r>
            <a:r>
              <a:rPr lang="hr-HR" sz="2600" b="1" dirty="0">
                <a:latin typeface="Camber SemiBold" pitchFamily="2" charset="0"/>
              </a:rPr>
              <a:t> </a:t>
            </a:r>
            <a:r>
              <a:rPr lang="hr-HR" sz="2600" b="1" dirty="0" err="1">
                <a:latin typeface="Camber SemiBold" pitchFamily="2" charset="0"/>
              </a:rPr>
              <a:t>disabilities</a:t>
            </a:r>
            <a:r>
              <a:rPr lang="hr-HR" sz="2600" b="1" dirty="0">
                <a:latin typeface="Camber SemiBold" pitchFamily="2" charset="0"/>
              </a:rPr>
              <a:t> but for </a:t>
            </a:r>
            <a:r>
              <a:rPr lang="hr-HR" sz="2600" b="1" dirty="0" err="1">
                <a:latin typeface="Camber SemiBold" pitchFamily="2" charset="0"/>
              </a:rPr>
              <a:t>all</a:t>
            </a:r>
            <a:r>
              <a:rPr lang="hr-HR" sz="2600" b="1" dirty="0">
                <a:latin typeface="Camber SemiBold" pitchFamily="2" charset="0"/>
              </a:rPr>
              <a:t> </a:t>
            </a:r>
            <a:r>
              <a:rPr lang="hr-HR" sz="2600" b="1" dirty="0" err="1">
                <a:latin typeface="Camber SemiBold" pitchFamily="2" charset="0"/>
              </a:rPr>
              <a:t>of</a:t>
            </a:r>
            <a:r>
              <a:rPr lang="hr-HR" sz="2600" b="1" dirty="0">
                <a:latin typeface="Camber SemiBold" pitchFamily="2" charset="0"/>
              </a:rPr>
              <a:t> </a:t>
            </a:r>
            <a:r>
              <a:rPr lang="hr-HR" sz="2600" b="1" dirty="0" err="1">
                <a:latin typeface="Camber SemiBold" pitchFamily="2" charset="0"/>
              </a:rPr>
              <a:t>us</a:t>
            </a:r>
            <a:r>
              <a:rPr lang="hr-HR" sz="2600" b="1" dirty="0">
                <a:latin typeface="Camber SemiBold" pitchFamily="2" charset="0"/>
              </a:rPr>
              <a:t> </a:t>
            </a:r>
            <a:r>
              <a:rPr lang="hr-HR" sz="2600" b="1" dirty="0" err="1">
                <a:latin typeface="Camber SemiBold" pitchFamily="2" charset="0"/>
              </a:rPr>
              <a:t>who</a:t>
            </a:r>
            <a:r>
              <a:rPr lang="hr-HR" sz="2600" b="1" dirty="0">
                <a:latin typeface="Camber SemiBold" pitchFamily="2" charset="0"/>
              </a:rPr>
              <a:t> are </a:t>
            </a:r>
            <a:r>
              <a:rPr lang="hr-HR" sz="2600" b="1" dirty="0" err="1">
                <a:latin typeface="Camber SemiBold" pitchFamily="2" charset="0"/>
              </a:rPr>
              <a:t>thankful</a:t>
            </a:r>
            <a:r>
              <a:rPr lang="hr-HR" sz="2600" b="1" dirty="0">
                <a:latin typeface="Camber SemiBold" pitchFamily="2" charset="0"/>
              </a:rPr>
              <a:t> </a:t>
            </a:r>
            <a:r>
              <a:rPr lang="hr-HR" sz="2600" b="1" dirty="0" err="1">
                <a:latin typeface="Camber SemiBold" pitchFamily="2" charset="0"/>
              </a:rPr>
              <a:t>that</a:t>
            </a:r>
            <a:r>
              <a:rPr lang="hr-HR" sz="2600" b="1" dirty="0">
                <a:latin typeface="Camber SemiBold" pitchFamily="2" charset="0"/>
              </a:rPr>
              <a:t> </a:t>
            </a:r>
            <a:r>
              <a:rPr lang="hr-HR" sz="2600" b="1" dirty="0" err="1">
                <a:latin typeface="Camber SemiBold" pitchFamily="2" charset="0"/>
              </a:rPr>
              <a:t>there</a:t>
            </a:r>
            <a:r>
              <a:rPr lang="hr-HR" sz="2600" b="1" dirty="0">
                <a:latin typeface="Camber SemiBold" pitchFamily="2" charset="0"/>
              </a:rPr>
              <a:t> are no </a:t>
            </a:r>
            <a:r>
              <a:rPr lang="hr-HR" sz="2600" b="1" dirty="0" err="1">
                <a:latin typeface="Camber SemiBold" pitchFamily="2" charset="0"/>
              </a:rPr>
              <a:t>barriers</a:t>
            </a:r>
            <a:r>
              <a:rPr lang="hr-HR" sz="2600" b="1" dirty="0">
                <a:latin typeface="Camber SemiBold" pitchFamily="2" charset="0"/>
              </a:rPr>
              <a:t> </a:t>
            </a:r>
            <a:r>
              <a:rPr lang="hr-HR" sz="2600" b="1" dirty="0" err="1">
                <a:latin typeface="Camber SemiBold" pitchFamily="2" charset="0"/>
              </a:rPr>
              <a:t>in</a:t>
            </a:r>
            <a:r>
              <a:rPr lang="hr-HR" sz="2600" b="1" dirty="0">
                <a:latin typeface="Camber SemiBold" pitchFamily="2" charset="0"/>
              </a:rPr>
              <a:t> </a:t>
            </a:r>
            <a:r>
              <a:rPr lang="hr-HR" sz="2600" b="1" dirty="0" err="1">
                <a:latin typeface="Camber SemiBold" pitchFamily="2" charset="0"/>
              </a:rPr>
              <a:t>using</a:t>
            </a:r>
            <a:r>
              <a:rPr lang="hr-HR" sz="2600" b="1" dirty="0">
                <a:latin typeface="Camber SemiBold" pitchFamily="2" charset="0"/>
              </a:rPr>
              <a:t> </a:t>
            </a:r>
            <a:r>
              <a:rPr lang="hr-HR" sz="2600" b="1" dirty="0" err="1">
                <a:latin typeface="Camber SemiBold" pitchFamily="2" charset="0"/>
              </a:rPr>
              <a:t>our</a:t>
            </a:r>
            <a:r>
              <a:rPr lang="hr-HR" sz="2600" b="1" dirty="0">
                <a:latin typeface="Camber SemiBold" pitchFamily="2" charset="0"/>
              </a:rPr>
              <a:t> </a:t>
            </a:r>
            <a:r>
              <a:rPr lang="hr-HR" sz="2600" b="1" dirty="0" err="1">
                <a:latin typeface="Camber SemiBold" pitchFamily="2" charset="0"/>
              </a:rPr>
              <a:t>abilities</a:t>
            </a:r>
            <a:r>
              <a:rPr lang="hr-HR" sz="2600" b="1" dirty="0">
                <a:latin typeface="Camber SemiBold" pitchFamily="2" charset="0"/>
              </a:rPr>
              <a:t>.”</a:t>
            </a:r>
            <a:endParaRPr sz="2600" b="1" dirty="0">
              <a:latin typeface="Camber SemiBold" pitchFamily="2" charset="0"/>
            </a:endParaRPr>
          </a:p>
        </p:txBody>
      </p:sp>
      <p:sp>
        <p:nvSpPr>
          <p:cNvPr id="350" name="TextBox 7"/>
          <p:cNvSpPr txBox="1"/>
          <p:nvPr/>
        </p:nvSpPr>
        <p:spPr>
          <a:xfrm>
            <a:off x="11216215" y="5679805"/>
            <a:ext cx="286295" cy="4770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3800">
                <a:solidFill>
                  <a:srgbClr val="A7A7A7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</a:lstStyle>
          <a:p>
            <a:r>
              <a:rPr lang="hr-HR" sz="2500" dirty="0">
                <a:latin typeface="Camber" pitchFamily="2" charset="0"/>
              </a:rPr>
              <a:t>8</a:t>
            </a:r>
            <a:endParaRPr sz="2500" dirty="0">
              <a:latin typeface="Camber" pitchFamily="2" charset="0"/>
            </a:endParaRPr>
          </a:p>
        </p:txBody>
      </p:sp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5CA51E4A-8D9B-7B43-9207-049CEC969ED4}"/>
              </a:ext>
            </a:extLst>
          </p:cNvPr>
          <p:cNvPicPr>
            <a:picLocks noGrp="1" noChangeAspect="1"/>
          </p:cNvPicPr>
          <p:nvPr>
            <p:ph type="pic" sz="half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73" b="20373"/>
          <a:stretch>
            <a:fillRect/>
          </a:stretch>
        </p:blipFill>
        <p:spPr/>
      </p:pic>
      <p:sp>
        <p:nvSpPr>
          <p:cNvPr id="10" name="TextBox 6">
            <a:extLst>
              <a:ext uri="{FF2B5EF4-FFF2-40B4-BE49-F238E27FC236}">
                <a16:creationId xmlns:a16="http://schemas.microsoft.com/office/drawing/2014/main" id="{3C05400B-CB12-6041-ADD2-C538671B23AC}"/>
              </a:ext>
            </a:extLst>
          </p:cNvPr>
          <p:cNvSpPr txBox="1"/>
          <p:nvPr/>
        </p:nvSpPr>
        <p:spPr>
          <a:xfrm rot="5400000">
            <a:off x="10672575" y="1624126"/>
            <a:ext cx="1579918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>
                <a:solidFill>
                  <a:srgbClr val="1E1E1E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</a:lstStyle>
          <a:p>
            <a:r>
              <a:rPr lang="hr-HR" dirty="0">
                <a:latin typeface="Camber" pitchFamily="2" charset="0"/>
              </a:rPr>
              <a:t>Pristupačnost</a:t>
            </a:r>
            <a:endParaRPr dirty="0">
              <a:latin typeface="Camber" pitchFamily="2" charset="0"/>
            </a:endParaRPr>
          </a:p>
        </p:txBody>
      </p:sp>
      <p:sp>
        <p:nvSpPr>
          <p:cNvPr id="11" name="TextBox 6">
            <a:extLst>
              <a:ext uri="{FF2B5EF4-FFF2-40B4-BE49-F238E27FC236}">
                <a16:creationId xmlns:a16="http://schemas.microsoft.com/office/drawing/2014/main" id="{F187CBE9-383B-5545-9487-E6AC685DDDBF}"/>
              </a:ext>
            </a:extLst>
          </p:cNvPr>
          <p:cNvSpPr txBox="1"/>
          <p:nvPr/>
        </p:nvSpPr>
        <p:spPr>
          <a:xfrm rot="5400000">
            <a:off x="10781353" y="3563534"/>
            <a:ext cx="1416411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>
                <a:solidFill>
                  <a:srgbClr val="A7A7A7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</a:lstStyle>
          <a:p>
            <a:r>
              <a:rPr lang="hr-HR" dirty="0" err="1">
                <a:latin typeface="Camber" pitchFamily="2" charset="0"/>
              </a:rPr>
              <a:t>Accessibility</a:t>
            </a:r>
            <a:endParaRPr dirty="0">
              <a:latin typeface="Camber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3539611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5">
            <a:extLst>
              <a:ext uri="{FF2B5EF4-FFF2-40B4-BE49-F238E27FC236}">
                <a16:creationId xmlns:a16="http://schemas.microsoft.com/office/drawing/2014/main" id="{ECF6251F-ECC0-AC4F-910A-D05CB14971C5}"/>
              </a:ext>
            </a:extLst>
          </p:cNvPr>
          <p:cNvSpPr/>
          <p:nvPr/>
        </p:nvSpPr>
        <p:spPr>
          <a:xfrm>
            <a:off x="-32882" y="0"/>
            <a:ext cx="12224882" cy="6927820"/>
          </a:xfrm>
          <a:prstGeom prst="rect">
            <a:avLst/>
          </a:prstGeom>
          <a:solidFill>
            <a:srgbClr val="1E1E1E"/>
          </a:solidFill>
          <a:ln w="12700">
            <a:miter lim="400000"/>
          </a:ln>
        </p:spPr>
        <p:txBody>
          <a:bodyPr lIns="45719" rIns="45719"/>
          <a:lstStyle/>
          <a:p>
            <a:r>
              <a:rPr lang="hr-HR" dirty="0"/>
              <a:t>=!"</a:t>
            </a:r>
            <a:endParaRPr dirty="0"/>
          </a:p>
        </p:txBody>
      </p:sp>
      <p:sp>
        <p:nvSpPr>
          <p:cNvPr id="314" name="Rectangle 5"/>
          <p:cNvSpPr/>
          <p:nvPr/>
        </p:nvSpPr>
        <p:spPr>
          <a:xfrm>
            <a:off x="408876" y="2438400"/>
            <a:ext cx="11022802" cy="3052699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</p:spPr>
        <p:txBody>
          <a:bodyPr lIns="45719" rIns="45719"/>
          <a:lstStyle/>
          <a:p>
            <a:endParaRPr dirty="0">
              <a:solidFill>
                <a:srgbClr val="FF0000"/>
              </a:solidFill>
              <a:highlight>
                <a:srgbClr val="800000"/>
              </a:highlight>
            </a:endParaRPr>
          </a:p>
        </p:txBody>
      </p:sp>
      <p:sp>
        <p:nvSpPr>
          <p:cNvPr id="315" name="TextBox 13"/>
          <p:cNvSpPr txBox="1"/>
          <p:nvPr/>
        </p:nvSpPr>
        <p:spPr>
          <a:xfrm>
            <a:off x="1194598" y="3270361"/>
            <a:ext cx="4213819" cy="132343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tIns="45719" rIns="45719" bIns="45719" numCol="1" anchor="t">
            <a:spAutoFit/>
          </a:bodyPr>
          <a:lstStyle>
            <a:lvl1pPr>
              <a:defRPr sz="4400" spc="30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r>
              <a:rPr lang="hr-HR" sz="4000" dirty="0">
                <a:solidFill>
                  <a:srgbClr val="1E1E1E"/>
                </a:solidFill>
                <a:latin typeface="Camber" pitchFamily="2" charset="0"/>
              </a:rPr>
              <a:t>EU / HR zakonodavstvo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E5092AA-B8D5-BA4D-B0FB-A0994B0D219F}"/>
              </a:ext>
            </a:extLst>
          </p:cNvPr>
          <p:cNvSpPr/>
          <p:nvPr/>
        </p:nvSpPr>
        <p:spPr>
          <a:xfrm>
            <a:off x="6783584" y="375372"/>
            <a:ext cx="4207573" cy="5789978"/>
          </a:xfrm>
          <a:prstGeom prst="rect">
            <a:avLst/>
          </a:prstGeom>
          <a:solidFill>
            <a:srgbClr val="1E1E1E"/>
          </a:solidFill>
          <a:ln w="34925" cap="flat">
            <a:solidFill>
              <a:schemeClr val="bg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sr-Latn-R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15" name="TextBox 13">
            <a:extLst>
              <a:ext uri="{FF2B5EF4-FFF2-40B4-BE49-F238E27FC236}">
                <a16:creationId xmlns:a16="http://schemas.microsoft.com/office/drawing/2014/main" id="{4E101F88-9950-C641-931E-62EBD1BE616A}"/>
              </a:ext>
            </a:extLst>
          </p:cNvPr>
          <p:cNvSpPr txBox="1"/>
          <p:nvPr/>
        </p:nvSpPr>
        <p:spPr>
          <a:xfrm>
            <a:off x="7217859" y="2379699"/>
            <a:ext cx="4213819" cy="317009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tIns="45719" rIns="45719" bIns="45719" numCol="1" anchor="t">
            <a:spAutoFit/>
          </a:bodyPr>
          <a:lstStyle>
            <a:lvl1pPr>
              <a:defRPr sz="4400" spc="30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r>
              <a:rPr lang="hr-HR" sz="20000" dirty="0">
                <a:latin typeface="Camber" pitchFamily="2" charset="0"/>
              </a:rPr>
              <a:t>0</a:t>
            </a:r>
            <a:r>
              <a:rPr lang="hr-HR" sz="20000" dirty="0">
                <a:solidFill>
                  <a:srgbClr val="FF2600"/>
                </a:solidFill>
                <a:latin typeface="Camber" pitchFamily="2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475841444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Rectangle 5"/>
          <p:cNvSpPr/>
          <p:nvPr/>
        </p:nvSpPr>
        <p:spPr>
          <a:xfrm>
            <a:off x="0" y="0"/>
            <a:ext cx="5906023" cy="6858000"/>
          </a:xfrm>
          <a:prstGeom prst="rect">
            <a:avLst/>
          </a:prstGeom>
          <a:solidFill>
            <a:srgbClr val="1E1E1E"/>
          </a:solidFill>
          <a:ln w="12700">
            <a:miter lim="400000"/>
          </a:ln>
        </p:spPr>
        <p:txBody>
          <a:bodyPr lIns="45719" rIns="45719"/>
          <a:lstStyle/>
          <a:p>
            <a:endParaRPr dirty="0"/>
          </a:p>
        </p:txBody>
      </p:sp>
      <p:sp>
        <p:nvSpPr>
          <p:cNvPr id="340" name="TextBox 5"/>
          <p:cNvSpPr txBox="1"/>
          <p:nvPr/>
        </p:nvSpPr>
        <p:spPr>
          <a:xfrm>
            <a:off x="396251" y="1018833"/>
            <a:ext cx="2285239" cy="6463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360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r>
              <a:rPr lang="hr-HR" b="1" dirty="0">
                <a:latin typeface="Camber SemiBold" pitchFamily="2" charset="0"/>
              </a:rPr>
              <a:t>EU propisi</a:t>
            </a:r>
            <a:endParaRPr b="1" dirty="0">
              <a:latin typeface="Camber SemiBold" pitchFamily="2" charset="0"/>
            </a:endParaRPr>
          </a:p>
        </p:txBody>
      </p:sp>
      <p:sp>
        <p:nvSpPr>
          <p:cNvPr id="343" name="TextBox 7"/>
          <p:cNvSpPr txBox="1"/>
          <p:nvPr/>
        </p:nvSpPr>
        <p:spPr>
          <a:xfrm>
            <a:off x="11300670" y="5759672"/>
            <a:ext cx="488273" cy="4924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2600">
                <a:solidFill>
                  <a:srgbClr val="A7A7A7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</a:lstStyle>
          <a:p>
            <a:r>
              <a:rPr lang="hr-HR" sz="2500" dirty="0">
                <a:latin typeface="Camber" pitchFamily="2" charset="0"/>
              </a:rPr>
              <a:t>10</a:t>
            </a:r>
            <a:endParaRPr sz="2500" dirty="0">
              <a:latin typeface="Camber" pitchFamily="2" charset="0"/>
            </a:endParaRPr>
          </a:p>
        </p:txBody>
      </p:sp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F090AC9F-2D14-AC44-9E11-8D86E44E4608}"/>
              </a:ext>
            </a:extLst>
          </p:cNvPr>
          <p:cNvPicPr>
            <a:picLocks noGrp="1" noChangeAspect="1"/>
          </p:cNvPicPr>
          <p:nvPr>
            <p:ph type="pic" sz="half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93" r="16693"/>
          <a:stretch>
            <a:fillRect/>
          </a:stretch>
        </p:blipFill>
        <p:spPr/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49D0BE65-C1C1-E140-AAD1-04E67BF86FD0}"/>
              </a:ext>
            </a:extLst>
          </p:cNvPr>
          <p:cNvSpPr txBox="1"/>
          <p:nvPr/>
        </p:nvSpPr>
        <p:spPr>
          <a:xfrm>
            <a:off x="396251" y="2138228"/>
            <a:ext cx="2783971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spc="300" dirty="0">
                <a:solidFill>
                  <a:schemeClr val="bg1"/>
                </a:solidFill>
                <a:latin typeface="Camber" pitchFamily="2" charset="0"/>
                <a:ea typeface="Montserrat" charset="0"/>
                <a:cs typeface="Montserrat" charset="0"/>
              </a:rPr>
              <a:t>EUROPSKA SOCIJALNA POVELJA</a:t>
            </a:r>
          </a:p>
          <a:p>
            <a:endParaRPr lang="en-US" sz="1400" b="1" spc="300" dirty="0">
              <a:solidFill>
                <a:schemeClr val="bg1"/>
              </a:solidFill>
              <a:latin typeface="Camber" pitchFamily="2" charset="0"/>
              <a:ea typeface="Montserrat" charset="0"/>
              <a:cs typeface="Montserrat" charset="0"/>
            </a:endParaRPr>
          </a:p>
          <a:p>
            <a:r>
              <a:rPr lang="en-US" sz="1400" b="1" spc="300" dirty="0">
                <a:solidFill>
                  <a:schemeClr val="bg1"/>
                </a:solidFill>
                <a:latin typeface="Camber" pitchFamily="2" charset="0"/>
                <a:ea typeface="Montserrat" charset="0"/>
                <a:cs typeface="Montserrat" charset="0"/>
              </a:rPr>
              <a:t>EUROPSKA STRATEGIJA ZA OSOBE S INVALIDITETOM 2010. – 2020.</a:t>
            </a:r>
          </a:p>
          <a:p>
            <a:endParaRPr lang="en-US" sz="1400" b="1" spc="300" dirty="0">
              <a:solidFill>
                <a:schemeClr val="bg1"/>
              </a:solidFill>
              <a:latin typeface="Camber" pitchFamily="2" charset="0"/>
              <a:ea typeface="Montserrat" charset="0"/>
              <a:cs typeface="Montserrat" charset="0"/>
            </a:endParaRPr>
          </a:p>
          <a:p>
            <a:r>
              <a:rPr lang="en-US" sz="1400" b="1" spc="300" dirty="0">
                <a:solidFill>
                  <a:schemeClr val="bg1"/>
                </a:solidFill>
                <a:latin typeface="Camber" pitchFamily="2" charset="0"/>
                <a:ea typeface="Montserrat" charset="0"/>
                <a:cs typeface="Montserrat" charset="0"/>
              </a:rPr>
              <a:t>PROGRAM ODRŽIVOG RAZVOJA DO 2030. </a:t>
            </a:r>
          </a:p>
          <a:p>
            <a:endParaRPr lang="en-US" sz="1400" b="1" spc="300" dirty="0">
              <a:solidFill>
                <a:schemeClr val="bg1"/>
              </a:solidFill>
              <a:latin typeface="Camber" pitchFamily="2" charset="0"/>
              <a:ea typeface="Montserrat" charset="0"/>
              <a:cs typeface="Montserrat" charset="0"/>
            </a:endParaRPr>
          </a:p>
          <a:p>
            <a:r>
              <a:rPr lang="en-US" sz="1400" b="1" spc="300" dirty="0">
                <a:solidFill>
                  <a:schemeClr val="bg1"/>
                </a:solidFill>
                <a:latin typeface="Camber" pitchFamily="2" charset="0"/>
                <a:ea typeface="Montserrat" charset="0"/>
                <a:cs typeface="Montserrat" charset="0"/>
              </a:rPr>
              <a:t>STRATEGIJA ZA OSOBE S INVALIDITETOM VIJEĆA EUROPE 2017. – 2023.</a:t>
            </a:r>
          </a:p>
          <a:p>
            <a:endParaRPr lang="en-US" sz="1400" dirty="0">
              <a:solidFill>
                <a:schemeClr val="bg1"/>
              </a:solidFill>
              <a:latin typeface="Camber" pitchFamily="2" charset="0"/>
              <a:ea typeface="Montserrat Light" charset="0"/>
              <a:cs typeface="Montserrat Light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B28B2C6-052C-5C40-A2EF-00E169F8AFB2}"/>
              </a:ext>
            </a:extLst>
          </p:cNvPr>
          <p:cNvSpPr txBox="1"/>
          <p:nvPr/>
        </p:nvSpPr>
        <p:spPr>
          <a:xfrm>
            <a:off x="3092968" y="2180405"/>
            <a:ext cx="2631428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spc="300" dirty="0">
                <a:solidFill>
                  <a:schemeClr val="bg1"/>
                </a:solidFill>
                <a:latin typeface="Camber SemiBold" pitchFamily="2" charset="0"/>
                <a:ea typeface="Montserrat" charset="0"/>
                <a:cs typeface="Montserrat" charset="0"/>
              </a:rPr>
              <a:t>POLICY: WEB</a:t>
            </a:r>
          </a:p>
          <a:p>
            <a:r>
              <a:rPr lang="en-US" sz="1400" b="1" spc="300" dirty="0">
                <a:solidFill>
                  <a:schemeClr val="bg1"/>
                </a:solidFill>
                <a:latin typeface="Camber SemiBold" pitchFamily="2" charset="0"/>
                <a:ea typeface="Montserrat" charset="0"/>
                <a:cs typeface="Montserrat" charset="0"/>
              </a:rPr>
              <a:t>ACCESSIBILITY</a:t>
            </a:r>
          </a:p>
          <a:p>
            <a:endParaRPr lang="en-US" sz="1400" b="1" spc="300" dirty="0">
              <a:solidFill>
                <a:schemeClr val="bg1"/>
              </a:solidFill>
              <a:latin typeface="Camber SemiBold" pitchFamily="2" charset="0"/>
            </a:endParaRPr>
          </a:p>
          <a:p>
            <a:r>
              <a:rPr lang="en-US" sz="1400" b="1" spc="300" dirty="0">
                <a:solidFill>
                  <a:schemeClr val="bg1"/>
                </a:solidFill>
                <a:latin typeface="Camber SemiBold" pitchFamily="2" charset="0"/>
              </a:rPr>
              <a:t>KONVENCIJA UN O PRAVIMA OSOBA S INVALIDITETOM</a:t>
            </a:r>
          </a:p>
          <a:p>
            <a:endParaRPr lang="en-US" sz="1400" b="1" spc="300" dirty="0">
              <a:solidFill>
                <a:schemeClr val="bg1"/>
              </a:solidFill>
              <a:latin typeface="Camber SemiBold" pitchFamily="2" charset="0"/>
            </a:endParaRPr>
          </a:p>
          <a:p>
            <a:r>
              <a:rPr lang="en-US" sz="1400" b="1" spc="300" dirty="0">
                <a:solidFill>
                  <a:srgbClr val="FF2600"/>
                </a:solidFill>
                <a:latin typeface="Camber SemiBold" pitchFamily="2" charset="0"/>
                <a:ea typeface="Montserrat" charset="0"/>
                <a:cs typeface="Montserrat" charset="0"/>
              </a:rPr>
              <a:t>DIREKTIVA EU 2016/2102</a:t>
            </a:r>
            <a:br>
              <a:rPr lang="en-US" sz="1400" b="1" spc="300" dirty="0">
                <a:solidFill>
                  <a:srgbClr val="FF2600"/>
                </a:solidFill>
                <a:latin typeface="Camber SemiBold" pitchFamily="2" charset="0"/>
                <a:ea typeface="Montserrat" charset="0"/>
                <a:cs typeface="Montserrat" charset="0"/>
              </a:rPr>
            </a:br>
            <a:r>
              <a:rPr lang="en-US" sz="1400" b="1" dirty="0" err="1">
                <a:solidFill>
                  <a:srgbClr val="FF2600"/>
                </a:solidFill>
                <a:latin typeface="Camber SemiBold" pitchFamily="2" charset="0"/>
                <a:ea typeface="Montserrat Light" charset="0"/>
                <a:cs typeface="Montserrat Light" charset="0"/>
              </a:rPr>
              <a:t>Europskog</a:t>
            </a:r>
            <a:r>
              <a:rPr lang="en-US" sz="1400" b="1" dirty="0">
                <a:solidFill>
                  <a:srgbClr val="FF2600"/>
                </a:solidFill>
                <a:latin typeface="Camber SemiBold" pitchFamily="2" charset="0"/>
                <a:ea typeface="Montserrat Light" charset="0"/>
                <a:cs typeface="Montserrat Light" charset="0"/>
              </a:rPr>
              <a:t> </a:t>
            </a:r>
            <a:r>
              <a:rPr lang="en-US" sz="1400" b="1" dirty="0" err="1">
                <a:solidFill>
                  <a:srgbClr val="FF2600"/>
                </a:solidFill>
                <a:latin typeface="Camber SemiBold" pitchFamily="2" charset="0"/>
                <a:ea typeface="Montserrat Light" charset="0"/>
                <a:cs typeface="Montserrat Light" charset="0"/>
              </a:rPr>
              <a:t>parlamenta</a:t>
            </a:r>
            <a:r>
              <a:rPr lang="en-US" sz="1400" b="1" dirty="0">
                <a:solidFill>
                  <a:srgbClr val="FF2600"/>
                </a:solidFill>
                <a:latin typeface="Camber SemiBold" pitchFamily="2" charset="0"/>
                <a:ea typeface="Montserrat Light" charset="0"/>
                <a:cs typeface="Montserrat Light" charset="0"/>
              </a:rPr>
              <a:t> </a:t>
            </a:r>
            <a:r>
              <a:rPr lang="en-US" sz="1400" b="1" dirty="0" err="1">
                <a:solidFill>
                  <a:srgbClr val="FF2600"/>
                </a:solidFill>
                <a:latin typeface="Camber SemiBold" pitchFamily="2" charset="0"/>
                <a:ea typeface="Montserrat Light" charset="0"/>
                <a:cs typeface="Montserrat Light" charset="0"/>
              </a:rPr>
              <a:t>i</a:t>
            </a:r>
            <a:r>
              <a:rPr lang="en-US" sz="1400" b="1" dirty="0">
                <a:solidFill>
                  <a:srgbClr val="FF2600"/>
                </a:solidFill>
                <a:latin typeface="Camber SemiBold" pitchFamily="2" charset="0"/>
                <a:ea typeface="Montserrat Light" charset="0"/>
                <a:cs typeface="Montserrat Light" charset="0"/>
              </a:rPr>
              <a:t> </a:t>
            </a:r>
            <a:r>
              <a:rPr lang="en-US" sz="1400" b="1" dirty="0" err="1">
                <a:solidFill>
                  <a:srgbClr val="FF2600"/>
                </a:solidFill>
                <a:latin typeface="Camber SemiBold" pitchFamily="2" charset="0"/>
                <a:ea typeface="Montserrat Light" charset="0"/>
                <a:cs typeface="Montserrat Light" charset="0"/>
              </a:rPr>
              <a:t>Vijeća</a:t>
            </a:r>
            <a:r>
              <a:rPr lang="en-US" sz="1400" b="1" dirty="0">
                <a:solidFill>
                  <a:srgbClr val="FF2600"/>
                </a:solidFill>
                <a:latin typeface="Camber SemiBold" pitchFamily="2" charset="0"/>
                <a:ea typeface="Montserrat Light" charset="0"/>
                <a:cs typeface="Montserrat Light" charset="0"/>
              </a:rPr>
              <a:t> od 26. </a:t>
            </a:r>
            <a:r>
              <a:rPr lang="en-US" sz="1400" b="1" dirty="0" err="1">
                <a:solidFill>
                  <a:srgbClr val="FF2600"/>
                </a:solidFill>
                <a:latin typeface="Camber SemiBold" pitchFamily="2" charset="0"/>
                <a:ea typeface="Montserrat Light" charset="0"/>
                <a:cs typeface="Montserrat Light" charset="0"/>
              </a:rPr>
              <a:t>listopada</a:t>
            </a:r>
            <a:r>
              <a:rPr lang="en-US" sz="1400" b="1" dirty="0">
                <a:solidFill>
                  <a:srgbClr val="FF2600"/>
                </a:solidFill>
                <a:latin typeface="Camber SemiBold" pitchFamily="2" charset="0"/>
                <a:ea typeface="Montserrat Light" charset="0"/>
                <a:cs typeface="Montserrat Light" charset="0"/>
              </a:rPr>
              <a:t> 2016. o </a:t>
            </a:r>
            <a:r>
              <a:rPr lang="en-US" sz="1400" b="1" dirty="0" err="1">
                <a:solidFill>
                  <a:srgbClr val="FF2600"/>
                </a:solidFill>
                <a:latin typeface="Camber SemiBold" pitchFamily="2" charset="0"/>
                <a:ea typeface="Montserrat Light" charset="0"/>
                <a:cs typeface="Montserrat Light" charset="0"/>
              </a:rPr>
              <a:t>pristupačnosti</a:t>
            </a:r>
            <a:r>
              <a:rPr lang="en-US" sz="1400" b="1" dirty="0">
                <a:solidFill>
                  <a:srgbClr val="FF2600"/>
                </a:solidFill>
                <a:latin typeface="Camber SemiBold" pitchFamily="2" charset="0"/>
                <a:ea typeface="Montserrat Light" charset="0"/>
                <a:cs typeface="Montserrat Light" charset="0"/>
              </a:rPr>
              <a:t> </a:t>
            </a:r>
            <a:r>
              <a:rPr lang="en-US" sz="1400" b="1" dirty="0" err="1">
                <a:solidFill>
                  <a:srgbClr val="FF2600"/>
                </a:solidFill>
                <a:latin typeface="Camber SemiBold" pitchFamily="2" charset="0"/>
                <a:ea typeface="Montserrat Light" charset="0"/>
                <a:cs typeface="Montserrat Light" charset="0"/>
              </a:rPr>
              <a:t>internetskih</a:t>
            </a:r>
            <a:r>
              <a:rPr lang="en-US" sz="1400" b="1" dirty="0">
                <a:solidFill>
                  <a:srgbClr val="FF2600"/>
                </a:solidFill>
                <a:latin typeface="Camber SemiBold" pitchFamily="2" charset="0"/>
                <a:ea typeface="Montserrat Light" charset="0"/>
                <a:cs typeface="Montserrat Light" charset="0"/>
              </a:rPr>
              <a:t> </a:t>
            </a:r>
            <a:r>
              <a:rPr lang="en-US" sz="1400" b="1" dirty="0" err="1">
                <a:solidFill>
                  <a:srgbClr val="FF2600"/>
                </a:solidFill>
                <a:latin typeface="Camber SemiBold" pitchFamily="2" charset="0"/>
                <a:ea typeface="Montserrat Light" charset="0"/>
                <a:cs typeface="Montserrat Light" charset="0"/>
              </a:rPr>
              <a:t>stranica</a:t>
            </a:r>
            <a:r>
              <a:rPr lang="en-US" sz="1400" b="1" dirty="0">
                <a:solidFill>
                  <a:srgbClr val="FF2600"/>
                </a:solidFill>
                <a:latin typeface="Camber SemiBold" pitchFamily="2" charset="0"/>
                <a:ea typeface="Montserrat Light" charset="0"/>
                <a:cs typeface="Montserrat Light" charset="0"/>
              </a:rPr>
              <a:t> </a:t>
            </a:r>
            <a:r>
              <a:rPr lang="en-US" sz="1400" b="1" dirty="0" err="1">
                <a:solidFill>
                  <a:srgbClr val="FF2600"/>
                </a:solidFill>
                <a:latin typeface="Camber SemiBold" pitchFamily="2" charset="0"/>
                <a:ea typeface="Montserrat Light" charset="0"/>
                <a:cs typeface="Montserrat Light" charset="0"/>
              </a:rPr>
              <a:t>i</a:t>
            </a:r>
            <a:r>
              <a:rPr lang="en-US" sz="1400" b="1" dirty="0">
                <a:solidFill>
                  <a:srgbClr val="FF2600"/>
                </a:solidFill>
                <a:latin typeface="Camber SemiBold" pitchFamily="2" charset="0"/>
                <a:ea typeface="Montserrat Light" charset="0"/>
                <a:cs typeface="Montserrat Light" charset="0"/>
              </a:rPr>
              <a:t> </a:t>
            </a:r>
            <a:r>
              <a:rPr lang="en-US" sz="1400" b="1" dirty="0" err="1">
                <a:solidFill>
                  <a:srgbClr val="FF2600"/>
                </a:solidFill>
                <a:latin typeface="Camber SemiBold" pitchFamily="2" charset="0"/>
                <a:ea typeface="Montserrat Light" charset="0"/>
                <a:cs typeface="Montserrat Light" charset="0"/>
              </a:rPr>
              <a:t>mobilnih</a:t>
            </a:r>
            <a:r>
              <a:rPr lang="en-US" sz="1400" b="1" dirty="0">
                <a:solidFill>
                  <a:srgbClr val="FF2600"/>
                </a:solidFill>
                <a:latin typeface="Camber SemiBold" pitchFamily="2" charset="0"/>
                <a:ea typeface="Montserrat Light" charset="0"/>
                <a:cs typeface="Montserrat Light" charset="0"/>
              </a:rPr>
              <a:t> </a:t>
            </a:r>
            <a:r>
              <a:rPr lang="en-US" sz="1400" b="1" dirty="0" err="1">
                <a:solidFill>
                  <a:srgbClr val="FF2600"/>
                </a:solidFill>
                <a:latin typeface="Camber SemiBold" pitchFamily="2" charset="0"/>
                <a:ea typeface="Montserrat Light" charset="0"/>
                <a:cs typeface="Montserrat Light" charset="0"/>
              </a:rPr>
              <a:t>aplikacija</a:t>
            </a:r>
            <a:r>
              <a:rPr lang="en-US" sz="1400" b="1" dirty="0">
                <a:solidFill>
                  <a:srgbClr val="FF2600"/>
                </a:solidFill>
                <a:latin typeface="Camber SemiBold" pitchFamily="2" charset="0"/>
                <a:ea typeface="Montserrat Light" charset="0"/>
                <a:cs typeface="Montserrat Light" charset="0"/>
              </a:rPr>
              <a:t> </a:t>
            </a:r>
            <a:r>
              <a:rPr lang="en-US" sz="1400" b="1" dirty="0" err="1">
                <a:solidFill>
                  <a:srgbClr val="FF2600"/>
                </a:solidFill>
                <a:latin typeface="Camber SemiBold" pitchFamily="2" charset="0"/>
                <a:ea typeface="Montserrat Light" charset="0"/>
                <a:cs typeface="Montserrat Light" charset="0"/>
              </a:rPr>
              <a:t>tijela</a:t>
            </a:r>
            <a:r>
              <a:rPr lang="en-US" sz="1400" b="1" dirty="0">
                <a:solidFill>
                  <a:srgbClr val="FF2600"/>
                </a:solidFill>
                <a:latin typeface="Camber SemiBold" pitchFamily="2" charset="0"/>
                <a:ea typeface="Montserrat Light" charset="0"/>
                <a:cs typeface="Montserrat Light" charset="0"/>
              </a:rPr>
              <a:t> </a:t>
            </a:r>
            <a:r>
              <a:rPr lang="en-US" sz="1400" b="1" dirty="0" err="1">
                <a:solidFill>
                  <a:srgbClr val="FF2600"/>
                </a:solidFill>
                <a:latin typeface="Camber SemiBold" pitchFamily="2" charset="0"/>
                <a:ea typeface="Montserrat Light" charset="0"/>
                <a:cs typeface="Montserrat Light" charset="0"/>
              </a:rPr>
              <a:t>javnog</a:t>
            </a:r>
            <a:r>
              <a:rPr lang="en-US" sz="1400" b="1" dirty="0">
                <a:solidFill>
                  <a:srgbClr val="FF2600"/>
                </a:solidFill>
                <a:latin typeface="Camber SemiBold" pitchFamily="2" charset="0"/>
                <a:ea typeface="Montserrat Light" charset="0"/>
                <a:cs typeface="Montserrat Light" charset="0"/>
              </a:rPr>
              <a:t> </a:t>
            </a:r>
            <a:r>
              <a:rPr lang="en-US" sz="1400" b="1" dirty="0" err="1">
                <a:solidFill>
                  <a:srgbClr val="FF2600"/>
                </a:solidFill>
                <a:latin typeface="Camber SemiBold" pitchFamily="2" charset="0"/>
                <a:ea typeface="Montserrat Light" charset="0"/>
                <a:cs typeface="Montserrat Light" charset="0"/>
              </a:rPr>
              <a:t>sektora</a:t>
            </a:r>
            <a:endParaRPr lang="en-US" sz="1400" b="1" dirty="0">
              <a:solidFill>
                <a:srgbClr val="FF2600"/>
              </a:solidFill>
              <a:latin typeface="Camber SemiBold" pitchFamily="2" charset="0"/>
              <a:ea typeface="Montserrat Light" charset="0"/>
              <a:cs typeface="Montserrat Light" charset="0"/>
            </a:endParaRPr>
          </a:p>
          <a:p>
            <a:endParaRPr lang="en-US" sz="1400" b="1" dirty="0">
              <a:solidFill>
                <a:srgbClr val="FF2600"/>
              </a:solidFill>
              <a:latin typeface="Camber SemiBold" pitchFamily="2" charset="0"/>
              <a:ea typeface="Montserrat Light" charset="0"/>
              <a:cs typeface="Montserrat Light" charset="0"/>
            </a:endParaRPr>
          </a:p>
          <a:p>
            <a:r>
              <a:rPr lang="hr-HR" sz="1400" b="1" dirty="0">
                <a:solidFill>
                  <a:schemeClr val="bg1"/>
                </a:solidFill>
                <a:latin typeface="Camber SemiBold" pitchFamily="2" charset="0"/>
              </a:rPr>
              <a:t>EN 301 549 V2.1.2 (2018-08)</a:t>
            </a:r>
          </a:p>
          <a:p>
            <a:r>
              <a:rPr lang="hr-HR" sz="1400" b="1" spc="300" dirty="0">
                <a:solidFill>
                  <a:schemeClr val="bg1"/>
                </a:solidFill>
                <a:latin typeface="Camber SemiBold" pitchFamily="2" charset="0"/>
              </a:rPr>
              <a:t>ACCESSIBILITY REQUIREMENTS FOR ICT PRODUCTS AND SERVICES</a:t>
            </a:r>
            <a:endParaRPr lang="en-US" sz="1400" b="1" spc="300" dirty="0">
              <a:solidFill>
                <a:schemeClr val="bg1"/>
              </a:solidFill>
              <a:latin typeface="Camber SemiBold" pitchFamily="2" charset="0"/>
            </a:endParaRPr>
          </a:p>
        </p:txBody>
      </p:sp>
      <p:sp>
        <p:nvSpPr>
          <p:cNvPr id="19" name="TextBox 6">
            <a:extLst>
              <a:ext uri="{FF2B5EF4-FFF2-40B4-BE49-F238E27FC236}">
                <a16:creationId xmlns:a16="http://schemas.microsoft.com/office/drawing/2014/main" id="{6CA14680-EA87-F64A-9C82-214BDB1762F4}"/>
              </a:ext>
            </a:extLst>
          </p:cNvPr>
          <p:cNvSpPr txBox="1"/>
          <p:nvPr/>
        </p:nvSpPr>
        <p:spPr>
          <a:xfrm rot="5400000">
            <a:off x="10672575" y="1624126"/>
            <a:ext cx="1579918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>
                <a:solidFill>
                  <a:srgbClr val="1E1E1E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</a:lstStyle>
          <a:p>
            <a:r>
              <a:rPr lang="hr-HR" dirty="0">
                <a:latin typeface="Camber" pitchFamily="2" charset="0"/>
              </a:rPr>
              <a:t>Pristupačnost</a:t>
            </a:r>
            <a:endParaRPr dirty="0">
              <a:latin typeface="Camber" pitchFamily="2" charset="0"/>
            </a:endParaRPr>
          </a:p>
        </p:txBody>
      </p:sp>
      <p:sp>
        <p:nvSpPr>
          <p:cNvPr id="20" name="TextBox 6">
            <a:extLst>
              <a:ext uri="{FF2B5EF4-FFF2-40B4-BE49-F238E27FC236}">
                <a16:creationId xmlns:a16="http://schemas.microsoft.com/office/drawing/2014/main" id="{6491C5EC-05BD-BE41-B17F-033322131B95}"/>
              </a:ext>
            </a:extLst>
          </p:cNvPr>
          <p:cNvSpPr txBox="1"/>
          <p:nvPr/>
        </p:nvSpPr>
        <p:spPr>
          <a:xfrm rot="5400000">
            <a:off x="10781353" y="3563534"/>
            <a:ext cx="1416411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>
                <a:solidFill>
                  <a:srgbClr val="A7A7A7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</a:lstStyle>
          <a:p>
            <a:r>
              <a:rPr lang="hr-HR" dirty="0" err="1">
                <a:latin typeface="Camber" pitchFamily="2" charset="0"/>
              </a:rPr>
              <a:t>Accessibility</a:t>
            </a:r>
            <a:endParaRPr dirty="0">
              <a:latin typeface="Camber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236900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Rectangle 5"/>
          <p:cNvSpPr/>
          <p:nvPr/>
        </p:nvSpPr>
        <p:spPr>
          <a:xfrm>
            <a:off x="0" y="0"/>
            <a:ext cx="5906023" cy="6858000"/>
          </a:xfrm>
          <a:prstGeom prst="rect">
            <a:avLst/>
          </a:prstGeom>
          <a:solidFill>
            <a:srgbClr val="1E1E1E"/>
          </a:solidFill>
          <a:ln w="12700">
            <a:miter lim="400000"/>
          </a:ln>
        </p:spPr>
        <p:txBody>
          <a:bodyPr lIns="45719" rIns="45719"/>
          <a:lstStyle/>
          <a:p>
            <a:endParaRPr dirty="0"/>
          </a:p>
        </p:txBody>
      </p:sp>
      <p:sp>
        <p:nvSpPr>
          <p:cNvPr id="340" name="TextBox 5"/>
          <p:cNvSpPr txBox="1"/>
          <p:nvPr/>
        </p:nvSpPr>
        <p:spPr>
          <a:xfrm>
            <a:off x="469659" y="1952420"/>
            <a:ext cx="2325315" cy="6463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360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r>
              <a:rPr lang="hr-HR" dirty="0">
                <a:latin typeface="Camber SemiBold" pitchFamily="2" charset="0"/>
              </a:rPr>
              <a:t>HR propisi</a:t>
            </a:r>
            <a:endParaRPr dirty="0">
              <a:latin typeface="Camber SemiBold" pitchFamily="2" charset="0"/>
            </a:endParaRPr>
          </a:p>
        </p:txBody>
      </p:sp>
      <p:sp>
        <p:nvSpPr>
          <p:cNvPr id="343" name="TextBox 7"/>
          <p:cNvSpPr txBox="1"/>
          <p:nvPr/>
        </p:nvSpPr>
        <p:spPr>
          <a:xfrm>
            <a:off x="11300670" y="5759672"/>
            <a:ext cx="470640" cy="4924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2600">
                <a:solidFill>
                  <a:srgbClr val="A7A7A7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</a:lstStyle>
          <a:p>
            <a:r>
              <a:rPr lang="hr-HR" sz="2500" dirty="0">
                <a:latin typeface="Camber" pitchFamily="2" charset="0"/>
              </a:rPr>
              <a:t>11</a:t>
            </a:r>
            <a:endParaRPr sz="2500" dirty="0">
              <a:latin typeface="Camber" pitchFamily="2" charset="0"/>
            </a:endParaRP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5FE7C140-56D0-7D46-ADD9-5D0509BC87D2}"/>
              </a:ext>
            </a:extLst>
          </p:cNvPr>
          <p:cNvPicPr>
            <a:picLocks noGrp="1" noChangeAspect="1"/>
          </p:cNvPicPr>
          <p:nvPr>
            <p:ph type="pic" sz="half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35" r="17535"/>
          <a:stretch>
            <a:fillRect/>
          </a:stretch>
        </p:blipFill>
        <p:spPr/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5FB5472F-6195-CF43-A4AA-066433BFCB16}"/>
              </a:ext>
            </a:extLst>
          </p:cNvPr>
          <p:cNvSpPr/>
          <p:nvPr/>
        </p:nvSpPr>
        <p:spPr>
          <a:xfrm>
            <a:off x="469659" y="3191104"/>
            <a:ext cx="4849239" cy="32624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spc="300" dirty="0">
                <a:solidFill>
                  <a:schemeClr val="bg1"/>
                </a:solidFill>
                <a:latin typeface="Camber" pitchFamily="2" charset="0"/>
                <a:ea typeface="Montserrat" charset="0"/>
                <a:cs typeface="Montserrat" charset="0"/>
              </a:rPr>
              <a:t>STRATEGIJA E-HRVATSKA 2020</a:t>
            </a:r>
          </a:p>
          <a:p>
            <a:pPr fontAlgn="base"/>
            <a:r>
              <a:rPr lang="en-US" sz="1400" dirty="0" err="1">
                <a:solidFill>
                  <a:schemeClr val="bg1"/>
                </a:solidFill>
                <a:latin typeface="Camber" pitchFamily="2" charset="0"/>
                <a:ea typeface="Montserrat Light" charset="0"/>
                <a:cs typeface="Montserrat Light" charset="0"/>
              </a:rPr>
              <a:t>razvoj</a:t>
            </a:r>
            <a:r>
              <a:rPr lang="en-US" sz="1400" dirty="0">
                <a:solidFill>
                  <a:schemeClr val="bg1"/>
                </a:solidFill>
                <a:latin typeface="Camber" pitchFamily="2" charset="0"/>
                <a:ea typeface="Montserrat Light" charset="0"/>
                <a:cs typeface="Montserrat Light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Camber" pitchFamily="2" charset="0"/>
                <a:ea typeface="Montserrat Light" charset="0"/>
                <a:cs typeface="Montserrat Light" charset="0"/>
              </a:rPr>
              <a:t>informatizacije</a:t>
            </a:r>
            <a:r>
              <a:rPr lang="en-US" sz="1400" dirty="0">
                <a:solidFill>
                  <a:schemeClr val="bg1"/>
                </a:solidFill>
                <a:latin typeface="Camber" pitchFamily="2" charset="0"/>
                <a:ea typeface="Montserrat Light" charset="0"/>
                <a:cs typeface="Montserrat Light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Camber" pitchFamily="2" charset="0"/>
                <a:ea typeface="Montserrat Light" charset="0"/>
                <a:cs typeface="Montserrat Light" charset="0"/>
              </a:rPr>
              <a:t>i</a:t>
            </a:r>
            <a:r>
              <a:rPr lang="en-US" sz="1400" dirty="0">
                <a:solidFill>
                  <a:schemeClr val="bg1"/>
                </a:solidFill>
                <a:latin typeface="Camber" pitchFamily="2" charset="0"/>
                <a:ea typeface="Montserrat Light" charset="0"/>
                <a:cs typeface="Montserrat Light" charset="0"/>
              </a:rPr>
              <a:t> e-</a:t>
            </a:r>
            <a:r>
              <a:rPr lang="en-US" sz="1400" dirty="0" err="1">
                <a:solidFill>
                  <a:schemeClr val="bg1"/>
                </a:solidFill>
                <a:latin typeface="Camber" pitchFamily="2" charset="0"/>
                <a:ea typeface="Montserrat Light" charset="0"/>
                <a:cs typeface="Montserrat Light" charset="0"/>
              </a:rPr>
              <a:t>usluga</a:t>
            </a:r>
            <a:r>
              <a:rPr lang="en-US" sz="1400" dirty="0">
                <a:solidFill>
                  <a:schemeClr val="bg1"/>
                </a:solidFill>
                <a:latin typeface="Camber" pitchFamily="2" charset="0"/>
                <a:ea typeface="Montserrat Light" charset="0"/>
                <a:cs typeface="Montserrat Light" charset="0"/>
              </a:rPr>
              <a:t> u </a:t>
            </a:r>
            <a:r>
              <a:rPr lang="en-US" sz="1400" dirty="0" err="1">
                <a:solidFill>
                  <a:schemeClr val="bg1"/>
                </a:solidFill>
                <a:latin typeface="Camber" pitchFamily="2" charset="0"/>
                <a:ea typeface="Montserrat Light" charset="0"/>
                <a:cs typeface="Montserrat Light" charset="0"/>
              </a:rPr>
              <a:t>javnom</a:t>
            </a:r>
            <a:r>
              <a:rPr lang="en-US" sz="1400" dirty="0">
                <a:solidFill>
                  <a:schemeClr val="bg1"/>
                </a:solidFill>
                <a:latin typeface="Camber" pitchFamily="2" charset="0"/>
                <a:ea typeface="Montserrat Light" charset="0"/>
                <a:cs typeface="Montserrat Light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Camber" pitchFamily="2" charset="0"/>
                <a:ea typeface="Montserrat Light" charset="0"/>
                <a:cs typeface="Montserrat Light" charset="0"/>
              </a:rPr>
              <a:t>sektoru</a:t>
            </a:r>
            <a:endParaRPr lang="en-US" sz="1400" dirty="0">
              <a:solidFill>
                <a:schemeClr val="bg1"/>
              </a:solidFill>
              <a:latin typeface="Camber" pitchFamily="2" charset="0"/>
              <a:ea typeface="Montserrat Light" charset="0"/>
              <a:cs typeface="Montserrat Light" charset="0"/>
            </a:endParaRPr>
          </a:p>
          <a:p>
            <a:pPr fontAlgn="base"/>
            <a:r>
              <a:rPr lang="en-US" sz="1400" dirty="0">
                <a:solidFill>
                  <a:schemeClr val="bg1"/>
                </a:solidFill>
                <a:latin typeface="Camber" pitchFamily="2" charset="0"/>
                <a:ea typeface="Montserrat Light" charset="0"/>
                <a:cs typeface="Montserrat Light" charset="0"/>
              </a:rPr>
              <a:t>POGLAVLJE E-UKLJUČIVOST</a:t>
            </a:r>
          </a:p>
          <a:p>
            <a:pPr fontAlgn="base"/>
            <a:endParaRPr lang="en-US" sz="1400" dirty="0">
              <a:solidFill>
                <a:schemeClr val="bg1"/>
              </a:solidFill>
              <a:latin typeface="Camber" pitchFamily="2" charset="0"/>
              <a:ea typeface="Montserrat Light" charset="0"/>
              <a:cs typeface="Montserrat Light" charset="0"/>
            </a:endParaRPr>
          </a:p>
          <a:p>
            <a:endParaRPr lang="en-US" sz="1400" b="1" spc="300" dirty="0">
              <a:solidFill>
                <a:schemeClr val="bg1"/>
              </a:solidFill>
              <a:latin typeface="Camber" pitchFamily="2" charset="0"/>
            </a:endParaRPr>
          </a:p>
          <a:p>
            <a:r>
              <a:rPr lang="en-US" sz="1400" b="1" spc="300" dirty="0">
                <a:solidFill>
                  <a:schemeClr val="bg1"/>
                </a:solidFill>
                <a:latin typeface="Camber" pitchFamily="2" charset="0"/>
              </a:rPr>
              <a:t>HR NACIONALNA STRATEGIJA</a:t>
            </a:r>
            <a:br>
              <a:rPr lang="en-US" sz="1400" b="1" spc="300" dirty="0">
                <a:solidFill>
                  <a:schemeClr val="bg1"/>
                </a:solidFill>
                <a:latin typeface="Camber" pitchFamily="2" charset="0"/>
              </a:rPr>
            </a:br>
            <a:r>
              <a:rPr lang="en-US" sz="1400" dirty="0" err="1">
                <a:solidFill>
                  <a:schemeClr val="bg1"/>
                </a:solidFill>
                <a:latin typeface="Camber" pitchFamily="2" charset="0"/>
              </a:rPr>
              <a:t>izje</a:t>
            </a:r>
            <a:r>
              <a:rPr lang="en-US" sz="1400" dirty="0" err="1">
                <a:solidFill>
                  <a:schemeClr val="bg1"/>
                </a:solidFill>
                <a:latin typeface="Camber" pitchFamily="2" charset="0"/>
                <a:ea typeface="Montserrat Light" charset="0"/>
                <a:cs typeface="Montserrat Light" charset="0"/>
              </a:rPr>
              <a:t>dnačavanja</a:t>
            </a:r>
            <a:r>
              <a:rPr lang="en-US" sz="1400" dirty="0">
                <a:solidFill>
                  <a:schemeClr val="bg1"/>
                </a:solidFill>
                <a:latin typeface="Camber" pitchFamily="2" charset="0"/>
                <a:ea typeface="Montserrat Light" charset="0"/>
                <a:cs typeface="Montserrat Light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Camber" pitchFamily="2" charset="0"/>
                <a:ea typeface="Montserrat Light" charset="0"/>
                <a:cs typeface="Montserrat Light" charset="0"/>
              </a:rPr>
              <a:t>mogućnosti</a:t>
            </a:r>
            <a:r>
              <a:rPr lang="en-US" sz="1400" dirty="0">
                <a:solidFill>
                  <a:schemeClr val="bg1"/>
                </a:solidFill>
                <a:latin typeface="Camber" pitchFamily="2" charset="0"/>
                <a:ea typeface="Montserrat Light" charset="0"/>
                <a:cs typeface="Montserrat Light" charset="0"/>
              </a:rPr>
              <a:t>  za </a:t>
            </a:r>
            <a:r>
              <a:rPr lang="en-US" sz="1400" dirty="0" err="1">
                <a:solidFill>
                  <a:schemeClr val="bg1"/>
                </a:solidFill>
                <a:latin typeface="Camber" pitchFamily="2" charset="0"/>
                <a:ea typeface="Montserrat Light" charset="0"/>
                <a:cs typeface="Montserrat Light" charset="0"/>
              </a:rPr>
              <a:t>osobe</a:t>
            </a:r>
            <a:r>
              <a:rPr lang="en-US" sz="1400" dirty="0">
                <a:solidFill>
                  <a:schemeClr val="bg1"/>
                </a:solidFill>
                <a:latin typeface="Camber" pitchFamily="2" charset="0"/>
                <a:ea typeface="Montserrat Light" charset="0"/>
                <a:cs typeface="Montserrat Light" charset="0"/>
              </a:rPr>
              <a:t> s </a:t>
            </a:r>
            <a:r>
              <a:rPr lang="en-US" sz="1400" dirty="0" err="1">
                <a:solidFill>
                  <a:schemeClr val="bg1"/>
                </a:solidFill>
                <a:latin typeface="Camber" pitchFamily="2" charset="0"/>
                <a:ea typeface="Montserrat Light" charset="0"/>
                <a:cs typeface="Montserrat Light" charset="0"/>
              </a:rPr>
              <a:t>invaliditetom</a:t>
            </a:r>
            <a:r>
              <a:rPr lang="en-US" sz="1400" dirty="0">
                <a:solidFill>
                  <a:schemeClr val="bg1"/>
                </a:solidFill>
                <a:latin typeface="Camber" pitchFamily="2" charset="0"/>
                <a:ea typeface="Montserrat Light" charset="0"/>
                <a:cs typeface="Montserrat Light" charset="0"/>
              </a:rPr>
              <a:t> od 2017. do 2020.</a:t>
            </a:r>
          </a:p>
          <a:p>
            <a:pPr fontAlgn="base"/>
            <a:endParaRPr lang="en-US" sz="1400" dirty="0">
              <a:solidFill>
                <a:schemeClr val="bg1"/>
              </a:solidFill>
              <a:latin typeface="Camber" pitchFamily="2" charset="0"/>
              <a:ea typeface="Montserrat Light" charset="0"/>
              <a:cs typeface="Montserrat Light" charset="0"/>
            </a:endParaRPr>
          </a:p>
          <a:p>
            <a:pPr fontAlgn="base"/>
            <a:endParaRPr lang="en-US" sz="1400" dirty="0">
              <a:solidFill>
                <a:schemeClr val="bg1"/>
              </a:solidFill>
              <a:latin typeface="Camber" pitchFamily="2" charset="0"/>
              <a:ea typeface="Montserrat Light" charset="0"/>
              <a:cs typeface="Montserrat Light" charset="0"/>
            </a:endParaRPr>
          </a:p>
          <a:p>
            <a:pPr fontAlgn="base"/>
            <a:r>
              <a:rPr lang="en-US" sz="1400" b="1" spc="300" dirty="0">
                <a:solidFill>
                  <a:srgbClr val="FF2600"/>
                </a:solidFill>
                <a:latin typeface="Camber" pitchFamily="2" charset="0"/>
              </a:rPr>
              <a:t>ZAKON O PRISTUPAČNOSTI </a:t>
            </a:r>
          </a:p>
          <a:p>
            <a:pPr fontAlgn="base"/>
            <a:r>
              <a:rPr lang="en-US" sz="1400" dirty="0">
                <a:solidFill>
                  <a:srgbClr val="FF2600"/>
                </a:solidFill>
                <a:latin typeface="Camber" pitchFamily="2" charset="0"/>
                <a:ea typeface="Montserrat Light" charset="0"/>
                <a:cs typeface="Montserrat Light" charset="0"/>
              </a:rPr>
              <a:t>MREŽNIH STRANICA </a:t>
            </a:r>
            <a:r>
              <a:rPr lang="en-US" sz="1400" dirty="0" err="1">
                <a:solidFill>
                  <a:srgbClr val="FF2600"/>
                </a:solidFill>
                <a:latin typeface="Camber" pitchFamily="2" charset="0"/>
                <a:ea typeface="Montserrat Light" charset="0"/>
                <a:cs typeface="Montserrat Light" charset="0"/>
              </a:rPr>
              <a:t>i</a:t>
            </a:r>
            <a:r>
              <a:rPr lang="en-US" sz="1400" dirty="0">
                <a:solidFill>
                  <a:srgbClr val="FF2600"/>
                </a:solidFill>
                <a:latin typeface="Camber" pitchFamily="2" charset="0"/>
                <a:ea typeface="Montserrat Light" charset="0"/>
                <a:cs typeface="Montserrat Light" charset="0"/>
              </a:rPr>
              <a:t> PROGRAMSKIH RJEŠENJA ZA POKRETNE UREĐAJE TIJELA JAVNOG SEKTORA</a:t>
            </a:r>
          </a:p>
          <a:p>
            <a:pPr fontAlgn="base"/>
            <a:endParaRPr lang="en-US" sz="1200" dirty="0">
              <a:solidFill>
                <a:schemeClr val="bg1"/>
              </a:solidFill>
              <a:latin typeface="Camber" pitchFamily="2" charset="0"/>
              <a:ea typeface="Montserrat Light" charset="0"/>
              <a:cs typeface="Montserrat Light" charset="0"/>
            </a:endParaRPr>
          </a:p>
          <a:p>
            <a:endParaRPr lang="en-US" sz="1200" b="1" spc="300" dirty="0">
              <a:solidFill>
                <a:schemeClr val="bg1"/>
              </a:solidFill>
              <a:latin typeface="Camber" pitchFamily="2" charset="0"/>
              <a:ea typeface="Montserrat" charset="0"/>
              <a:cs typeface="Montserrat" charset="0"/>
            </a:endParaRPr>
          </a:p>
        </p:txBody>
      </p:sp>
      <p:sp>
        <p:nvSpPr>
          <p:cNvPr id="19" name="TextBox 6">
            <a:extLst>
              <a:ext uri="{FF2B5EF4-FFF2-40B4-BE49-F238E27FC236}">
                <a16:creationId xmlns:a16="http://schemas.microsoft.com/office/drawing/2014/main" id="{7465C65D-0CA8-B947-BAF3-68A13160A8B0}"/>
              </a:ext>
            </a:extLst>
          </p:cNvPr>
          <p:cNvSpPr txBox="1"/>
          <p:nvPr/>
        </p:nvSpPr>
        <p:spPr>
          <a:xfrm rot="5400000">
            <a:off x="10672575" y="1624126"/>
            <a:ext cx="1579918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>
                <a:solidFill>
                  <a:srgbClr val="1E1E1E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</a:lstStyle>
          <a:p>
            <a:r>
              <a:rPr lang="hr-HR" dirty="0">
                <a:latin typeface="Camber" pitchFamily="2" charset="0"/>
              </a:rPr>
              <a:t>Pristupačnost</a:t>
            </a:r>
            <a:endParaRPr dirty="0">
              <a:latin typeface="Camber" pitchFamily="2" charset="0"/>
            </a:endParaRPr>
          </a:p>
        </p:txBody>
      </p:sp>
      <p:sp>
        <p:nvSpPr>
          <p:cNvPr id="20" name="TextBox 6">
            <a:extLst>
              <a:ext uri="{FF2B5EF4-FFF2-40B4-BE49-F238E27FC236}">
                <a16:creationId xmlns:a16="http://schemas.microsoft.com/office/drawing/2014/main" id="{32EF57D8-9597-F14C-BAE6-858057AE2BBA}"/>
              </a:ext>
            </a:extLst>
          </p:cNvPr>
          <p:cNvSpPr txBox="1"/>
          <p:nvPr/>
        </p:nvSpPr>
        <p:spPr>
          <a:xfrm rot="5400000">
            <a:off x="10781353" y="3563534"/>
            <a:ext cx="1416411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>
                <a:solidFill>
                  <a:srgbClr val="A7A7A7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</a:lstStyle>
          <a:p>
            <a:r>
              <a:rPr lang="hr-HR" dirty="0" err="1">
                <a:latin typeface="Camber" pitchFamily="2" charset="0"/>
              </a:rPr>
              <a:t>Accessibility</a:t>
            </a:r>
            <a:endParaRPr dirty="0">
              <a:latin typeface="Camber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1861906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Rectangle 11"/>
          <p:cNvSpPr txBox="1"/>
          <p:nvPr/>
        </p:nvSpPr>
        <p:spPr>
          <a:xfrm>
            <a:off x="3201814" y="1171960"/>
            <a:ext cx="6256511" cy="8833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 algn="ctr">
              <a:lnSpc>
                <a:spcPct val="150000"/>
              </a:lnSpc>
              <a:defRPr sz="900">
                <a:solidFill>
                  <a:srgbClr val="A7A7A7"/>
                </a:solidFill>
                <a:latin typeface="Lato Regular"/>
                <a:ea typeface="Lato Regular"/>
                <a:cs typeface="Lato Regular"/>
                <a:sym typeface="Lato Regular"/>
              </a:defRPr>
            </a:lvl1pPr>
          </a:lstStyle>
          <a:p>
            <a:r>
              <a:rPr lang="hr-HR" sz="1800" dirty="0">
                <a:solidFill>
                  <a:schemeClr val="tx2">
                    <a:lumMod val="50000"/>
                  </a:schemeClr>
                </a:solidFill>
                <a:latin typeface="Camber" pitchFamily="2" charset="0"/>
              </a:rPr>
              <a:t>o pristupačnosti mrežnih stranica i programskih rješenja za pokretne uređaje tijela javnog sektora Republike Hrvatske</a:t>
            </a:r>
            <a:endParaRPr sz="1800" dirty="0">
              <a:solidFill>
                <a:schemeClr val="tx2">
                  <a:lumMod val="50000"/>
                </a:schemeClr>
              </a:solidFill>
              <a:latin typeface="Camber" pitchFamily="2" charset="0"/>
            </a:endParaRPr>
          </a:p>
        </p:txBody>
      </p:sp>
      <p:sp>
        <p:nvSpPr>
          <p:cNvPr id="347" name="TextBox 12"/>
          <p:cNvSpPr txBox="1"/>
          <p:nvPr/>
        </p:nvSpPr>
        <p:spPr>
          <a:xfrm>
            <a:off x="5409447" y="525629"/>
            <a:ext cx="1469311" cy="6463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3600"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r>
              <a:rPr lang="hr-HR" b="1" dirty="0">
                <a:latin typeface="Camber" pitchFamily="2" charset="0"/>
              </a:rPr>
              <a:t>Zakon</a:t>
            </a:r>
            <a:endParaRPr b="1" dirty="0">
              <a:latin typeface="Camber" pitchFamily="2" charset="0"/>
            </a:endParaRPr>
          </a:p>
        </p:txBody>
      </p:sp>
      <p:sp>
        <p:nvSpPr>
          <p:cNvPr id="350" name="TextBox 7"/>
          <p:cNvSpPr txBox="1"/>
          <p:nvPr/>
        </p:nvSpPr>
        <p:spPr>
          <a:xfrm>
            <a:off x="11216215" y="5679805"/>
            <a:ext cx="465831" cy="4770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3800">
                <a:solidFill>
                  <a:srgbClr val="A7A7A7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</a:lstStyle>
          <a:p>
            <a:r>
              <a:rPr lang="hr-HR" sz="2500" dirty="0">
                <a:latin typeface="Camber" pitchFamily="2" charset="0"/>
              </a:rPr>
              <a:t>12</a:t>
            </a:r>
            <a:endParaRPr sz="2500" dirty="0">
              <a:latin typeface="Camber" pitchFamily="2" charset="0"/>
            </a:endParaRPr>
          </a:p>
        </p:txBody>
      </p:sp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D4B94EDC-BED8-0D45-ABD6-80A5AA317D1A}"/>
              </a:ext>
            </a:extLst>
          </p:cNvPr>
          <p:cNvPicPr>
            <a:picLocks noGrp="1" noChangeAspect="1"/>
          </p:cNvPicPr>
          <p:nvPr>
            <p:ph type="pic" sz="half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63" b="20363"/>
          <a:stretch>
            <a:fillRect/>
          </a:stretch>
        </p:blipFill>
        <p:spPr>
          <a:xfrm>
            <a:off x="2193090" y="2787399"/>
            <a:ext cx="7805819" cy="3083906"/>
          </a:xfrm>
        </p:spPr>
      </p:pic>
      <p:sp>
        <p:nvSpPr>
          <p:cNvPr id="10" name="Rectangle 11">
            <a:extLst>
              <a:ext uri="{FF2B5EF4-FFF2-40B4-BE49-F238E27FC236}">
                <a16:creationId xmlns:a16="http://schemas.microsoft.com/office/drawing/2014/main" id="{4EC3542E-43A2-F147-88F2-0CE456653EF7}"/>
              </a:ext>
            </a:extLst>
          </p:cNvPr>
          <p:cNvSpPr txBox="1"/>
          <p:nvPr/>
        </p:nvSpPr>
        <p:spPr>
          <a:xfrm>
            <a:off x="3201814" y="2067573"/>
            <a:ext cx="5884575" cy="4678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lnSpc>
                <a:spcPct val="150000"/>
              </a:lnSpc>
              <a:defRPr sz="900">
                <a:solidFill>
                  <a:srgbClr val="A7A7A7"/>
                </a:solidFill>
                <a:latin typeface="Lato Regular"/>
                <a:ea typeface="Lato Regular"/>
                <a:cs typeface="Lato Regular"/>
                <a:sym typeface="Lato Regular"/>
              </a:defRPr>
            </a:lvl1pPr>
          </a:lstStyle>
          <a:p>
            <a:r>
              <a:rPr lang="hr-HR" sz="1800" dirty="0">
                <a:solidFill>
                  <a:srgbClr val="FF2600"/>
                </a:solidFill>
                <a:latin typeface="Camber" pitchFamily="2" charset="0"/>
              </a:rPr>
              <a:t>na snazi od 23. rujna 2019.</a:t>
            </a:r>
            <a:endParaRPr sz="1800" dirty="0">
              <a:solidFill>
                <a:srgbClr val="FF2600"/>
              </a:solidFill>
              <a:latin typeface="Camber" pitchFamily="2" charset="0"/>
            </a:endParaRPr>
          </a:p>
        </p:txBody>
      </p:sp>
      <p:sp>
        <p:nvSpPr>
          <p:cNvPr id="11" name="TextBox 6">
            <a:extLst>
              <a:ext uri="{FF2B5EF4-FFF2-40B4-BE49-F238E27FC236}">
                <a16:creationId xmlns:a16="http://schemas.microsoft.com/office/drawing/2014/main" id="{9DDA44DC-41E1-A94D-8347-738B12835F77}"/>
              </a:ext>
            </a:extLst>
          </p:cNvPr>
          <p:cNvSpPr txBox="1"/>
          <p:nvPr/>
        </p:nvSpPr>
        <p:spPr>
          <a:xfrm rot="5400000">
            <a:off x="10672575" y="1624126"/>
            <a:ext cx="1579918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>
                <a:solidFill>
                  <a:srgbClr val="1E1E1E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</a:lstStyle>
          <a:p>
            <a:r>
              <a:rPr lang="hr-HR" dirty="0">
                <a:latin typeface="Camber" pitchFamily="2" charset="0"/>
              </a:rPr>
              <a:t>Pristupačnost</a:t>
            </a:r>
            <a:endParaRPr dirty="0">
              <a:latin typeface="Camber" pitchFamily="2" charset="0"/>
            </a:endParaRPr>
          </a:p>
        </p:txBody>
      </p:sp>
      <p:sp>
        <p:nvSpPr>
          <p:cNvPr id="12" name="TextBox 6">
            <a:extLst>
              <a:ext uri="{FF2B5EF4-FFF2-40B4-BE49-F238E27FC236}">
                <a16:creationId xmlns:a16="http://schemas.microsoft.com/office/drawing/2014/main" id="{FA6DB09E-A70C-FC48-9D29-0A4CD105B8D2}"/>
              </a:ext>
            </a:extLst>
          </p:cNvPr>
          <p:cNvSpPr txBox="1"/>
          <p:nvPr/>
        </p:nvSpPr>
        <p:spPr>
          <a:xfrm rot="5400000">
            <a:off x="10781353" y="3563534"/>
            <a:ext cx="1416411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>
                <a:solidFill>
                  <a:srgbClr val="A7A7A7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</a:lstStyle>
          <a:p>
            <a:r>
              <a:rPr lang="hr-HR" dirty="0" err="1">
                <a:latin typeface="Camber" pitchFamily="2" charset="0"/>
              </a:rPr>
              <a:t>Accessibility</a:t>
            </a:r>
            <a:endParaRPr dirty="0">
              <a:latin typeface="Camber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3552425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7" name="Rectangle 5"/>
          <p:cNvSpPr/>
          <p:nvPr/>
        </p:nvSpPr>
        <p:spPr>
          <a:xfrm>
            <a:off x="-79768" y="3270174"/>
            <a:ext cx="12329065" cy="2759671"/>
          </a:xfrm>
          <a:prstGeom prst="rect">
            <a:avLst/>
          </a:prstGeom>
          <a:solidFill>
            <a:srgbClr val="1E1E1E"/>
          </a:solidFill>
          <a:ln w="12700">
            <a:miter lim="400000"/>
          </a:ln>
        </p:spPr>
        <p:txBody>
          <a:bodyPr lIns="45719" rIns="45719"/>
          <a:lstStyle/>
          <a:p>
            <a:endParaRPr dirty="0"/>
          </a:p>
        </p:txBody>
      </p:sp>
      <p:sp>
        <p:nvSpPr>
          <p:cNvPr id="8" name="Rectangle 11">
            <a:extLst>
              <a:ext uri="{FF2B5EF4-FFF2-40B4-BE49-F238E27FC236}">
                <a16:creationId xmlns:a16="http://schemas.microsoft.com/office/drawing/2014/main" id="{FC26F311-476F-0046-BCF9-B104BDE6E785}"/>
              </a:ext>
            </a:extLst>
          </p:cNvPr>
          <p:cNvSpPr txBox="1"/>
          <p:nvPr/>
        </p:nvSpPr>
        <p:spPr>
          <a:xfrm>
            <a:off x="742950" y="1171960"/>
            <a:ext cx="10920940" cy="4678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 algn="ctr">
              <a:lnSpc>
                <a:spcPct val="150000"/>
              </a:lnSpc>
              <a:defRPr sz="900">
                <a:solidFill>
                  <a:srgbClr val="A7A7A7"/>
                </a:solidFill>
                <a:latin typeface="Lato Regular"/>
                <a:ea typeface="Lato Regular"/>
                <a:cs typeface="Lato Regular"/>
                <a:sym typeface="Lato Regular"/>
              </a:defRPr>
            </a:lvl1pPr>
          </a:lstStyle>
          <a:p>
            <a:r>
              <a:rPr lang="hr-HR" sz="1800" dirty="0">
                <a:solidFill>
                  <a:srgbClr val="1E1E1E"/>
                </a:solidFill>
                <a:latin typeface="Camber" pitchFamily="2" charset="0"/>
              </a:rPr>
              <a:t>o pristupačnosti mrežnih stranica i programskih rješenja za pokretne uređaje tijela javnog sektora</a:t>
            </a:r>
            <a:endParaRPr sz="1800" dirty="0">
              <a:solidFill>
                <a:srgbClr val="1E1E1E"/>
              </a:solidFill>
              <a:latin typeface="Camber" pitchFamily="2" charset="0"/>
            </a:endParaRPr>
          </a:p>
        </p:txBody>
      </p:sp>
      <p:sp>
        <p:nvSpPr>
          <p:cNvPr id="9" name="TextBox 12">
            <a:extLst>
              <a:ext uri="{FF2B5EF4-FFF2-40B4-BE49-F238E27FC236}">
                <a16:creationId xmlns:a16="http://schemas.microsoft.com/office/drawing/2014/main" id="{A07BFDB7-1EE6-AF4C-9C6B-DD9432C9D813}"/>
              </a:ext>
            </a:extLst>
          </p:cNvPr>
          <p:cNvSpPr txBox="1"/>
          <p:nvPr/>
        </p:nvSpPr>
        <p:spPr>
          <a:xfrm>
            <a:off x="5409447" y="525629"/>
            <a:ext cx="1469311" cy="6463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3600"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r>
              <a:rPr lang="hr-HR" b="1" dirty="0">
                <a:solidFill>
                  <a:srgbClr val="1E1E1E"/>
                </a:solidFill>
                <a:latin typeface="Camber" pitchFamily="2" charset="0"/>
              </a:rPr>
              <a:t>Zakon</a:t>
            </a:r>
            <a:endParaRPr b="1" dirty="0">
              <a:solidFill>
                <a:srgbClr val="1E1E1E"/>
              </a:solidFill>
              <a:latin typeface="Camber" pitchFamily="2" charset="0"/>
            </a:endParaRPr>
          </a:p>
        </p:txBody>
      </p:sp>
      <p:sp>
        <p:nvSpPr>
          <p:cNvPr id="10" name="TextBox 6">
            <a:extLst>
              <a:ext uri="{FF2B5EF4-FFF2-40B4-BE49-F238E27FC236}">
                <a16:creationId xmlns:a16="http://schemas.microsoft.com/office/drawing/2014/main" id="{1F2D53C3-A068-F648-B795-EF9F3B3BD7E9}"/>
              </a:ext>
            </a:extLst>
          </p:cNvPr>
          <p:cNvSpPr txBox="1"/>
          <p:nvPr/>
        </p:nvSpPr>
        <p:spPr>
          <a:xfrm rot="5400000">
            <a:off x="10253521" y="2955183"/>
            <a:ext cx="2908808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>
                <a:solidFill>
                  <a:srgbClr val="1E1E1E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</a:lstStyle>
          <a:p>
            <a:r>
              <a:rPr lang="hr-HR" dirty="0">
                <a:solidFill>
                  <a:srgbClr val="FF2600"/>
                </a:solidFill>
                <a:latin typeface="Camber" pitchFamily="2" charset="0"/>
              </a:rPr>
              <a:t>na snazi od 23. rujna 2019.</a:t>
            </a:r>
          </a:p>
        </p:txBody>
      </p:sp>
      <p:sp>
        <p:nvSpPr>
          <p:cNvPr id="11" name="TextBox 7">
            <a:extLst>
              <a:ext uri="{FF2B5EF4-FFF2-40B4-BE49-F238E27FC236}">
                <a16:creationId xmlns:a16="http://schemas.microsoft.com/office/drawing/2014/main" id="{A57AA984-C28F-154F-9CB2-741AF77AECFD}"/>
              </a:ext>
            </a:extLst>
          </p:cNvPr>
          <p:cNvSpPr txBox="1"/>
          <p:nvPr/>
        </p:nvSpPr>
        <p:spPr>
          <a:xfrm>
            <a:off x="11216215" y="5679805"/>
            <a:ext cx="465831" cy="4770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3800">
                <a:solidFill>
                  <a:srgbClr val="A7A7A7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</a:lstStyle>
          <a:p>
            <a:r>
              <a:rPr lang="hr-HR" sz="2500" dirty="0">
                <a:solidFill>
                  <a:schemeClr val="bg1">
                    <a:lumMod val="50000"/>
                  </a:schemeClr>
                </a:solidFill>
                <a:latin typeface="Camber" pitchFamily="2" charset="0"/>
              </a:rPr>
              <a:t>13</a:t>
            </a:r>
            <a:endParaRPr sz="2500" dirty="0">
              <a:solidFill>
                <a:schemeClr val="bg1">
                  <a:lumMod val="50000"/>
                </a:schemeClr>
              </a:solidFill>
              <a:latin typeface="Camber" pitchFamily="2" charset="0"/>
            </a:endParaRPr>
          </a:p>
        </p:txBody>
      </p:sp>
      <p:sp>
        <p:nvSpPr>
          <p:cNvPr id="12" name="Text Box 1">
            <a:extLst>
              <a:ext uri="{FF2B5EF4-FFF2-40B4-BE49-F238E27FC236}">
                <a16:creationId xmlns:a16="http://schemas.microsoft.com/office/drawing/2014/main" id="{ACF9C32B-03D1-A842-9994-66F3E4FDBB9A}"/>
              </a:ext>
            </a:extLst>
          </p:cNvPr>
          <p:cNvSpPr txBox="1">
            <a:spLocks/>
          </p:cNvSpPr>
          <p:nvPr/>
        </p:nvSpPr>
        <p:spPr bwMode="auto">
          <a:xfrm>
            <a:off x="11216215" y="7360623"/>
            <a:ext cx="447675" cy="192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9050" tIns="19050" rIns="19050" bIns="19050">
            <a:spAutoFit/>
          </a:bodyPr>
          <a:lstStyle>
            <a:lvl1pPr>
              <a:defRPr sz="2000">
                <a:solidFill>
                  <a:srgbClr val="74808C"/>
                </a:solidFill>
                <a:latin typeface="Poppins" charset="0"/>
                <a:ea typeface="Poppins" charset="0"/>
                <a:cs typeface="Poppins" charset="0"/>
                <a:sym typeface="Poppins" charset="0"/>
              </a:defRPr>
            </a:lvl1pPr>
            <a:lvl2pPr marL="742950" indent="-285750">
              <a:defRPr sz="2000">
                <a:solidFill>
                  <a:srgbClr val="74808C"/>
                </a:solidFill>
                <a:latin typeface="Poppins" charset="0"/>
                <a:ea typeface="Poppins" charset="0"/>
                <a:cs typeface="Poppins" charset="0"/>
                <a:sym typeface="Poppins" charset="0"/>
              </a:defRPr>
            </a:lvl2pPr>
            <a:lvl3pPr marL="1143000" indent="-228600">
              <a:defRPr sz="2000">
                <a:solidFill>
                  <a:srgbClr val="74808C"/>
                </a:solidFill>
                <a:latin typeface="Poppins" charset="0"/>
                <a:ea typeface="Poppins" charset="0"/>
                <a:cs typeface="Poppins" charset="0"/>
                <a:sym typeface="Poppins" charset="0"/>
              </a:defRPr>
            </a:lvl3pPr>
            <a:lvl4pPr marL="1600200" indent="-228600">
              <a:defRPr sz="2000">
                <a:solidFill>
                  <a:srgbClr val="74808C"/>
                </a:solidFill>
                <a:latin typeface="Poppins" charset="0"/>
                <a:ea typeface="Poppins" charset="0"/>
                <a:cs typeface="Poppins" charset="0"/>
                <a:sym typeface="Poppins" charset="0"/>
              </a:defRPr>
            </a:lvl4pPr>
            <a:lvl5pPr marL="2057400" indent="-228600">
              <a:defRPr sz="2000">
                <a:solidFill>
                  <a:srgbClr val="74808C"/>
                </a:solidFill>
                <a:latin typeface="Poppins" charset="0"/>
                <a:ea typeface="Poppins" charset="0"/>
                <a:cs typeface="Poppins" charset="0"/>
                <a:sym typeface="Poppins" charset="0"/>
              </a:defRPr>
            </a:lvl5pPr>
            <a:lvl6pPr marL="25146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74808C"/>
                </a:solidFill>
                <a:latin typeface="Poppins" charset="0"/>
                <a:ea typeface="Poppins" charset="0"/>
                <a:cs typeface="Poppins" charset="0"/>
                <a:sym typeface="Poppins" charset="0"/>
              </a:defRPr>
            </a:lvl6pPr>
            <a:lvl7pPr marL="29718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74808C"/>
                </a:solidFill>
                <a:latin typeface="Poppins" charset="0"/>
                <a:ea typeface="Poppins" charset="0"/>
                <a:cs typeface="Poppins" charset="0"/>
                <a:sym typeface="Poppins" charset="0"/>
              </a:defRPr>
            </a:lvl7pPr>
            <a:lvl8pPr marL="34290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74808C"/>
                </a:solidFill>
                <a:latin typeface="Poppins" charset="0"/>
                <a:ea typeface="Poppins" charset="0"/>
                <a:cs typeface="Poppins" charset="0"/>
                <a:sym typeface="Poppins" charset="0"/>
              </a:defRPr>
            </a:lvl8pPr>
            <a:lvl9pPr marL="38862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74808C"/>
                </a:solidFill>
                <a:latin typeface="Poppins" charset="0"/>
                <a:ea typeface="Poppins" charset="0"/>
                <a:cs typeface="Poppins" charset="0"/>
                <a:sym typeface="Poppins" charset="0"/>
              </a:defRPr>
            </a:lvl9pPr>
          </a:lstStyle>
          <a:p>
            <a:pPr algn="ctr" eaLnBrk="1">
              <a:defRPr/>
            </a:pPr>
            <a:fld id="{E7D383A8-4F3C-2A49-A9C8-C6BB8DF05F05}" type="slidenum">
              <a:rPr lang="x-none" altLang="x-none" sz="1000">
                <a:solidFill>
                  <a:srgbClr val="1E1E1E"/>
                </a:solidFill>
                <a:latin typeface="Camber" pitchFamily="2" charset="0"/>
                <a:ea typeface="Dosis" charset="0"/>
                <a:cs typeface="Dosis" charset="0"/>
              </a:rPr>
              <a:pPr algn="ctr" eaLnBrk="1">
                <a:defRPr/>
              </a:pPr>
              <a:t>16</a:t>
            </a:fld>
            <a:endParaRPr lang="x-none" altLang="x-none" sz="1000">
              <a:solidFill>
                <a:srgbClr val="1E1E1E"/>
              </a:solidFill>
              <a:latin typeface="Camber" pitchFamily="2" charset="0"/>
              <a:ea typeface="Dosis" charset="0"/>
              <a:cs typeface="Dosis" charset="0"/>
            </a:endParaRPr>
          </a:p>
        </p:txBody>
      </p:sp>
      <p:grpSp>
        <p:nvGrpSpPr>
          <p:cNvPr id="13" name="Group 1">
            <a:extLst>
              <a:ext uri="{FF2B5EF4-FFF2-40B4-BE49-F238E27FC236}">
                <a16:creationId xmlns:a16="http://schemas.microsoft.com/office/drawing/2014/main" id="{630B958F-7827-944C-960A-438B375C60B4}"/>
              </a:ext>
            </a:extLst>
          </p:cNvPr>
          <p:cNvGrpSpPr>
            <a:grpSpLocks/>
          </p:cNvGrpSpPr>
          <p:nvPr/>
        </p:nvGrpSpPr>
        <p:grpSpPr bwMode="auto">
          <a:xfrm>
            <a:off x="401444" y="2238585"/>
            <a:ext cx="3070225" cy="3256554"/>
            <a:chOff x="549570" y="5335790"/>
            <a:chExt cx="6499893" cy="6514068"/>
          </a:xfrm>
        </p:grpSpPr>
        <p:sp>
          <p:nvSpPr>
            <p:cNvPr id="14" name="Rectangle 8">
              <a:extLst>
                <a:ext uri="{FF2B5EF4-FFF2-40B4-BE49-F238E27FC236}">
                  <a16:creationId xmlns:a16="http://schemas.microsoft.com/office/drawing/2014/main" id="{EC06E5A0-FCFB-974A-9BE2-EDF53F4FE27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72663" y="8042357"/>
              <a:ext cx="5788133" cy="38075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hr-HR" altLang="sr-Latn-RS" sz="1600" dirty="0">
                  <a:solidFill>
                    <a:schemeClr val="bg1"/>
                  </a:solidFill>
                  <a:latin typeface="Camber" pitchFamily="2" charset="0"/>
                  <a:ea typeface="Dosis"/>
                  <a:cs typeface="Dosis"/>
                </a:rPr>
                <a:t>sadržaj i sastavni dijelovi korisničkog sučelja moraju biti predstavljeni korisnicima na način da im omogućavaju opažanje</a:t>
              </a:r>
              <a:r>
                <a:rPr lang="en-US" altLang="sr-Latn-RS" sz="1600" dirty="0">
                  <a:solidFill>
                    <a:schemeClr val="bg1"/>
                  </a:solidFill>
                  <a:latin typeface="Camber" pitchFamily="2" charset="0"/>
                  <a:ea typeface="Dosis"/>
                  <a:cs typeface="Dosis"/>
                </a:rPr>
                <a:t> </a:t>
              </a:r>
            </a:p>
          </p:txBody>
        </p:sp>
        <p:sp>
          <p:nvSpPr>
            <p:cNvPr id="15" name="Text Box 3">
              <a:extLst>
                <a:ext uri="{FF2B5EF4-FFF2-40B4-BE49-F238E27FC236}">
                  <a16:creationId xmlns:a16="http://schemas.microsoft.com/office/drawing/2014/main" id="{87A2160B-D176-2B40-954B-40F7242AD265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549570" y="5335790"/>
              <a:ext cx="6499893" cy="10066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9050" tIns="19050" rIns="19050" bIns="19050"/>
            <a:lstStyle/>
            <a:p>
              <a:pPr algn="ctr" eaLnBrk="1">
                <a:defRPr/>
              </a:pPr>
              <a:r>
                <a:rPr lang="en-US" altLang="x-none" sz="2700" dirty="0" err="1">
                  <a:solidFill>
                    <a:srgbClr val="1E1E1E"/>
                  </a:solidFill>
                  <a:latin typeface="Camber" pitchFamily="2" charset="0"/>
                  <a:ea typeface="Dosis" charset="0"/>
                  <a:cs typeface="Dosis" charset="0"/>
                  <a:sym typeface="Poppins Medium" charset="0"/>
                </a:rPr>
                <a:t>mogućnost</a:t>
              </a:r>
              <a:r>
                <a:rPr lang="en-US" altLang="x-none" sz="2700" dirty="0">
                  <a:solidFill>
                    <a:srgbClr val="1E1E1E"/>
                  </a:solidFill>
                  <a:latin typeface="Camber" pitchFamily="2" charset="0"/>
                  <a:ea typeface="Dosis" charset="0"/>
                  <a:cs typeface="Dosis" charset="0"/>
                  <a:sym typeface="Poppins Medium" charset="0"/>
                </a:rPr>
                <a:t> </a:t>
              </a:r>
              <a:r>
                <a:rPr lang="en-US" altLang="x-none" sz="2700" dirty="0" err="1">
                  <a:solidFill>
                    <a:srgbClr val="1E1E1E"/>
                  </a:solidFill>
                  <a:latin typeface="Camber" pitchFamily="2" charset="0"/>
                  <a:ea typeface="Dosis" charset="0"/>
                  <a:cs typeface="Dosis" charset="0"/>
                  <a:sym typeface="Poppins Medium" charset="0"/>
                </a:rPr>
                <a:t>opažanja</a:t>
              </a:r>
              <a:endParaRPr lang="x-none" altLang="x-none" sz="2700" dirty="0">
                <a:solidFill>
                  <a:srgbClr val="1E1E1E"/>
                </a:solidFill>
                <a:latin typeface="Camber" pitchFamily="2" charset="0"/>
                <a:ea typeface="Dosis" charset="0"/>
                <a:cs typeface="Dosis" charset="0"/>
                <a:sym typeface="Poppins Medium" charset="0"/>
              </a:endParaRPr>
            </a:p>
          </p:txBody>
        </p:sp>
      </p:grpSp>
      <p:grpSp>
        <p:nvGrpSpPr>
          <p:cNvPr id="16" name="Group 2">
            <a:extLst>
              <a:ext uri="{FF2B5EF4-FFF2-40B4-BE49-F238E27FC236}">
                <a16:creationId xmlns:a16="http://schemas.microsoft.com/office/drawing/2014/main" id="{D69446B9-5376-1545-A191-9B6ACE1CCD79}"/>
              </a:ext>
            </a:extLst>
          </p:cNvPr>
          <p:cNvGrpSpPr>
            <a:grpSpLocks/>
          </p:cNvGrpSpPr>
          <p:nvPr/>
        </p:nvGrpSpPr>
        <p:grpSpPr bwMode="auto">
          <a:xfrm>
            <a:off x="3288082" y="2580702"/>
            <a:ext cx="2464594" cy="2729771"/>
            <a:chOff x="6789680" y="5415670"/>
            <a:chExt cx="4929187" cy="5459770"/>
          </a:xfrm>
        </p:grpSpPr>
        <p:sp>
          <p:nvSpPr>
            <p:cNvPr id="17" name="Rectangle 47">
              <a:extLst>
                <a:ext uri="{FF2B5EF4-FFF2-40B4-BE49-F238E27FC236}">
                  <a16:creationId xmlns:a16="http://schemas.microsoft.com/office/drawing/2014/main" id="{3E811FC6-83B4-494B-833A-2D409ABDEC9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99638" y="7807036"/>
              <a:ext cx="4412741" cy="3068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hr-HR" altLang="sr-Latn-RS" sz="1600" dirty="0">
                  <a:solidFill>
                    <a:schemeClr val="bg1"/>
                  </a:solidFill>
                  <a:latin typeface="Camber" pitchFamily="2" charset="0"/>
                  <a:ea typeface="Dosis"/>
                  <a:cs typeface="Dosis"/>
                </a:rPr>
                <a:t>sastavnim dijelovima korisničkog sučelja i navigacije mora se moći upravljati</a:t>
              </a:r>
              <a:endParaRPr lang="en-US" altLang="sr-Latn-RS" sz="1600" dirty="0">
                <a:solidFill>
                  <a:schemeClr val="bg1"/>
                </a:solidFill>
                <a:latin typeface="Camber" pitchFamily="2" charset="0"/>
                <a:ea typeface="Dosis"/>
                <a:cs typeface="Dosis"/>
              </a:endParaRPr>
            </a:p>
          </p:txBody>
        </p:sp>
        <p:sp>
          <p:nvSpPr>
            <p:cNvPr id="18" name="Text Box 3">
              <a:extLst>
                <a:ext uri="{FF2B5EF4-FFF2-40B4-BE49-F238E27FC236}">
                  <a16:creationId xmlns:a16="http://schemas.microsoft.com/office/drawing/2014/main" id="{275C7514-33AB-D344-BC7C-86B733772655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6789680" y="5415670"/>
              <a:ext cx="4929187" cy="10065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9050" tIns="19050" rIns="19050" bIns="19050"/>
            <a:lstStyle/>
            <a:p>
              <a:pPr algn="ctr" eaLnBrk="1">
                <a:defRPr/>
              </a:pPr>
              <a:r>
                <a:rPr lang="en-US" altLang="x-none" sz="2700" dirty="0" err="1">
                  <a:solidFill>
                    <a:srgbClr val="1E1E1E"/>
                  </a:solidFill>
                  <a:latin typeface="Camber" pitchFamily="2" charset="0"/>
                  <a:ea typeface="Dosis" charset="0"/>
                  <a:cs typeface="Dosis" charset="0"/>
                  <a:sym typeface="Poppins Medium" charset="0"/>
                </a:rPr>
                <a:t>operabilnost</a:t>
              </a:r>
              <a:endParaRPr lang="x-none" altLang="x-none" sz="2700" dirty="0">
                <a:solidFill>
                  <a:srgbClr val="1E1E1E"/>
                </a:solidFill>
                <a:latin typeface="Camber" pitchFamily="2" charset="0"/>
                <a:ea typeface="Dosis" charset="0"/>
                <a:cs typeface="Dosis" charset="0"/>
                <a:sym typeface="Poppins Medium" charset="0"/>
              </a:endParaRPr>
            </a:p>
          </p:txBody>
        </p:sp>
      </p:grpSp>
      <p:grpSp>
        <p:nvGrpSpPr>
          <p:cNvPr id="19" name="Group 3">
            <a:extLst>
              <a:ext uri="{FF2B5EF4-FFF2-40B4-BE49-F238E27FC236}">
                <a16:creationId xmlns:a16="http://schemas.microsoft.com/office/drawing/2014/main" id="{98A74E16-2497-2D4E-8CA2-AF3D906B5803}"/>
              </a:ext>
            </a:extLst>
          </p:cNvPr>
          <p:cNvGrpSpPr>
            <a:grpSpLocks/>
          </p:cNvGrpSpPr>
          <p:nvPr/>
        </p:nvGrpSpPr>
        <p:grpSpPr bwMode="auto">
          <a:xfrm>
            <a:off x="5876560" y="2586631"/>
            <a:ext cx="2464594" cy="2723842"/>
            <a:chOff x="11089853" y="5432179"/>
            <a:chExt cx="4929188" cy="5447754"/>
          </a:xfrm>
        </p:grpSpPr>
        <p:sp>
          <p:nvSpPr>
            <p:cNvPr id="20" name="Rectangle 56">
              <a:extLst>
                <a:ext uri="{FF2B5EF4-FFF2-40B4-BE49-F238E27FC236}">
                  <a16:creationId xmlns:a16="http://schemas.microsoft.com/office/drawing/2014/main" id="{4E9D489B-BE22-D042-B8F8-5AF73EA5D7E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338643" y="7811618"/>
              <a:ext cx="4680398" cy="30683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hr-HR" altLang="sr-Latn-RS" sz="1600" dirty="0">
                  <a:solidFill>
                    <a:schemeClr val="bg1"/>
                  </a:solidFill>
                  <a:latin typeface="Camber" pitchFamily="2" charset="0"/>
                  <a:ea typeface="Dosis"/>
                  <a:cs typeface="Dosis"/>
                </a:rPr>
                <a:t>informacije i način rada korisničkog sučelja moraju biti razumljivi </a:t>
              </a:r>
              <a:endParaRPr lang="en-US" altLang="sr-Latn-RS" sz="1600" dirty="0">
                <a:solidFill>
                  <a:schemeClr val="bg1"/>
                </a:solidFill>
                <a:latin typeface="Camber" pitchFamily="2" charset="0"/>
                <a:ea typeface="Dosis"/>
                <a:cs typeface="Dosis"/>
              </a:endParaRPr>
            </a:p>
          </p:txBody>
        </p:sp>
        <p:sp>
          <p:nvSpPr>
            <p:cNvPr id="21" name="Text Box 3">
              <a:extLst>
                <a:ext uri="{FF2B5EF4-FFF2-40B4-BE49-F238E27FC236}">
                  <a16:creationId xmlns:a16="http://schemas.microsoft.com/office/drawing/2014/main" id="{1D946DC1-B98A-044F-804D-0D15410A8810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11089853" y="5432179"/>
              <a:ext cx="4929188" cy="10064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9050" tIns="19050" rIns="19050" bIns="19050"/>
            <a:lstStyle/>
            <a:p>
              <a:pPr algn="ctr" eaLnBrk="1">
                <a:defRPr/>
              </a:pPr>
              <a:r>
                <a:rPr lang="en-US" altLang="x-none" sz="2700" dirty="0" err="1">
                  <a:solidFill>
                    <a:srgbClr val="1E1E1E"/>
                  </a:solidFill>
                  <a:latin typeface="Camber" pitchFamily="2" charset="0"/>
                  <a:ea typeface="Dosis" charset="0"/>
                  <a:cs typeface="Dosis" charset="0"/>
                  <a:sym typeface="Poppins Medium" charset="0"/>
                </a:rPr>
                <a:t>razumljivost</a:t>
              </a:r>
              <a:endParaRPr lang="x-none" altLang="x-none" sz="2700" dirty="0">
                <a:solidFill>
                  <a:srgbClr val="1E1E1E"/>
                </a:solidFill>
                <a:latin typeface="Camber" pitchFamily="2" charset="0"/>
                <a:ea typeface="Dosis" charset="0"/>
                <a:cs typeface="Dosis" charset="0"/>
                <a:sym typeface="Poppins Medium" charset="0"/>
              </a:endParaRPr>
            </a:p>
          </p:txBody>
        </p:sp>
      </p:grpSp>
      <p:grpSp>
        <p:nvGrpSpPr>
          <p:cNvPr id="22" name="Group 4">
            <a:extLst>
              <a:ext uri="{FF2B5EF4-FFF2-40B4-BE49-F238E27FC236}">
                <a16:creationId xmlns:a16="http://schemas.microsoft.com/office/drawing/2014/main" id="{0FFB2AAC-6396-0648-ABA2-166FBBC77ADE}"/>
              </a:ext>
            </a:extLst>
          </p:cNvPr>
          <p:cNvGrpSpPr>
            <a:grpSpLocks/>
          </p:cNvGrpSpPr>
          <p:nvPr/>
        </p:nvGrpSpPr>
        <p:grpSpPr bwMode="auto">
          <a:xfrm>
            <a:off x="8341154" y="2580703"/>
            <a:ext cx="2986409" cy="3200799"/>
            <a:chOff x="15859701" y="5566258"/>
            <a:chExt cx="5972861" cy="6400735"/>
          </a:xfrm>
        </p:grpSpPr>
        <p:sp>
          <p:nvSpPr>
            <p:cNvPr id="24" name="Rectangle 65">
              <a:extLst>
                <a:ext uri="{FF2B5EF4-FFF2-40B4-BE49-F238E27FC236}">
                  <a16:creationId xmlns:a16="http://schemas.microsoft.com/office/drawing/2014/main" id="{94DB8D86-D6AF-4242-B1DC-FB943CF3B1E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859701" y="7422002"/>
              <a:ext cx="5972861" cy="45449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hr-HR" altLang="sr-Latn-RS" sz="1600" dirty="0">
                  <a:solidFill>
                    <a:schemeClr val="bg1"/>
                  </a:solidFill>
                  <a:latin typeface="Camber" pitchFamily="2" charset="0"/>
                  <a:ea typeface="Dosis"/>
                  <a:cs typeface="Dosis"/>
                </a:rPr>
                <a:t>sadržaji moraju biti dovoljno stabilni da ih mogu pouzdano tumačiti različiti korisnički programi, uključujući pomoćne tehnologije kojima se služe osobe s invaliditetom</a:t>
              </a:r>
              <a:endParaRPr lang="en-US" altLang="sr-Latn-RS" sz="1600" dirty="0">
                <a:solidFill>
                  <a:schemeClr val="bg1"/>
                </a:solidFill>
                <a:latin typeface="Camber" pitchFamily="2" charset="0"/>
                <a:ea typeface="Dosis"/>
                <a:cs typeface="Dosis"/>
              </a:endParaRPr>
            </a:p>
          </p:txBody>
        </p:sp>
        <p:sp>
          <p:nvSpPr>
            <p:cNvPr id="25" name="Text Box 3">
              <a:extLst>
                <a:ext uri="{FF2B5EF4-FFF2-40B4-BE49-F238E27FC236}">
                  <a16:creationId xmlns:a16="http://schemas.microsoft.com/office/drawing/2014/main" id="{A6A5218E-E0D7-4D42-99D4-F71B56FB419D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16337202" y="5566258"/>
              <a:ext cx="4929225" cy="10063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9050" tIns="19050" rIns="19050" bIns="19050"/>
            <a:lstStyle/>
            <a:p>
              <a:pPr algn="ctr" eaLnBrk="1">
                <a:defRPr/>
              </a:pPr>
              <a:r>
                <a:rPr lang="en-US" altLang="x-none" sz="2700" dirty="0" err="1">
                  <a:solidFill>
                    <a:srgbClr val="1E1E1E"/>
                  </a:solidFill>
                  <a:latin typeface="Camber" pitchFamily="2" charset="0"/>
                  <a:ea typeface="Dosis" charset="0"/>
                  <a:cs typeface="Dosis" charset="0"/>
                  <a:sym typeface="Poppins Medium" charset="0"/>
                </a:rPr>
                <a:t>stabilnost</a:t>
              </a:r>
              <a:endParaRPr lang="x-none" altLang="x-none" sz="2700" dirty="0">
                <a:solidFill>
                  <a:srgbClr val="1E1E1E"/>
                </a:solidFill>
                <a:latin typeface="Camber" pitchFamily="2" charset="0"/>
                <a:ea typeface="Dosis" charset="0"/>
                <a:cs typeface="Dosis" charset="0"/>
                <a:sym typeface="Poppins Medium" charset="0"/>
              </a:endParaRPr>
            </a:p>
          </p:txBody>
        </p:sp>
      </p:grpSp>
      <p:sp>
        <p:nvSpPr>
          <p:cNvPr id="29" name="Text Box 2">
            <a:extLst>
              <a:ext uri="{FF2B5EF4-FFF2-40B4-BE49-F238E27FC236}">
                <a16:creationId xmlns:a16="http://schemas.microsoft.com/office/drawing/2014/main" id="{91828E60-BBDE-654D-B64E-D557150CDF83}"/>
              </a:ext>
            </a:extLst>
          </p:cNvPr>
          <p:cNvSpPr txBox="1">
            <a:spLocks/>
          </p:cNvSpPr>
          <p:nvPr/>
        </p:nvSpPr>
        <p:spPr bwMode="auto">
          <a:xfrm>
            <a:off x="1969660" y="1881527"/>
            <a:ext cx="8463230" cy="3539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38100" tIns="38100" rIns="38100" bIns="38100" anchor="ctr">
            <a:spAutoFit/>
          </a:bodyPr>
          <a:lstStyle/>
          <a:p>
            <a:pPr algn="ctr" eaLnBrk="1">
              <a:defRPr/>
            </a:pPr>
            <a:r>
              <a:rPr lang="en-US" altLang="x-none" dirty="0">
                <a:solidFill>
                  <a:srgbClr val="1E1E1E"/>
                </a:solidFill>
                <a:latin typeface="Camber" pitchFamily="2" charset="0"/>
                <a:ea typeface="Dosis" charset="0"/>
                <a:cs typeface="Dosis" charset="0"/>
                <a:sym typeface="Poppins SemiBold" charset="0"/>
              </a:rPr>
              <a:t>KRITERIJI ZA OSTVARIVANJE ZAHTJEVA PRISTUPAČNOSTI</a:t>
            </a:r>
            <a:endParaRPr lang="x-none" altLang="x-none" dirty="0">
              <a:solidFill>
                <a:srgbClr val="1E1E1E"/>
              </a:solidFill>
              <a:latin typeface="Camber" pitchFamily="2" charset="0"/>
              <a:ea typeface="Dosis" charset="0"/>
              <a:cs typeface="Dosis" charset="0"/>
              <a:sym typeface="Poppins Semi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5875000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" name="Rectangle 5"/>
          <p:cNvSpPr/>
          <p:nvPr/>
        </p:nvSpPr>
        <p:spPr>
          <a:xfrm>
            <a:off x="5360018" y="1129587"/>
            <a:ext cx="1631526" cy="4114799"/>
          </a:xfrm>
          <a:prstGeom prst="rect">
            <a:avLst/>
          </a:prstGeom>
          <a:solidFill>
            <a:srgbClr val="1E1E1E">
              <a:alpha val="68000"/>
            </a:srgbClr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565" name="Rectangle 5"/>
          <p:cNvSpPr/>
          <p:nvPr/>
        </p:nvSpPr>
        <p:spPr>
          <a:xfrm>
            <a:off x="5353491" y="0"/>
            <a:ext cx="1631526" cy="1337971"/>
          </a:xfrm>
          <a:prstGeom prst="rect">
            <a:avLst/>
          </a:prstGeom>
          <a:solidFill>
            <a:srgbClr val="1E1E1E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9" name="Shape 255">
            <a:extLst>
              <a:ext uri="{FF2B5EF4-FFF2-40B4-BE49-F238E27FC236}">
                <a16:creationId xmlns:a16="http://schemas.microsoft.com/office/drawing/2014/main" id="{48E71CEB-1B82-A84C-8000-692506E158B4}"/>
              </a:ext>
            </a:extLst>
          </p:cNvPr>
          <p:cNvSpPr/>
          <p:nvPr/>
        </p:nvSpPr>
        <p:spPr>
          <a:xfrm>
            <a:off x="647192" y="1978610"/>
            <a:ext cx="3959887" cy="240824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5709" tIns="35709" rIns="35709" bIns="35709" numCol="1" anchor="t">
            <a:noAutofit/>
          </a:bodyPr>
          <a:lstStyle>
            <a:lvl1pPr>
              <a:lnSpc>
                <a:spcPct val="130000"/>
              </a:lnSpc>
              <a:defRPr sz="2500" spc="150">
                <a:latin typeface="Didot"/>
                <a:ea typeface="Didot"/>
                <a:cs typeface="Didot"/>
                <a:sym typeface="Didot"/>
              </a:defRPr>
            </a:lvl1pPr>
          </a:lstStyle>
          <a:p>
            <a:pPr algn="r">
              <a:lnSpc>
                <a:spcPct val="150000"/>
              </a:lnSpc>
            </a:pPr>
            <a:r>
              <a:rPr lang="hr-HR" sz="1600" spc="0" dirty="0">
                <a:solidFill>
                  <a:schemeClr val="tx1"/>
                </a:solidFill>
                <a:latin typeface="Camber" pitchFamily="2" charset="0"/>
                <a:sym typeface="Calibri"/>
              </a:rPr>
              <a:t>TIJELA DRŽAVNE UPRAVE I DRUGA DRŽAVNA TIJELA, JEDINICE LOKALNE I PODRUČNE (REGIONALNE) SAMOUPRAVE, TIJELA JAVNOG PRAVA KAKO SU DEFINIRANA ZAKONOM KOJIM SE UREĐUJE JAVNA NABAVA TE UDRUŽENJA KOJA SU OSNOVALA NAVEDENA TIJELA UKOLIKO SU TAKVA UDRUŽENJA USPOSTAVLJENA U POSEBNU SVRHU ZADOVOLJAVANJA POTREBA OD OPĆEG INTERESA I NEMAJU INDUSTRIJSKI ILI TRGOVAČKI ZNAČAJ</a:t>
            </a:r>
          </a:p>
          <a:p>
            <a:pPr algn="ctr"/>
            <a:endParaRPr lang="hr-HR" sz="1600" dirty="0">
              <a:latin typeface="Camber" pitchFamily="2" charset="0"/>
              <a:ea typeface="Lato" charset="0"/>
              <a:cs typeface="Lato" charset="0"/>
              <a:hlinkClick r:id="rId2" tooltip="Tijela javnog sektora sastoje se od tijela opće države (središnje države te regionalnih i lokalnih državnih tijela), nefinancijskih javnih poduzeća te javnih financijskih institucija."/>
            </a:endParaRPr>
          </a:p>
        </p:txBody>
      </p:sp>
      <p:sp>
        <p:nvSpPr>
          <p:cNvPr id="10" name="Shape 268">
            <a:extLst>
              <a:ext uri="{FF2B5EF4-FFF2-40B4-BE49-F238E27FC236}">
                <a16:creationId xmlns:a16="http://schemas.microsoft.com/office/drawing/2014/main" id="{48A8A5AB-5263-8346-AB30-CA8ACFA7045B}"/>
              </a:ext>
            </a:extLst>
          </p:cNvPr>
          <p:cNvSpPr/>
          <p:nvPr/>
        </p:nvSpPr>
        <p:spPr>
          <a:xfrm>
            <a:off x="7683072" y="1200535"/>
            <a:ext cx="3374679" cy="3581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5709" tIns="35709" rIns="35709" bIns="35709" numCol="1" anchor="ctr">
            <a:noAutofit/>
          </a:bodyPr>
          <a:lstStyle>
            <a:lvl1pPr>
              <a:defRPr sz="3600" b="1" cap="all">
                <a:latin typeface="Didot"/>
                <a:ea typeface="Didot"/>
                <a:cs typeface="Didot"/>
                <a:sym typeface="Didot"/>
              </a:defRPr>
            </a:lvl1pPr>
          </a:lstStyle>
          <a:p>
            <a:r>
              <a:rPr lang="hr-HR" sz="2700" b="0" cap="none" dirty="0">
                <a:solidFill>
                  <a:srgbClr val="1E1E1E"/>
                </a:solidFill>
                <a:latin typeface="Camber" pitchFamily="2" charset="0"/>
                <a:sym typeface="Calibri"/>
              </a:rPr>
              <a:t>iznimke od primjene Zakona</a:t>
            </a:r>
            <a:endParaRPr sz="2700" b="0" cap="none" dirty="0">
              <a:solidFill>
                <a:srgbClr val="1E1E1E"/>
              </a:solidFill>
              <a:latin typeface="Camber" pitchFamily="2" charset="0"/>
              <a:sym typeface="Calibri"/>
            </a:endParaRPr>
          </a:p>
        </p:txBody>
      </p:sp>
      <p:sp>
        <p:nvSpPr>
          <p:cNvPr id="12" name="Shape 271">
            <a:extLst>
              <a:ext uri="{FF2B5EF4-FFF2-40B4-BE49-F238E27FC236}">
                <a16:creationId xmlns:a16="http://schemas.microsoft.com/office/drawing/2014/main" id="{9A9A88DC-710E-094D-B9D9-F7D7A156F6D5}"/>
              </a:ext>
            </a:extLst>
          </p:cNvPr>
          <p:cNvSpPr/>
          <p:nvPr/>
        </p:nvSpPr>
        <p:spPr>
          <a:xfrm>
            <a:off x="7746880" y="1978610"/>
            <a:ext cx="3450739" cy="132180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5709" tIns="35709" rIns="35709" bIns="35709" numCol="1" anchor="t">
            <a:noAutofit/>
          </a:bodyPr>
          <a:lstStyle>
            <a:lvl1pPr>
              <a:lnSpc>
                <a:spcPct val="130000"/>
              </a:lnSpc>
              <a:defRPr sz="2500" spc="150">
                <a:latin typeface="Didot"/>
                <a:ea typeface="Didot"/>
                <a:cs typeface="Didot"/>
                <a:sym typeface="Didot"/>
              </a:defRPr>
            </a:lvl1pPr>
          </a:lstStyle>
          <a:p>
            <a:r>
              <a:rPr lang="hr-HR" sz="1600" spc="0" dirty="0">
                <a:solidFill>
                  <a:schemeClr val="tx1"/>
                </a:solidFill>
                <a:latin typeface="Camber" pitchFamily="2" charset="0"/>
              </a:rPr>
              <a:t>JAVNA RADIOTELEVIZIJA</a:t>
            </a:r>
          </a:p>
          <a:p>
            <a:endParaRPr lang="hr-HR" sz="1600" spc="0" dirty="0">
              <a:solidFill>
                <a:schemeClr val="tx1"/>
              </a:solidFill>
              <a:latin typeface="Camber" pitchFamily="2" charset="0"/>
            </a:endParaRPr>
          </a:p>
          <a:p>
            <a:r>
              <a:rPr lang="hr-HR" sz="1600" spc="0" dirty="0">
                <a:solidFill>
                  <a:schemeClr val="tx1"/>
                </a:solidFill>
                <a:latin typeface="Camber" pitchFamily="2" charset="0"/>
              </a:rPr>
              <a:t>ORGANIZACIJE CIVILNOG DRUŠTVA KOJE NE PRUŽAJU USLUGE KLJUČNE ZA JAVNOST ILI OSOBE S INVALIDITETOM</a:t>
            </a:r>
          </a:p>
          <a:p>
            <a:endParaRPr lang="hr-HR" sz="1600" spc="0" dirty="0">
              <a:solidFill>
                <a:schemeClr val="tx1"/>
              </a:solidFill>
              <a:latin typeface="Camber" pitchFamily="2" charset="0"/>
            </a:endParaRPr>
          </a:p>
          <a:p>
            <a:r>
              <a:rPr lang="hr-HR" sz="1600" spc="0" dirty="0">
                <a:solidFill>
                  <a:schemeClr val="tx1"/>
                </a:solidFill>
                <a:latin typeface="Camber" pitchFamily="2" charset="0"/>
              </a:rPr>
              <a:t>DJEČJI VRTIĆI, OŠ, SŠ I UČENIČKI DOMOVI, OSIM ZA SADRŽAJE KOJI SE ODNOSE NA KLJUČNE INTERNETSKE ADMINISTRATIVNE FUNKCIJE</a:t>
            </a:r>
            <a:endParaRPr sz="1600" spc="0" dirty="0">
              <a:solidFill>
                <a:schemeClr val="tx1"/>
              </a:solidFill>
              <a:latin typeface="Camber" pitchFamily="2" charset="0"/>
            </a:endParaRPr>
          </a:p>
        </p:txBody>
      </p:sp>
      <p:sp>
        <p:nvSpPr>
          <p:cNvPr id="14" name="TextBox 12">
            <a:extLst>
              <a:ext uri="{FF2B5EF4-FFF2-40B4-BE49-F238E27FC236}">
                <a16:creationId xmlns:a16="http://schemas.microsoft.com/office/drawing/2014/main" id="{47AB671A-5AAE-4A4B-BB19-35F8E3635E3E}"/>
              </a:ext>
            </a:extLst>
          </p:cNvPr>
          <p:cNvSpPr txBox="1"/>
          <p:nvPr/>
        </p:nvSpPr>
        <p:spPr>
          <a:xfrm>
            <a:off x="5441125" y="616449"/>
            <a:ext cx="1469311" cy="6463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3600"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r>
              <a:rPr lang="hr-HR" b="1" dirty="0">
                <a:solidFill>
                  <a:schemeClr val="bg1"/>
                </a:solidFill>
                <a:latin typeface="Camber" pitchFamily="2" charset="0"/>
              </a:rPr>
              <a:t>Zakon</a:t>
            </a:r>
            <a:endParaRPr b="1" dirty="0">
              <a:solidFill>
                <a:schemeClr val="bg1"/>
              </a:solidFill>
              <a:latin typeface="Camber" pitchFamily="2" charset="0"/>
            </a:endParaRPr>
          </a:p>
        </p:txBody>
      </p:sp>
      <p:sp>
        <p:nvSpPr>
          <p:cNvPr id="15" name="Text Box 3">
            <a:extLst>
              <a:ext uri="{FF2B5EF4-FFF2-40B4-BE49-F238E27FC236}">
                <a16:creationId xmlns:a16="http://schemas.microsoft.com/office/drawing/2014/main" id="{8061EDED-F643-934A-8EBC-E4C80E0B9B01}"/>
              </a:ext>
            </a:extLst>
          </p:cNvPr>
          <p:cNvSpPr txBox="1">
            <a:spLocks/>
          </p:cNvSpPr>
          <p:nvPr/>
        </p:nvSpPr>
        <p:spPr bwMode="auto">
          <a:xfrm>
            <a:off x="647192" y="939615"/>
            <a:ext cx="3959886" cy="503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9050" tIns="19050" rIns="19050" bIns="19050"/>
          <a:lstStyle/>
          <a:p>
            <a:pPr algn="r" eaLnBrk="1">
              <a:defRPr/>
            </a:pPr>
            <a:r>
              <a:rPr lang="en-US" altLang="x-none" sz="2700" dirty="0" err="1">
                <a:solidFill>
                  <a:srgbClr val="1E1E1E"/>
                </a:solidFill>
                <a:latin typeface="Camber" pitchFamily="2" charset="0"/>
                <a:ea typeface="Dosis" charset="0"/>
                <a:cs typeface="Dosis" charset="0"/>
                <a:sym typeface="Poppins Medium" charset="0"/>
              </a:rPr>
              <a:t>obveznici</a:t>
            </a:r>
            <a:r>
              <a:rPr lang="en-US" altLang="x-none" sz="2700" dirty="0">
                <a:solidFill>
                  <a:srgbClr val="1E1E1E"/>
                </a:solidFill>
                <a:latin typeface="Camber" pitchFamily="2" charset="0"/>
                <a:ea typeface="Dosis" charset="0"/>
                <a:cs typeface="Dosis" charset="0"/>
                <a:sym typeface="Poppins Medium" charset="0"/>
              </a:rPr>
              <a:t> </a:t>
            </a:r>
            <a:r>
              <a:rPr lang="en-US" altLang="x-none" sz="2700" dirty="0" err="1">
                <a:solidFill>
                  <a:srgbClr val="1E1E1E"/>
                </a:solidFill>
                <a:latin typeface="Camber" pitchFamily="2" charset="0"/>
                <a:ea typeface="Dosis" charset="0"/>
                <a:cs typeface="Dosis" charset="0"/>
                <a:sym typeface="Poppins Medium" charset="0"/>
              </a:rPr>
              <a:t>primjene</a:t>
            </a:r>
            <a:r>
              <a:rPr lang="en-US" altLang="x-none" sz="2700" dirty="0">
                <a:solidFill>
                  <a:srgbClr val="1E1E1E"/>
                </a:solidFill>
                <a:latin typeface="Camber" pitchFamily="2" charset="0"/>
                <a:ea typeface="Dosis" charset="0"/>
                <a:cs typeface="Dosis" charset="0"/>
                <a:sym typeface="Poppins Medium" charset="0"/>
              </a:rPr>
              <a:t> </a:t>
            </a:r>
            <a:r>
              <a:rPr lang="en-US" altLang="x-none" sz="2700" dirty="0" err="1">
                <a:solidFill>
                  <a:srgbClr val="1E1E1E"/>
                </a:solidFill>
                <a:latin typeface="Camber" pitchFamily="2" charset="0"/>
                <a:ea typeface="Dosis" charset="0"/>
                <a:cs typeface="Dosis" charset="0"/>
                <a:sym typeface="Poppins Medium" charset="0"/>
              </a:rPr>
              <a:t>Zakona</a:t>
            </a:r>
            <a:endParaRPr lang="x-none" altLang="x-none" sz="2700" dirty="0">
              <a:solidFill>
                <a:srgbClr val="1E1E1E"/>
              </a:solidFill>
              <a:latin typeface="Camber" pitchFamily="2" charset="0"/>
              <a:ea typeface="Dosis" charset="0"/>
              <a:cs typeface="Dosis" charset="0"/>
              <a:sym typeface="Poppins Medium" charset="0"/>
            </a:endParaRPr>
          </a:p>
        </p:txBody>
      </p:sp>
      <p:sp>
        <p:nvSpPr>
          <p:cNvPr id="16" name="TextBox 7">
            <a:extLst>
              <a:ext uri="{FF2B5EF4-FFF2-40B4-BE49-F238E27FC236}">
                <a16:creationId xmlns:a16="http://schemas.microsoft.com/office/drawing/2014/main" id="{B1EB8ED9-527B-F142-9AC4-7E3A46C97482}"/>
              </a:ext>
            </a:extLst>
          </p:cNvPr>
          <p:cNvSpPr txBox="1"/>
          <p:nvPr/>
        </p:nvSpPr>
        <p:spPr>
          <a:xfrm>
            <a:off x="11304893" y="5759672"/>
            <a:ext cx="470640" cy="4770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2500">
                <a:solidFill>
                  <a:srgbClr val="535353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</a:lstStyle>
          <a:p>
            <a:r>
              <a:rPr lang="hr-HR" dirty="0">
                <a:latin typeface="Camber" pitchFamily="2" charset="0"/>
              </a:rPr>
              <a:t>14</a:t>
            </a:r>
            <a:endParaRPr dirty="0">
              <a:latin typeface="Camber" pitchFamily="2" charset="0"/>
            </a:endParaRPr>
          </a:p>
        </p:txBody>
      </p:sp>
      <p:sp>
        <p:nvSpPr>
          <p:cNvPr id="17" name="TextBox 6">
            <a:extLst>
              <a:ext uri="{FF2B5EF4-FFF2-40B4-BE49-F238E27FC236}">
                <a16:creationId xmlns:a16="http://schemas.microsoft.com/office/drawing/2014/main" id="{7DAEFA90-8FC4-574D-8966-DE5A029E76A8}"/>
              </a:ext>
            </a:extLst>
          </p:cNvPr>
          <p:cNvSpPr txBox="1"/>
          <p:nvPr/>
        </p:nvSpPr>
        <p:spPr>
          <a:xfrm rot="5400000">
            <a:off x="10672575" y="1624126"/>
            <a:ext cx="1579918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>
                <a:solidFill>
                  <a:srgbClr val="1E1E1E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</a:lstStyle>
          <a:p>
            <a:r>
              <a:rPr lang="hr-HR" dirty="0">
                <a:latin typeface="Camber" pitchFamily="2" charset="0"/>
              </a:rPr>
              <a:t>Pristupačnost</a:t>
            </a:r>
            <a:endParaRPr dirty="0">
              <a:latin typeface="Camber" pitchFamily="2" charset="0"/>
            </a:endParaRPr>
          </a:p>
        </p:txBody>
      </p:sp>
      <p:sp>
        <p:nvSpPr>
          <p:cNvPr id="18" name="TextBox 6">
            <a:extLst>
              <a:ext uri="{FF2B5EF4-FFF2-40B4-BE49-F238E27FC236}">
                <a16:creationId xmlns:a16="http://schemas.microsoft.com/office/drawing/2014/main" id="{C9ACB251-7A9D-E747-AC91-9160464B3124}"/>
              </a:ext>
            </a:extLst>
          </p:cNvPr>
          <p:cNvSpPr txBox="1"/>
          <p:nvPr/>
        </p:nvSpPr>
        <p:spPr>
          <a:xfrm rot="5400000">
            <a:off x="10781353" y="3563534"/>
            <a:ext cx="1416411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>
                <a:solidFill>
                  <a:srgbClr val="A7A7A7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</a:lstStyle>
          <a:p>
            <a:r>
              <a:rPr lang="hr-HR" dirty="0" err="1">
                <a:latin typeface="Camber" pitchFamily="2" charset="0"/>
              </a:rPr>
              <a:t>Accessibility</a:t>
            </a:r>
            <a:endParaRPr dirty="0">
              <a:latin typeface="Camber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9787535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Rectangle 5"/>
          <p:cNvSpPr/>
          <p:nvPr/>
        </p:nvSpPr>
        <p:spPr>
          <a:xfrm>
            <a:off x="-23079" y="0"/>
            <a:ext cx="4687552" cy="6858000"/>
          </a:xfrm>
          <a:prstGeom prst="rect">
            <a:avLst/>
          </a:prstGeom>
          <a:solidFill>
            <a:srgbClr val="1E1E1E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427" name="TextBox 5"/>
          <p:cNvSpPr txBox="1"/>
          <p:nvPr/>
        </p:nvSpPr>
        <p:spPr>
          <a:xfrm>
            <a:off x="593028" y="4394828"/>
            <a:ext cx="4000500" cy="12618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defRPr sz="440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r>
              <a:rPr lang="hr-HR" sz="3600" dirty="0">
                <a:latin typeface="Camber" pitchFamily="2" charset="0"/>
              </a:rPr>
              <a:t>iznimke</a:t>
            </a:r>
            <a:br>
              <a:rPr lang="hr-HR" dirty="0">
                <a:latin typeface="Camber" pitchFamily="2" charset="0"/>
              </a:rPr>
            </a:br>
            <a:r>
              <a:rPr lang="hr-HR" sz="2000" dirty="0">
                <a:latin typeface="Camber" pitchFamily="2" charset="0"/>
              </a:rPr>
              <a:t>od primjene koje se odnose na </a:t>
            </a:r>
            <a:r>
              <a:rPr lang="hr-HR" sz="2000" dirty="0">
                <a:solidFill>
                  <a:srgbClr val="FF2600"/>
                </a:solidFill>
                <a:latin typeface="Camber" pitchFamily="2" charset="0"/>
              </a:rPr>
              <a:t>sadržaj</a:t>
            </a:r>
            <a:endParaRPr sz="2000" dirty="0">
              <a:solidFill>
                <a:srgbClr val="FF2600"/>
              </a:solidFill>
              <a:latin typeface="Camber" pitchFamily="2" charset="0"/>
            </a:endParaRPr>
          </a:p>
        </p:txBody>
      </p:sp>
      <p:sp>
        <p:nvSpPr>
          <p:cNvPr id="17" name="TextBox 12">
            <a:extLst>
              <a:ext uri="{FF2B5EF4-FFF2-40B4-BE49-F238E27FC236}">
                <a16:creationId xmlns:a16="http://schemas.microsoft.com/office/drawing/2014/main" id="{16140531-DFD9-7247-A78D-C13AA3C56578}"/>
              </a:ext>
            </a:extLst>
          </p:cNvPr>
          <p:cNvSpPr txBox="1"/>
          <p:nvPr/>
        </p:nvSpPr>
        <p:spPr>
          <a:xfrm>
            <a:off x="5409447" y="525629"/>
            <a:ext cx="1469311" cy="6463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3600"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r>
              <a:rPr lang="hr-HR" b="1" dirty="0">
                <a:latin typeface="Camber" pitchFamily="2" charset="0"/>
              </a:rPr>
              <a:t>Zakon</a:t>
            </a:r>
            <a:endParaRPr b="1" dirty="0">
              <a:latin typeface="Camber" pitchFamily="2" charset="0"/>
            </a:endParaRPr>
          </a:p>
        </p:txBody>
      </p:sp>
      <p:sp>
        <p:nvSpPr>
          <p:cNvPr id="18" name="Shape 271">
            <a:extLst>
              <a:ext uri="{FF2B5EF4-FFF2-40B4-BE49-F238E27FC236}">
                <a16:creationId xmlns:a16="http://schemas.microsoft.com/office/drawing/2014/main" id="{61FD4442-E141-A942-B6FC-CD05DED3D8D6}"/>
              </a:ext>
            </a:extLst>
          </p:cNvPr>
          <p:cNvSpPr/>
          <p:nvPr/>
        </p:nvSpPr>
        <p:spPr>
          <a:xfrm>
            <a:off x="5189958" y="1618743"/>
            <a:ext cx="2630335" cy="277608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5709" tIns="35709" rIns="35709" bIns="35709" numCol="1" anchor="t">
            <a:noAutofit/>
          </a:bodyPr>
          <a:lstStyle>
            <a:lvl1pPr>
              <a:lnSpc>
                <a:spcPct val="130000"/>
              </a:lnSpc>
              <a:defRPr sz="2500" spc="150">
                <a:latin typeface="Didot"/>
                <a:ea typeface="Didot"/>
                <a:cs typeface="Didot"/>
                <a:sym typeface="Didot"/>
              </a:defRPr>
            </a:lvl1pPr>
          </a:lstStyle>
          <a:p>
            <a:r>
              <a:rPr lang="en-US" sz="1300" dirty="0">
                <a:solidFill>
                  <a:srgbClr val="1E1E1E"/>
                </a:solidFill>
                <a:latin typeface="Camber" pitchFamily="2" charset="0"/>
              </a:rPr>
              <a:t>UREDSKE DATOTEKE OBJAVLJENE PRIJE 23. 9. 2018. OSIM AKO JE TAKAV SADRŽAJ POTREBAN ZA POSTUPKE U TIJEKU</a:t>
            </a:r>
            <a:endParaRPr lang="en-US" sz="1300" dirty="0">
              <a:solidFill>
                <a:srgbClr val="1E1E1E"/>
              </a:solidFill>
              <a:latin typeface="Camber" pitchFamily="2" charset="0"/>
              <a:ea typeface="Montserrat" charset="0"/>
              <a:cs typeface="Montserrat" charset="0"/>
            </a:endParaRPr>
          </a:p>
          <a:p>
            <a:endParaRPr lang="hr-HR" sz="1300" dirty="0">
              <a:solidFill>
                <a:srgbClr val="1E1E1E"/>
              </a:solidFill>
              <a:latin typeface="Camber" pitchFamily="2" charset="0"/>
              <a:ea typeface="Montserrat" charset="0"/>
              <a:cs typeface="Montserrat" charset="0"/>
            </a:endParaRPr>
          </a:p>
          <a:p>
            <a:r>
              <a:rPr lang="hr-HR" sz="1300" dirty="0">
                <a:solidFill>
                  <a:srgbClr val="1E1E1E"/>
                </a:solidFill>
                <a:latin typeface="Camber" pitchFamily="2" charset="0"/>
              </a:rPr>
              <a:t>A/V SNIMKE OBJAVLJENE PRIJE 23. 9. 2020.</a:t>
            </a:r>
            <a:endParaRPr lang="hr-HR" sz="1300" dirty="0">
              <a:solidFill>
                <a:srgbClr val="1E1E1E"/>
              </a:solidFill>
              <a:latin typeface="Camber" pitchFamily="2" charset="0"/>
              <a:ea typeface="Montserrat" charset="0"/>
              <a:cs typeface="Montserrat" charset="0"/>
            </a:endParaRPr>
          </a:p>
          <a:p>
            <a:endParaRPr lang="hr-HR" sz="1300" dirty="0">
              <a:solidFill>
                <a:srgbClr val="1E1E1E"/>
              </a:solidFill>
              <a:latin typeface="Camber" pitchFamily="2" charset="0"/>
              <a:ea typeface="Montserrat" charset="0"/>
              <a:cs typeface="Montserrat" charset="0"/>
            </a:endParaRPr>
          </a:p>
          <a:p>
            <a:r>
              <a:rPr lang="hr-HR" sz="1300" dirty="0">
                <a:solidFill>
                  <a:srgbClr val="1E1E1E"/>
                </a:solidFill>
                <a:latin typeface="Camber" pitchFamily="2" charset="0"/>
                <a:ea typeface="Montserrat" charset="0"/>
                <a:cs typeface="Montserrat" charset="0"/>
              </a:rPr>
              <a:t>PRIJENOSI UŽIVO</a:t>
            </a:r>
            <a:endParaRPr sz="1300" dirty="0">
              <a:solidFill>
                <a:srgbClr val="1E1E1E"/>
              </a:solidFill>
              <a:latin typeface="Camber" pitchFamily="2" charset="0"/>
              <a:ea typeface="Montserrat" charset="0"/>
              <a:cs typeface="Montserrat" charset="0"/>
            </a:endParaRPr>
          </a:p>
        </p:txBody>
      </p:sp>
      <p:sp>
        <p:nvSpPr>
          <p:cNvPr id="19" name="Shape 271">
            <a:extLst>
              <a:ext uri="{FF2B5EF4-FFF2-40B4-BE49-F238E27FC236}">
                <a16:creationId xmlns:a16="http://schemas.microsoft.com/office/drawing/2014/main" id="{BE76A3DE-ECBE-404F-9477-24BAFB4909BF}"/>
              </a:ext>
            </a:extLst>
          </p:cNvPr>
          <p:cNvSpPr/>
          <p:nvPr/>
        </p:nvSpPr>
        <p:spPr>
          <a:xfrm>
            <a:off x="5209635" y="4499918"/>
            <a:ext cx="3007785" cy="183245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5709" tIns="35709" rIns="35709" bIns="35709" numCol="1" anchor="t">
            <a:noAutofit/>
          </a:bodyPr>
          <a:lstStyle>
            <a:lvl1pPr>
              <a:lnSpc>
                <a:spcPct val="130000"/>
              </a:lnSpc>
              <a:defRPr sz="2500" spc="150">
                <a:latin typeface="Didot"/>
                <a:ea typeface="Didot"/>
                <a:cs typeface="Didot"/>
                <a:sym typeface="Didot"/>
              </a:defRPr>
            </a:lvl1pPr>
          </a:lstStyle>
          <a:p>
            <a:r>
              <a:rPr lang="en-US" sz="1300" dirty="0">
                <a:solidFill>
                  <a:srgbClr val="1E1E1E"/>
                </a:solidFill>
                <a:latin typeface="Camber" pitchFamily="2" charset="0"/>
              </a:rPr>
              <a:t>INTERNETSKE KARTE (</a:t>
            </a:r>
            <a:r>
              <a:rPr lang="en-US" sz="1300" dirty="0" err="1">
                <a:solidFill>
                  <a:srgbClr val="1E1E1E"/>
                </a:solidFill>
                <a:latin typeface="Camber" pitchFamily="2" charset="0"/>
              </a:rPr>
              <a:t>ako</a:t>
            </a:r>
            <a:r>
              <a:rPr lang="en-US" sz="1300" dirty="0">
                <a:solidFill>
                  <a:srgbClr val="1E1E1E"/>
                </a:solidFill>
                <a:latin typeface="Camber" pitchFamily="2" charset="0"/>
              </a:rPr>
              <a:t> </a:t>
            </a:r>
            <a:r>
              <a:rPr lang="en-US" sz="1300" dirty="0" err="1">
                <a:solidFill>
                  <a:srgbClr val="1E1E1E"/>
                </a:solidFill>
                <a:latin typeface="Camber" pitchFamily="2" charset="0"/>
              </a:rPr>
              <a:t>postoji</a:t>
            </a:r>
            <a:r>
              <a:rPr lang="en-US" sz="1300" dirty="0">
                <a:solidFill>
                  <a:srgbClr val="1E1E1E"/>
                </a:solidFill>
                <a:latin typeface="Camber" pitchFamily="2" charset="0"/>
              </a:rPr>
              <a:t> </a:t>
            </a:r>
            <a:r>
              <a:rPr lang="en-US" sz="1300" dirty="0" err="1">
                <a:solidFill>
                  <a:srgbClr val="1E1E1E"/>
                </a:solidFill>
                <a:latin typeface="Camber" pitchFamily="2" charset="0"/>
              </a:rPr>
              <a:t>pristupačna</a:t>
            </a:r>
            <a:r>
              <a:rPr lang="en-US" sz="1300" dirty="0">
                <a:solidFill>
                  <a:srgbClr val="1E1E1E"/>
                </a:solidFill>
                <a:latin typeface="Camber" pitchFamily="2" charset="0"/>
              </a:rPr>
              <a:t> </a:t>
            </a:r>
            <a:r>
              <a:rPr lang="en-US" sz="1300" dirty="0" err="1">
                <a:solidFill>
                  <a:srgbClr val="1E1E1E"/>
                </a:solidFill>
                <a:latin typeface="Camber" pitchFamily="2" charset="0"/>
              </a:rPr>
              <a:t>alternativa</a:t>
            </a:r>
            <a:r>
              <a:rPr lang="en-US" sz="1300" dirty="0">
                <a:solidFill>
                  <a:srgbClr val="1E1E1E"/>
                </a:solidFill>
                <a:latin typeface="Camber" pitchFamily="2" charset="0"/>
              </a:rPr>
              <a:t> – </a:t>
            </a:r>
            <a:r>
              <a:rPr lang="en-US" sz="1300" dirty="0" err="1">
                <a:solidFill>
                  <a:srgbClr val="1E1E1E"/>
                </a:solidFill>
                <a:latin typeface="Camber" pitchFamily="2" charset="0"/>
              </a:rPr>
              <a:t>karte</a:t>
            </a:r>
            <a:r>
              <a:rPr lang="en-US" sz="1300" dirty="0">
                <a:solidFill>
                  <a:srgbClr val="1E1E1E"/>
                </a:solidFill>
                <a:latin typeface="Camber" pitchFamily="2" charset="0"/>
              </a:rPr>
              <a:t> </a:t>
            </a:r>
            <a:r>
              <a:rPr lang="en-US" sz="1300" dirty="0" err="1">
                <a:solidFill>
                  <a:srgbClr val="1E1E1E"/>
                </a:solidFill>
                <a:latin typeface="Camber" pitchFamily="2" charset="0"/>
              </a:rPr>
              <a:t>za</a:t>
            </a:r>
            <a:r>
              <a:rPr lang="en-US" sz="1300" dirty="0">
                <a:solidFill>
                  <a:srgbClr val="1E1E1E"/>
                </a:solidFill>
                <a:latin typeface="Camber" pitchFamily="2" charset="0"/>
              </a:rPr>
              <a:t> </a:t>
            </a:r>
            <a:r>
              <a:rPr lang="en-US" sz="1300" dirty="0" err="1">
                <a:solidFill>
                  <a:srgbClr val="1E1E1E"/>
                </a:solidFill>
                <a:latin typeface="Camber" pitchFamily="2" charset="0"/>
              </a:rPr>
              <a:t>navigaciju</a:t>
            </a:r>
            <a:r>
              <a:rPr lang="en-US" sz="1300" dirty="0">
                <a:solidFill>
                  <a:srgbClr val="1E1E1E"/>
                </a:solidFill>
                <a:latin typeface="Camber" pitchFamily="2" charset="0"/>
              </a:rPr>
              <a:t>)</a:t>
            </a:r>
          </a:p>
          <a:p>
            <a:endParaRPr lang="en-US" sz="1300" dirty="0">
              <a:solidFill>
                <a:srgbClr val="1E1E1E"/>
              </a:solidFill>
              <a:latin typeface="Camber" pitchFamily="2" charset="0"/>
            </a:endParaRPr>
          </a:p>
          <a:p>
            <a:r>
              <a:rPr lang="en-US" sz="1300" dirty="0">
                <a:solidFill>
                  <a:srgbClr val="1E1E1E"/>
                </a:solidFill>
                <a:latin typeface="Camber" pitchFamily="2" charset="0"/>
              </a:rPr>
              <a:t>SADRŽAJI TREĆIH STRANA KOJE TIJELO JAVNOG SEKTORA NE FINANCIRA NITI RAZVIJA</a:t>
            </a:r>
          </a:p>
        </p:txBody>
      </p:sp>
      <p:sp>
        <p:nvSpPr>
          <p:cNvPr id="20" name="Shape 271">
            <a:extLst>
              <a:ext uri="{FF2B5EF4-FFF2-40B4-BE49-F238E27FC236}">
                <a16:creationId xmlns:a16="http://schemas.microsoft.com/office/drawing/2014/main" id="{4AFDB594-6F88-E04A-BEBB-4D87A32419F4}"/>
              </a:ext>
            </a:extLst>
          </p:cNvPr>
          <p:cNvSpPr/>
          <p:nvPr/>
        </p:nvSpPr>
        <p:spPr>
          <a:xfrm>
            <a:off x="8345778" y="1697344"/>
            <a:ext cx="2716590" cy="277608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5709" tIns="35709" rIns="35709" bIns="35709" numCol="1" anchor="t">
            <a:noAutofit/>
          </a:bodyPr>
          <a:lstStyle>
            <a:lvl1pPr>
              <a:lnSpc>
                <a:spcPct val="130000"/>
              </a:lnSpc>
              <a:defRPr sz="2500" spc="150">
                <a:latin typeface="Didot"/>
                <a:ea typeface="Didot"/>
                <a:cs typeface="Didot"/>
                <a:sym typeface="Didot"/>
              </a:defRPr>
            </a:lvl1pPr>
          </a:lstStyle>
          <a:p>
            <a:r>
              <a:rPr lang="en-US" sz="1300" dirty="0">
                <a:solidFill>
                  <a:srgbClr val="1E1E1E"/>
                </a:solidFill>
                <a:latin typeface="Camber" pitchFamily="2" charset="0"/>
              </a:rPr>
              <a:t>REPRODUKCIJE PREDMETA IZ ZBIRKI BAŠTINE KOJI SE ČUVAJU U USTANOVAMA KULTURE</a:t>
            </a:r>
          </a:p>
          <a:p>
            <a:endParaRPr lang="en-US" sz="1300" dirty="0">
              <a:latin typeface="Camber" pitchFamily="2" charset="0"/>
            </a:endParaRPr>
          </a:p>
          <a:p>
            <a:r>
              <a:rPr lang="en-US" sz="1300" dirty="0">
                <a:latin typeface="Camber" pitchFamily="2" charset="0"/>
              </a:rPr>
              <a:t>SADRŽAJI DOSTUPNI SAMO ODREĐENOJ SKUPINI OSOBA (ne </a:t>
            </a:r>
            <a:r>
              <a:rPr lang="en-US" sz="1300" dirty="0" err="1">
                <a:latin typeface="Camber" pitchFamily="2" charset="0"/>
              </a:rPr>
              <a:t>široj</a:t>
            </a:r>
            <a:r>
              <a:rPr lang="en-US" sz="1300" dirty="0">
                <a:latin typeface="Camber" pitchFamily="2" charset="0"/>
              </a:rPr>
              <a:t> </a:t>
            </a:r>
            <a:r>
              <a:rPr lang="en-US" sz="1300" dirty="0" err="1">
                <a:latin typeface="Camber" pitchFamily="2" charset="0"/>
              </a:rPr>
              <a:t>javnosti</a:t>
            </a:r>
            <a:r>
              <a:rPr lang="en-US" sz="1300" dirty="0">
                <a:latin typeface="Camber" pitchFamily="2" charset="0"/>
              </a:rPr>
              <a:t>), OBJAVLJENI PRIJE 23. 9. 2019., do </a:t>
            </a:r>
            <a:r>
              <a:rPr lang="en-US" sz="1300" dirty="0" err="1">
                <a:latin typeface="Camber" pitchFamily="2" charset="0"/>
              </a:rPr>
              <a:t>provedbe</a:t>
            </a:r>
            <a:r>
              <a:rPr lang="en-US" sz="1300" dirty="0">
                <a:latin typeface="Camber" pitchFamily="2" charset="0"/>
              </a:rPr>
              <a:t> </a:t>
            </a:r>
            <a:r>
              <a:rPr lang="en-US" sz="1300" dirty="0" err="1">
                <a:latin typeface="Camber" pitchFamily="2" charset="0"/>
              </a:rPr>
              <a:t>znatne</a:t>
            </a:r>
            <a:r>
              <a:rPr lang="en-US" sz="1300" dirty="0">
                <a:latin typeface="Camber" pitchFamily="2" charset="0"/>
              </a:rPr>
              <a:t> </a:t>
            </a:r>
            <a:r>
              <a:rPr lang="en-US" sz="1300" dirty="0" err="1">
                <a:latin typeface="Camber" pitchFamily="2" charset="0"/>
              </a:rPr>
              <a:t>revizije</a:t>
            </a:r>
            <a:r>
              <a:rPr lang="en-US" sz="1300" dirty="0">
                <a:latin typeface="Camber" pitchFamily="2" charset="0"/>
              </a:rPr>
              <a:t> </a:t>
            </a:r>
            <a:r>
              <a:rPr lang="en-US" sz="1300" dirty="0" err="1">
                <a:latin typeface="Camber" pitchFamily="2" charset="0"/>
              </a:rPr>
              <a:t>tih</a:t>
            </a:r>
            <a:r>
              <a:rPr lang="en-US" sz="1300" dirty="0">
                <a:latin typeface="Camber" pitchFamily="2" charset="0"/>
              </a:rPr>
              <a:t> </a:t>
            </a:r>
            <a:r>
              <a:rPr lang="en-US" sz="1300" dirty="0" err="1">
                <a:latin typeface="Camber" pitchFamily="2" charset="0"/>
              </a:rPr>
              <a:t>stranica</a:t>
            </a:r>
            <a:endParaRPr lang="en-US" sz="1300" dirty="0">
              <a:latin typeface="Camber" pitchFamily="2" charset="0"/>
            </a:endParaRPr>
          </a:p>
          <a:p>
            <a:endParaRPr lang="en-US" sz="1300" dirty="0">
              <a:solidFill>
                <a:srgbClr val="1E1E1E"/>
              </a:solidFill>
              <a:latin typeface="Camber" pitchFamily="2" charset="0"/>
            </a:endParaRPr>
          </a:p>
          <a:p>
            <a:r>
              <a:rPr lang="en-US" sz="1300" dirty="0">
                <a:solidFill>
                  <a:srgbClr val="1E1E1E"/>
                </a:solidFill>
                <a:latin typeface="Camber" pitchFamily="2" charset="0"/>
              </a:rPr>
              <a:t>SADRŽAJI KOJI PREDSTAVLJAJU ARHIVU </a:t>
            </a:r>
            <a:r>
              <a:rPr lang="en-US" sz="1300" dirty="0" err="1">
                <a:solidFill>
                  <a:srgbClr val="1E1E1E"/>
                </a:solidFill>
                <a:latin typeface="Camber" pitchFamily="2" charset="0"/>
              </a:rPr>
              <a:t>i</a:t>
            </a:r>
            <a:r>
              <a:rPr lang="en-US" sz="1300" dirty="0">
                <a:solidFill>
                  <a:srgbClr val="1E1E1E"/>
                </a:solidFill>
                <a:latin typeface="Camber" pitchFamily="2" charset="0"/>
              </a:rPr>
              <a:t> NISU POTREBNI ZA POSTUPKE U TIJEKU, NITI SE AŽURIRAJU NAKON 23. 9. 2019.</a:t>
            </a:r>
          </a:p>
          <a:p>
            <a:endParaRPr lang="en-US" sz="1300" dirty="0">
              <a:latin typeface="Camber" pitchFamily="2" charset="0"/>
            </a:endParaRPr>
          </a:p>
        </p:txBody>
      </p:sp>
      <p:sp>
        <p:nvSpPr>
          <p:cNvPr id="21" name="TextBox 7">
            <a:extLst>
              <a:ext uri="{FF2B5EF4-FFF2-40B4-BE49-F238E27FC236}">
                <a16:creationId xmlns:a16="http://schemas.microsoft.com/office/drawing/2014/main" id="{8882B66E-A3FC-BD4E-ADDF-8997DCB41840}"/>
              </a:ext>
            </a:extLst>
          </p:cNvPr>
          <p:cNvSpPr txBox="1"/>
          <p:nvPr/>
        </p:nvSpPr>
        <p:spPr>
          <a:xfrm>
            <a:off x="11304893" y="5759672"/>
            <a:ext cx="461022" cy="4770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2500">
                <a:solidFill>
                  <a:srgbClr val="535353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</a:lstStyle>
          <a:p>
            <a:r>
              <a:rPr lang="hr-HR" dirty="0">
                <a:latin typeface="Camber" pitchFamily="2" charset="0"/>
              </a:rPr>
              <a:t>15</a:t>
            </a:r>
            <a:endParaRPr dirty="0">
              <a:latin typeface="Camber" pitchFamily="2" charset="0"/>
            </a:endParaRPr>
          </a:p>
        </p:txBody>
      </p:sp>
      <p:sp>
        <p:nvSpPr>
          <p:cNvPr id="22" name="TextBox 6">
            <a:extLst>
              <a:ext uri="{FF2B5EF4-FFF2-40B4-BE49-F238E27FC236}">
                <a16:creationId xmlns:a16="http://schemas.microsoft.com/office/drawing/2014/main" id="{BF6D53C4-0DAB-4A4D-A988-37DCA043814C}"/>
              </a:ext>
            </a:extLst>
          </p:cNvPr>
          <p:cNvSpPr txBox="1"/>
          <p:nvPr/>
        </p:nvSpPr>
        <p:spPr>
          <a:xfrm rot="5400000">
            <a:off x="10672575" y="1624126"/>
            <a:ext cx="1579918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>
                <a:solidFill>
                  <a:srgbClr val="1E1E1E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</a:lstStyle>
          <a:p>
            <a:r>
              <a:rPr lang="hr-HR" dirty="0">
                <a:latin typeface="Camber" pitchFamily="2" charset="0"/>
              </a:rPr>
              <a:t>Pristupačnost</a:t>
            </a:r>
            <a:endParaRPr dirty="0">
              <a:latin typeface="Camber" pitchFamily="2" charset="0"/>
            </a:endParaRPr>
          </a:p>
        </p:txBody>
      </p:sp>
      <p:sp>
        <p:nvSpPr>
          <p:cNvPr id="23" name="TextBox 6">
            <a:extLst>
              <a:ext uri="{FF2B5EF4-FFF2-40B4-BE49-F238E27FC236}">
                <a16:creationId xmlns:a16="http://schemas.microsoft.com/office/drawing/2014/main" id="{BF25BE80-7B5C-1B4B-9110-413D2D1779E9}"/>
              </a:ext>
            </a:extLst>
          </p:cNvPr>
          <p:cNvSpPr txBox="1"/>
          <p:nvPr/>
        </p:nvSpPr>
        <p:spPr>
          <a:xfrm rot="5400000">
            <a:off x="10781353" y="3563534"/>
            <a:ext cx="1416411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>
                <a:solidFill>
                  <a:srgbClr val="A7A7A7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</a:lstStyle>
          <a:p>
            <a:r>
              <a:rPr lang="hr-HR" dirty="0" err="1">
                <a:latin typeface="Camber" pitchFamily="2" charset="0"/>
              </a:rPr>
              <a:t>Accessibility</a:t>
            </a:r>
            <a:endParaRPr dirty="0">
              <a:latin typeface="Camber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3356527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Rectangle 5"/>
          <p:cNvSpPr/>
          <p:nvPr/>
        </p:nvSpPr>
        <p:spPr>
          <a:xfrm>
            <a:off x="5829300" y="0"/>
            <a:ext cx="6567123" cy="6858000"/>
          </a:xfrm>
          <a:prstGeom prst="rect">
            <a:avLst/>
          </a:prstGeom>
          <a:solidFill>
            <a:srgbClr val="1E1E1E"/>
          </a:solidFill>
          <a:ln w="12700">
            <a:miter lim="400000"/>
          </a:ln>
        </p:spPr>
        <p:txBody>
          <a:bodyPr lIns="45719" rIns="45719"/>
          <a:lstStyle/>
          <a:p>
            <a:endParaRPr dirty="0">
              <a:solidFill>
                <a:srgbClr val="1E1E1E"/>
              </a:solidFill>
              <a:latin typeface="Camber" pitchFamily="2" charset="0"/>
            </a:endParaRPr>
          </a:p>
        </p:txBody>
      </p:sp>
      <p:pic>
        <p:nvPicPr>
          <p:cNvPr id="14" name="Picture 13" descr="Znak: čovjek u krugu s raširenim ekstremitetima" title="Oznaka za osobu s invaliditetom">
            <a:extLst>
              <a:ext uri="{FF2B5EF4-FFF2-40B4-BE49-F238E27FC236}">
                <a16:creationId xmlns:a16="http://schemas.microsoft.com/office/drawing/2014/main" id="{37335DC5-F46D-964B-BBB1-5F21E3BAE74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5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7513" y="671513"/>
            <a:ext cx="5892048" cy="589204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1BA2F69-FEB9-B047-AB59-4E929C9195F2}"/>
              </a:ext>
            </a:extLst>
          </p:cNvPr>
          <p:cNvSpPr txBox="1"/>
          <p:nvPr/>
        </p:nvSpPr>
        <p:spPr>
          <a:xfrm>
            <a:off x="741767" y="696617"/>
            <a:ext cx="52959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spc="300" dirty="0" err="1">
                <a:solidFill>
                  <a:srgbClr val="1E1E1E"/>
                </a:solidFill>
                <a:latin typeface="Camber" pitchFamily="2" charset="0"/>
                <a:ea typeface="Playfair Display SC" charset="0"/>
                <a:cs typeface="Playfair Display SC" charset="0"/>
              </a:rPr>
              <a:t>Nerazmjerno</a:t>
            </a:r>
            <a:r>
              <a:rPr lang="en-US" sz="3600" b="1" spc="300" dirty="0">
                <a:solidFill>
                  <a:srgbClr val="1E1E1E"/>
                </a:solidFill>
                <a:latin typeface="Camber" pitchFamily="2" charset="0"/>
                <a:ea typeface="Playfair Display SC" charset="0"/>
                <a:cs typeface="Playfair Display SC" charset="0"/>
              </a:rPr>
              <a:t> </a:t>
            </a:r>
          </a:p>
          <a:p>
            <a:r>
              <a:rPr lang="en-US" sz="3600" b="1" spc="300" dirty="0" err="1">
                <a:solidFill>
                  <a:srgbClr val="1E1E1E"/>
                </a:solidFill>
                <a:latin typeface="Camber" pitchFamily="2" charset="0"/>
                <a:ea typeface="Playfair Display SC" charset="0"/>
                <a:cs typeface="Playfair Display SC" charset="0"/>
              </a:rPr>
              <a:t>opterećenje</a:t>
            </a:r>
            <a:endParaRPr lang="en-US" sz="3600" b="1" spc="300" dirty="0">
              <a:solidFill>
                <a:srgbClr val="1E1E1E"/>
              </a:solidFill>
              <a:latin typeface="Camber" pitchFamily="2" charset="0"/>
              <a:ea typeface="Playfair Display SC" charset="0"/>
              <a:cs typeface="Playfair Display SC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044730D-5BE9-5A42-9B05-4B1CD1DA91F0}"/>
              </a:ext>
            </a:extLst>
          </p:cNvPr>
          <p:cNvSpPr txBox="1"/>
          <p:nvPr/>
        </p:nvSpPr>
        <p:spPr>
          <a:xfrm>
            <a:off x="835835" y="2007168"/>
            <a:ext cx="2815802" cy="3427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b="1" spc="300" dirty="0">
                <a:solidFill>
                  <a:srgbClr val="1E1E1E"/>
                </a:solidFill>
                <a:latin typeface="Camber" pitchFamily="2" charset="0"/>
                <a:ea typeface="Montserrat Semi" charset="0"/>
                <a:cs typeface="Montserrat Semi" charset="0"/>
              </a:rPr>
              <a:t>SAMOPROCJENA</a:t>
            </a:r>
            <a:endParaRPr lang="en-US" sz="1200" spc="300" dirty="0">
              <a:solidFill>
                <a:srgbClr val="1E1E1E"/>
              </a:solidFill>
              <a:latin typeface="Camber" pitchFamily="2" charset="0"/>
              <a:ea typeface="Montserrat Semi" charset="0"/>
              <a:cs typeface="Montserrat Semi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794A0F0-228F-D343-99E0-0D4F67D5D7BC}"/>
              </a:ext>
            </a:extLst>
          </p:cNvPr>
          <p:cNvSpPr txBox="1"/>
          <p:nvPr/>
        </p:nvSpPr>
        <p:spPr>
          <a:xfrm>
            <a:off x="835835" y="2349891"/>
            <a:ext cx="5107765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buFont typeface="Arial" charset="0"/>
              <a:buChar char="•"/>
            </a:pPr>
            <a:r>
              <a:rPr lang="hr-HR" dirty="0">
                <a:solidFill>
                  <a:srgbClr val="1E1E1E"/>
                </a:solidFill>
                <a:latin typeface="Camber" pitchFamily="2" charset="0"/>
                <a:ea typeface="Montserrat" charset="0"/>
                <a:cs typeface="Montserrat" charset="0"/>
              </a:rPr>
              <a:t>VELIČINA, RESURSI I PRIRODA TIJELA JAVNOG SEKTORA</a:t>
            </a:r>
          </a:p>
          <a:p>
            <a:pPr marL="228600" indent="-228600">
              <a:buFont typeface="Arial" charset="0"/>
              <a:buChar char="•"/>
            </a:pPr>
            <a:endParaRPr lang="hr-HR" dirty="0">
              <a:solidFill>
                <a:srgbClr val="1E1E1E"/>
              </a:solidFill>
              <a:latin typeface="Camber" pitchFamily="2" charset="0"/>
              <a:ea typeface="Montserrat" charset="0"/>
              <a:cs typeface="Montserrat" charset="0"/>
            </a:endParaRPr>
          </a:p>
          <a:p>
            <a:pPr marL="228600" indent="-228600">
              <a:buFont typeface="Arial" charset="0"/>
              <a:buChar char="•"/>
            </a:pPr>
            <a:r>
              <a:rPr lang="en-US" dirty="0">
                <a:solidFill>
                  <a:srgbClr val="1E1E1E"/>
                </a:solidFill>
                <a:latin typeface="Camber" pitchFamily="2" charset="0"/>
                <a:ea typeface="Montserrat" charset="0"/>
                <a:cs typeface="Montserrat" charset="0"/>
              </a:rPr>
              <a:t>TROŠKOVI </a:t>
            </a:r>
            <a:r>
              <a:rPr lang="en-US" dirty="0" err="1">
                <a:solidFill>
                  <a:srgbClr val="1E1E1E"/>
                </a:solidFill>
                <a:latin typeface="Camber" pitchFamily="2" charset="0"/>
                <a:ea typeface="Montserrat" charset="0"/>
                <a:cs typeface="Montserrat" charset="0"/>
              </a:rPr>
              <a:t>i</a:t>
            </a:r>
            <a:r>
              <a:rPr lang="en-US" dirty="0">
                <a:solidFill>
                  <a:srgbClr val="1E1E1E"/>
                </a:solidFill>
                <a:latin typeface="Camber" pitchFamily="2" charset="0"/>
                <a:ea typeface="Montserrat" charset="0"/>
                <a:cs typeface="Montserrat" charset="0"/>
              </a:rPr>
              <a:t> KORIST ZA TIJELO JAVNOG SEKTORA vs. KORIST ZA OSOBE S INVALIDITETOM</a:t>
            </a:r>
            <a:endParaRPr lang="hr-HR" dirty="0">
              <a:solidFill>
                <a:srgbClr val="1E1E1E"/>
              </a:solidFill>
              <a:latin typeface="Camber" pitchFamily="2" charset="0"/>
              <a:ea typeface="Montserrat" charset="0"/>
              <a:cs typeface="Montserrat" charset="0"/>
            </a:endParaRPr>
          </a:p>
          <a:p>
            <a:endParaRPr lang="hr-HR" dirty="0">
              <a:solidFill>
                <a:srgbClr val="1E1E1E"/>
              </a:solidFill>
              <a:latin typeface="Camber" pitchFamily="2" charset="0"/>
              <a:ea typeface="Montserrat" charset="0"/>
              <a:cs typeface="Montserrat" charset="0"/>
            </a:endParaRPr>
          </a:p>
          <a:p>
            <a:r>
              <a:rPr lang="en-US" dirty="0">
                <a:solidFill>
                  <a:srgbClr val="1E1E1E"/>
                </a:solidFill>
                <a:latin typeface="Camber" pitchFamily="2" charset="0"/>
                <a:ea typeface="Montserrat" charset="0"/>
                <a:cs typeface="Montserrat" charset="0"/>
              </a:rPr>
              <a:t>U </a:t>
            </a:r>
            <a:r>
              <a:rPr lang="en-US" dirty="0" err="1">
                <a:solidFill>
                  <a:srgbClr val="1E1E1E"/>
                </a:solidFill>
                <a:latin typeface="Camber" pitchFamily="2" charset="0"/>
                <a:ea typeface="Montserrat" charset="0"/>
                <a:cs typeface="Montserrat" charset="0"/>
              </a:rPr>
              <a:t>slučaju</a:t>
            </a:r>
            <a:r>
              <a:rPr lang="en-US" dirty="0">
                <a:solidFill>
                  <a:srgbClr val="1E1E1E"/>
                </a:solidFill>
                <a:latin typeface="Camber" pitchFamily="2" charset="0"/>
                <a:ea typeface="Montserrat" charset="0"/>
                <a:cs typeface="Montserrat" charset="0"/>
              </a:rPr>
              <a:t> </a:t>
            </a:r>
            <a:r>
              <a:rPr lang="en-US" dirty="0" err="1">
                <a:solidFill>
                  <a:srgbClr val="1E1E1E"/>
                </a:solidFill>
                <a:latin typeface="Camber" pitchFamily="2" charset="0"/>
                <a:ea typeface="Montserrat" charset="0"/>
                <a:cs typeface="Montserrat" charset="0"/>
              </a:rPr>
              <a:t>samoprocjene</a:t>
            </a:r>
            <a:r>
              <a:rPr lang="en-US" dirty="0">
                <a:solidFill>
                  <a:srgbClr val="1E1E1E"/>
                </a:solidFill>
                <a:latin typeface="Camber" pitchFamily="2" charset="0"/>
                <a:ea typeface="Montserrat" charset="0"/>
                <a:cs typeface="Montserrat" charset="0"/>
              </a:rPr>
              <a:t> </a:t>
            </a:r>
            <a:r>
              <a:rPr lang="en-US" dirty="0" err="1">
                <a:solidFill>
                  <a:srgbClr val="1E1E1E"/>
                </a:solidFill>
                <a:latin typeface="Camber" pitchFamily="2" charset="0"/>
                <a:ea typeface="Montserrat" charset="0"/>
                <a:cs typeface="Montserrat" charset="0"/>
              </a:rPr>
              <a:t>nerazmjernog</a:t>
            </a:r>
            <a:r>
              <a:rPr lang="en-US" dirty="0">
                <a:solidFill>
                  <a:srgbClr val="1E1E1E"/>
                </a:solidFill>
                <a:latin typeface="Camber" pitchFamily="2" charset="0"/>
                <a:ea typeface="Montserrat" charset="0"/>
                <a:cs typeface="Montserrat" charset="0"/>
              </a:rPr>
              <a:t> </a:t>
            </a:r>
            <a:r>
              <a:rPr lang="en-US" dirty="0" err="1">
                <a:solidFill>
                  <a:srgbClr val="1E1E1E"/>
                </a:solidFill>
                <a:latin typeface="Camber" pitchFamily="2" charset="0"/>
                <a:ea typeface="Montserrat" charset="0"/>
                <a:cs typeface="Montserrat" charset="0"/>
              </a:rPr>
              <a:t>opterećenja</a:t>
            </a:r>
            <a:r>
              <a:rPr lang="en-US" dirty="0">
                <a:solidFill>
                  <a:srgbClr val="1E1E1E"/>
                </a:solidFill>
                <a:latin typeface="Camber" pitchFamily="2" charset="0"/>
                <a:ea typeface="Montserrat" charset="0"/>
                <a:cs typeface="Montserrat" charset="0"/>
              </a:rPr>
              <a:t> </a:t>
            </a:r>
            <a:r>
              <a:rPr lang="en-US" dirty="0">
                <a:solidFill>
                  <a:srgbClr val="1E1E1E"/>
                </a:solidFill>
                <a:latin typeface="Camber" pitchFamily="2" charset="0"/>
                <a:ea typeface="Montserrat" charset="0"/>
                <a:cs typeface="Montserrat" charset="0"/>
                <a:sym typeface="Wingdings"/>
              </a:rPr>
              <a:t> </a:t>
            </a:r>
            <a:r>
              <a:rPr lang="en-US" dirty="0" err="1">
                <a:solidFill>
                  <a:srgbClr val="1E1E1E"/>
                </a:solidFill>
                <a:latin typeface="Camber" pitchFamily="2" charset="0"/>
                <a:ea typeface="Montserrat" charset="0"/>
                <a:cs typeface="Montserrat" charset="0"/>
                <a:sym typeface="Wingdings"/>
              </a:rPr>
              <a:t>iznimka</a:t>
            </a:r>
            <a:r>
              <a:rPr lang="en-US" dirty="0">
                <a:solidFill>
                  <a:srgbClr val="1E1E1E"/>
                </a:solidFill>
                <a:latin typeface="Camber" pitchFamily="2" charset="0"/>
                <a:ea typeface="Montserrat" charset="0"/>
                <a:cs typeface="Montserrat" charset="0"/>
                <a:sym typeface="Wingdings"/>
              </a:rPr>
              <a:t> od </a:t>
            </a:r>
            <a:r>
              <a:rPr lang="en-US" dirty="0" err="1">
                <a:solidFill>
                  <a:srgbClr val="1E1E1E"/>
                </a:solidFill>
                <a:latin typeface="Camber" pitchFamily="2" charset="0"/>
                <a:ea typeface="Montserrat" charset="0"/>
                <a:cs typeface="Montserrat" charset="0"/>
                <a:sym typeface="Wingdings"/>
              </a:rPr>
              <a:t>primjene</a:t>
            </a:r>
            <a:endParaRPr lang="en-US" dirty="0">
              <a:solidFill>
                <a:srgbClr val="1E1E1E"/>
              </a:solidFill>
              <a:latin typeface="Camber" pitchFamily="2" charset="0"/>
              <a:ea typeface="Montserrat" charset="0"/>
              <a:cs typeface="Montserrat" charset="0"/>
              <a:sym typeface="Wingdings"/>
            </a:endParaRPr>
          </a:p>
          <a:p>
            <a:endParaRPr lang="en-US" dirty="0">
              <a:solidFill>
                <a:srgbClr val="1E1E1E"/>
              </a:solidFill>
              <a:latin typeface="Camber" pitchFamily="2" charset="0"/>
              <a:ea typeface="Montserrat" charset="0"/>
              <a:cs typeface="Montserrat" charset="0"/>
              <a:sym typeface="Wingdings"/>
            </a:endParaRPr>
          </a:p>
          <a:p>
            <a:r>
              <a:rPr lang="en-US" dirty="0" err="1">
                <a:solidFill>
                  <a:srgbClr val="1E1E1E"/>
                </a:solidFill>
                <a:latin typeface="Camber" pitchFamily="2" charset="0"/>
                <a:ea typeface="Montserrat" charset="0"/>
                <a:cs typeface="Montserrat" charset="0"/>
                <a:sym typeface="Wingdings"/>
              </a:rPr>
              <a:t>Tijelo</a:t>
            </a:r>
            <a:r>
              <a:rPr lang="en-US" dirty="0">
                <a:solidFill>
                  <a:srgbClr val="1E1E1E"/>
                </a:solidFill>
                <a:latin typeface="Camber" pitchFamily="2" charset="0"/>
                <a:ea typeface="Montserrat" charset="0"/>
                <a:cs typeface="Montserrat" charset="0"/>
                <a:sym typeface="Wingdings"/>
              </a:rPr>
              <a:t> je </a:t>
            </a:r>
            <a:r>
              <a:rPr lang="en-US" dirty="0" err="1">
                <a:solidFill>
                  <a:srgbClr val="1E1E1E"/>
                </a:solidFill>
                <a:latin typeface="Camber" pitchFamily="2" charset="0"/>
                <a:ea typeface="Montserrat" charset="0"/>
                <a:cs typeface="Montserrat" charset="0"/>
                <a:sym typeface="Wingdings"/>
              </a:rPr>
              <a:t>obavezno</a:t>
            </a:r>
            <a:r>
              <a:rPr lang="en-US" dirty="0">
                <a:solidFill>
                  <a:srgbClr val="1E1E1E"/>
                </a:solidFill>
                <a:latin typeface="Camber" pitchFamily="2" charset="0"/>
                <a:ea typeface="Montserrat" charset="0"/>
                <a:cs typeface="Montserrat" charset="0"/>
                <a:sym typeface="Wingdings"/>
              </a:rPr>
              <a:t> </a:t>
            </a:r>
            <a:r>
              <a:rPr lang="en-US" dirty="0" err="1">
                <a:solidFill>
                  <a:srgbClr val="1E1E1E"/>
                </a:solidFill>
                <a:latin typeface="Camber" pitchFamily="2" charset="0"/>
                <a:ea typeface="Montserrat" charset="0"/>
                <a:cs typeface="Montserrat" charset="0"/>
                <a:sym typeface="Wingdings"/>
              </a:rPr>
              <a:t>objasniti</a:t>
            </a:r>
            <a:r>
              <a:rPr lang="en-US" dirty="0">
                <a:solidFill>
                  <a:srgbClr val="1E1E1E"/>
                </a:solidFill>
                <a:latin typeface="Camber" pitchFamily="2" charset="0"/>
                <a:ea typeface="Montserrat" charset="0"/>
                <a:cs typeface="Montserrat" charset="0"/>
                <a:sym typeface="Wingdings"/>
              </a:rPr>
              <a:t> s </a:t>
            </a:r>
            <a:r>
              <a:rPr lang="en-US" dirty="0" err="1">
                <a:solidFill>
                  <a:srgbClr val="1E1E1E"/>
                </a:solidFill>
                <a:latin typeface="Camber" pitchFamily="2" charset="0"/>
                <a:ea typeface="Montserrat" charset="0"/>
                <a:cs typeface="Montserrat" charset="0"/>
                <a:sym typeface="Wingdings"/>
              </a:rPr>
              <a:t>kojim</a:t>
            </a:r>
            <a:r>
              <a:rPr lang="en-US" dirty="0">
                <a:solidFill>
                  <a:srgbClr val="1E1E1E"/>
                </a:solidFill>
                <a:latin typeface="Camber" pitchFamily="2" charset="0"/>
                <a:ea typeface="Montserrat" charset="0"/>
                <a:cs typeface="Montserrat" charset="0"/>
                <a:sym typeface="Wingdings"/>
              </a:rPr>
              <a:t> se </a:t>
            </a:r>
            <a:r>
              <a:rPr lang="en-US" dirty="0" err="1">
                <a:solidFill>
                  <a:srgbClr val="1E1E1E"/>
                </a:solidFill>
                <a:latin typeface="Camber" pitchFamily="2" charset="0"/>
                <a:ea typeface="Montserrat" charset="0"/>
                <a:cs typeface="Montserrat" charset="0"/>
                <a:sym typeface="Wingdings"/>
              </a:rPr>
              <a:t>dijelovima</a:t>
            </a:r>
            <a:r>
              <a:rPr lang="en-US" dirty="0">
                <a:solidFill>
                  <a:srgbClr val="1E1E1E"/>
                </a:solidFill>
                <a:latin typeface="Camber" pitchFamily="2" charset="0"/>
                <a:ea typeface="Montserrat" charset="0"/>
                <a:cs typeface="Montserrat" charset="0"/>
                <a:sym typeface="Wingdings"/>
              </a:rPr>
              <a:t> </a:t>
            </a:r>
            <a:r>
              <a:rPr lang="en-US" dirty="0" err="1">
                <a:solidFill>
                  <a:srgbClr val="1E1E1E"/>
                </a:solidFill>
                <a:latin typeface="Camber" pitchFamily="2" charset="0"/>
                <a:ea typeface="Montserrat" charset="0"/>
                <a:cs typeface="Montserrat" charset="0"/>
                <a:sym typeface="Wingdings"/>
              </a:rPr>
              <a:t>zahtjeva</a:t>
            </a:r>
            <a:r>
              <a:rPr lang="en-US" dirty="0">
                <a:solidFill>
                  <a:srgbClr val="1E1E1E"/>
                </a:solidFill>
                <a:latin typeface="Camber" pitchFamily="2" charset="0"/>
                <a:ea typeface="Montserrat" charset="0"/>
                <a:cs typeface="Montserrat" charset="0"/>
                <a:sym typeface="Wingdings"/>
              </a:rPr>
              <a:t> </a:t>
            </a:r>
            <a:r>
              <a:rPr lang="en-US" dirty="0" err="1">
                <a:solidFill>
                  <a:srgbClr val="1E1E1E"/>
                </a:solidFill>
                <a:latin typeface="Camber" pitchFamily="2" charset="0"/>
                <a:ea typeface="Montserrat" charset="0"/>
                <a:cs typeface="Montserrat" charset="0"/>
                <a:sym typeface="Wingdings"/>
              </a:rPr>
              <a:t>pristupačnosti</a:t>
            </a:r>
            <a:r>
              <a:rPr lang="en-US" dirty="0">
                <a:solidFill>
                  <a:srgbClr val="1E1E1E"/>
                </a:solidFill>
                <a:latin typeface="Camber" pitchFamily="2" charset="0"/>
                <a:ea typeface="Montserrat" charset="0"/>
                <a:cs typeface="Montserrat" charset="0"/>
                <a:sym typeface="Wingdings"/>
              </a:rPr>
              <a:t> </a:t>
            </a:r>
            <a:r>
              <a:rPr lang="en-US" dirty="0" err="1">
                <a:solidFill>
                  <a:srgbClr val="1E1E1E"/>
                </a:solidFill>
                <a:latin typeface="Camber" pitchFamily="2" charset="0"/>
                <a:ea typeface="Montserrat" charset="0"/>
                <a:cs typeface="Montserrat" charset="0"/>
                <a:sym typeface="Wingdings"/>
              </a:rPr>
              <a:t>nije</a:t>
            </a:r>
            <a:r>
              <a:rPr lang="en-US" dirty="0">
                <a:solidFill>
                  <a:srgbClr val="1E1E1E"/>
                </a:solidFill>
                <a:latin typeface="Camber" pitchFamily="2" charset="0"/>
                <a:ea typeface="Montserrat" charset="0"/>
                <a:cs typeface="Montserrat" charset="0"/>
                <a:sym typeface="Wingdings"/>
              </a:rPr>
              <a:t> </a:t>
            </a:r>
            <a:r>
              <a:rPr lang="en-US" dirty="0" err="1">
                <a:solidFill>
                  <a:srgbClr val="1E1E1E"/>
                </a:solidFill>
                <a:latin typeface="Camber" pitchFamily="2" charset="0"/>
                <a:ea typeface="Montserrat" charset="0"/>
                <a:cs typeface="Montserrat" charset="0"/>
                <a:sym typeface="Wingdings"/>
              </a:rPr>
              <a:t>moglo</a:t>
            </a:r>
            <a:r>
              <a:rPr lang="en-US" dirty="0">
                <a:solidFill>
                  <a:srgbClr val="1E1E1E"/>
                </a:solidFill>
                <a:latin typeface="Camber" pitchFamily="2" charset="0"/>
                <a:ea typeface="Montserrat" charset="0"/>
                <a:cs typeface="Montserrat" charset="0"/>
                <a:sym typeface="Wingdings"/>
              </a:rPr>
              <a:t> </a:t>
            </a:r>
            <a:r>
              <a:rPr lang="en-US" dirty="0" err="1">
                <a:solidFill>
                  <a:srgbClr val="1E1E1E"/>
                </a:solidFill>
                <a:latin typeface="Camber" pitchFamily="2" charset="0"/>
                <a:ea typeface="Montserrat" charset="0"/>
                <a:cs typeface="Montserrat" charset="0"/>
                <a:sym typeface="Wingdings"/>
              </a:rPr>
              <a:t>uskladiti</a:t>
            </a:r>
            <a:r>
              <a:rPr lang="en-US" dirty="0">
                <a:solidFill>
                  <a:srgbClr val="1E1E1E"/>
                </a:solidFill>
                <a:latin typeface="Camber" pitchFamily="2" charset="0"/>
                <a:ea typeface="Montserrat" charset="0"/>
                <a:cs typeface="Montserrat" charset="0"/>
                <a:sym typeface="Wingdings"/>
              </a:rPr>
              <a:t> </a:t>
            </a:r>
            <a:r>
              <a:rPr lang="en-US" dirty="0" err="1">
                <a:solidFill>
                  <a:srgbClr val="1E1E1E"/>
                </a:solidFill>
                <a:latin typeface="Camber" pitchFamily="2" charset="0"/>
                <a:ea typeface="Montserrat" charset="0"/>
                <a:cs typeface="Montserrat" charset="0"/>
                <a:sym typeface="Wingdings"/>
              </a:rPr>
              <a:t>i</a:t>
            </a:r>
            <a:r>
              <a:rPr lang="en-US" dirty="0">
                <a:solidFill>
                  <a:srgbClr val="1E1E1E"/>
                </a:solidFill>
                <a:latin typeface="Camber" pitchFamily="2" charset="0"/>
                <a:ea typeface="Montserrat" charset="0"/>
                <a:cs typeface="Montserrat" charset="0"/>
                <a:sym typeface="Wingdings"/>
              </a:rPr>
              <a:t> </a:t>
            </a:r>
            <a:r>
              <a:rPr lang="en-US" dirty="0" err="1">
                <a:solidFill>
                  <a:srgbClr val="1E1E1E"/>
                </a:solidFill>
                <a:latin typeface="Camber" pitchFamily="2" charset="0"/>
                <a:ea typeface="Montserrat" charset="0"/>
                <a:cs typeface="Montserrat" charset="0"/>
                <a:sym typeface="Wingdings"/>
              </a:rPr>
              <a:t>predvidjeti</a:t>
            </a:r>
            <a:r>
              <a:rPr lang="en-US" dirty="0">
                <a:solidFill>
                  <a:srgbClr val="1E1E1E"/>
                </a:solidFill>
                <a:latin typeface="Camber" pitchFamily="2" charset="0"/>
                <a:ea typeface="Montserrat" charset="0"/>
                <a:cs typeface="Montserrat" charset="0"/>
                <a:sym typeface="Wingdings"/>
              </a:rPr>
              <a:t> </a:t>
            </a:r>
            <a:r>
              <a:rPr lang="en-US" dirty="0" err="1">
                <a:solidFill>
                  <a:srgbClr val="1E1E1E"/>
                </a:solidFill>
                <a:latin typeface="Camber" pitchFamily="2" charset="0"/>
                <a:ea typeface="Montserrat" charset="0"/>
                <a:cs typeface="Montserrat" charset="0"/>
                <a:sym typeface="Wingdings"/>
              </a:rPr>
              <a:t>drugi</a:t>
            </a:r>
            <a:r>
              <a:rPr lang="en-US" dirty="0">
                <a:solidFill>
                  <a:srgbClr val="1E1E1E"/>
                </a:solidFill>
                <a:latin typeface="Camber" pitchFamily="2" charset="0"/>
                <a:ea typeface="Montserrat" charset="0"/>
                <a:cs typeface="Montserrat" charset="0"/>
                <a:sym typeface="Wingdings"/>
              </a:rPr>
              <a:t> </a:t>
            </a:r>
            <a:r>
              <a:rPr lang="en-US" dirty="0" err="1">
                <a:solidFill>
                  <a:srgbClr val="1E1E1E"/>
                </a:solidFill>
                <a:latin typeface="Camber" pitchFamily="2" charset="0"/>
                <a:ea typeface="Montserrat" charset="0"/>
                <a:cs typeface="Montserrat" charset="0"/>
                <a:sym typeface="Wingdings"/>
              </a:rPr>
              <a:t>način</a:t>
            </a:r>
            <a:r>
              <a:rPr lang="en-US" dirty="0">
                <a:solidFill>
                  <a:srgbClr val="1E1E1E"/>
                </a:solidFill>
                <a:latin typeface="Camber" pitchFamily="2" charset="0"/>
                <a:ea typeface="Montserrat" charset="0"/>
                <a:cs typeface="Montserrat" charset="0"/>
                <a:sym typeface="Wingdings"/>
              </a:rPr>
              <a:t> </a:t>
            </a:r>
            <a:r>
              <a:rPr lang="en-US" dirty="0" err="1">
                <a:solidFill>
                  <a:srgbClr val="1E1E1E"/>
                </a:solidFill>
                <a:latin typeface="Camber" pitchFamily="2" charset="0"/>
                <a:ea typeface="Montserrat" charset="0"/>
                <a:cs typeface="Montserrat" charset="0"/>
                <a:sym typeface="Wingdings"/>
              </a:rPr>
              <a:t>pristupa</a:t>
            </a:r>
            <a:r>
              <a:rPr lang="en-US" dirty="0">
                <a:solidFill>
                  <a:srgbClr val="1E1E1E"/>
                </a:solidFill>
                <a:latin typeface="Camber" pitchFamily="2" charset="0"/>
                <a:ea typeface="Montserrat" charset="0"/>
                <a:cs typeface="Montserrat" charset="0"/>
                <a:sym typeface="Wingdings"/>
              </a:rPr>
              <a:t> </a:t>
            </a:r>
            <a:r>
              <a:rPr lang="en-US" dirty="0" err="1">
                <a:solidFill>
                  <a:srgbClr val="1E1E1E"/>
                </a:solidFill>
                <a:latin typeface="Camber" pitchFamily="2" charset="0"/>
                <a:ea typeface="Montserrat" charset="0"/>
                <a:cs typeface="Montserrat" charset="0"/>
                <a:sym typeface="Wingdings"/>
              </a:rPr>
              <a:t>sadržaju</a:t>
            </a:r>
            <a:r>
              <a:rPr lang="en-US" dirty="0">
                <a:solidFill>
                  <a:srgbClr val="1E1E1E"/>
                </a:solidFill>
                <a:latin typeface="Camber" pitchFamily="2" charset="0"/>
                <a:ea typeface="Montserrat" charset="0"/>
                <a:cs typeface="Montserrat" charset="0"/>
              </a:rPr>
              <a:t> </a:t>
            </a:r>
          </a:p>
          <a:p>
            <a:pPr marL="171399" indent="-171399">
              <a:buFontTx/>
              <a:buChar char="-"/>
            </a:pPr>
            <a:endParaRPr lang="hr-HR" dirty="0">
              <a:solidFill>
                <a:srgbClr val="1E1E1E"/>
              </a:solidFill>
              <a:latin typeface="Camber" pitchFamily="2" charset="0"/>
              <a:ea typeface="Montserrat" charset="0"/>
              <a:cs typeface="Montserrat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168F0E8-899E-734D-92B2-75FA5039E39F}"/>
              </a:ext>
            </a:extLst>
          </p:cNvPr>
          <p:cNvSpPr txBox="1"/>
          <p:nvPr/>
        </p:nvSpPr>
        <p:spPr>
          <a:xfrm>
            <a:off x="7154941" y="806839"/>
            <a:ext cx="42952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600" b="1" spc="300" dirty="0" err="1">
                <a:solidFill>
                  <a:schemeClr val="bg1"/>
                </a:solidFill>
                <a:latin typeface="Camber" pitchFamily="2" charset="0"/>
                <a:ea typeface="Playfair Display SC" charset="0"/>
                <a:cs typeface="Playfair Display SC" charset="0"/>
              </a:rPr>
              <a:t>Izjava</a:t>
            </a:r>
            <a:r>
              <a:rPr lang="en-US" sz="3600" b="1" spc="300" dirty="0">
                <a:solidFill>
                  <a:schemeClr val="bg1"/>
                </a:solidFill>
                <a:latin typeface="Camber" pitchFamily="2" charset="0"/>
                <a:ea typeface="Playfair Display SC" charset="0"/>
                <a:cs typeface="Playfair Display SC" charset="0"/>
              </a:rPr>
              <a:t> o</a:t>
            </a:r>
          </a:p>
          <a:p>
            <a:pPr algn="r"/>
            <a:r>
              <a:rPr lang="en-US" sz="3600" b="1" spc="300" dirty="0" err="1">
                <a:solidFill>
                  <a:schemeClr val="bg1"/>
                </a:solidFill>
                <a:latin typeface="Camber" pitchFamily="2" charset="0"/>
                <a:ea typeface="Playfair Display SC" charset="0"/>
                <a:cs typeface="Playfair Display SC" charset="0"/>
              </a:rPr>
              <a:t>pristupačnosti</a:t>
            </a:r>
            <a:endParaRPr lang="en-US" sz="3600" b="1" spc="300" dirty="0">
              <a:solidFill>
                <a:schemeClr val="bg1"/>
              </a:solidFill>
              <a:latin typeface="Camber" pitchFamily="2" charset="0"/>
              <a:ea typeface="Playfair Display SC" charset="0"/>
              <a:cs typeface="Playfair Display SC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B71DAFF-2113-B543-8BD0-C8B7DBD85F47}"/>
              </a:ext>
            </a:extLst>
          </p:cNvPr>
          <p:cNvSpPr txBox="1"/>
          <p:nvPr/>
        </p:nvSpPr>
        <p:spPr>
          <a:xfrm>
            <a:off x="6829425" y="2413548"/>
            <a:ext cx="4671503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err="1">
                <a:solidFill>
                  <a:schemeClr val="bg1"/>
                </a:solidFill>
                <a:latin typeface="Camber" pitchFamily="2" charset="0"/>
                <a:ea typeface="Lato" charset="0"/>
                <a:cs typeface="Lato" charset="0"/>
              </a:rPr>
              <a:t>Ažurna</a:t>
            </a:r>
            <a:r>
              <a:rPr lang="en-US" dirty="0">
                <a:solidFill>
                  <a:schemeClr val="bg1"/>
                </a:solidFill>
                <a:latin typeface="Camber" pitchFamily="2" charset="0"/>
                <a:ea typeface="Lato" charset="0"/>
                <a:cs typeface="Lato" charset="0"/>
              </a:rPr>
              <a:t>, </a:t>
            </a:r>
            <a:r>
              <a:rPr lang="en-US" dirty="0" err="1">
                <a:solidFill>
                  <a:schemeClr val="bg1"/>
                </a:solidFill>
                <a:latin typeface="Camber" pitchFamily="2" charset="0"/>
                <a:ea typeface="Lato" charset="0"/>
                <a:cs typeface="Lato" charset="0"/>
              </a:rPr>
              <a:t>detaljna</a:t>
            </a:r>
            <a:r>
              <a:rPr lang="en-US" dirty="0">
                <a:solidFill>
                  <a:schemeClr val="bg1"/>
                </a:solidFill>
                <a:latin typeface="Camber" pitchFamily="2" charset="0"/>
                <a:ea typeface="Lato" charset="0"/>
                <a:cs typeface="Lato" charset="0"/>
              </a:rPr>
              <a:t>, </a:t>
            </a:r>
            <a:r>
              <a:rPr lang="en-US" dirty="0" err="1">
                <a:solidFill>
                  <a:schemeClr val="bg1"/>
                </a:solidFill>
                <a:latin typeface="Camber" pitchFamily="2" charset="0"/>
                <a:ea typeface="Lato" charset="0"/>
                <a:cs typeface="Lato" charset="0"/>
              </a:rPr>
              <a:t>sveobuhvatna</a:t>
            </a:r>
            <a:r>
              <a:rPr lang="en-US" dirty="0">
                <a:solidFill>
                  <a:schemeClr val="bg1"/>
                </a:solidFill>
                <a:latin typeface="Camber" pitchFamily="2" charset="0"/>
                <a:ea typeface="Lato" charset="0"/>
                <a:cs typeface="Lato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Camber" pitchFamily="2" charset="0"/>
                <a:ea typeface="Lato" charset="0"/>
                <a:cs typeface="Lato" charset="0"/>
              </a:rPr>
              <a:t>i</a:t>
            </a:r>
            <a:r>
              <a:rPr lang="en-US" dirty="0">
                <a:solidFill>
                  <a:schemeClr val="bg1"/>
                </a:solidFill>
                <a:latin typeface="Camber" pitchFamily="2" charset="0"/>
                <a:ea typeface="Lato" charset="0"/>
                <a:cs typeface="Lato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Camber" pitchFamily="2" charset="0"/>
                <a:ea typeface="Lato" charset="0"/>
                <a:cs typeface="Lato" charset="0"/>
              </a:rPr>
              <a:t>jasna</a:t>
            </a:r>
            <a:endParaRPr lang="en-US" dirty="0">
              <a:solidFill>
                <a:schemeClr val="bg1"/>
              </a:solidFill>
              <a:latin typeface="Camber" pitchFamily="2" charset="0"/>
              <a:ea typeface="Lato" charset="0"/>
              <a:cs typeface="Lato" charset="0"/>
            </a:endParaRPr>
          </a:p>
          <a:p>
            <a:pPr algn="r"/>
            <a:endParaRPr lang="en-US" dirty="0">
              <a:solidFill>
                <a:schemeClr val="bg1"/>
              </a:solidFill>
              <a:latin typeface="Camber" pitchFamily="2" charset="0"/>
              <a:ea typeface="Lato" charset="0"/>
              <a:cs typeface="Lato" charset="0"/>
            </a:endParaRPr>
          </a:p>
          <a:p>
            <a:pPr algn="r"/>
            <a:r>
              <a:rPr lang="en-US" dirty="0" err="1">
                <a:solidFill>
                  <a:schemeClr val="bg1"/>
                </a:solidFill>
                <a:latin typeface="Camber" pitchFamily="2" charset="0"/>
                <a:ea typeface="Lato" charset="0"/>
                <a:cs typeface="Lato" charset="0"/>
              </a:rPr>
              <a:t>Objašnjava</a:t>
            </a:r>
            <a:r>
              <a:rPr lang="en-US" dirty="0">
                <a:solidFill>
                  <a:schemeClr val="bg1"/>
                </a:solidFill>
                <a:latin typeface="Camber" pitchFamily="2" charset="0"/>
                <a:ea typeface="Lato" charset="0"/>
                <a:cs typeface="Lato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Camber" pitchFamily="2" charset="0"/>
                <a:ea typeface="Lato" charset="0"/>
                <a:cs typeface="Lato" charset="0"/>
              </a:rPr>
              <a:t>koji</a:t>
            </a:r>
            <a:r>
              <a:rPr lang="en-US" dirty="0">
                <a:solidFill>
                  <a:schemeClr val="bg1"/>
                </a:solidFill>
                <a:latin typeface="Camber" pitchFamily="2" charset="0"/>
                <a:ea typeface="Lato" charset="0"/>
                <a:cs typeface="Lato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Camber" pitchFamily="2" charset="0"/>
                <a:ea typeface="Lato" charset="0"/>
                <a:cs typeface="Lato" charset="0"/>
              </a:rPr>
              <a:t>sadržaji</a:t>
            </a:r>
            <a:r>
              <a:rPr lang="en-US" dirty="0">
                <a:solidFill>
                  <a:schemeClr val="bg1"/>
                </a:solidFill>
                <a:latin typeface="Camber" pitchFamily="2" charset="0"/>
                <a:ea typeface="Lato" charset="0"/>
                <a:cs typeface="Lato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Camber" pitchFamily="2" charset="0"/>
                <a:ea typeface="Lato" charset="0"/>
                <a:cs typeface="Lato" charset="0"/>
              </a:rPr>
              <a:t>nisu</a:t>
            </a:r>
            <a:r>
              <a:rPr lang="en-US" dirty="0">
                <a:solidFill>
                  <a:schemeClr val="bg1"/>
                </a:solidFill>
                <a:latin typeface="Camber" pitchFamily="2" charset="0"/>
                <a:ea typeface="Lato" charset="0"/>
                <a:cs typeface="Lato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Camber" pitchFamily="2" charset="0"/>
                <a:ea typeface="Lato" charset="0"/>
                <a:cs typeface="Lato" charset="0"/>
              </a:rPr>
              <a:t>pristupačni</a:t>
            </a:r>
            <a:r>
              <a:rPr lang="en-US" dirty="0">
                <a:solidFill>
                  <a:schemeClr val="bg1"/>
                </a:solidFill>
                <a:latin typeface="Camber" pitchFamily="2" charset="0"/>
                <a:ea typeface="Lato" charset="0"/>
                <a:cs typeface="Lato" charset="0"/>
              </a:rPr>
              <a:t>, </a:t>
            </a:r>
            <a:r>
              <a:rPr lang="en-US" dirty="0" err="1">
                <a:solidFill>
                  <a:schemeClr val="bg1"/>
                </a:solidFill>
                <a:latin typeface="Camber" pitchFamily="2" charset="0"/>
                <a:ea typeface="Lato" charset="0"/>
                <a:cs typeface="Lato" charset="0"/>
              </a:rPr>
              <a:t>zašto</a:t>
            </a:r>
            <a:r>
              <a:rPr lang="en-US" dirty="0">
                <a:solidFill>
                  <a:schemeClr val="bg1"/>
                </a:solidFill>
                <a:latin typeface="Camber" pitchFamily="2" charset="0"/>
                <a:ea typeface="Lato" charset="0"/>
                <a:cs typeface="Lato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Camber" pitchFamily="2" charset="0"/>
                <a:ea typeface="Lato" charset="0"/>
                <a:cs typeface="Lato" charset="0"/>
              </a:rPr>
              <a:t>i</a:t>
            </a:r>
            <a:r>
              <a:rPr lang="en-US" dirty="0">
                <a:solidFill>
                  <a:schemeClr val="bg1"/>
                </a:solidFill>
                <a:latin typeface="Camber" pitchFamily="2" charset="0"/>
                <a:ea typeface="Lato" charset="0"/>
                <a:cs typeface="Lato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Camber" pitchFamily="2" charset="0"/>
                <a:ea typeface="Lato" charset="0"/>
                <a:cs typeface="Lato" charset="0"/>
              </a:rPr>
              <a:t>koje</a:t>
            </a:r>
            <a:r>
              <a:rPr lang="en-US" dirty="0">
                <a:solidFill>
                  <a:schemeClr val="bg1"/>
                </a:solidFill>
                <a:latin typeface="Camber" pitchFamily="2" charset="0"/>
                <a:ea typeface="Lato" charset="0"/>
                <a:cs typeface="Lato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Camber" pitchFamily="2" charset="0"/>
                <a:ea typeface="Lato" charset="0"/>
                <a:cs typeface="Lato" charset="0"/>
              </a:rPr>
              <a:t>su</a:t>
            </a:r>
            <a:r>
              <a:rPr lang="en-US" dirty="0">
                <a:solidFill>
                  <a:schemeClr val="bg1"/>
                </a:solidFill>
                <a:latin typeface="Camber" pitchFamily="2" charset="0"/>
                <a:ea typeface="Lato" charset="0"/>
                <a:cs typeface="Lato" charset="0"/>
              </a:rPr>
              <a:t> alternative</a:t>
            </a:r>
          </a:p>
          <a:p>
            <a:pPr algn="r"/>
            <a:endParaRPr lang="en-US" dirty="0">
              <a:solidFill>
                <a:schemeClr val="bg1"/>
              </a:solidFill>
              <a:latin typeface="Camber" pitchFamily="2" charset="0"/>
              <a:ea typeface="Lato" charset="0"/>
              <a:cs typeface="Lato" charset="0"/>
            </a:endParaRPr>
          </a:p>
          <a:p>
            <a:pPr algn="r"/>
            <a:r>
              <a:rPr lang="en-US" dirty="0" err="1">
                <a:solidFill>
                  <a:schemeClr val="bg1"/>
                </a:solidFill>
                <a:latin typeface="Camber" pitchFamily="2" charset="0"/>
                <a:ea typeface="Lato" charset="0"/>
                <a:cs typeface="Lato" charset="0"/>
              </a:rPr>
              <a:t>Opisuje</a:t>
            </a:r>
            <a:r>
              <a:rPr lang="en-US" dirty="0">
                <a:solidFill>
                  <a:schemeClr val="bg1"/>
                </a:solidFill>
                <a:latin typeface="Camber" pitchFamily="2" charset="0"/>
                <a:ea typeface="Lato" charset="0"/>
                <a:cs typeface="Lato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Camber" pitchFamily="2" charset="0"/>
                <a:ea typeface="Lato" charset="0"/>
                <a:cs typeface="Lato" charset="0"/>
              </a:rPr>
              <a:t>mehanizam</a:t>
            </a:r>
            <a:r>
              <a:rPr lang="en-US" dirty="0">
                <a:solidFill>
                  <a:schemeClr val="bg1"/>
                </a:solidFill>
                <a:latin typeface="Camber" pitchFamily="2" charset="0"/>
                <a:ea typeface="Lato" charset="0"/>
                <a:cs typeface="Lato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Camber" pitchFamily="2" charset="0"/>
                <a:ea typeface="Lato" charset="0"/>
                <a:cs typeface="Lato" charset="0"/>
              </a:rPr>
              <a:t>za</a:t>
            </a:r>
            <a:r>
              <a:rPr lang="en-US" dirty="0">
                <a:solidFill>
                  <a:schemeClr val="bg1"/>
                </a:solidFill>
                <a:latin typeface="Camber" pitchFamily="2" charset="0"/>
                <a:ea typeface="Lato" charset="0"/>
                <a:cs typeface="Lato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Camber" pitchFamily="2" charset="0"/>
                <a:ea typeface="Lato" charset="0"/>
                <a:cs typeface="Lato" charset="0"/>
              </a:rPr>
              <a:t>pružanje</a:t>
            </a:r>
            <a:r>
              <a:rPr lang="en-US" dirty="0">
                <a:solidFill>
                  <a:schemeClr val="bg1"/>
                </a:solidFill>
                <a:latin typeface="Camber" pitchFamily="2" charset="0"/>
                <a:ea typeface="Lato" charset="0"/>
                <a:cs typeface="Lato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Camber" pitchFamily="2" charset="0"/>
                <a:ea typeface="Lato" charset="0"/>
                <a:cs typeface="Lato" charset="0"/>
              </a:rPr>
              <a:t>povratnih</a:t>
            </a:r>
            <a:r>
              <a:rPr lang="en-US" dirty="0">
                <a:solidFill>
                  <a:schemeClr val="bg1"/>
                </a:solidFill>
                <a:latin typeface="Camber" pitchFamily="2" charset="0"/>
                <a:ea typeface="Lato" charset="0"/>
                <a:cs typeface="Lato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Camber" pitchFamily="2" charset="0"/>
                <a:ea typeface="Lato" charset="0"/>
                <a:cs typeface="Lato" charset="0"/>
              </a:rPr>
              <a:t>informacija</a:t>
            </a:r>
            <a:r>
              <a:rPr lang="en-US" dirty="0">
                <a:solidFill>
                  <a:schemeClr val="bg1"/>
                </a:solidFill>
                <a:latin typeface="Camber" pitchFamily="2" charset="0"/>
                <a:ea typeface="Lato" charset="0"/>
                <a:cs typeface="Lato" charset="0"/>
              </a:rPr>
              <a:t> + </a:t>
            </a:r>
            <a:r>
              <a:rPr lang="en-US" dirty="0" err="1">
                <a:solidFill>
                  <a:schemeClr val="bg1"/>
                </a:solidFill>
                <a:latin typeface="Camber" pitchFamily="2" charset="0"/>
                <a:ea typeface="Lato" charset="0"/>
                <a:cs typeface="Lato" charset="0"/>
              </a:rPr>
              <a:t>poveznica</a:t>
            </a:r>
            <a:endParaRPr lang="en-US" dirty="0">
              <a:solidFill>
                <a:schemeClr val="bg1"/>
              </a:solidFill>
              <a:latin typeface="Camber" pitchFamily="2" charset="0"/>
              <a:ea typeface="Lato" charset="0"/>
              <a:cs typeface="Lato" charset="0"/>
            </a:endParaRPr>
          </a:p>
          <a:p>
            <a:pPr algn="r"/>
            <a:endParaRPr lang="en-US" dirty="0">
              <a:solidFill>
                <a:schemeClr val="bg1"/>
              </a:solidFill>
              <a:latin typeface="Camber" pitchFamily="2" charset="0"/>
              <a:ea typeface="Lato" charset="0"/>
              <a:cs typeface="Lato" charset="0"/>
            </a:endParaRPr>
          </a:p>
          <a:p>
            <a:pPr algn="r"/>
            <a:r>
              <a:rPr lang="en-US" dirty="0" err="1">
                <a:solidFill>
                  <a:schemeClr val="bg1"/>
                </a:solidFill>
                <a:latin typeface="Camber" pitchFamily="2" charset="0"/>
                <a:ea typeface="Lato" charset="0"/>
                <a:cs typeface="Lato" charset="0"/>
              </a:rPr>
              <a:t>Daje</a:t>
            </a:r>
            <a:r>
              <a:rPr lang="en-US" dirty="0">
                <a:solidFill>
                  <a:schemeClr val="bg1"/>
                </a:solidFill>
                <a:latin typeface="Camber" pitchFamily="2" charset="0"/>
                <a:ea typeface="Lato" charset="0"/>
                <a:cs typeface="Lato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Camber" pitchFamily="2" charset="0"/>
                <a:ea typeface="Lato" charset="0"/>
                <a:cs typeface="Lato" charset="0"/>
              </a:rPr>
              <a:t>poveznicu</a:t>
            </a:r>
            <a:r>
              <a:rPr lang="en-US" dirty="0">
                <a:solidFill>
                  <a:schemeClr val="bg1"/>
                </a:solidFill>
                <a:latin typeface="Camber" pitchFamily="2" charset="0"/>
                <a:ea typeface="Lato" charset="0"/>
                <a:cs typeface="Lato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Camber" pitchFamily="2" charset="0"/>
                <a:ea typeface="Lato" charset="0"/>
                <a:cs typeface="Lato" charset="0"/>
              </a:rPr>
              <a:t>na</a:t>
            </a:r>
            <a:r>
              <a:rPr lang="en-US" dirty="0">
                <a:solidFill>
                  <a:schemeClr val="bg1"/>
                </a:solidFill>
                <a:latin typeface="Camber" pitchFamily="2" charset="0"/>
                <a:ea typeface="Lato" charset="0"/>
                <a:cs typeface="Lato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Camber" pitchFamily="2" charset="0"/>
                <a:ea typeface="Lato" charset="0"/>
                <a:cs typeface="Lato" charset="0"/>
              </a:rPr>
              <a:t>inspekcijski</a:t>
            </a:r>
            <a:r>
              <a:rPr lang="en-US" dirty="0">
                <a:solidFill>
                  <a:schemeClr val="bg1"/>
                </a:solidFill>
                <a:latin typeface="Camber" pitchFamily="2" charset="0"/>
                <a:ea typeface="Lato" charset="0"/>
                <a:cs typeface="Lato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Camber" pitchFamily="2" charset="0"/>
                <a:ea typeface="Lato" charset="0"/>
                <a:cs typeface="Lato" charset="0"/>
              </a:rPr>
              <a:t>nadzor</a:t>
            </a:r>
            <a:endParaRPr lang="en-US" dirty="0">
              <a:solidFill>
                <a:schemeClr val="bg1"/>
              </a:solidFill>
              <a:latin typeface="Camber" pitchFamily="2" charset="0"/>
              <a:ea typeface="Lato" charset="0"/>
              <a:cs typeface="Lato" charset="0"/>
            </a:endParaRPr>
          </a:p>
          <a:p>
            <a:pPr algn="r"/>
            <a:endParaRPr lang="en-US" dirty="0">
              <a:solidFill>
                <a:schemeClr val="bg1"/>
              </a:solidFill>
              <a:latin typeface="Camber" pitchFamily="2" charset="0"/>
              <a:ea typeface="Lato" charset="0"/>
              <a:cs typeface="Lato" charset="0"/>
            </a:endParaRPr>
          </a:p>
          <a:p>
            <a:pPr algn="r"/>
            <a:r>
              <a:rPr lang="en-US" dirty="0" err="1">
                <a:solidFill>
                  <a:schemeClr val="bg1"/>
                </a:solidFill>
                <a:latin typeface="Camber" pitchFamily="2" charset="0"/>
                <a:ea typeface="Lato" charset="0"/>
                <a:cs typeface="Lato" charset="0"/>
              </a:rPr>
              <a:t>Objavljena</a:t>
            </a:r>
            <a:r>
              <a:rPr lang="en-US" dirty="0">
                <a:solidFill>
                  <a:schemeClr val="bg1"/>
                </a:solidFill>
                <a:latin typeface="Camber" pitchFamily="2" charset="0"/>
                <a:ea typeface="Lato" charset="0"/>
                <a:cs typeface="Lato" charset="0"/>
              </a:rPr>
              <a:t> je </a:t>
            </a:r>
            <a:r>
              <a:rPr lang="en-US" dirty="0" err="1">
                <a:solidFill>
                  <a:schemeClr val="bg1"/>
                </a:solidFill>
                <a:latin typeface="Camber" pitchFamily="2" charset="0"/>
                <a:ea typeface="Lato" charset="0"/>
                <a:cs typeface="Lato" charset="0"/>
              </a:rPr>
              <a:t>na</a:t>
            </a:r>
            <a:r>
              <a:rPr lang="en-US" dirty="0">
                <a:solidFill>
                  <a:schemeClr val="bg1"/>
                </a:solidFill>
                <a:latin typeface="Camber" pitchFamily="2" charset="0"/>
                <a:ea typeface="Lato" charset="0"/>
                <a:cs typeface="Lato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Camber" pitchFamily="2" charset="0"/>
                <a:ea typeface="Lato" charset="0"/>
                <a:cs typeface="Lato" charset="0"/>
              </a:rPr>
              <a:t>mrežnim</a:t>
            </a:r>
            <a:r>
              <a:rPr lang="en-US" dirty="0">
                <a:solidFill>
                  <a:schemeClr val="bg1"/>
                </a:solidFill>
                <a:latin typeface="Camber" pitchFamily="2" charset="0"/>
                <a:ea typeface="Lato" charset="0"/>
                <a:cs typeface="Lato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Camber" pitchFamily="2" charset="0"/>
                <a:ea typeface="Lato" charset="0"/>
                <a:cs typeface="Lato" charset="0"/>
              </a:rPr>
              <a:t>stranicama</a:t>
            </a:r>
            <a:r>
              <a:rPr lang="en-US" dirty="0">
                <a:solidFill>
                  <a:schemeClr val="bg1"/>
                </a:solidFill>
                <a:latin typeface="Camber" pitchFamily="2" charset="0"/>
                <a:ea typeface="Lato" charset="0"/>
                <a:cs typeface="Lato" charset="0"/>
              </a:rPr>
              <a:t> u </a:t>
            </a:r>
            <a:r>
              <a:rPr lang="en-US" dirty="0" err="1">
                <a:solidFill>
                  <a:schemeClr val="bg1"/>
                </a:solidFill>
                <a:latin typeface="Camber" pitchFamily="2" charset="0"/>
                <a:ea typeface="Lato" charset="0"/>
                <a:cs typeface="Lato" charset="0"/>
              </a:rPr>
              <a:t>pristupačnom</a:t>
            </a:r>
            <a:r>
              <a:rPr lang="en-US" dirty="0">
                <a:solidFill>
                  <a:schemeClr val="bg1"/>
                </a:solidFill>
                <a:latin typeface="Camber" pitchFamily="2" charset="0"/>
                <a:ea typeface="Lato" charset="0"/>
                <a:cs typeface="Lato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Camber" pitchFamily="2" charset="0"/>
                <a:ea typeface="Lato" charset="0"/>
                <a:cs typeface="Lato" charset="0"/>
              </a:rPr>
              <a:t>obliku</a:t>
            </a:r>
            <a:endParaRPr lang="en-US" dirty="0">
              <a:solidFill>
                <a:schemeClr val="bg1"/>
              </a:solidFill>
              <a:latin typeface="Camber" pitchFamily="2" charset="0"/>
              <a:ea typeface="Lato" charset="0"/>
              <a:cs typeface="Lato" charset="0"/>
            </a:endParaRPr>
          </a:p>
          <a:p>
            <a:pPr algn="r"/>
            <a:endParaRPr lang="en-US" dirty="0">
              <a:solidFill>
                <a:schemeClr val="bg1"/>
              </a:solidFill>
              <a:latin typeface="Camber" pitchFamily="2" charset="0"/>
              <a:ea typeface="Lato" charset="0"/>
              <a:cs typeface="Lato" charset="0"/>
            </a:endParaRPr>
          </a:p>
          <a:p>
            <a:pPr algn="r"/>
            <a:r>
              <a:rPr lang="en-US" dirty="0">
                <a:solidFill>
                  <a:schemeClr val="bg1"/>
                </a:solidFill>
                <a:latin typeface="Camber" pitchFamily="2" charset="0"/>
                <a:ea typeface="Lato" charset="0"/>
                <a:cs typeface="Lato" charset="0"/>
              </a:rPr>
              <a:t>15 dana </a:t>
            </a:r>
            <a:r>
              <a:rPr lang="en-US" dirty="0" err="1">
                <a:solidFill>
                  <a:schemeClr val="bg1"/>
                </a:solidFill>
                <a:latin typeface="Camber" pitchFamily="2" charset="0"/>
                <a:ea typeface="Lato" charset="0"/>
                <a:cs typeface="Lato" charset="0"/>
              </a:rPr>
              <a:t>rok</a:t>
            </a:r>
            <a:r>
              <a:rPr lang="en-US" dirty="0">
                <a:solidFill>
                  <a:schemeClr val="bg1"/>
                </a:solidFill>
                <a:latin typeface="Camber" pitchFamily="2" charset="0"/>
                <a:ea typeface="Lato" charset="0"/>
                <a:cs typeface="Lato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Camber" pitchFamily="2" charset="0"/>
                <a:ea typeface="Lato" charset="0"/>
                <a:cs typeface="Lato" charset="0"/>
              </a:rPr>
              <a:t>odgovora</a:t>
            </a:r>
            <a:r>
              <a:rPr lang="en-US" dirty="0">
                <a:solidFill>
                  <a:schemeClr val="bg1"/>
                </a:solidFill>
                <a:latin typeface="Camber" pitchFamily="2" charset="0"/>
                <a:ea typeface="Lato" charset="0"/>
                <a:cs typeface="Lato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Camber" pitchFamily="2" charset="0"/>
                <a:ea typeface="Lato" charset="0"/>
                <a:cs typeface="Lato" charset="0"/>
              </a:rPr>
              <a:t>korisniku</a:t>
            </a:r>
            <a:endParaRPr lang="en-US" dirty="0">
              <a:solidFill>
                <a:schemeClr val="bg1"/>
              </a:solidFill>
              <a:latin typeface="Camber" pitchFamily="2" charset="0"/>
              <a:ea typeface="Lato" charset="0"/>
              <a:cs typeface="Lato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F5B694B-F09F-0C45-B70D-5A3D67B18449}"/>
              </a:ext>
            </a:extLst>
          </p:cNvPr>
          <p:cNvSpPr txBox="1"/>
          <p:nvPr/>
        </p:nvSpPr>
        <p:spPr>
          <a:xfrm>
            <a:off x="8905546" y="2007168"/>
            <a:ext cx="2815802" cy="3427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b="1" spc="300" dirty="0">
                <a:solidFill>
                  <a:schemeClr val="bg1"/>
                </a:solidFill>
                <a:latin typeface="Camber" pitchFamily="2" charset="0"/>
                <a:ea typeface="Montserrat Semi" charset="0"/>
                <a:cs typeface="Montserrat Semi" charset="0"/>
              </a:rPr>
              <a:t>PREDLOŽAK DONOSI EK</a:t>
            </a:r>
            <a:endParaRPr lang="en-US" sz="1200" spc="300" dirty="0">
              <a:solidFill>
                <a:schemeClr val="bg1"/>
              </a:solidFill>
              <a:latin typeface="Camber" pitchFamily="2" charset="0"/>
              <a:ea typeface="Montserrat Semi" charset="0"/>
              <a:cs typeface="Montserrat Sem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6247032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Rectangle 5"/>
          <p:cNvSpPr/>
          <p:nvPr/>
        </p:nvSpPr>
        <p:spPr>
          <a:xfrm>
            <a:off x="-2" y="0"/>
            <a:ext cx="3817260" cy="6858000"/>
          </a:xfrm>
          <a:prstGeom prst="rect">
            <a:avLst/>
          </a:prstGeom>
          <a:solidFill>
            <a:srgbClr val="1E1E1E"/>
          </a:solidFill>
          <a:ln w="12700">
            <a:miter lim="400000"/>
          </a:ln>
        </p:spPr>
        <p:txBody>
          <a:bodyPr lIns="45719" rIns="45719"/>
          <a:lstStyle/>
          <a:p>
            <a:r>
              <a:rPr lang="hr-HR" dirty="0"/>
              <a:t>0</a:t>
            </a:r>
            <a:endParaRPr dirty="0"/>
          </a:p>
        </p:txBody>
      </p:sp>
      <p:sp>
        <p:nvSpPr>
          <p:cNvPr id="333" name="TextBox 7"/>
          <p:cNvSpPr txBox="1"/>
          <p:nvPr/>
        </p:nvSpPr>
        <p:spPr>
          <a:xfrm>
            <a:off x="11304893" y="5759672"/>
            <a:ext cx="273471" cy="4770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2500">
                <a:solidFill>
                  <a:srgbClr val="535353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</a:lstStyle>
          <a:p>
            <a:r>
              <a:rPr lang="hr-HR" dirty="0">
                <a:latin typeface="Camber" pitchFamily="2" charset="0"/>
              </a:rPr>
              <a:t>1</a:t>
            </a:r>
            <a:endParaRPr dirty="0">
              <a:latin typeface="Camber" pitchFamily="2" charset="0"/>
            </a:endParaRPr>
          </a:p>
        </p:txBody>
      </p:sp>
      <p:sp>
        <p:nvSpPr>
          <p:cNvPr id="334" name="TextBox 6"/>
          <p:cNvSpPr txBox="1"/>
          <p:nvPr/>
        </p:nvSpPr>
        <p:spPr>
          <a:xfrm rot="5400000">
            <a:off x="10716491" y="1006050"/>
            <a:ext cx="1416411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>
                <a:solidFill>
                  <a:srgbClr val="1E1E1E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</a:lstStyle>
          <a:p>
            <a:r>
              <a:rPr lang="hr-HR" dirty="0" err="1">
                <a:latin typeface="Camber" pitchFamily="2" charset="0"/>
              </a:rPr>
              <a:t>Accessibility</a:t>
            </a:r>
            <a:endParaRPr dirty="0">
              <a:latin typeface="Camber" pitchFamily="2" charset="0"/>
            </a:endParaRPr>
          </a:p>
        </p:txBody>
      </p:sp>
      <p:sp>
        <p:nvSpPr>
          <p:cNvPr id="335" name="TextBox 6"/>
          <p:cNvSpPr txBox="1"/>
          <p:nvPr/>
        </p:nvSpPr>
        <p:spPr>
          <a:xfrm rot="5400000">
            <a:off x="10596308" y="2848348"/>
            <a:ext cx="1579918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>
                <a:solidFill>
                  <a:srgbClr val="A7A7A7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</a:lstStyle>
          <a:p>
            <a:r>
              <a:rPr lang="hr-HR" dirty="0">
                <a:latin typeface="Camber" pitchFamily="2" charset="0"/>
              </a:rPr>
              <a:t>Pristupačnost</a:t>
            </a:r>
            <a:endParaRPr dirty="0">
              <a:latin typeface="Camber" pitchFamily="2" charset="0"/>
            </a:endParaRPr>
          </a:p>
        </p:txBody>
      </p:sp>
      <p:sp>
        <p:nvSpPr>
          <p:cNvPr id="8" name="TextBox 5">
            <a:extLst>
              <a:ext uri="{FF2B5EF4-FFF2-40B4-BE49-F238E27FC236}">
                <a16:creationId xmlns:a16="http://schemas.microsoft.com/office/drawing/2014/main" id="{6E84A6C5-FC19-B44D-B0C2-19D50FC59991}"/>
              </a:ext>
            </a:extLst>
          </p:cNvPr>
          <p:cNvSpPr txBox="1"/>
          <p:nvPr/>
        </p:nvSpPr>
        <p:spPr>
          <a:xfrm>
            <a:off x="733527" y="2174730"/>
            <a:ext cx="1326643" cy="6463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360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r>
              <a:rPr lang="hr-HR" dirty="0" err="1">
                <a:latin typeface="Camber SemiBold" pitchFamily="2" charset="0"/>
              </a:rPr>
              <a:t>Tem</a:t>
            </a:r>
            <a:r>
              <a:rPr dirty="0">
                <a:latin typeface="Camber SemiBold" pitchFamily="2" charset="0"/>
              </a:rPr>
              <a:t>e</a:t>
            </a:r>
          </a:p>
        </p:txBody>
      </p:sp>
      <p:sp>
        <p:nvSpPr>
          <p:cNvPr id="9" name="Rectangle 1">
            <a:extLst>
              <a:ext uri="{FF2B5EF4-FFF2-40B4-BE49-F238E27FC236}">
                <a16:creationId xmlns:a16="http://schemas.microsoft.com/office/drawing/2014/main" id="{30855500-6345-F54E-BC8D-CF7CA95D59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14814" y="2821061"/>
            <a:ext cx="7543698" cy="18351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>
              <a:defRPr sz="2000">
                <a:solidFill>
                  <a:srgbClr val="74808C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>
              <a:defRPr sz="2000">
                <a:solidFill>
                  <a:srgbClr val="74808C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>
              <a:defRPr sz="2000">
                <a:solidFill>
                  <a:srgbClr val="74808C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>
              <a:defRPr sz="2000">
                <a:solidFill>
                  <a:srgbClr val="74808C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>
              <a:defRPr sz="2000">
                <a:solidFill>
                  <a:srgbClr val="74808C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indent="-914400" defTabSz="8255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74808C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indent="-914400" defTabSz="8255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74808C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indent="-914400" defTabSz="8255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74808C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indent="-914400" defTabSz="8255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74808C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pPr marL="0" indent="0">
              <a:lnSpc>
                <a:spcPct val="150000"/>
              </a:lnSpc>
              <a:buClr>
                <a:schemeClr val="accent1"/>
              </a:buClr>
            </a:pPr>
            <a:r>
              <a:rPr lang="en-US" altLang="sr-Latn-RS" sz="2600" dirty="0">
                <a:solidFill>
                  <a:schemeClr val="tx1"/>
                </a:solidFill>
                <a:latin typeface="Camber Medium" pitchFamily="2" charset="0"/>
                <a:ea typeface="Dosis"/>
                <a:cs typeface="Dosis"/>
              </a:rPr>
              <a:t>PRISTUPAČNOST / </a:t>
            </a:r>
            <a:r>
              <a:rPr lang="en-US" altLang="sr-Latn-RS" sz="2600" dirty="0" err="1">
                <a:solidFill>
                  <a:schemeClr val="tx1"/>
                </a:solidFill>
                <a:latin typeface="Camber Medium" pitchFamily="2" charset="0"/>
                <a:ea typeface="Dosis"/>
                <a:cs typeface="Dosis"/>
              </a:rPr>
              <a:t>pojam</a:t>
            </a:r>
            <a:r>
              <a:rPr lang="en-US" altLang="sr-Latn-RS" sz="2600" dirty="0">
                <a:solidFill>
                  <a:schemeClr val="tx1"/>
                </a:solidFill>
                <a:latin typeface="Camber Medium" pitchFamily="2" charset="0"/>
                <a:ea typeface="Dosis"/>
                <a:cs typeface="Dosis"/>
              </a:rPr>
              <a:t> </a:t>
            </a:r>
            <a:r>
              <a:rPr lang="en-US" altLang="sr-Latn-RS" sz="2600" dirty="0" err="1">
                <a:solidFill>
                  <a:schemeClr val="tx1"/>
                </a:solidFill>
                <a:latin typeface="Camber Medium" pitchFamily="2" charset="0"/>
                <a:ea typeface="Dosis"/>
                <a:cs typeface="Dosis"/>
              </a:rPr>
              <a:t>i</a:t>
            </a:r>
            <a:r>
              <a:rPr lang="en-US" altLang="sr-Latn-RS" sz="2600" dirty="0">
                <a:solidFill>
                  <a:schemeClr val="tx1"/>
                </a:solidFill>
                <a:latin typeface="Camber Medium" pitchFamily="2" charset="0"/>
                <a:ea typeface="Dosis"/>
                <a:cs typeface="Dosis"/>
              </a:rPr>
              <a:t> </a:t>
            </a:r>
            <a:r>
              <a:rPr lang="en-US" altLang="sr-Latn-RS" sz="2600" dirty="0" err="1">
                <a:solidFill>
                  <a:schemeClr val="tx1"/>
                </a:solidFill>
                <a:latin typeface="Camber Medium" pitchFamily="2" charset="0"/>
                <a:ea typeface="Dosis"/>
                <a:cs typeface="Dosis"/>
              </a:rPr>
              <a:t>korisnici</a:t>
            </a:r>
            <a:endParaRPr lang="en-US" altLang="sr-Latn-RS" sz="2600" dirty="0">
              <a:solidFill>
                <a:schemeClr val="tx1"/>
              </a:solidFill>
              <a:latin typeface="Camber Medium" pitchFamily="2" charset="0"/>
              <a:ea typeface="Dosis"/>
              <a:cs typeface="Dosis"/>
            </a:endParaRPr>
          </a:p>
          <a:p>
            <a:pPr marL="0" indent="0">
              <a:lnSpc>
                <a:spcPct val="150000"/>
              </a:lnSpc>
              <a:buClr>
                <a:schemeClr val="accent1"/>
              </a:buClr>
            </a:pPr>
            <a:r>
              <a:rPr lang="en-US" altLang="sr-Latn-RS" sz="2600" dirty="0">
                <a:solidFill>
                  <a:schemeClr val="tx1"/>
                </a:solidFill>
                <a:latin typeface="Camber Medium" pitchFamily="2" charset="0"/>
                <a:ea typeface="Dosis"/>
                <a:cs typeface="Dosis"/>
              </a:rPr>
              <a:t> ZAKON / </a:t>
            </a:r>
            <a:r>
              <a:rPr lang="en-US" altLang="sr-Latn-RS" sz="2600" dirty="0" err="1">
                <a:solidFill>
                  <a:schemeClr val="tx1"/>
                </a:solidFill>
                <a:latin typeface="Camber Medium" pitchFamily="2" charset="0"/>
                <a:ea typeface="Dosis"/>
                <a:cs typeface="Dosis"/>
              </a:rPr>
              <a:t>obveze</a:t>
            </a:r>
            <a:r>
              <a:rPr lang="en-US" altLang="sr-Latn-RS" sz="2600" dirty="0">
                <a:solidFill>
                  <a:schemeClr val="tx1"/>
                </a:solidFill>
                <a:latin typeface="Camber Medium" pitchFamily="2" charset="0"/>
                <a:ea typeface="Dosis"/>
                <a:cs typeface="Dosis"/>
              </a:rPr>
              <a:t> </a:t>
            </a:r>
            <a:r>
              <a:rPr lang="en-US" altLang="sr-Latn-RS" sz="2600" dirty="0" err="1">
                <a:solidFill>
                  <a:schemeClr val="tx1"/>
                </a:solidFill>
                <a:latin typeface="Camber Medium" pitchFamily="2" charset="0"/>
                <a:ea typeface="Dosis"/>
                <a:cs typeface="Dosis"/>
              </a:rPr>
              <a:t>i</a:t>
            </a:r>
            <a:r>
              <a:rPr lang="en-US" altLang="sr-Latn-RS" sz="2600" dirty="0">
                <a:solidFill>
                  <a:schemeClr val="tx1"/>
                </a:solidFill>
                <a:latin typeface="Camber Medium" pitchFamily="2" charset="0"/>
                <a:ea typeface="Dosis"/>
                <a:cs typeface="Dosis"/>
              </a:rPr>
              <a:t> </a:t>
            </a:r>
            <a:r>
              <a:rPr lang="en-US" altLang="sr-Latn-RS" sz="2600" dirty="0" err="1">
                <a:solidFill>
                  <a:schemeClr val="tx1"/>
                </a:solidFill>
                <a:latin typeface="Camber Medium" pitchFamily="2" charset="0"/>
                <a:ea typeface="Dosis"/>
                <a:cs typeface="Dosis"/>
              </a:rPr>
              <a:t>rokovi</a:t>
            </a:r>
            <a:endParaRPr lang="en-US" altLang="sr-Latn-RS" sz="2600" dirty="0">
              <a:solidFill>
                <a:schemeClr val="tx1"/>
              </a:solidFill>
              <a:latin typeface="Camber Medium" pitchFamily="2" charset="0"/>
              <a:ea typeface="Dosis"/>
              <a:cs typeface="Dosis"/>
            </a:endParaRPr>
          </a:p>
          <a:p>
            <a:pPr marL="0" indent="0">
              <a:lnSpc>
                <a:spcPct val="150000"/>
              </a:lnSpc>
              <a:buClr>
                <a:schemeClr val="accent1"/>
              </a:buClr>
            </a:pPr>
            <a:r>
              <a:rPr lang="en-US" altLang="sr-Latn-RS" sz="2600" dirty="0">
                <a:solidFill>
                  <a:schemeClr val="tx1"/>
                </a:solidFill>
                <a:latin typeface="Camber Medium" pitchFamily="2" charset="0"/>
                <a:ea typeface="Dosis"/>
                <a:cs typeface="Dosis"/>
              </a:rPr>
              <a:t>IMPLEMENTACIJA / </a:t>
            </a:r>
            <a:r>
              <a:rPr lang="en-US" altLang="sr-Latn-RS" sz="2600" dirty="0" err="1">
                <a:solidFill>
                  <a:schemeClr val="tx1"/>
                </a:solidFill>
                <a:latin typeface="Camber Medium" pitchFamily="2" charset="0"/>
                <a:ea typeface="Dosis"/>
                <a:cs typeface="Dosis"/>
              </a:rPr>
              <a:t>savjeti</a:t>
            </a:r>
            <a:r>
              <a:rPr lang="en-US" altLang="sr-Latn-RS" sz="2600" dirty="0">
                <a:solidFill>
                  <a:schemeClr val="tx1"/>
                </a:solidFill>
                <a:latin typeface="Camber Medium" pitchFamily="2" charset="0"/>
                <a:ea typeface="Dosis"/>
                <a:cs typeface="Dosis"/>
              </a:rPr>
              <a:t> </a:t>
            </a:r>
            <a:r>
              <a:rPr lang="en-US" altLang="sr-Latn-RS" sz="2600" dirty="0" err="1">
                <a:solidFill>
                  <a:schemeClr val="tx1"/>
                </a:solidFill>
                <a:latin typeface="Camber Medium" pitchFamily="2" charset="0"/>
                <a:ea typeface="Dosis"/>
                <a:cs typeface="Dosis"/>
              </a:rPr>
              <a:t>i</a:t>
            </a:r>
            <a:r>
              <a:rPr lang="en-US" altLang="sr-Latn-RS" sz="2600" dirty="0">
                <a:solidFill>
                  <a:schemeClr val="tx1"/>
                </a:solidFill>
                <a:latin typeface="Camber Medium" pitchFamily="2" charset="0"/>
                <a:ea typeface="Dosis"/>
                <a:cs typeface="Dosis"/>
              </a:rPr>
              <a:t> </a:t>
            </a:r>
            <a:r>
              <a:rPr lang="en-US" altLang="sr-Latn-RS" sz="2600" dirty="0" err="1">
                <a:solidFill>
                  <a:schemeClr val="tx1"/>
                </a:solidFill>
                <a:latin typeface="Camber Medium" pitchFamily="2" charset="0"/>
                <a:ea typeface="Dosis"/>
                <a:cs typeface="Dosis"/>
              </a:rPr>
              <a:t>primjer</a:t>
            </a:r>
            <a:endParaRPr lang="en-US" altLang="sr-Latn-RS" sz="2600" dirty="0">
              <a:solidFill>
                <a:schemeClr val="tx1"/>
              </a:solidFill>
              <a:latin typeface="Camber Medium" pitchFamily="2" charset="0"/>
              <a:ea typeface="Dosis"/>
              <a:cs typeface="Dosi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8E2365E-6204-5747-9A28-E2DEBEF1F23F}"/>
              </a:ext>
            </a:extLst>
          </p:cNvPr>
          <p:cNvSpPr txBox="1"/>
          <p:nvPr/>
        </p:nvSpPr>
        <p:spPr>
          <a:xfrm>
            <a:off x="3291614" y="3059670"/>
            <a:ext cx="339193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sr-Latn-RS" sz="18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Montserrat" panose="02000505000000020004" pitchFamily="2" charset="77"/>
                <a:sym typeface="Calibri"/>
              </a:rPr>
              <a:t>01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25677BA-E3AB-764B-BAC4-DF532001930F}"/>
              </a:ext>
            </a:extLst>
          </p:cNvPr>
          <p:cNvSpPr txBox="1"/>
          <p:nvPr/>
        </p:nvSpPr>
        <p:spPr>
          <a:xfrm>
            <a:off x="3246729" y="3580665"/>
            <a:ext cx="387283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sr-Latn-RS" sz="18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Montserrat" panose="02000505000000020004" pitchFamily="2" charset="77"/>
                <a:sym typeface="Calibri"/>
              </a:rPr>
              <a:t>02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3DA35E1-E1F5-1948-A56A-77A81716EB1F}"/>
              </a:ext>
            </a:extLst>
          </p:cNvPr>
          <p:cNvSpPr txBox="1"/>
          <p:nvPr/>
        </p:nvSpPr>
        <p:spPr>
          <a:xfrm>
            <a:off x="3246730" y="4128316"/>
            <a:ext cx="384077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sr-Latn-RS" sz="18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Montserrat" panose="02000505000000020004" pitchFamily="2" charset="77"/>
                <a:sym typeface="Calibri"/>
              </a:rPr>
              <a:t>03</a:t>
            </a:r>
          </a:p>
        </p:txBody>
      </p:sp>
    </p:spTree>
    <p:extLst>
      <p:ext uri="{BB962C8B-B14F-4D97-AF65-F5344CB8AC3E}">
        <p14:creationId xmlns:p14="http://schemas.microsoft.com/office/powerpoint/2010/main" val="3169847109"/>
      </p:ext>
    </p:extLst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Placeholder 9" descr="Fotografija prijenosnog računala i ruku sudionika nekog sastanka, uz natpis &quot;accessible&quot;" title="Fotografija koja simbolizira pristupačnost digitalnog sadržaja"/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0" r="5390"/>
          <a:stretch>
            <a:fillRect/>
          </a:stretch>
        </p:blipFill>
        <p:spPr>
          <a:xfrm>
            <a:off x="-591" y="0"/>
            <a:ext cx="6390482" cy="6858000"/>
          </a:xfrm>
        </p:spPr>
      </p:pic>
      <p:sp>
        <p:nvSpPr>
          <p:cNvPr id="32" name="TextBox 31"/>
          <p:cNvSpPr txBox="1"/>
          <p:nvPr/>
        </p:nvSpPr>
        <p:spPr>
          <a:xfrm>
            <a:off x="6751562" y="546002"/>
            <a:ext cx="46989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600" b="1" spc="300" dirty="0" err="1">
                <a:solidFill>
                  <a:srgbClr val="1E1E1E"/>
                </a:solidFill>
                <a:latin typeface="Camber" pitchFamily="2" charset="0"/>
                <a:ea typeface="Playfair Display SC" charset="0"/>
                <a:cs typeface="Playfair Display SC" charset="0"/>
              </a:rPr>
              <a:t>Nadzor</a:t>
            </a:r>
            <a:r>
              <a:rPr lang="en-US" sz="3600" b="1" spc="300" dirty="0">
                <a:solidFill>
                  <a:srgbClr val="1E1E1E"/>
                </a:solidFill>
                <a:latin typeface="Camber" pitchFamily="2" charset="0"/>
                <a:ea typeface="Playfair Display SC" charset="0"/>
                <a:cs typeface="Playfair Display SC" charset="0"/>
              </a:rPr>
              <a:t> </a:t>
            </a:r>
            <a:r>
              <a:rPr lang="en-US" sz="3600" b="1" spc="300" dirty="0" err="1">
                <a:solidFill>
                  <a:srgbClr val="1E1E1E"/>
                </a:solidFill>
                <a:latin typeface="Camber" pitchFamily="2" charset="0"/>
                <a:ea typeface="Playfair Display SC" charset="0"/>
                <a:cs typeface="Playfair Display SC" charset="0"/>
              </a:rPr>
              <a:t>i</a:t>
            </a:r>
            <a:r>
              <a:rPr lang="en-US" sz="3600" b="1" spc="300" dirty="0">
                <a:solidFill>
                  <a:srgbClr val="1E1E1E"/>
                </a:solidFill>
                <a:latin typeface="Camber" pitchFamily="2" charset="0"/>
                <a:ea typeface="Playfair Display SC" charset="0"/>
                <a:cs typeface="Playfair Display SC" charset="0"/>
              </a:rPr>
              <a:t> </a:t>
            </a:r>
          </a:p>
          <a:p>
            <a:pPr algn="r"/>
            <a:r>
              <a:rPr lang="en-US" sz="3600" b="1" spc="300" dirty="0" err="1">
                <a:solidFill>
                  <a:srgbClr val="1E1E1E"/>
                </a:solidFill>
                <a:latin typeface="Camber" pitchFamily="2" charset="0"/>
                <a:ea typeface="Playfair Display SC" charset="0"/>
                <a:cs typeface="Playfair Display SC" charset="0"/>
              </a:rPr>
              <a:t>izvještavanje</a:t>
            </a:r>
            <a:endParaRPr lang="en-US" sz="3600" b="1" spc="300" dirty="0">
              <a:solidFill>
                <a:srgbClr val="1E1E1E"/>
              </a:solidFill>
              <a:latin typeface="Camber" pitchFamily="2" charset="0"/>
              <a:ea typeface="Playfair Display SC" charset="0"/>
              <a:cs typeface="Playfair Display SC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330470" y="5290645"/>
            <a:ext cx="529428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rgbClr val="1E1E1E"/>
                </a:solidFill>
                <a:latin typeface="Camber" pitchFamily="2" charset="0"/>
              </a:rPr>
              <a:t>2.000,00 – 50.000,00 </a:t>
            </a:r>
            <a:r>
              <a:rPr lang="en-US" dirty="0" err="1">
                <a:solidFill>
                  <a:srgbClr val="1E1E1E"/>
                </a:solidFill>
                <a:latin typeface="Camber" pitchFamily="2" charset="0"/>
              </a:rPr>
              <a:t>kn</a:t>
            </a:r>
            <a:r>
              <a:rPr lang="en-US" dirty="0">
                <a:solidFill>
                  <a:srgbClr val="1E1E1E"/>
                </a:solidFill>
                <a:latin typeface="Camber" pitchFamily="2" charset="0"/>
              </a:rPr>
              <a:t> </a:t>
            </a:r>
            <a:r>
              <a:rPr lang="en-US" dirty="0" err="1">
                <a:solidFill>
                  <a:srgbClr val="1E1E1E"/>
                </a:solidFill>
                <a:latin typeface="Camber" pitchFamily="2" charset="0"/>
              </a:rPr>
              <a:t>za</a:t>
            </a:r>
            <a:r>
              <a:rPr lang="en-US" dirty="0">
                <a:solidFill>
                  <a:srgbClr val="1E1E1E"/>
                </a:solidFill>
                <a:latin typeface="Camber" pitchFamily="2" charset="0"/>
              </a:rPr>
              <a:t> </a:t>
            </a:r>
            <a:r>
              <a:rPr lang="en-US" dirty="0" err="1">
                <a:solidFill>
                  <a:srgbClr val="1E1E1E"/>
                </a:solidFill>
                <a:latin typeface="Camber" pitchFamily="2" charset="0"/>
              </a:rPr>
              <a:t>tijelo</a:t>
            </a:r>
            <a:r>
              <a:rPr lang="en-US" dirty="0">
                <a:solidFill>
                  <a:srgbClr val="1E1E1E"/>
                </a:solidFill>
                <a:latin typeface="Camber" pitchFamily="2" charset="0"/>
              </a:rPr>
              <a:t> </a:t>
            </a:r>
            <a:r>
              <a:rPr lang="en-US" dirty="0" err="1">
                <a:solidFill>
                  <a:srgbClr val="1E1E1E"/>
                </a:solidFill>
                <a:latin typeface="Camber" pitchFamily="2" charset="0"/>
              </a:rPr>
              <a:t>javnog</a:t>
            </a:r>
            <a:r>
              <a:rPr lang="en-US" dirty="0">
                <a:solidFill>
                  <a:srgbClr val="1E1E1E"/>
                </a:solidFill>
                <a:latin typeface="Camber" pitchFamily="2" charset="0"/>
              </a:rPr>
              <a:t> </a:t>
            </a:r>
            <a:r>
              <a:rPr lang="en-US" dirty="0" err="1">
                <a:solidFill>
                  <a:srgbClr val="1E1E1E"/>
                </a:solidFill>
                <a:latin typeface="Camber" pitchFamily="2" charset="0"/>
              </a:rPr>
              <a:t>sektora</a:t>
            </a:r>
            <a:endParaRPr lang="en-US" dirty="0">
              <a:solidFill>
                <a:srgbClr val="1E1E1E"/>
              </a:solidFill>
              <a:latin typeface="Camber" pitchFamily="2" charset="0"/>
            </a:endParaRPr>
          </a:p>
          <a:p>
            <a:pPr algn="r"/>
            <a:r>
              <a:rPr lang="en-US" dirty="0">
                <a:solidFill>
                  <a:srgbClr val="1E1E1E"/>
                </a:solidFill>
                <a:latin typeface="Camber" pitchFamily="2" charset="0"/>
              </a:rPr>
              <a:t>500,00 – 5.000,00 </a:t>
            </a:r>
            <a:r>
              <a:rPr lang="en-US" dirty="0" err="1">
                <a:solidFill>
                  <a:srgbClr val="1E1E1E"/>
                </a:solidFill>
                <a:latin typeface="Camber" pitchFamily="2" charset="0"/>
              </a:rPr>
              <a:t>kn</a:t>
            </a:r>
            <a:r>
              <a:rPr lang="en-US" dirty="0">
                <a:solidFill>
                  <a:srgbClr val="1E1E1E"/>
                </a:solidFill>
                <a:latin typeface="Camber" pitchFamily="2" charset="0"/>
              </a:rPr>
              <a:t> za </a:t>
            </a:r>
            <a:r>
              <a:rPr lang="en-US" dirty="0" err="1">
                <a:solidFill>
                  <a:srgbClr val="1E1E1E"/>
                </a:solidFill>
                <a:latin typeface="Camber" pitchFamily="2" charset="0"/>
              </a:rPr>
              <a:t>odgovornu</a:t>
            </a:r>
            <a:r>
              <a:rPr lang="en-US" dirty="0">
                <a:solidFill>
                  <a:srgbClr val="1E1E1E"/>
                </a:solidFill>
                <a:latin typeface="Camber" pitchFamily="2" charset="0"/>
              </a:rPr>
              <a:t> </a:t>
            </a:r>
            <a:r>
              <a:rPr lang="en-US" dirty="0" err="1">
                <a:solidFill>
                  <a:srgbClr val="1E1E1E"/>
                </a:solidFill>
                <a:latin typeface="Camber" pitchFamily="2" charset="0"/>
              </a:rPr>
              <a:t>osobu</a:t>
            </a:r>
            <a:r>
              <a:rPr lang="en-US" dirty="0">
                <a:solidFill>
                  <a:srgbClr val="1E1E1E"/>
                </a:solidFill>
                <a:latin typeface="Camber" pitchFamily="2" charset="0"/>
              </a:rPr>
              <a:t> u </a:t>
            </a:r>
            <a:r>
              <a:rPr lang="en-US" dirty="0" err="1">
                <a:solidFill>
                  <a:srgbClr val="1E1E1E"/>
                </a:solidFill>
                <a:latin typeface="Camber" pitchFamily="2" charset="0"/>
              </a:rPr>
              <a:t>tijelu</a:t>
            </a:r>
            <a:r>
              <a:rPr lang="en-US" dirty="0">
                <a:solidFill>
                  <a:srgbClr val="1E1E1E"/>
                </a:solidFill>
                <a:latin typeface="Camber" pitchFamily="2" charset="0"/>
              </a:rPr>
              <a:t> </a:t>
            </a:r>
            <a:r>
              <a:rPr lang="en-US" dirty="0" err="1">
                <a:solidFill>
                  <a:srgbClr val="1E1E1E"/>
                </a:solidFill>
                <a:latin typeface="Camber" pitchFamily="2" charset="0"/>
              </a:rPr>
              <a:t>javnog</a:t>
            </a:r>
            <a:r>
              <a:rPr lang="en-US" dirty="0">
                <a:solidFill>
                  <a:srgbClr val="1E1E1E"/>
                </a:solidFill>
                <a:latin typeface="Camber" pitchFamily="2" charset="0"/>
              </a:rPr>
              <a:t> </a:t>
            </a:r>
            <a:r>
              <a:rPr lang="en-US" dirty="0" err="1">
                <a:solidFill>
                  <a:srgbClr val="1E1E1E"/>
                </a:solidFill>
                <a:latin typeface="Camber" pitchFamily="2" charset="0"/>
              </a:rPr>
              <a:t>sektora</a:t>
            </a:r>
            <a:endParaRPr lang="en-US" dirty="0">
              <a:solidFill>
                <a:srgbClr val="1E1E1E"/>
              </a:solidFill>
              <a:latin typeface="Camber" pitchFamily="2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925839" y="2277201"/>
            <a:ext cx="4698912" cy="38440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sz="1400" b="1" spc="300" dirty="0">
                <a:solidFill>
                  <a:srgbClr val="1E1E1E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amber" pitchFamily="2" charset="0"/>
                <a:ea typeface="Montserrat Semi" charset="0"/>
                <a:cs typeface="Montserrat Semi" charset="0"/>
              </a:rPr>
              <a:t>PRAĆENJE, IZVJEŠTAVANJE, NADZOR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479218" y="2677686"/>
            <a:ext cx="514553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rgbClr val="1E1E1E"/>
                </a:solidFill>
                <a:latin typeface="Camber" pitchFamily="2" charset="0"/>
              </a:rPr>
              <a:t>M</a:t>
            </a:r>
            <a:r>
              <a:rPr lang="hr-HR" dirty="0" err="1">
                <a:solidFill>
                  <a:srgbClr val="1E1E1E"/>
                </a:solidFill>
                <a:latin typeface="Camber" pitchFamily="2" charset="0"/>
              </a:rPr>
              <a:t>etodologija</a:t>
            </a:r>
            <a:r>
              <a:rPr lang="hr-HR" dirty="0">
                <a:solidFill>
                  <a:srgbClr val="1E1E1E"/>
                </a:solidFill>
                <a:latin typeface="Camber" pitchFamily="2" charset="0"/>
              </a:rPr>
              <a:t> praćenja utvrđena provedbenim propisima Europske komisije</a:t>
            </a:r>
          </a:p>
          <a:p>
            <a:pPr algn="r"/>
            <a:endParaRPr lang="hr-HR" dirty="0">
              <a:solidFill>
                <a:srgbClr val="1E1E1E"/>
              </a:solidFill>
              <a:latin typeface="Camber" pitchFamily="2" charset="0"/>
            </a:endParaRPr>
          </a:p>
          <a:p>
            <a:pPr algn="r"/>
            <a:r>
              <a:rPr lang="hr-HR" dirty="0">
                <a:solidFill>
                  <a:srgbClr val="1E1E1E"/>
                </a:solidFill>
                <a:latin typeface="Camber" pitchFamily="2" charset="0"/>
              </a:rPr>
              <a:t>Provodi je Povjerenik za informiranje</a:t>
            </a:r>
          </a:p>
          <a:p>
            <a:pPr algn="r"/>
            <a:r>
              <a:rPr lang="hr-HR" dirty="0">
                <a:solidFill>
                  <a:srgbClr val="1E1E1E"/>
                </a:solidFill>
                <a:latin typeface="Camber" pitchFamily="2" charset="0"/>
              </a:rPr>
              <a:t>- trogodišnje izvješće za EK</a:t>
            </a:r>
          </a:p>
          <a:p>
            <a:pPr algn="r"/>
            <a:endParaRPr lang="hr-HR" dirty="0">
              <a:solidFill>
                <a:srgbClr val="1E1E1E"/>
              </a:solidFill>
              <a:latin typeface="Camber" pitchFamily="2" charset="0"/>
            </a:endParaRPr>
          </a:p>
          <a:p>
            <a:pPr algn="r"/>
            <a:r>
              <a:rPr lang="en-US" dirty="0">
                <a:solidFill>
                  <a:srgbClr val="1E1E1E"/>
                </a:solidFill>
                <a:latin typeface="Camber" pitchFamily="2" charset="0"/>
              </a:rPr>
              <a:t>I</a:t>
            </a:r>
            <a:r>
              <a:rPr lang="hr-HR" dirty="0" err="1">
                <a:solidFill>
                  <a:srgbClr val="1E1E1E"/>
                </a:solidFill>
                <a:latin typeface="Camber" pitchFamily="2" charset="0"/>
              </a:rPr>
              <a:t>nspekcijski</a:t>
            </a:r>
            <a:r>
              <a:rPr lang="hr-HR" dirty="0">
                <a:solidFill>
                  <a:srgbClr val="1E1E1E"/>
                </a:solidFill>
                <a:latin typeface="Camber" pitchFamily="2" charset="0"/>
              </a:rPr>
              <a:t> nadzor: inspektori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605628" y="4901769"/>
            <a:ext cx="1937329" cy="38440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sz="1400" b="1" spc="300" dirty="0">
                <a:solidFill>
                  <a:srgbClr val="1E1E1E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amber" pitchFamily="2" charset="0"/>
                <a:ea typeface="Montserrat Semi" charset="0"/>
                <a:cs typeface="Montserrat Semi" charset="0"/>
              </a:rPr>
              <a:t>KAZNE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117401" y="4342952"/>
            <a:ext cx="328090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err="1">
                <a:solidFill>
                  <a:srgbClr val="1E1E1E"/>
                </a:solidFill>
                <a:latin typeface="Camber" pitchFamily="2" charset="0"/>
              </a:rPr>
              <a:t>Tijela</a:t>
            </a:r>
            <a:r>
              <a:rPr lang="en-US" dirty="0">
                <a:solidFill>
                  <a:srgbClr val="1E1E1E"/>
                </a:solidFill>
                <a:latin typeface="Camber" pitchFamily="2" charset="0"/>
              </a:rPr>
              <a:t> </a:t>
            </a:r>
            <a:r>
              <a:rPr lang="en-US" dirty="0" err="1">
                <a:solidFill>
                  <a:srgbClr val="1E1E1E"/>
                </a:solidFill>
                <a:latin typeface="Camber" pitchFamily="2" charset="0"/>
              </a:rPr>
              <a:t>javnog</a:t>
            </a:r>
            <a:r>
              <a:rPr lang="en-US" dirty="0">
                <a:solidFill>
                  <a:srgbClr val="1E1E1E"/>
                </a:solidFill>
                <a:latin typeface="Camber" pitchFamily="2" charset="0"/>
              </a:rPr>
              <a:t> </a:t>
            </a:r>
            <a:r>
              <a:rPr lang="en-US" dirty="0" err="1">
                <a:solidFill>
                  <a:srgbClr val="1E1E1E"/>
                </a:solidFill>
                <a:latin typeface="Camber" pitchFamily="2" charset="0"/>
              </a:rPr>
              <a:t>sektora</a:t>
            </a:r>
            <a:r>
              <a:rPr lang="en-US" dirty="0">
                <a:solidFill>
                  <a:srgbClr val="1E1E1E"/>
                </a:solidFill>
                <a:latin typeface="Camber" pitchFamily="2" charset="0"/>
              </a:rPr>
              <a:t> </a:t>
            </a:r>
            <a:r>
              <a:rPr lang="en-US" dirty="0" err="1">
                <a:solidFill>
                  <a:srgbClr val="1E1E1E"/>
                </a:solidFill>
                <a:latin typeface="Camber" pitchFamily="2" charset="0"/>
              </a:rPr>
              <a:t>koja</a:t>
            </a:r>
            <a:r>
              <a:rPr lang="en-US" dirty="0">
                <a:solidFill>
                  <a:srgbClr val="1E1E1E"/>
                </a:solidFill>
                <a:latin typeface="Camber" pitchFamily="2" charset="0"/>
              </a:rPr>
              <a:t> </a:t>
            </a:r>
            <a:r>
              <a:rPr lang="en-US" dirty="0" err="1">
                <a:solidFill>
                  <a:srgbClr val="1E1E1E"/>
                </a:solidFill>
                <a:latin typeface="Camber" pitchFamily="2" charset="0"/>
              </a:rPr>
              <a:t>su</a:t>
            </a:r>
            <a:r>
              <a:rPr lang="en-US" dirty="0">
                <a:solidFill>
                  <a:srgbClr val="1E1E1E"/>
                </a:solidFill>
                <a:latin typeface="Camber" pitchFamily="2" charset="0"/>
              </a:rPr>
              <a:t> </a:t>
            </a:r>
            <a:r>
              <a:rPr lang="en-US" dirty="0" err="1">
                <a:solidFill>
                  <a:srgbClr val="1E1E1E"/>
                </a:solidFill>
                <a:latin typeface="Camber" pitchFamily="2" charset="0"/>
              </a:rPr>
              <a:t>obveznici</a:t>
            </a:r>
            <a:r>
              <a:rPr lang="en-US" dirty="0">
                <a:solidFill>
                  <a:srgbClr val="1E1E1E"/>
                </a:solidFill>
                <a:latin typeface="Camber" pitchFamily="2" charset="0"/>
              </a:rPr>
              <a:t> </a:t>
            </a:r>
            <a:r>
              <a:rPr lang="en-US" dirty="0" err="1">
                <a:solidFill>
                  <a:srgbClr val="1E1E1E"/>
                </a:solidFill>
                <a:latin typeface="Camber" pitchFamily="2" charset="0"/>
              </a:rPr>
              <a:t>primjene</a:t>
            </a:r>
            <a:r>
              <a:rPr lang="en-US" dirty="0">
                <a:solidFill>
                  <a:srgbClr val="1E1E1E"/>
                </a:solidFill>
                <a:latin typeface="Camber" pitchFamily="2" charset="0"/>
              </a:rPr>
              <a:t> </a:t>
            </a:r>
            <a:r>
              <a:rPr lang="en-US" dirty="0" err="1">
                <a:solidFill>
                  <a:srgbClr val="1E1E1E"/>
                </a:solidFill>
                <a:latin typeface="Camber" pitchFamily="2" charset="0"/>
              </a:rPr>
              <a:t>ovog</a:t>
            </a:r>
            <a:r>
              <a:rPr lang="en-US" dirty="0">
                <a:solidFill>
                  <a:srgbClr val="1E1E1E"/>
                </a:solidFill>
                <a:latin typeface="Camber" pitchFamily="2" charset="0"/>
              </a:rPr>
              <a:t> </a:t>
            </a:r>
            <a:r>
              <a:rPr lang="en-US" dirty="0" err="1">
                <a:solidFill>
                  <a:srgbClr val="1E1E1E"/>
                </a:solidFill>
                <a:latin typeface="Camber" pitchFamily="2" charset="0"/>
              </a:rPr>
              <a:t>Zakona</a:t>
            </a:r>
            <a:r>
              <a:rPr lang="en-US" dirty="0">
                <a:solidFill>
                  <a:srgbClr val="1E1E1E"/>
                </a:solidFill>
                <a:latin typeface="Camber" pitchFamily="2" charset="0"/>
              </a:rPr>
              <a:t> </a:t>
            </a:r>
            <a:r>
              <a:rPr lang="en-US" dirty="0" err="1">
                <a:solidFill>
                  <a:srgbClr val="1E1E1E"/>
                </a:solidFill>
                <a:latin typeface="Camber" pitchFamily="2" charset="0"/>
              </a:rPr>
              <a:t>imat</a:t>
            </a:r>
            <a:r>
              <a:rPr lang="en-US" dirty="0">
                <a:solidFill>
                  <a:srgbClr val="1E1E1E"/>
                </a:solidFill>
                <a:latin typeface="Camber" pitchFamily="2" charset="0"/>
              </a:rPr>
              <a:t> </a:t>
            </a:r>
            <a:r>
              <a:rPr lang="en-US" dirty="0" err="1">
                <a:solidFill>
                  <a:srgbClr val="1E1E1E"/>
                </a:solidFill>
                <a:latin typeface="Camber" pitchFamily="2" charset="0"/>
              </a:rPr>
              <a:t>će</a:t>
            </a:r>
            <a:r>
              <a:rPr lang="en-US" dirty="0">
                <a:solidFill>
                  <a:srgbClr val="1E1E1E"/>
                </a:solidFill>
                <a:latin typeface="Camber" pitchFamily="2" charset="0"/>
              </a:rPr>
              <a:t> </a:t>
            </a:r>
            <a:r>
              <a:rPr lang="en-US" dirty="0" err="1">
                <a:solidFill>
                  <a:srgbClr val="1E1E1E"/>
                </a:solidFill>
                <a:latin typeface="Camber" pitchFamily="2" charset="0"/>
              </a:rPr>
              <a:t>osigurana</a:t>
            </a:r>
            <a:r>
              <a:rPr lang="en-US" dirty="0">
                <a:solidFill>
                  <a:srgbClr val="1E1E1E"/>
                </a:solidFill>
                <a:latin typeface="Camber" pitchFamily="2" charset="0"/>
              </a:rPr>
              <a:t> </a:t>
            </a:r>
            <a:r>
              <a:rPr lang="en-US" dirty="0" err="1">
                <a:solidFill>
                  <a:srgbClr val="1E1E1E"/>
                </a:solidFill>
                <a:latin typeface="Camber" pitchFamily="2" charset="0"/>
              </a:rPr>
              <a:t>sredstva</a:t>
            </a:r>
            <a:r>
              <a:rPr lang="en-US" dirty="0">
                <a:solidFill>
                  <a:srgbClr val="1E1E1E"/>
                </a:solidFill>
                <a:latin typeface="Camber" pitchFamily="2" charset="0"/>
              </a:rPr>
              <a:t> u </a:t>
            </a:r>
            <a:r>
              <a:rPr lang="en-US" dirty="0" err="1">
                <a:solidFill>
                  <a:srgbClr val="1E1E1E"/>
                </a:solidFill>
                <a:latin typeface="Camber" pitchFamily="2" charset="0"/>
              </a:rPr>
              <a:t>državnom</a:t>
            </a:r>
            <a:r>
              <a:rPr lang="en-US" dirty="0">
                <a:solidFill>
                  <a:srgbClr val="1E1E1E"/>
                </a:solidFill>
                <a:latin typeface="Camber" pitchFamily="2" charset="0"/>
              </a:rPr>
              <a:t> </a:t>
            </a:r>
            <a:r>
              <a:rPr lang="en-US" dirty="0" err="1">
                <a:solidFill>
                  <a:srgbClr val="1E1E1E"/>
                </a:solidFill>
                <a:latin typeface="Camber" pitchFamily="2" charset="0"/>
              </a:rPr>
              <a:t>proračunu</a:t>
            </a:r>
            <a:r>
              <a:rPr lang="en-US" dirty="0">
                <a:solidFill>
                  <a:srgbClr val="1E1E1E"/>
                </a:solidFill>
                <a:latin typeface="Camber" pitchFamily="2" charset="0"/>
              </a:rPr>
              <a:t> RH u </a:t>
            </a:r>
            <a:r>
              <a:rPr lang="en-US" dirty="0" err="1">
                <a:solidFill>
                  <a:srgbClr val="1E1E1E"/>
                </a:solidFill>
                <a:latin typeface="Camber" pitchFamily="2" charset="0"/>
              </a:rPr>
              <a:t>okviru</a:t>
            </a:r>
            <a:r>
              <a:rPr lang="en-US" dirty="0">
                <a:solidFill>
                  <a:srgbClr val="1E1E1E"/>
                </a:solidFill>
                <a:latin typeface="Camber" pitchFamily="2" charset="0"/>
              </a:rPr>
              <a:t> </a:t>
            </a:r>
            <a:r>
              <a:rPr lang="en-US" dirty="0" err="1">
                <a:solidFill>
                  <a:srgbClr val="1E1E1E"/>
                </a:solidFill>
                <a:latin typeface="Camber" pitchFamily="2" charset="0"/>
              </a:rPr>
              <a:t>svojih</a:t>
            </a:r>
            <a:r>
              <a:rPr lang="en-US" dirty="0">
                <a:solidFill>
                  <a:srgbClr val="1E1E1E"/>
                </a:solidFill>
                <a:latin typeface="Camber" pitchFamily="2" charset="0"/>
              </a:rPr>
              <a:t> </a:t>
            </a:r>
            <a:r>
              <a:rPr lang="en-US" dirty="0" err="1">
                <a:solidFill>
                  <a:srgbClr val="1E1E1E"/>
                </a:solidFill>
                <a:latin typeface="Camber" pitchFamily="2" charset="0"/>
              </a:rPr>
              <a:t>redovnih</a:t>
            </a:r>
            <a:r>
              <a:rPr lang="en-US" dirty="0">
                <a:solidFill>
                  <a:srgbClr val="1E1E1E"/>
                </a:solidFill>
                <a:latin typeface="Camber" pitchFamily="2" charset="0"/>
              </a:rPr>
              <a:t> </a:t>
            </a:r>
            <a:r>
              <a:rPr lang="en-US" dirty="0" err="1">
                <a:solidFill>
                  <a:srgbClr val="1E1E1E"/>
                </a:solidFill>
                <a:latin typeface="Camber" pitchFamily="2" charset="0"/>
              </a:rPr>
              <a:t>aktivnosti</a:t>
            </a:r>
            <a:endParaRPr lang="en-US" dirty="0">
              <a:solidFill>
                <a:srgbClr val="1E1E1E"/>
              </a:solidFill>
              <a:latin typeface="Camber" pitchFamily="2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484835" y="3882349"/>
            <a:ext cx="2905056" cy="38440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sz="1400" b="1" spc="300" dirty="0">
                <a:solidFill>
                  <a:srgbClr val="1E1E1E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amber" pitchFamily="2" charset="0"/>
                <a:ea typeface="Montserrat Semi" charset="0"/>
                <a:cs typeface="Montserrat Semi" charset="0"/>
              </a:rPr>
              <a:t>IZVORI SREDSTAVA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51EEFCE-6309-F74D-B675-4BF380E62C43}"/>
              </a:ext>
            </a:extLst>
          </p:cNvPr>
          <p:cNvSpPr/>
          <p:nvPr/>
        </p:nvSpPr>
        <p:spPr>
          <a:xfrm>
            <a:off x="3194650" y="0"/>
            <a:ext cx="3195241" cy="3153196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sr-Latn-R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3520578" y="283749"/>
            <a:ext cx="2905056" cy="38440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sz="1400" b="1" spc="300" dirty="0">
                <a:solidFill>
                  <a:srgbClr val="1E1E1E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amber" pitchFamily="2" charset="0"/>
                <a:ea typeface="Montserrat Semi" charset="0"/>
                <a:cs typeface="Montserrat Semi" charset="0"/>
              </a:rPr>
              <a:t>OSPOSOBLJAVANJE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3072439" y="626472"/>
            <a:ext cx="332587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err="1">
                <a:solidFill>
                  <a:srgbClr val="1E1E1E"/>
                </a:solidFill>
                <a:latin typeface="Camber" pitchFamily="2" charset="0"/>
                <a:ea typeface="Lato" charset="0"/>
                <a:cs typeface="Lato" charset="0"/>
              </a:rPr>
              <a:t>Obavezno</a:t>
            </a:r>
            <a:r>
              <a:rPr lang="en-US" dirty="0">
                <a:solidFill>
                  <a:srgbClr val="1E1E1E"/>
                </a:solidFill>
                <a:latin typeface="Camber" pitchFamily="2" charset="0"/>
                <a:ea typeface="Lato" charset="0"/>
                <a:cs typeface="Lato" charset="0"/>
              </a:rPr>
              <a:t> </a:t>
            </a:r>
            <a:r>
              <a:rPr lang="en-US" dirty="0" err="1">
                <a:solidFill>
                  <a:srgbClr val="1E1E1E"/>
                </a:solidFill>
                <a:latin typeface="Camber" pitchFamily="2" charset="0"/>
                <a:ea typeface="Lato" charset="0"/>
                <a:cs typeface="Lato" charset="0"/>
              </a:rPr>
              <a:t>provođenje</a:t>
            </a:r>
            <a:r>
              <a:rPr lang="en-US" dirty="0">
                <a:solidFill>
                  <a:srgbClr val="1E1E1E"/>
                </a:solidFill>
                <a:latin typeface="Camber" pitchFamily="2" charset="0"/>
                <a:ea typeface="Lato" charset="0"/>
                <a:cs typeface="Lato" charset="0"/>
              </a:rPr>
              <a:t> </a:t>
            </a:r>
            <a:r>
              <a:rPr lang="en-US" dirty="0" err="1">
                <a:solidFill>
                  <a:srgbClr val="1E1E1E"/>
                </a:solidFill>
                <a:latin typeface="Camber" pitchFamily="2" charset="0"/>
                <a:ea typeface="Lato" charset="0"/>
                <a:cs typeface="Lato" charset="0"/>
              </a:rPr>
              <a:t>aktivnosti</a:t>
            </a:r>
            <a:r>
              <a:rPr lang="en-US" dirty="0">
                <a:solidFill>
                  <a:srgbClr val="1E1E1E"/>
                </a:solidFill>
                <a:latin typeface="Camber" pitchFamily="2" charset="0"/>
                <a:ea typeface="Lato" charset="0"/>
                <a:cs typeface="Lato" charset="0"/>
              </a:rPr>
              <a:t> </a:t>
            </a:r>
            <a:r>
              <a:rPr lang="en-US" dirty="0" err="1">
                <a:solidFill>
                  <a:srgbClr val="1E1E1E"/>
                </a:solidFill>
                <a:latin typeface="Camber" pitchFamily="2" charset="0"/>
                <a:ea typeface="Lato" charset="0"/>
                <a:cs typeface="Lato" charset="0"/>
              </a:rPr>
              <a:t>osposobljavanja</a:t>
            </a:r>
            <a:r>
              <a:rPr lang="en-US" dirty="0">
                <a:solidFill>
                  <a:srgbClr val="1E1E1E"/>
                </a:solidFill>
                <a:latin typeface="Camber" pitchFamily="2" charset="0"/>
                <a:ea typeface="Lato" charset="0"/>
                <a:cs typeface="Lato" charset="0"/>
              </a:rPr>
              <a:t> </a:t>
            </a:r>
            <a:r>
              <a:rPr lang="en-US" dirty="0" err="1">
                <a:solidFill>
                  <a:srgbClr val="1E1E1E"/>
                </a:solidFill>
                <a:latin typeface="Camber" pitchFamily="2" charset="0"/>
                <a:ea typeface="Lato" charset="0"/>
                <a:cs typeface="Lato" charset="0"/>
              </a:rPr>
              <a:t>i</a:t>
            </a:r>
            <a:r>
              <a:rPr lang="en-US" dirty="0">
                <a:solidFill>
                  <a:srgbClr val="1E1E1E"/>
                </a:solidFill>
                <a:latin typeface="Camber" pitchFamily="2" charset="0"/>
                <a:ea typeface="Lato" charset="0"/>
                <a:cs typeface="Lato" charset="0"/>
              </a:rPr>
              <a:t> </a:t>
            </a:r>
            <a:r>
              <a:rPr lang="en-US" dirty="0" err="1">
                <a:solidFill>
                  <a:srgbClr val="1E1E1E"/>
                </a:solidFill>
                <a:latin typeface="Camber" pitchFamily="2" charset="0"/>
                <a:ea typeface="Lato" charset="0"/>
                <a:cs typeface="Lato" charset="0"/>
              </a:rPr>
              <a:t>podizanja</a:t>
            </a:r>
            <a:r>
              <a:rPr lang="en-US" dirty="0">
                <a:solidFill>
                  <a:srgbClr val="1E1E1E"/>
                </a:solidFill>
                <a:latin typeface="Camber" pitchFamily="2" charset="0"/>
                <a:ea typeface="Lato" charset="0"/>
                <a:cs typeface="Lato" charset="0"/>
              </a:rPr>
              <a:t> </a:t>
            </a:r>
            <a:r>
              <a:rPr lang="en-US" dirty="0" err="1">
                <a:solidFill>
                  <a:srgbClr val="1E1E1E"/>
                </a:solidFill>
                <a:latin typeface="Camber" pitchFamily="2" charset="0"/>
                <a:ea typeface="Lato" charset="0"/>
                <a:cs typeface="Lato" charset="0"/>
              </a:rPr>
              <a:t>svijesti</a:t>
            </a:r>
            <a:r>
              <a:rPr lang="en-US" dirty="0">
                <a:solidFill>
                  <a:srgbClr val="1E1E1E"/>
                </a:solidFill>
                <a:latin typeface="Camber" pitchFamily="2" charset="0"/>
                <a:ea typeface="Lato" charset="0"/>
                <a:cs typeface="Lato" charset="0"/>
              </a:rPr>
              <a:t> </a:t>
            </a:r>
            <a:r>
              <a:rPr lang="en-US" dirty="0" err="1">
                <a:solidFill>
                  <a:srgbClr val="1E1E1E"/>
                </a:solidFill>
                <a:latin typeface="Camber" pitchFamily="2" charset="0"/>
                <a:ea typeface="Lato" charset="0"/>
                <a:cs typeface="Lato" charset="0"/>
              </a:rPr>
              <a:t>tijela</a:t>
            </a:r>
            <a:r>
              <a:rPr lang="en-US" dirty="0">
                <a:solidFill>
                  <a:srgbClr val="1E1E1E"/>
                </a:solidFill>
                <a:latin typeface="Camber" pitchFamily="2" charset="0"/>
                <a:ea typeface="Lato" charset="0"/>
                <a:cs typeface="Lato" charset="0"/>
              </a:rPr>
              <a:t> </a:t>
            </a:r>
            <a:r>
              <a:rPr lang="en-US" dirty="0" err="1">
                <a:solidFill>
                  <a:srgbClr val="1E1E1E"/>
                </a:solidFill>
                <a:latin typeface="Camber" pitchFamily="2" charset="0"/>
                <a:ea typeface="Lato" charset="0"/>
                <a:cs typeface="Lato" charset="0"/>
              </a:rPr>
              <a:t>javnog</a:t>
            </a:r>
            <a:r>
              <a:rPr lang="en-US" dirty="0">
                <a:solidFill>
                  <a:srgbClr val="1E1E1E"/>
                </a:solidFill>
                <a:latin typeface="Camber" pitchFamily="2" charset="0"/>
                <a:ea typeface="Lato" charset="0"/>
                <a:cs typeface="Lato" charset="0"/>
              </a:rPr>
              <a:t> </a:t>
            </a:r>
            <a:r>
              <a:rPr lang="en-US" dirty="0" err="1">
                <a:solidFill>
                  <a:srgbClr val="1E1E1E"/>
                </a:solidFill>
                <a:latin typeface="Camber" pitchFamily="2" charset="0"/>
                <a:ea typeface="Lato" charset="0"/>
                <a:cs typeface="Lato" charset="0"/>
              </a:rPr>
              <a:t>sektora</a:t>
            </a:r>
            <a:r>
              <a:rPr lang="en-US" dirty="0">
                <a:solidFill>
                  <a:srgbClr val="1E1E1E"/>
                </a:solidFill>
                <a:latin typeface="Camber" pitchFamily="2" charset="0"/>
                <a:ea typeface="Lato" charset="0"/>
                <a:cs typeface="Lato" charset="0"/>
              </a:rPr>
              <a:t> u </a:t>
            </a:r>
            <a:r>
              <a:rPr lang="en-US" dirty="0" err="1">
                <a:solidFill>
                  <a:srgbClr val="1E1E1E"/>
                </a:solidFill>
                <a:latin typeface="Camber" pitchFamily="2" charset="0"/>
                <a:ea typeface="Lato" charset="0"/>
                <a:cs typeface="Lato" charset="0"/>
              </a:rPr>
              <a:t>vezi</a:t>
            </a:r>
            <a:r>
              <a:rPr lang="en-US" dirty="0">
                <a:solidFill>
                  <a:srgbClr val="1E1E1E"/>
                </a:solidFill>
                <a:latin typeface="Camber" pitchFamily="2" charset="0"/>
                <a:ea typeface="Lato" charset="0"/>
                <a:cs typeface="Lato" charset="0"/>
              </a:rPr>
              <a:t> </a:t>
            </a:r>
            <a:r>
              <a:rPr lang="en-US" dirty="0" err="1">
                <a:solidFill>
                  <a:srgbClr val="1E1E1E"/>
                </a:solidFill>
                <a:latin typeface="Camber" pitchFamily="2" charset="0"/>
                <a:ea typeface="Lato" charset="0"/>
                <a:cs typeface="Lato" charset="0"/>
              </a:rPr>
              <a:t>pristupačnosti</a:t>
            </a:r>
            <a:endParaRPr lang="en-US" dirty="0">
              <a:solidFill>
                <a:srgbClr val="1E1E1E"/>
              </a:solidFill>
              <a:latin typeface="Camber" pitchFamily="2" charset="0"/>
              <a:ea typeface="Lato" charset="0"/>
              <a:cs typeface="Lato" charset="0"/>
            </a:endParaRPr>
          </a:p>
          <a:p>
            <a:pPr algn="r"/>
            <a:endParaRPr lang="en-US" dirty="0">
              <a:solidFill>
                <a:srgbClr val="1E1E1E"/>
              </a:solidFill>
              <a:latin typeface="Camber" pitchFamily="2" charset="0"/>
              <a:ea typeface="Lato" charset="0"/>
              <a:cs typeface="Lato" charset="0"/>
            </a:endParaRPr>
          </a:p>
          <a:p>
            <a:pPr algn="r"/>
            <a:r>
              <a:rPr lang="en-US" dirty="0" err="1">
                <a:solidFill>
                  <a:srgbClr val="1E1E1E"/>
                </a:solidFill>
                <a:latin typeface="Camber" pitchFamily="2" charset="0"/>
                <a:ea typeface="Lato" charset="0"/>
                <a:cs typeface="Lato" charset="0"/>
              </a:rPr>
              <a:t>Provode</a:t>
            </a:r>
            <a:r>
              <a:rPr lang="en-US" dirty="0">
                <a:solidFill>
                  <a:srgbClr val="1E1E1E"/>
                </a:solidFill>
                <a:latin typeface="Camber" pitchFamily="2" charset="0"/>
                <a:ea typeface="Lato" charset="0"/>
                <a:cs typeface="Lato" charset="0"/>
              </a:rPr>
              <a:t>: </a:t>
            </a:r>
          </a:p>
          <a:p>
            <a:pPr algn="r"/>
            <a:r>
              <a:rPr lang="en-US" dirty="0" err="1">
                <a:solidFill>
                  <a:srgbClr val="1E1E1E"/>
                </a:solidFill>
                <a:latin typeface="Camber" pitchFamily="2" charset="0"/>
                <a:ea typeface="Lato" charset="0"/>
                <a:cs typeface="Lato" charset="0"/>
              </a:rPr>
              <a:t>Povjerenik</a:t>
            </a:r>
            <a:r>
              <a:rPr lang="en-US" dirty="0">
                <a:solidFill>
                  <a:srgbClr val="1E1E1E"/>
                </a:solidFill>
                <a:latin typeface="Camber" pitchFamily="2" charset="0"/>
                <a:ea typeface="Lato" charset="0"/>
                <a:cs typeface="Lato" charset="0"/>
              </a:rPr>
              <a:t> za </a:t>
            </a:r>
            <a:r>
              <a:rPr lang="en-US" dirty="0" err="1">
                <a:solidFill>
                  <a:srgbClr val="1E1E1E"/>
                </a:solidFill>
                <a:latin typeface="Camber" pitchFamily="2" charset="0"/>
                <a:ea typeface="Lato" charset="0"/>
                <a:cs typeface="Lato" charset="0"/>
              </a:rPr>
              <a:t>informiranje</a:t>
            </a:r>
            <a:r>
              <a:rPr lang="en-US" dirty="0">
                <a:solidFill>
                  <a:srgbClr val="1E1E1E"/>
                </a:solidFill>
                <a:latin typeface="Camber" pitchFamily="2" charset="0"/>
                <a:ea typeface="Lato" charset="0"/>
                <a:cs typeface="Lato" charset="0"/>
              </a:rPr>
              <a:t>,</a:t>
            </a:r>
          </a:p>
          <a:p>
            <a:pPr algn="r"/>
            <a:r>
              <a:rPr lang="en-US" dirty="0" err="1">
                <a:solidFill>
                  <a:srgbClr val="1E1E1E"/>
                </a:solidFill>
                <a:latin typeface="Camber" pitchFamily="2" charset="0"/>
                <a:ea typeface="Lato" charset="0"/>
                <a:cs typeface="Lato" charset="0"/>
              </a:rPr>
              <a:t>Državna</a:t>
            </a:r>
            <a:r>
              <a:rPr lang="en-US" dirty="0">
                <a:solidFill>
                  <a:srgbClr val="1E1E1E"/>
                </a:solidFill>
                <a:latin typeface="Camber" pitchFamily="2" charset="0"/>
                <a:ea typeface="Lato" charset="0"/>
                <a:cs typeface="Lato" charset="0"/>
              </a:rPr>
              <a:t> </a:t>
            </a:r>
            <a:r>
              <a:rPr lang="en-US" dirty="0" err="1">
                <a:solidFill>
                  <a:srgbClr val="1E1E1E"/>
                </a:solidFill>
                <a:latin typeface="Camber" pitchFamily="2" charset="0"/>
                <a:ea typeface="Lato" charset="0"/>
                <a:cs typeface="Lato" charset="0"/>
              </a:rPr>
              <a:t>škola</a:t>
            </a:r>
            <a:r>
              <a:rPr lang="en-US" dirty="0">
                <a:solidFill>
                  <a:srgbClr val="1E1E1E"/>
                </a:solidFill>
                <a:latin typeface="Camber" pitchFamily="2" charset="0"/>
                <a:ea typeface="Lato" charset="0"/>
                <a:cs typeface="Lato" charset="0"/>
              </a:rPr>
              <a:t> </a:t>
            </a:r>
            <a:r>
              <a:rPr lang="en-US" dirty="0" err="1">
                <a:solidFill>
                  <a:srgbClr val="1E1E1E"/>
                </a:solidFill>
                <a:latin typeface="Camber" pitchFamily="2" charset="0"/>
                <a:ea typeface="Lato" charset="0"/>
                <a:cs typeface="Lato" charset="0"/>
              </a:rPr>
              <a:t>za</a:t>
            </a:r>
            <a:r>
              <a:rPr lang="en-US" dirty="0">
                <a:solidFill>
                  <a:srgbClr val="1E1E1E"/>
                </a:solidFill>
                <a:latin typeface="Camber" pitchFamily="2" charset="0"/>
                <a:ea typeface="Lato" charset="0"/>
                <a:cs typeface="Lato" charset="0"/>
              </a:rPr>
              <a:t> </a:t>
            </a:r>
            <a:r>
              <a:rPr lang="en-US" dirty="0" err="1">
                <a:solidFill>
                  <a:srgbClr val="1E1E1E"/>
                </a:solidFill>
                <a:latin typeface="Camber" pitchFamily="2" charset="0"/>
                <a:ea typeface="Lato" charset="0"/>
                <a:cs typeface="Lato" charset="0"/>
              </a:rPr>
              <a:t>javnu</a:t>
            </a:r>
            <a:r>
              <a:rPr lang="en-US" dirty="0">
                <a:solidFill>
                  <a:srgbClr val="1E1E1E"/>
                </a:solidFill>
                <a:latin typeface="Camber" pitchFamily="2" charset="0"/>
                <a:ea typeface="Lato" charset="0"/>
                <a:cs typeface="Lato" charset="0"/>
              </a:rPr>
              <a:t> </a:t>
            </a:r>
            <a:r>
              <a:rPr lang="en-US" dirty="0" err="1">
                <a:solidFill>
                  <a:srgbClr val="1E1E1E"/>
                </a:solidFill>
                <a:latin typeface="Camber" pitchFamily="2" charset="0"/>
                <a:ea typeface="Lato" charset="0"/>
                <a:cs typeface="Lato" charset="0"/>
              </a:rPr>
              <a:t>upravu</a:t>
            </a:r>
            <a:r>
              <a:rPr lang="en-US" dirty="0">
                <a:solidFill>
                  <a:srgbClr val="1E1E1E"/>
                </a:solidFill>
                <a:latin typeface="Camber" pitchFamily="2" charset="0"/>
                <a:ea typeface="Lato" charset="0"/>
                <a:cs typeface="Lato" charset="0"/>
              </a:rPr>
              <a:t>, SDURDD </a:t>
            </a:r>
            <a:r>
              <a:rPr lang="en-US" dirty="0" err="1">
                <a:solidFill>
                  <a:srgbClr val="1E1E1E"/>
                </a:solidFill>
                <a:latin typeface="Camber" pitchFamily="2" charset="0"/>
                <a:ea typeface="Lato" charset="0"/>
                <a:cs typeface="Lato" charset="0"/>
              </a:rPr>
              <a:t>i</a:t>
            </a:r>
            <a:r>
              <a:rPr lang="en-US" dirty="0">
                <a:solidFill>
                  <a:srgbClr val="1E1E1E"/>
                </a:solidFill>
                <a:latin typeface="Camber" pitchFamily="2" charset="0"/>
                <a:ea typeface="Lato" charset="0"/>
                <a:cs typeface="Lato" charset="0"/>
              </a:rPr>
              <a:t> </a:t>
            </a:r>
            <a:r>
              <a:rPr lang="en-US" dirty="0" err="1">
                <a:solidFill>
                  <a:srgbClr val="1E1E1E"/>
                </a:solidFill>
                <a:latin typeface="Camber" pitchFamily="2" charset="0"/>
                <a:ea typeface="Lato" charset="0"/>
                <a:cs typeface="Lato" charset="0"/>
              </a:rPr>
              <a:t>krovna</a:t>
            </a:r>
            <a:r>
              <a:rPr lang="en-US" dirty="0">
                <a:solidFill>
                  <a:srgbClr val="1E1E1E"/>
                </a:solidFill>
                <a:latin typeface="Camber" pitchFamily="2" charset="0"/>
                <a:ea typeface="Lato" charset="0"/>
                <a:cs typeface="Lato" charset="0"/>
              </a:rPr>
              <a:t> </a:t>
            </a:r>
            <a:r>
              <a:rPr lang="en-US" dirty="0" err="1">
                <a:solidFill>
                  <a:srgbClr val="1E1E1E"/>
                </a:solidFill>
                <a:latin typeface="Camber" pitchFamily="2" charset="0"/>
                <a:ea typeface="Lato" charset="0"/>
                <a:cs typeface="Lato" charset="0"/>
              </a:rPr>
              <a:t>nacionalna</a:t>
            </a:r>
            <a:r>
              <a:rPr lang="en-US" dirty="0">
                <a:solidFill>
                  <a:srgbClr val="1E1E1E"/>
                </a:solidFill>
                <a:latin typeface="Camber" pitchFamily="2" charset="0"/>
                <a:ea typeface="Lato" charset="0"/>
                <a:cs typeface="Lato" charset="0"/>
              </a:rPr>
              <a:t> </a:t>
            </a:r>
            <a:r>
              <a:rPr lang="en-US" dirty="0" err="1">
                <a:solidFill>
                  <a:srgbClr val="1E1E1E"/>
                </a:solidFill>
                <a:latin typeface="Camber" pitchFamily="2" charset="0"/>
                <a:ea typeface="Lato" charset="0"/>
                <a:cs typeface="Lato" charset="0"/>
              </a:rPr>
              <a:t>organizacija</a:t>
            </a:r>
            <a:r>
              <a:rPr lang="en-US" dirty="0">
                <a:solidFill>
                  <a:srgbClr val="1E1E1E"/>
                </a:solidFill>
                <a:latin typeface="Camber" pitchFamily="2" charset="0"/>
                <a:ea typeface="Lato" charset="0"/>
                <a:cs typeface="Lato" charset="0"/>
              </a:rPr>
              <a:t> </a:t>
            </a:r>
            <a:r>
              <a:rPr lang="en-US" dirty="0" err="1">
                <a:solidFill>
                  <a:srgbClr val="1E1E1E"/>
                </a:solidFill>
                <a:latin typeface="Camber" pitchFamily="2" charset="0"/>
                <a:ea typeface="Lato" charset="0"/>
                <a:cs typeface="Lato" charset="0"/>
              </a:rPr>
              <a:t>osoba</a:t>
            </a:r>
            <a:r>
              <a:rPr lang="en-US" dirty="0">
                <a:solidFill>
                  <a:srgbClr val="1E1E1E"/>
                </a:solidFill>
                <a:latin typeface="Camber" pitchFamily="2" charset="0"/>
                <a:ea typeface="Lato" charset="0"/>
                <a:cs typeface="Lato" charset="0"/>
              </a:rPr>
              <a:t> s </a:t>
            </a:r>
            <a:r>
              <a:rPr lang="en-US" dirty="0" err="1">
                <a:solidFill>
                  <a:srgbClr val="1E1E1E"/>
                </a:solidFill>
                <a:latin typeface="Camber" pitchFamily="2" charset="0"/>
                <a:ea typeface="Lato" charset="0"/>
                <a:cs typeface="Lato" charset="0"/>
              </a:rPr>
              <a:t>invaliditetom</a:t>
            </a:r>
            <a:r>
              <a:rPr lang="en-US" dirty="0">
                <a:solidFill>
                  <a:srgbClr val="1E1E1E"/>
                </a:solidFill>
                <a:latin typeface="Camber" pitchFamily="2" charset="0"/>
                <a:ea typeface="Lato" charset="0"/>
                <a:cs typeface="Lato" charset="0"/>
              </a:rPr>
              <a:t> (OSI)</a:t>
            </a:r>
          </a:p>
        </p:txBody>
      </p:sp>
    </p:spTree>
    <p:extLst>
      <p:ext uri="{BB962C8B-B14F-4D97-AF65-F5344CB8AC3E}">
        <p14:creationId xmlns:p14="http://schemas.microsoft.com/office/powerpoint/2010/main" val="2139438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 descr="Fotografija ruke koja drži budilicu s kazaljkama poklopljenim na 12 sati" title="Fotografija ruke koja drži budilicu"/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alphaModFix amt="97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637" b="7637"/>
          <a:stretch>
            <a:fillRect/>
          </a:stretch>
        </p:blipFill>
        <p:spPr>
          <a:xfrm>
            <a:off x="3175" y="0"/>
            <a:ext cx="12188825" cy="6858000"/>
          </a:xfrm>
        </p:spPr>
      </p:pic>
      <p:sp>
        <p:nvSpPr>
          <p:cNvPr id="10" name="TextBox 9"/>
          <p:cNvSpPr txBox="1"/>
          <p:nvPr/>
        </p:nvSpPr>
        <p:spPr>
          <a:xfrm>
            <a:off x="8029756" y="4976077"/>
            <a:ext cx="4262162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900" b="1" spc="300" dirty="0">
                <a:solidFill>
                  <a:schemeClr val="bg1"/>
                </a:solidFill>
                <a:latin typeface="Camber" pitchFamily="2" charset="0"/>
                <a:ea typeface="Playfair Display SC" charset="0"/>
                <a:cs typeface="Playfair Display SC" charset="0"/>
              </a:rPr>
              <a:t>ROKOVI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584970" y="5899976"/>
            <a:ext cx="3579111" cy="3790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sz="1400" b="1" spc="600" dirty="0">
                <a:solidFill>
                  <a:schemeClr val="bg2"/>
                </a:solidFill>
                <a:latin typeface="Montserrat Semi" charset="0"/>
                <a:ea typeface="Montserrat Semi" charset="0"/>
                <a:cs typeface="Montserrat Semi" charset="0"/>
              </a:rPr>
              <a:t>23. RUJNA 2019.</a:t>
            </a:r>
          </a:p>
        </p:txBody>
      </p:sp>
      <p:sp>
        <p:nvSpPr>
          <p:cNvPr id="8" name="Shape 351"/>
          <p:cNvSpPr/>
          <p:nvPr/>
        </p:nvSpPr>
        <p:spPr>
          <a:xfrm>
            <a:off x="7380890" y="819714"/>
            <a:ext cx="4262162" cy="3950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5709" tIns="35709" rIns="35709" bIns="35709">
            <a:spAutoFit/>
          </a:bodyPr>
          <a:lstStyle>
            <a:lvl1pPr>
              <a:defRPr sz="3000" i="1" spc="269">
                <a:latin typeface="Didot"/>
                <a:ea typeface="Didot"/>
                <a:cs typeface="Didot"/>
                <a:sym typeface="Didot"/>
              </a:defRPr>
            </a:lvl1pPr>
          </a:lstStyle>
          <a:p>
            <a:pPr algn="r"/>
            <a:r>
              <a:rPr lang="hr-HR" sz="1800" i="0" dirty="0">
                <a:solidFill>
                  <a:schemeClr val="bg1"/>
                </a:solidFill>
                <a:latin typeface="Camber" pitchFamily="2" charset="0"/>
              </a:rPr>
              <a:t>za mrežne stranice tijela javnog sektora objavljene </a:t>
            </a:r>
            <a:r>
              <a:rPr lang="hr-HR" sz="1800" b="1" i="0" dirty="0">
                <a:solidFill>
                  <a:schemeClr val="bg1"/>
                </a:solidFill>
                <a:latin typeface="Camber" pitchFamily="2" charset="0"/>
              </a:rPr>
              <a:t>poslije</a:t>
            </a:r>
            <a:r>
              <a:rPr lang="hr-HR" sz="1800" i="0" dirty="0">
                <a:solidFill>
                  <a:schemeClr val="bg1"/>
                </a:solidFill>
                <a:latin typeface="Camber" pitchFamily="2" charset="0"/>
              </a:rPr>
              <a:t> 23. rujna 2018. godine </a:t>
            </a:r>
          </a:p>
          <a:p>
            <a:pPr algn="r"/>
            <a:r>
              <a:rPr lang="hr-HR" sz="1800" i="0" dirty="0">
                <a:solidFill>
                  <a:schemeClr val="bg1"/>
                </a:solidFill>
                <a:latin typeface="Camber" pitchFamily="2" charset="0"/>
              </a:rPr>
              <a:t>od </a:t>
            </a:r>
            <a:r>
              <a:rPr lang="hr-HR" sz="1800" b="1" i="0" u="sng" dirty="0">
                <a:solidFill>
                  <a:srgbClr val="FF2600"/>
                </a:solidFill>
                <a:latin typeface="Camber" pitchFamily="2" charset="0"/>
              </a:rPr>
              <a:t>23. rujna 2019.</a:t>
            </a:r>
            <a:r>
              <a:rPr lang="hr-HR" sz="1800" b="1" i="0" u="sng" dirty="0">
                <a:solidFill>
                  <a:schemeClr val="bg1"/>
                </a:solidFill>
                <a:latin typeface="Camber" pitchFamily="2" charset="0"/>
              </a:rPr>
              <a:t> </a:t>
            </a:r>
            <a:r>
              <a:rPr lang="hr-HR" sz="1800" i="0" u="sng" dirty="0">
                <a:solidFill>
                  <a:schemeClr val="bg1"/>
                </a:solidFill>
                <a:latin typeface="Camber" pitchFamily="2" charset="0"/>
              </a:rPr>
              <a:t>godine</a:t>
            </a:r>
          </a:p>
          <a:p>
            <a:pPr algn="r"/>
            <a:endParaRPr lang="en-US" sz="1800" i="0" dirty="0">
              <a:solidFill>
                <a:schemeClr val="bg1"/>
              </a:solidFill>
              <a:latin typeface="Camber" pitchFamily="2" charset="0"/>
            </a:endParaRPr>
          </a:p>
          <a:p>
            <a:pPr algn="r"/>
            <a:r>
              <a:rPr lang="hr-HR" sz="1800" i="0" dirty="0">
                <a:solidFill>
                  <a:schemeClr val="bg1"/>
                </a:solidFill>
                <a:latin typeface="Camber" pitchFamily="2" charset="0"/>
              </a:rPr>
              <a:t>za mrežne stranice tijela javnog sektora objavljene </a:t>
            </a:r>
            <a:r>
              <a:rPr lang="hr-HR" sz="1800" b="1" i="0" dirty="0">
                <a:solidFill>
                  <a:schemeClr val="bg1"/>
                </a:solidFill>
                <a:latin typeface="Camber" pitchFamily="2" charset="0"/>
              </a:rPr>
              <a:t>prije</a:t>
            </a:r>
            <a:r>
              <a:rPr lang="hr-HR" sz="1800" i="0" dirty="0">
                <a:solidFill>
                  <a:schemeClr val="bg1"/>
                </a:solidFill>
                <a:latin typeface="Camber" pitchFamily="2" charset="0"/>
              </a:rPr>
              <a:t> 23. rujna 2018. godine </a:t>
            </a:r>
          </a:p>
          <a:p>
            <a:pPr algn="r"/>
            <a:r>
              <a:rPr lang="hr-HR" sz="1800" i="0" dirty="0">
                <a:solidFill>
                  <a:schemeClr val="bg1"/>
                </a:solidFill>
                <a:latin typeface="Camber" pitchFamily="2" charset="0"/>
              </a:rPr>
              <a:t>od </a:t>
            </a:r>
            <a:r>
              <a:rPr lang="hr-HR" sz="1800" b="1" i="0" u="sng" dirty="0">
                <a:solidFill>
                  <a:srgbClr val="FF2600"/>
                </a:solidFill>
                <a:latin typeface="Camber" pitchFamily="2" charset="0"/>
              </a:rPr>
              <a:t>23. rujna 2020</a:t>
            </a:r>
            <a:r>
              <a:rPr lang="hr-HR" sz="1800" b="1" i="0" u="sng" dirty="0">
                <a:solidFill>
                  <a:schemeClr val="bg1"/>
                </a:solidFill>
                <a:latin typeface="Camber" pitchFamily="2" charset="0"/>
              </a:rPr>
              <a:t>. </a:t>
            </a:r>
            <a:r>
              <a:rPr lang="hr-HR" sz="1800" i="0" u="sng" dirty="0">
                <a:solidFill>
                  <a:schemeClr val="bg1"/>
                </a:solidFill>
                <a:latin typeface="Camber" pitchFamily="2" charset="0"/>
              </a:rPr>
              <a:t>godine</a:t>
            </a:r>
          </a:p>
          <a:p>
            <a:pPr algn="r"/>
            <a:endParaRPr lang="en-US" sz="1800" i="0" dirty="0">
              <a:solidFill>
                <a:schemeClr val="bg1"/>
              </a:solidFill>
              <a:latin typeface="Camber" pitchFamily="2" charset="0"/>
            </a:endParaRPr>
          </a:p>
          <a:p>
            <a:pPr algn="r"/>
            <a:r>
              <a:rPr lang="hr-HR" sz="1800" i="0" dirty="0">
                <a:solidFill>
                  <a:schemeClr val="bg1"/>
                </a:solidFill>
                <a:latin typeface="Camber" pitchFamily="2" charset="0"/>
              </a:rPr>
              <a:t>za programska rješenja za pokretne uređaje (aplikacije) tijela javnog sektora </a:t>
            </a:r>
          </a:p>
          <a:p>
            <a:pPr algn="r"/>
            <a:r>
              <a:rPr lang="hr-HR" sz="1800" i="0" dirty="0">
                <a:solidFill>
                  <a:schemeClr val="bg1"/>
                </a:solidFill>
                <a:latin typeface="Camber" pitchFamily="2" charset="0"/>
              </a:rPr>
              <a:t>od </a:t>
            </a:r>
            <a:r>
              <a:rPr lang="hr-HR" sz="1800" b="1" i="0" u="sng" dirty="0">
                <a:solidFill>
                  <a:srgbClr val="FF2600"/>
                </a:solidFill>
                <a:latin typeface="Camber" pitchFamily="2" charset="0"/>
              </a:rPr>
              <a:t>23. rujna 2021.</a:t>
            </a:r>
            <a:r>
              <a:rPr lang="hr-HR" sz="1800" i="0" u="sng" dirty="0">
                <a:solidFill>
                  <a:schemeClr val="bg1"/>
                </a:solidFill>
                <a:latin typeface="Camber" pitchFamily="2" charset="0"/>
              </a:rPr>
              <a:t> godine</a:t>
            </a:r>
            <a:endParaRPr lang="en-US" sz="1800" i="0" u="sng" dirty="0">
              <a:solidFill>
                <a:schemeClr val="bg1"/>
              </a:solidFill>
              <a:latin typeface="Camber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E6431EC-F88A-7A42-8DB9-DF26A8772BC5}"/>
              </a:ext>
            </a:extLst>
          </p:cNvPr>
          <p:cNvSpPr txBox="1"/>
          <p:nvPr/>
        </p:nvSpPr>
        <p:spPr>
          <a:xfrm>
            <a:off x="4708537" y="5839251"/>
            <a:ext cx="7036021" cy="3844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sz="1400" b="1" spc="600" dirty="0">
                <a:solidFill>
                  <a:schemeClr val="bg1"/>
                </a:solidFill>
                <a:latin typeface="Camber" pitchFamily="2" charset="0"/>
                <a:ea typeface="Montserrat Semi" charset="0"/>
                <a:cs typeface="Montserrat Semi" charset="0"/>
              </a:rPr>
              <a:t>ZA USKLAĐIVANJE WEBOVA </a:t>
            </a:r>
            <a:r>
              <a:rPr lang="en-US" sz="1400" b="1" spc="600" dirty="0" err="1">
                <a:solidFill>
                  <a:schemeClr val="bg1"/>
                </a:solidFill>
                <a:latin typeface="Camber" pitchFamily="2" charset="0"/>
                <a:ea typeface="Montserrat Semi" charset="0"/>
                <a:cs typeface="Montserrat Semi" charset="0"/>
              </a:rPr>
              <a:t>i</a:t>
            </a:r>
            <a:r>
              <a:rPr lang="en-US" sz="1400" b="1" spc="600" dirty="0">
                <a:solidFill>
                  <a:schemeClr val="bg1"/>
                </a:solidFill>
                <a:latin typeface="Camber" pitchFamily="2" charset="0"/>
                <a:ea typeface="Montserrat Semi" charset="0"/>
                <a:cs typeface="Montserrat Semi" charset="0"/>
              </a:rPr>
              <a:t> APP-ova</a:t>
            </a:r>
          </a:p>
        </p:txBody>
      </p:sp>
    </p:spTree>
    <p:extLst>
      <p:ext uri="{BB962C8B-B14F-4D97-AF65-F5344CB8AC3E}">
        <p14:creationId xmlns:p14="http://schemas.microsoft.com/office/powerpoint/2010/main" val="410672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5">
            <a:extLst>
              <a:ext uri="{FF2B5EF4-FFF2-40B4-BE49-F238E27FC236}">
                <a16:creationId xmlns:a16="http://schemas.microsoft.com/office/drawing/2014/main" id="{ECF6251F-ECC0-AC4F-910A-D05CB14971C5}"/>
              </a:ext>
            </a:extLst>
          </p:cNvPr>
          <p:cNvSpPr/>
          <p:nvPr/>
        </p:nvSpPr>
        <p:spPr>
          <a:xfrm>
            <a:off x="-32882" y="0"/>
            <a:ext cx="12224882" cy="6927820"/>
          </a:xfrm>
          <a:prstGeom prst="rect">
            <a:avLst/>
          </a:prstGeom>
          <a:solidFill>
            <a:srgbClr val="1E1E1E"/>
          </a:solidFill>
          <a:ln w="12700">
            <a:miter lim="400000"/>
          </a:ln>
        </p:spPr>
        <p:txBody>
          <a:bodyPr lIns="45719" rIns="45719"/>
          <a:lstStyle/>
          <a:p>
            <a:r>
              <a:rPr lang="hr-HR" dirty="0"/>
              <a:t>=!"</a:t>
            </a:r>
            <a:endParaRPr dirty="0"/>
          </a:p>
        </p:txBody>
      </p:sp>
      <p:sp>
        <p:nvSpPr>
          <p:cNvPr id="314" name="Rectangle 5"/>
          <p:cNvSpPr/>
          <p:nvPr/>
        </p:nvSpPr>
        <p:spPr>
          <a:xfrm>
            <a:off x="408876" y="2438400"/>
            <a:ext cx="11022802" cy="3052699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</p:spPr>
        <p:txBody>
          <a:bodyPr lIns="45719" rIns="45719"/>
          <a:lstStyle/>
          <a:p>
            <a:endParaRPr dirty="0">
              <a:solidFill>
                <a:srgbClr val="FF0000"/>
              </a:solidFill>
              <a:highlight>
                <a:srgbClr val="800000"/>
              </a:highlight>
            </a:endParaRPr>
          </a:p>
        </p:txBody>
      </p:sp>
      <p:sp>
        <p:nvSpPr>
          <p:cNvPr id="315" name="TextBox 13"/>
          <p:cNvSpPr txBox="1"/>
          <p:nvPr/>
        </p:nvSpPr>
        <p:spPr>
          <a:xfrm>
            <a:off x="1118419" y="3303028"/>
            <a:ext cx="4464322" cy="132343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tIns="45719" rIns="45719" bIns="45719" numCol="1" anchor="t">
            <a:spAutoFit/>
          </a:bodyPr>
          <a:lstStyle>
            <a:lvl1pPr>
              <a:defRPr sz="4400" spc="30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r>
              <a:rPr lang="hr-HR" sz="4000" dirty="0">
                <a:solidFill>
                  <a:srgbClr val="1E1E1E"/>
                </a:solidFill>
                <a:latin typeface="Camber" pitchFamily="2" charset="0"/>
              </a:rPr>
              <a:t>Implementacija pristupačnosti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E5092AA-B8D5-BA4D-B0FB-A0994B0D219F}"/>
              </a:ext>
            </a:extLst>
          </p:cNvPr>
          <p:cNvSpPr/>
          <p:nvPr/>
        </p:nvSpPr>
        <p:spPr>
          <a:xfrm>
            <a:off x="6783584" y="375372"/>
            <a:ext cx="4207573" cy="5789978"/>
          </a:xfrm>
          <a:prstGeom prst="rect">
            <a:avLst/>
          </a:prstGeom>
          <a:solidFill>
            <a:srgbClr val="1E1E1E"/>
          </a:solidFill>
          <a:ln w="34925" cap="flat">
            <a:solidFill>
              <a:schemeClr val="bg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sr-Latn-R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15" name="TextBox 13">
            <a:extLst>
              <a:ext uri="{FF2B5EF4-FFF2-40B4-BE49-F238E27FC236}">
                <a16:creationId xmlns:a16="http://schemas.microsoft.com/office/drawing/2014/main" id="{4E101F88-9950-C641-931E-62EBD1BE616A}"/>
              </a:ext>
            </a:extLst>
          </p:cNvPr>
          <p:cNvSpPr txBox="1"/>
          <p:nvPr/>
        </p:nvSpPr>
        <p:spPr>
          <a:xfrm>
            <a:off x="7217859" y="2379699"/>
            <a:ext cx="4213819" cy="317009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tIns="45719" rIns="45719" bIns="45719" numCol="1" anchor="t">
            <a:spAutoFit/>
          </a:bodyPr>
          <a:lstStyle>
            <a:lvl1pPr>
              <a:defRPr sz="4400" spc="30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r>
              <a:rPr lang="hr-HR" sz="20000" dirty="0">
                <a:latin typeface="Camber" pitchFamily="2" charset="0"/>
              </a:rPr>
              <a:t>0</a:t>
            </a:r>
            <a:r>
              <a:rPr lang="hr-HR" sz="20000" dirty="0">
                <a:solidFill>
                  <a:srgbClr val="FF2600"/>
                </a:solidFill>
                <a:latin typeface="Camber" pitchFamily="2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68991775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Rectangle 5"/>
          <p:cNvSpPr/>
          <p:nvPr/>
        </p:nvSpPr>
        <p:spPr>
          <a:xfrm>
            <a:off x="0" y="0"/>
            <a:ext cx="3817260" cy="6858000"/>
          </a:xfrm>
          <a:prstGeom prst="rect">
            <a:avLst/>
          </a:prstGeom>
          <a:solidFill>
            <a:srgbClr val="1E1E1E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331" name="Rectangle 2"/>
          <p:cNvSpPr txBox="1"/>
          <p:nvPr/>
        </p:nvSpPr>
        <p:spPr>
          <a:xfrm>
            <a:off x="659511" y="5083140"/>
            <a:ext cx="2899021" cy="8434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 algn="just">
              <a:lnSpc>
                <a:spcPct val="150000"/>
              </a:lnSpc>
              <a:defRPr sz="900">
                <a:solidFill>
                  <a:srgbClr val="FFFFFF"/>
                </a:solidFill>
                <a:latin typeface="Lato Regular"/>
                <a:ea typeface="Lato Regular"/>
                <a:cs typeface="Lato Regular"/>
                <a:sym typeface="Lato Regular"/>
              </a:defRPr>
            </a:lvl1pPr>
          </a:lstStyle>
          <a:p>
            <a:pPr algn="l"/>
            <a:r>
              <a:rPr lang="hr-HR" sz="3600" b="1" dirty="0">
                <a:latin typeface="Camber SemiBold" pitchFamily="2" charset="0"/>
              </a:rPr>
              <a:t>Smjernice</a:t>
            </a:r>
            <a:endParaRPr sz="3600" b="1" dirty="0">
              <a:latin typeface="Camber SemiBold" pitchFamily="2" charset="0"/>
            </a:endParaRPr>
          </a:p>
        </p:txBody>
      </p:sp>
      <p:sp>
        <p:nvSpPr>
          <p:cNvPr id="333" name="TextBox 7"/>
          <p:cNvSpPr txBox="1"/>
          <p:nvPr/>
        </p:nvSpPr>
        <p:spPr>
          <a:xfrm>
            <a:off x="11304893" y="5759672"/>
            <a:ext cx="497891" cy="4770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2500">
                <a:solidFill>
                  <a:srgbClr val="535353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</a:lstStyle>
          <a:p>
            <a:r>
              <a:rPr lang="hr-HR" dirty="0">
                <a:latin typeface="Camber" pitchFamily="2" charset="0"/>
              </a:rPr>
              <a:t>20</a:t>
            </a:r>
            <a:endParaRPr dirty="0">
              <a:latin typeface="Camber" pitchFamily="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166A162-AC37-A548-AA28-175A0CB54826}"/>
              </a:ext>
            </a:extLst>
          </p:cNvPr>
          <p:cNvSpPr txBox="1"/>
          <p:nvPr/>
        </p:nvSpPr>
        <p:spPr>
          <a:xfrm>
            <a:off x="4469226" y="885711"/>
            <a:ext cx="6814235" cy="532453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sr-Latn-RS" sz="2000" b="1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mber SemiBold" pitchFamily="2" charset="0"/>
                <a:sym typeface="Calibri"/>
              </a:rPr>
              <a:t>W3C (</a:t>
            </a:r>
            <a:r>
              <a:rPr kumimoji="0" lang="sr-Latn-RS" sz="2000" b="1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mber SemiBold" pitchFamily="2" charset="0"/>
                <a:sym typeface="Calibri"/>
              </a:rPr>
              <a:t>World</a:t>
            </a:r>
            <a:r>
              <a:rPr kumimoji="0" lang="sr-Latn-RS" sz="2000" b="1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mber SemiBold" pitchFamily="2" charset="0"/>
                <a:sym typeface="Calibri"/>
              </a:rPr>
              <a:t> </a:t>
            </a:r>
            <a:r>
              <a:rPr kumimoji="0" lang="sr-Latn-RS" sz="2000" b="1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mber SemiBold" pitchFamily="2" charset="0"/>
                <a:sym typeface="Calibri"/>
              </a:rPr>
              <a:t>Wide</a:t>
            </a:r>
            <a:r>
              <a:rPr kumimoji="0" lang="sr-Latn-RS" sz="2000" b="1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mber SemiBold" pitchFamily="2" charset="0"/>
                <a:sym typeface="Calibri"/>
              </a:rPr>
              <a:t> </a:t>
            </a:r>
            <a:r>
              <a:rPr kumimoji="0" lang="sr-Latn-RS" sz="2000" b="1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mber SemiBold" pitchFamily="2" charset="0"/>
                <a:sym typeface="Calibri"/>
              </a:rPr>
              <a:t>Web</a:t>
            </a:r>
            <a:r>
              <a:rPr kumimoji="0" lang="sr-Latn-RS" sz="2000" b="1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mber SemiBold" pitchFamily="2" charset="0"/>
                <a:sym typeface="Calibri"/>
              </a:rPr>
              <a:t> </a:t>
            </a:r>
            <a:r>
              <a:rPr kumimoji="0" lang="sr-Latn-RS" sz="2000" b="1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mber SemiBold" pitchFamily="2" charset="0"/>
                <a:sym typeface="Calibri"/>
              </a:rPr>
              <a:t>Consortium</a:t>
            </a:r>
            <a:r>
              <a:rPr kumimoji="0" lang="sr-Latn-RS" sz="2000" b="1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mber SemiBold" pitchFamily="2" charset="0"/>
                <a:sym typeface="Calibri"/>
              </a:rPr>
              <a:t>)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r-HR" sz="2000" dirty="0">
                <a:solidFill>
                  <a:srgbClr val="FF2600"/>
                </a:solidFill>
                <a:latin typeface="Camber" pitchFamily="2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www.w3.org</a:t>
            </a:r>
            <a:endParaRPr lang="hr-HR" sz="2000" dirty="0">
              <a:solidFill>
                <a:srgbClr val="FF2600"/>
              </a:solidFill>
              <a:latin typeface="Camber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kumimoji="0" lang="sr-Latn-RS" sz="2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mber" pitchFamily="2" charset="0"/>
                <a:sym typeface="Calibri"/>
              </a:rPr>
              <a:t>bavi se standardizacijom </a:t>
            </a:r>
            <a:r>
              <a:rPr kumimoji="0" lang="sr-Latn-RS" sz="20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mber" pitchFamily="2" charset="0"/>
                <a:sym typeface="Calibri"/>
              </a:rPr>
              <a:t>web</a:t>
            </a:r>
            <a:r>
              <a:rPr kumimoji="0" lang="sr-Latn-RS" sz="2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mber" pitchFamily="2" charset="0"/>
                <a:sym typeface="Calibri"/>
              </a:rPr>
              <a:t> tehnologija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r-Latn-RS" sz="2000" dirty="0">
                <a:latin typeface="Camber" pitchFamily="2" charset="0"/>
              </a:rPr>
              <a:t>Vođen principima </a:t>
            </a:r>
            <a:r>
              <a:rPr lang="sr-Latn-RS" sz="2000" i="1" dirty="0" err="1">
                <a:latin typeface="Camber" pitchFamily="2" charset="0"/>
              </a:rPr>
              <a:t>Web</a:t>
            </a:r>
            <a:r>
              <a:rPr lang="sr-Latn-RS" sz="2000" i="1" dirty="0">
                <a:latin typeface="Camber" pitchFamily="2" charset="0"/>
              </a:rPr>
              <a:t> </a:t>
            </a:r>
            <a:r>
              <a:rPr lang="sr-Latn-RS" sz="2000" i="1" dirty="0" err="1">
                <a:latin typeface="Camber" pitchFamily="2" charset="0"/>
              </a:rPr>
              <a:t>For</a:t>
            </a:r>
            <a:r>
              <a:rPr lang="sr-Latn-RS" sz="2000" i="1" dirty="0">
                <a:latin typeface="Camber" pitchFamily="2" charset="0"/>
              </a:rPr>
              <a:t> </a:t>
            </a:r>
            <a:r>
              <a:rPr lang="sr-Latn-RS" sz="2000" i="1" dirty="0" err="1">
                <a:latin typeface="Camber" pitchFamily="2" charset="0"/>
              </a:rPr>
              <a:t>All</a:t>
            </a:r>
            <a:r>
              <a:rPr lang="sr-Latn-RS" sz="2000" i="1" dirty="0">
                <a:latin typeface="Camber" pitchFamily="2" charset="0"/>
              </a:rPr>
              <a:t> </a:t>
            </a:r>
            <a:r>
              <a:rPr lang="sr-Latn-RS" sz="2000" dirty="0">
                <a:latin typeface="Camber" pitchFamily="2" charset="0"/>
              </a:rPr>
              <a:t>i </a:t>
            </a:r>
            <a:r>
              <a:rPr lang="sr-Latn-RS" sz="2000" i="1" dirty="0" err="1">
                <a:latin typeface="Camber" pitchFamily="2" charset="0"/>
              </a:rPr>
              <a:t>Web</a:t>
            </a:r>
            <a:r>
              <a:rPr lang="sr-Latn-RS" sz="2000" i="1" dirty="0">
                <a:latin typeface="Camber" pitchFamily="2" charset="0"/>
              </a:rPr>
              <a:t> On </a:t>
            </a:r>
            <a:r>
              <a:rPr lang="sr-Latn-RS" sz="2000" i="1" dirty="0" err="1">
                <a:latin typeface="Camber" pitchFamily="2" charset="0"/>
              </a:rPr>
              <a:t>Everything</a:t>
            </a:r>
            <a:endParaRPr lang="sr-Latn-RS" sz="2000" i="1" dirty="0">
              <a:latin typeface="Camber" pitchFamily="2" charset="0"/>
            </a:endParaRPr>
          </a:p>
          <a:p>
            <a:endParaRPr kumimoji="0" lang="sr-Latn-RS" sz="2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mber" pitchFamily="2" charset="0"/>
              <a:sym typeface="Calibri"/>
            </a:endParaRPr>
          </a:p>
          <a:p>
            <a:r>
              <a:rPr lang="sr-Latn-RS" sz="2000" b="1" dirty="0">
                <a:latin typeface="Camber SemiBold" pitchFamily="2" charset="0"/>
              </a:rPr>
              <a:t>W3C-WAI (</a:t>
            </a:r>
            <a:r>
              <a:rPr lang="sr-Latn-RS" sz="2000" b="1" dirty="0" err="1">
                <a:latin typeface="Camber SemiBold" pitchFamily="2" charset="0"/>
              </a:rPr>
              <a:t>Web</a:t>
            </a:r>
            <a:r>
              <a:rPr lang="sr-Latn-RS" sz="2000" b="1" dirty="0">
                <a:latin typeface="Camber SemiBold" pitchFamily="2" charset="0"/>
              </a:rPr>
              <a:t> </a:t>
            </a:r>
            <a:r>
              <a:rPr lang="sr-Latn-RS" sz="2000" b="1" dirty="0" err="1">
                <a:latin typeface="Camber SemiBold" pitchFamily="2" charset="0"/>
              </a:rPr>
              <a:t>Accessibility</a:t>
            </a:r>
            <a:r>
              <a:rPr lang="sr-Latn-RS" sz="2000" b="1" dirty="0">
                <a:latin typeface="Camber SemiBold" pitchFamily="2" charset="0"/>
              </a:rPr>
              <a:t> </a:t>
            </a:r>
            <a:r>
              <a:rPr lang="sr-Latn-RS" sz="2000" b="1" dirty="0" err="1">
                <a:latin typeface="Camber SemiBold" pitchFamily="2" charset="0"/>
              </a:rPr>
              <a:t>Initiative</a:t>
            </a:r>
            <a:r>
              <a:rPr lang="sr-Latn-RS" sz="2000" b="1" dirty="0">
                <a:latin typeface="Camber SemiBold" pitchFamily="2" charset="0"/>
              </a:rPr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r-HR" sz="2000" dirty="0">
                <a:solidFill>
                  <a:srgbClr val="FF2600"/>
                </a:solidFill>
                <a:latin typeface="Camber" pitchFamily="2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www.w3.org/WAI</a:t>
            </a:r>
            <a:endParaRPr lang="hr-HR" sz="2000" dirty="0">
              <a:solidFill>
                <a:srgbClr val="FF2600"/>
              </a:solidFill>
              <a:latin typeface="Camber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r-HR" sz="2000" dirty="0">
                <a:latin typeface="Camber" pitchFamily="2" charset="0"/>
              </a:rPr>
              <a:t>Strategije, standardi i prateći resursi koji pomažu da se web učini dostupni(</a:t>
            </a:r>
            <a:r>
              <a:rPr lang="hr-HR" sz="2000" dirty="0" err="1">
                <a:latin typeface="Camber" pitchFamily="2" charset="0"/>
              </a:rPr>
              <a:t>ji</a:t>
            </a:r>
            <a:r>
              <a:rPr lang="hr-HR" sz="2000" dirty="0">
                <a:latin typeface="Camber" pitchFamily="2" charset="0"/>
              </a:rPr>
              <a:t>)m osobama s invaliditetom</a:t>
            </a:r>
          </a:p>
          <a:p>
            <a:endParaRPr lang="hr-HR" sz="2000" dirty="0">
              <a:latin typeface="Camber" pitchFamily="2" charset="0"/>
            </a:endParaRPr>
          </a:p>
          <a:p>
            <a:r>
              <a:rPr lang="hr-HR" sz="2000" b="1" dirty="0">
                <a:latin typeface="Camber SemiBold" pitchFamily="2" charset="0"/>
              </a:rPr>
              <a:t>CARNET-ov Prijedlog standarda digitalne pristupačnosti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r-HR" sz="2000" dirty="0">
                <a:solidFill>
                  <a:srgbClr val="FF2600"/>
                </a:solidFill>
                <a:latin typeface="Camber" pitchFamily="2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carnet.hr/pristupacnost</a:t>
            </a:r>
            <a:endParaRPr lang="hr-HR" sz="2000" dirty="0">
              <a:solidFill>
                <a:srgbClr val="FF2600"/>
              </a:solidFill>
              <a:latin typeface="Camber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kumimoji="0" lang="hr-HR" sz="2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mber" pitchFamily="2" charset="0"/>
                <a:sym typeface="Calibri"/>
              </a:rPr>
              <a:t>Pojednostavljene smjernice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r-HR" sz="2000" dirty="0">
                <a:latin typeface="Camber" pitchFamily="2" charset="0"/>
              </a:rPr>
              <a:t>Provjerene u praksi, potvrđene od Zajednice saveza osoba s invaliditetom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kumimoji="0" lang="hr-HR" sz="2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mber" pitchFamily="2" charset="0"/>
                <a:sym typeface="Calibri"/>
              </a:rPr>
              <a:t>SDURDD: verifikacija na HR i EU razini, implementacija</a:t>
            </a:r>
          </a:p>
          <a:p>
            <a:endParaRPr kumimoji="0" lang="sr-Latn-RS" sz="2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mber" pitchFamily="2" charset="0"/>
              <a:sym typeface="Calibri"/>
            </a:endParaRPr>
          </a:p>
        </p:txBody>
      </p:sp>
      <p:sp>
        <p:nvSpPr>
          <p:cNvPr id="9" name="TextBox 6">
            <a:extLst>
              <a:ext uri="{FF2B5EF4-FFF2-40B4-BE49-F238E27FC236}">
                <a16:creationId xmlns:a16="http://schemas.microsoft.com/office/drawing/2014/main" id="{FFC269E7-3B30-8D49-8C71-DE29B73C77CE}"/>
              </a:ext>
            </a:extLst>
          </p:cNvPr>
          <p:cNvSpPr txBox="1"/>
          <p:nvPr/>
        </p:nvSpPr>
        <p:spPr>
          <a:xfrm rot="5400000">
            <a:off x="10672575" y="1624126"/>
            <a:ext cx="1579918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>
                <a:solidFill>
                  <a:srgbClr val="1E1E1E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</a:lstStyle>
          <a:p>
            <a:r>
              <a:rPr lang="hr-HR" dirty="0">
                <a:latin typeface="Camber" pitchFamily="2" charset="0"/>
              </a:rPr>
              <a:t>Pristupačnost</a:t>
            </a:r>
            <a:endParaRPr dirty="0">
              <a:latin typeface="Camber" pitchFamily="2" charset="0"/>
            </a:endParaRPr>
          </a:p>
        </p:txBody>
      </p:sp>
      <p:sp>
        <p:nvSpPr>
          <p:cNvPr id="10" name="TextBox 6">
            <a:extLst>
              <a:ext uri="{FF2B5EF4-FFF2-40B4-BE49-F238E27FC236}">
                <a16:creationId xmlns:a16="http://schemas.microsoft.com/office/drawing/2014/main" id="{CC911728-9B91-9443-ADF7-B4D51196701B}"/>
              </a:ext>
            </a:extLst>
          </p:cNvPr>
          <p:cNvSpPr txBox="1"/>
          <p:nvPr/>
        </p:nvSpPr>
        <p:spPr>
          <a:xfrm rot="5400000">
            <a:off x="10781353" y="3563534"/>
            <a:ext cx="1416411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>
                <a:solidFill>
                  <a:srgbClr val="A7A7A7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</a:lstStyle>
          <a:p>
            <a:r>
              <a:rPr lang="hr-HR" dirty="0" err="1">
                <a:latin typeface="Camber" pitchFamily="2" charset="0"/>
              </a:rPr>
              <a:t>Accessibility</a:t>
            </a:r>
            <a:endParaRPr dirty="0">
              <a:latin typeface="Camber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1682603"/>
      </p:ext>
    </p:ext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5603268" y="1922231"/>
            <a:ext cx="6196845" cy="37412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hr-HR" sz="2000" dirty="0">
                <a:latin typeface="Camber" pitchFamily="2" charset="0"/>
                <a:ea typeface="Montserrat Light" charset="0"/>
                <a:cs typeface="Montserrat Light" charset="0"/>
              </a:rPr>
              <a:t>smjernice (preporuke) za osiguravanje pristupačnosti mrežnih stranica, te mrežnih i mobilnih aplikacija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hr-HR" sz="2000" dirty="0">
                <a:latin typeface="Camber" pitchFamily="2" charset="0"/>
                <a:ea typeface="Montserrat Light" charset="0"/>
                <a:cs typeface="Montserrat Light" charset="0"/>
              </a:rPr>
              <a:t>implementacija smjernica u javnoj nabavi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hr-HR" sz="2000" dirty="0">
                <a:latin typeface="Camber" pitchFamily="2" charset="0"/>
                <a:ea typeface="Montserrat Light" charset="0"/>
                <a:cs typeface="Montserrat Light" charset="0"/>
              </a:rPr>
              <a:t>osobe s invaliditetom s naprednim korisničkim poznavanjem digitalnih tehnologija - stručnjaci za testiranje digitalne pristupačnosti (testeri pristupačnosti)</a:t>
            </a:r>
            <a:endParaRPr lang="is-IS" sz="2000" b="1" dirty="0">
              <a:solidFill>
                <a:srgbClr val="C1BFC7"/>
              </a:solidFill>
              <a:latin typeface="Camber" pitchFamily="2" charset="0"/>
              <a:ea typeface="Montserrat" charset="0"/>
              <a:cs typeface="Montserrat" charset="0"/>
              <a:sym typeface="Helvetica Light"/>
            </a:endParaRPr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4406A6F6-16EA-D44F-A210-A520F56ABE1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0" r="4870"/>
          <a:stretch>
            <a:fillRect/>
          </a:stretch>
        </p:blipFill>
        <p:spPr>
          <a:xfrm>
            <a:off x="0" y="0"/>
            <a:ext cx="4961912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A05C98D-A5BD-5F42-9999-F4BE1814C069}"/>
              </a:ext>
            </a:extLst>
          </p:cNvPr>
          <p:cNvSpPr txBox="1"/>
          <p:nvPr/>
        </p:nvSpPr>
        <p:spPr>
          <a:xfrm>
            <a:off x="5603268" y="568742"/>
            <a:ext cx="5863017" cy="12003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defRPr sz="3600"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r>
              <a:rPr lang="hr-HR" b="1" dirty="0">
                <a:latin typeface="Camber SemiBold" pitchFamily="2" charset="0"/>
              </a:rPr>
              <a:t>Digitalna pristupačnost u CARNET-u</a:t>
            </a:r>
            <a:endParaRPr b="1" dirty="0">
              <a:latin typeface="Camber SemiBold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D3A9741-0218-1B40-8890-5F5A0A8B6A7E}"/>
              </a:ext>
            </a:extLst>
          </p:cNvPr>
          <p:cNvSpPr txBox="1"/>
          <p:nvPr/>
        </p:nvSpPr>
        <p:spPr>
          <a:xfrm>
            <a:off x="5965372" y="5919928"/>
            <a:ext cx="4688141" cy="40010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r>
              <a:rPr lang="hr-HR" sz="2000" dirty="0">
                <a:solidFill>
                  <a:srgbClr val="FF2600"/>
                </a:solidFill>
                <a:latin typeface="Camber" pitchFamily="2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https://www.carnet.hr/pristupacnost/</a:t>
            </a:r>
            <a:endParaRPr lang="hr-HR" sz="2000" b="1" dirty="0">
              <a:solidFill>
                <a:srgbClr val="FF2600"/>
              </a:solidFill>
              <a:latin typeface="Camber" pitchFamily="2" charset="0"/>
              <a:ea typeface="Montserrat" charset="0"/>
              <a:cs typeface="Montserrat" charset="0"/>
              <a:sym typeface="Helvetica Light"/>
            </a:endParaRPr>
          </a:p>
        </p:txBody>
      </p:sp>
      <p:sp>
        <p:nvSpPr>
          <p:cNvPr id="15" name="TextBox 7">
            <a:extLst>
              <a:ext uri="{FF2B5EF4-FFF2-40B4-BE49-F238E27FC236}">
                <a16:creationId xmlns:a16="http://schemas.microsoft.com/office/drawing/2014/main" id="{D75B2717-0ED3-5E4A-93B8-5CCE3100B60E}"/>
              </a:ext>
            </a:extLst>
          </p:cNvPr>
          <p:cNvSpPr txBox="1"/>
          <p:nvPr/>
        </p:nvSpPr>
        <p:spPr>
          <a:xfrm>
            <a:off x="11304893" y="5759672"/>
            <a:ext cx="465831" cy="4770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2500">
                <a:solidFill>
                  <a:srgbClr val="535353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</a:lstStyle>
          <a:p>
            <a:r>
              <a:rPr lang="hr-HR" dirty="0">
                <a:latin typeface="Camber" pitchFamily="2" charset="0"/>
              </a:rPr>
              <a:t>21</a:t>
            </a:r>
            <a:endParaRPr dirty="0">
              <a:latin typeface="Camber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9015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381C4C2-DF58-A149-8545-851392E241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2499" y="0"/>
            <a:ext cx="4847227" cy="6858000"/>
          </a:xfrm>
          <a:prstGeom prst="rect">
            <a:avLst/>
          </a:prstGeom>
        </p:spPr>
      </p:pic>
      <p:sp>
        <p:nvSpPr>
          <p:cNvPr id="350" name="TextBox 7"/>
          <p:cNvSpPr txBox="1"/>
          <p:nvPr/>
        </p:nvSpPr>
        <p:spPr>
          <a:xfrm>
            <a:off x="11216215" y="5679805"/>
            <a:ext cx="477052" cy="4770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3800">
                <a:solidFill>
                  <a:srgbClr val="A7A7A7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</a:lstStyle>
          <a:p>
            <a:r>
              <a:rPr lang="hr-HR" sz="2500" dirty="0">
                <a:latin typeface="Camber" pitchFamily="2" charset="0"/>
              </a:rPr>
              <a:t>22</a:t>
            </a:r>
            <a:endParaRPr sz="2500" dirty="0">
              <a:latin typeface="Camber" pitchFamily="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7C88BBC-631D-1E40-B6AD-CA0664A608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74" y="0"/>
            <a:ext cx="4846062" cy="6858000"/>
          </a:xfrm>
          <a:prstGeom prst="rect">
            <a:avLst/>
          </a:prstGeom>
        </p:spPr>
      </p:pic>
      <p:sp>
        <p:nvSpPr>
          <p:cNvPr id="12" name="Rectangle 5">
            <a:extLst>
              <a:ext uri="{FF2B5EF4-FFF2-40B4-BE49-F238E27FC236}">
                <a16:creationId xmlns:a16="http://schemas.microsoft.com/office/drawing/2014/main" id="{66E81138-0EEF-FB42-8BA2-7AD119BE800B}"/>
              </a:ext>
            </a:extLst>
          </p:cNvPr>
          <p:cNvSpPr/>
          <p:nvPr/>
        </p:nvSpPr>
        <p:spPr>
          <a:xfrm>
            <a:off x="5213583" y="1059579"/>
            <a:ext cx="1482134" cy="4114800"/>
          </a:xfrm>
          <a:prstGeom prst="rect">
            <a:avLst/>
          </a:prstGeom>
          <a:solidFill>
            <a:srgbClr val="1E1E1E">
              <a:alpha val="68000"/>
            </a:srgbClr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3" name="Rectangle 5">
            <a:extLst>
              <a:ext uri="{FF2B5EF4-FFF2-40B4-BE49-F238E27FC236}">
                <a16:creationId xmlns:a16="http://schemas.microsoft.com/office/drawing/2014/main" id="{30FF16AF-E4DD-F14C-9AFF-C45BBD35A85F}"/>
              </a:ext>
            </a:extLst>
          </p:cNvPr>
          <p:cNvSpPr/>
          <p:nvPr/>
        </p:nvSpPr>
        <p:spPr>
          <a:xfrm>
            <a:off x="5213583" y="0"/>
            <a:ext cx="1482134" cy="1337971"/>
          </a:xfrm>
          <a:prstGeom prst="rect">
            <a:avLst/>
          </a:prstGeom>
          <a:solidFill>
            <a:srgbClr val="1E1E1E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CDDB7DB-EA42-F248-BCDC-AA49400633F3}"/>
              </a:ext>
            </a:extLst>
          </p:cNvPr>
          <p:cNvSpPr txBox="1"/>
          <p:nvPr/>
        </p:nvSpPr>
        <p:spPr>
          <a:xfrm>
            <a:off x="7796581" y="3371481"/>
            <a:ext cx="3419634" cy="23083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defRPr sz="3600"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r>
              <a:rPr lang="hr-HR" b="1" dirty="0">
                <a:latin typeface="Camber SemiBold" pitchFamily="2" charset="0"/>
              </a:rPr>
              <a:t>Prijedlog standarda digitalne pristupačnosti</a:t>
            </a:r>
            <a:endParaRPr b="1" dirty="0">
              <a:latin typeface="Camber SemiBold" pitchFamily="2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F8EE3B1-97F0-7747-95E8-1BA0E24EC8FF}"/>
              </a:ext>
            </a:extLst>
          </p:cNvPr>
          <p:cNvCxnSpPr/>
          <p:nvPr/>
        </p:nvCxnSpPr>
        <p:spPr>
          <a:xfrm>
            <a:off x="565484" y="5329989"/>
            <a:ext cx="3765884" cy="0"/>
          </a:xfrm>
          <a:prstGeom prst="line">
            <a:avLst/>
          </a:prstGeom>
          <a:ln>
            <a:solidFill>
              <a:srgbClr val="FF26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894ED158-2E81-BC4A-BD1D-BDFB94FE454E}"/>
              </a:ext>
            </a:extLst>
          </p:cNvPr>
          <p:cNvCxnSpPr/>
          <p:nvPr/>
        </p:nvCxnSpPr>
        <p:spPr>
          <a:xfrm>
            <a:off x="565484" y="5479542"/>
            <a:ext cx="3765884" cy="0"/>
          </a:xfrm>
          <a:prstGeom prst="line">
            <a:avLst/>
          </a:prstGeom>
          <a:ln>
            <a:solidFill>
              <a:srgbClr val="FF2600"/>
            </a:solidFill>
            <a:prstDash val="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BE189E07-5E6A-944B-AAFC-BBA6BFFA7F4F}"/>
              </a:ext>
            </a:extLst>
          </p:cNvPr>
          <p:cNvSpPr txBox="1"/>
          <p:nvPr/>
        </p:nvSpPr>
        <p:spPr>
          <a:xfrm>
            <a:off x="5172739" y="4926606"/>
            <a:ext cx="1522978" cy="338552"/>
          </a:xfrm>
          <a:prstGeom prst="rect">
            <a:avLst/>
          </a:prstGeom>
          <a:ln>
            <a:solidFill>
              <a:srgbClr val="FF26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sr-Latn-RS" sz="1600" b="0" i="0" u="none" strike="noStrike" cap="none" spc="0" normalizeH="0" baseline="0" dirty="0">
                <a:ln>
                  <a:noFill/>
                </a:ln>
                <a:solidFill>
                  <a:srgbClr val="FF26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7.1 obavezno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87CDC7E-A0C4-1341-B6CC-B8AC08A2D18E}"/>
              </a:ext>
            </a:extLst>
          </p:cNvPr>
          <p:cNvSpPr txBox="1"/>
          <p:nvPr/>
        </p:nvSpPr>
        <p:spPr>
          <a:xfrm>
            <a:off x="5213582" y="5374274"/>
            <a:ext cx="1482135" cy="338552"/>
          </a:xfrm>
          <a:prstGeom prst="rect">
            <a:avLst/>
          </a:prstGeom>
          <a:ln>
            <a:solidFill>
              <a:srgbClr val="FF2600"/>
            </a:solidFill>
            <a:prstDash val="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sr-Latn-RS" sz="1600" b="0" i="0" u="none" strike="noStrike" cap="none" spc="0" normalizeH="0" baseline="0" dirty="0">
                <a:ln>
                  <a:noFill/>
                </a:ln>
                <a:solidFill>
                  <a:srgbClr val="FF26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7.2 preporučeno</a:t>
            </a:r>
          </a:p>
        </p:txBody>
      </p:sp>
    </p:spTree>
    <p:extLst>
      <p:ext uri="{BB962C8B-B14F-4D97-AF65-F5344CB8AC3E}">
        <p14:creationId xmlns:p14="http://schemas.microsoft.com/office/powerpoint/2010/main" val="174736796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9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Rectangle 5"/>
          <p:cNvSpPr txBox="1"/>
          <p:nvPr/>
        </p:nvSpPr>
        <p:spPr>
          <a:xfrm>
            <a:off x="6096000" y="1808791"/>
            <a:ext cx="4982727" cy="37501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 algn="just">
              <a:lnSpc>
                <a:spcPct val="150000"/>
              </a:lnSpc>
              <a:defRPr sz="900">
                <a:solidFill>
                  <a:srgbClr val="808080"/>
                </a:solidFill>
                <a:latin typeface="Lato Regular"/>
                <a:ea typeface="Lato Regular"/>
                <a:cs typeface="Lato Regular"/>
                <a:sym typeface="Lato Regular"/>
              </a:defRPr>
            </a:lvl1pPr>
          </a:lstStyle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hr-HR" sz="1600" dirty="0">
                <a:solidFill>
                  <a:schemeClr val="tx1"/>
                </a:solidFill>
                <a:latin typeface="Camber" pitchFamily="2" charset="0"/>
              </a:rPr>
              <a:t>slike, A/V materijali, dijagrami – imaju naziv (alt atribut) na </a:t>
            </a:r>
            <a:r>
              <a:rPr lang="hr-HR" sz="1600" dirty="0" err="1">
                <a:solidFill>
                  <a:schemeClr val="tx1"/>
                </a:solidFill>
                <a:latin typeface="Camber" pitchFamily="2" charset="0"/>
              </a:rPr>
              <a:t>hr</a:t>
            </a:r>
            <a:r>
              <a:rPr lang="hr-HR" sz="1600" dirty="0">
                <a:solidFill>
                  <a:schemeClr val="tx1"/>
                </a:solidFill>
                <a:latin typeface="Camber" pitchFamily="2" charset="0"/>
              </a:rPr>
              <a:t> jeziku (+ poželjno zvučni naziv), imaju opis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hr-HR" sz="1600" dirty="0">
                <a:solidFill>
                  <a:schemeClr val="tx1"/>
                </a:solidFill>
                <a:latin typeface="Camber" pitchFamily="2" charset="0"/>
              </a:rPr>
              <a:t>ne tekst u slici</a:t>
            </a:r>
            <a:endParaRPr lang="hr-HR" sz="1600" dirty="0">
              <a:solidFill>
                <a:schemeClr val="tx1"/>
              </a:solidFill>
              <a:latin typeface="Camber" pitchFamily="2" charset="0"/>
              <a:ea typeface="Montserrat" charset="0"/>
              <a:cs typeface="Montserrat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hr-HR" sz="1600" dirty="0">
                <a:solidFill>
                  <a:schemeClr val="tx1"/>
                </a:solidFill>
                <a:latin typeface="Camber" pitchFamily="2" charset="0"/>
                <a:ea typeface="Montserrat" charset="0"/>
                <a:cs typeface="Montserrat" charset="0"/>
              </a:rPr>
              <a:t>ne označavanje samo pomoću boja (dodatne oznake, npr. podcrtavanje)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hr-HR" sz="1600" dirty="0">
                <a:solidFill>
                  <a:schemeClr val="tx1"/>
                </a:solidFill>
                <a:latin typeface="Camber" pitchFamily="2" charset="0"/>
                <a:ea typeface="Montserrat" charset="0"/>
                <a:cs typeface="Montserrat" charset="0"/>
              </a:rPr>
              <a:t>poveznice deskriptivne, opisuju sadržaj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hr-HR" sz="1600" dirty="0">
                <a:solidFill>
                  <a:schemeClr val="tx1"/>
                </a:solidFill>
                <a:latin typeface="Camber" pitchFamily="2" charset="0"/>
                <a:ea typeface="Montserrat" charset="0"/>
                <a:cs typeface="Montserrat" charset="0"/>
              </a:rPr>
              <a:t>moguće korištenje samo tipkovnice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hr-HR" sz="1600" dirty="0">
                <a:solidFill>
                  <a:schemeClr val="tx1"/>
                </a:solidFill>
                <a:latin typeface="Camber" pitchFamily="2" charset="0"/>
                <a:ea typeface="Montserrat" charset="0"/>
                <a:cs typeface="Montserrat" charset="0"/>
              </a:rPr>
              <a:t>izbjegavanje </a:t>
            </a:r>
            <a:r>
              <a:rPr lang="hr-HR" sz="1600" i="1" dirty="0">
                <a:solidFill>
                  <a:schemeClr val="tx1"/>
                </a:solidFill>
                <a:latin typeface="Camber" pitchFamily="2" charset="0"/>
                <a:ea typeface="Montserrat" charset="0"/>
                <a:cs typeface="Montserrat" charset="0"/>
              </a:rPr>
              <a:t>drag-</a:t>
            </a:r>
            <a:r>
              <a:rPr lang="hr-HR" sz="1600" i="1" dirty="0" err="1">
                <a:solidFill>
                  <a:schemeClr val="tx1"/>
                </a:solidFill>
                <a:latin typeface="Camber" pitchFamily="2" charset="0"/>
                <a:ea typeface="Montserrat" charset="0"/>
                <a:cs typeface="Montserrat" charset="0"/>
              </a:rPr>
              <a:t>and</a:t>
            </a:r>
            <a:r>
              <a:rPr lang="hr-HR" sz="1600" i="1" dirty="0">
                <a:solidFill>
                  <a:schemeClr val="tx1"/>
                </a:solidFill>
                <a:latin typeface="Camber" pitchFamily="2" charset="0"/>
                <a:ea typeface="Montserrat" charset="0"/>
                <a:cs typeface="Montserrat" charset="0"/>
              </a:rPr>
              <a:t>-drop</a:t>
            </a:r>
            <a:r>
              <a:rPr lang="hr-HR" sz="1600" dirty="0">
                <a:solidFill>
                  <a:schemeClr val="tx1"/>
                </a:solidFill>
                <a:latin typeface="Camber" pitchFamily="2" charset="0"/>
                <a:ea typeface="Montserrat" charset="0"/>
                <a:cs typeface="Montserrat" charset="0"/>
              </a:rPr>
              <a:t> elemenata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hr-HR" sz="1600" dirty="0">
                <a:solidFill>
                  <a:schemeClr val="tx1"/>
                </a:solidFill>
                <a:latin typeface="Camber" pitchFamily="2" charset="0"/>
                <a:ea typeface="Montserrat" charset="0"/>
                <a:cs typeface="Montserrat" charset="0"/>
              </a:rPr>
              <a:t>neograničeno vrijeme unosa podataka</a:t>
            </a:r>
            <a:endParaRPr lang="en-US" sz="1600" dirty="0">
              <a:solidFill>
                <a:schemeClr val="tx1"/>
              </a:solidFill>
              <a:latin typeface="Camber" pitchFamily="2" charset="0"/>
              <a:ea typeface="Montserrat" charset="0"/>
              <a:cs typeface="Montserrat" charset="0"/>
            </a:endParaRPr>
          </a:p>
        </p:txBody>
      </p:sp>
      <p:sp>
        <p:nvSpPr>
          <p:cNvPr id="355" name="TextBox 6"/>
          <p:cNvSpPr txBox="1"/>
          <p:nvPr/>
        </p:nvSpPr>
        <p:spPr>
          <a:xfrm>
            <a:off x="638827" y="654629"/>
            <a:ext cx="3897860" cy="6463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4800">
                <a:solidFill>
                  <a:srgbClr val="1E1E1E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r>
              <a:rPr lang="hr-HR" sz="3600" b="1" dirty="0">
                <a:latin typeface="Camber SemiBold" pitchFamily="2" charset="0"/>
              </a:rPr>
              <a:t>Obavezni zahtjevi</a:t>
            </a:r>
            <a:endParaRPr sz="3600" b="1" dirty="0">
              <a:latin typeface="Camber SemiBold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6F663BC-76E4-7F41-83CC-E19D37C44B49}"/>
              </a:ext>
            </a:extLst>
          </p:cNvPr>
          <p:cNvSpPr txBox="1"/>
          <p:nvPr/>
        </p:nvSpPr>
        <p:spPr>
          <a:xfrm>
            <a:off x="550397" y="1808791"/>
            <a:ext cx="5545603" cy="3785650"/>
          </a:xfrm>
          <a:prstGeom prst="rect">
            <a:avLst/>
          </a:prstGeom>
          <a:noFill/>
          <a:ln w="381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r-HR" sz="1600" dirty="0">
                <a:solidFill>
                  <a:srgbClr val="1E1E1E"/>
                </a:solidFill>
                <a:latin typeface="Camber" pitchFamily="2" charset="0"/>
                <a:sym typeface="Lato Regular"/>
              </a:rPr>
              <a:t>osiguran minimalno jedan dodatni način rada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r-HR" sz="1600" dirty="0">
                <a:solidFill>
                  <a:srgbClr val="1E1E1E"/>
                </a:solidFill>
                <a:latin typeface="Camber" pitchFamily="2" charset="0"/>
                <a:sym typeface="Lato Regular"/>
              </a:rPr>
              <a:t>sadržaj pripremljen za čitače zaslona na svim platformama (</a:t>
            </a:r>
            <a:r>
              <a:rPr lang="hr-HR" sz="1600" dirty="0" err="1">
                <a:solidFill>
                  <a:srgbClr val="1E1E1E"/>
                </a:solidFill>
                <a:latin typeface="Camber" pitchFamily="2" charset="0"/>
                <a:sym typeface="Lato Regular"/>
              </a:rPr>
              <a:t>Win</a:t>
            </a:r>
            <a:r>
              <a:rPr lang="hr-HR" sz="1600" dirty="0">
                <a:solidFill>
                  <a:srgbClr val="1E1E1E"/>
                </a:solidFill>
                <a:latin typeface="Camber" pitchFamily="2" charset="0"/>
                <a:sym typeface="Lato Regular"/>
              </a:rPr>
              <a:t> 10, Mac OS, </a:t>
            </a:r>
            <a:r>
              <a:rPr lang="hr-HR" sz="1600" dirty="0" err="1">
                <a:solidFill>
                  <a:srgbClr val="1E1E1E"/>
                </a:solidFill>
                <a:latin typeface="Camber" pitchFamily="2" charset="0"/>
                <a:sym typeface="Lato Regular"/>
              </a:rPr>
              <a:t>iOS</a:t>
            </a:r>
            <a:r>
              <a:rPr lang="hr-HR" sz="1600" dirty="0">
                <a:solidFill>
                  <a:srgbClr val="1E1E1E"/>
                </a:solidFill>
                <a:latin typeface="Camber" pitchFamily="2" charset="0"/>
                <a:sym typeface="Lato Regular"/>
              </a:rPr>
              <a:t>, Linux, Android)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r-HR" sz="1600" dirty="0">
                <a:solidFill>
                  <a:srgbClr val="1E1E1E"/>
                </a:solidFill>
                <a:latin typeface="Camber" pitchFamily="2" charset="0"/>
                <a:sym typeface="Lato Regular"/>
              </a:rPr>
              <a:t>struktura i elementi stranica prema HTML5 standardu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r-HR" sz="1600" dirty="0">
                <a:solidFill>
                  <a:srgbClr val="1E1E1E"/>
                </a:solidFill>
                <a:latin typeface="Camber" pitchFamily="2" charset="0"/>
                <a:sym typeface="Lato Regular"/>
              </a:rPr>
              <a:t>fontovi bez </a:t>
            </a:r>
            <a:r>
              <a:rPr lang="hr-HR" sz="1600" dirty="0" err="1">
                <a:solidFill>
                  <a:srgbClr val="1E1E1E"/>
                </a:solidFill>
                <a:latin typeface="Camber" pitchFamily="2" charset="0"/>
                <a:sym typeface="Lato Regular"/>
              </a:rPr>
              <a:t>serifa</a:t>
            </a:r>
            <a:endParaRPr lang="hr-HR" sz="1600" dirty="0">
              <a:solidFill>
                <a:srgbClr val="1E1E1E"/>
              </a:solidFill>
              <a:latin typeface="Camber" pitchFamily="2" charset="0"/>
              <a:sym typeface="Lato Regular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r-HR" sz="1600" dirty="0">
                <a:solidFill>
                  <a:srgbClr val="1E1E1E"/>
                </a:solidFill>
                <a:latin typeface="Camber" pitchFamily="2" charset="0"/>
                <a:sym typeface="Lato Regular"/>
              </a:rPr>
              <a:t>poravnanje teksta lijevo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r-HR" sz="1600" dirty="0">
                <a:solidFill>
                  <a:srgbClr val="1E1E1E"/>
                </a:solidFill>
                <a:latin typeface="Camber" pitchFamily="2" charset="0"/>
                <a:sym typeface="Lato Regular"/>
              </a:rPr>
              <a:t>mogućnost promjene veličine slova, fonta u font pogodan za osobe s disleksijom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r-HR" sz="1600" dirty="0">
                <a:solidFill>
                  <a:srgbClr val="1E1E1E"/>
                </a:solidFill>
                <a:latin typeface="Camber" pitchFamily="2" charset="0"/>
                <a:sym typeface="Lato Regular"/>
              </a:rPr>
              <a:t>jaki kontrasti i mogućnost promjene kontrasta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r-HR" sz="1600" dirty="0">
                <a:solidFill>
                  <a:schemeClr val="tx1"/>
                </a:solidFill>
                <a:latin typeface="Camber" pitchFamily="2" charset="0"/>
                <a:ea typeface="Montserrat" charset="0"/>
                <a:cs typeface="Montserrat" charset="0"/>
              </a:rPr>
              <a:t>odgovarajuća veličina i udaljenost ikona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6802A91-A2D0-E541-9052-DEB222E8C773}"/>
              </a:ext>
            </a:extLst>
          </p:cNvPr>
          <p:cNvSpPr txBox="1"/>
          <p:nvPr/>
        </p:nvSpPr>
        <p:spPr>
          <a:xfrm>
            <a:off x="550397" y="5907592"/>
            <a:ext cx="8514508" cy="33855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sr-Latn-RS" sz="1600" b="0" i="0" u="none" strike="noStrike" cap="none" spc="0" normalizeH="0" baseline="0" dirty="0">
                <a:ln>
                  <a:noFill/>
                </a:ln>
                <a:solidFill>
                  <a:srgbClr val="FF2600"/>
                </a:solidFill>
                <a:effectLst/>
                <a:uFillTx/>
                <a:latin typeface="Camber" pitchFamily="2" charset="0"/>
                <a:sym typeface="Calibri"/>
              </a:rPr>
              <a:t>Kad god je moguće, implementirati dodatne preporuke za osiguravanje pristupačnosti. (7.2)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7AD8528-5717-AA45-B39D-932923BA4072}"/>
              </a:ext>
            </a:extLst>
          </p:cNvPr>
          <p:cNvSpPr txBox="1"/>
          <p:nvPr/>
        </p:nvSpPr>
        <p:spPr>
          <a:xfrm>
            <a:off x="638827" y="1252775"/>
            <a:ext cx="515524" cy="33855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sr-Latn-RS" sz="1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mber" pitchFamily="2" charset="0"/>
                <a:sym typeface="Calibri"/>
              </a:rPr>
              <a:t>(7.1)</a:t>
            </a:r>
          </a:p>
        </p:txBody>
      </p:sp>
      <p:sp>
        <p:nvSpPr>
          <p:cNvPr id="11" name="TextBox 7">
            <a:extLst>
              <a:ext uri="{FF2B5EF4-FFF2-40B4-BE49-F238E27FC236}">
                <a16:creationId xmlns:a16="http://schemas.microsoft.com/office/drawing/2014/main" id="{6ECBB59C-FEA8-934A-A234-B5CF473516E6}"/>
              </a:ext>
            </a:extLst>
          </p:cNvPr>
          <p:cNvSpPr txBox="1"/>
          <p:nvPr/>
        </p:nvSpPr>
        <p:spPr>
          <a:xfrm>
            <a:off x="11304893" y="5759672"/>
            <a:ext cx="477052" cy="4770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2500">
                <a:solidFill>
                  <a:srgbClr val="535353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</a:lstStyle>
          <a:p>
            <a:r>
              <a:rPr lang="hr-HR" dirty="0">
                <a:latin typeface="Camber" pitchFamily="2" charset="0"/>
              </a:rPr>
              <a:t>23</a:t>
            </a:r>
            <a:endParaRPr dirty="0">
              <a:latin typeface="Camber" pitchFamily="2" charset="0"/>
            </a:endParaRPr>
          </a:p>
        </p:txBody>
      </p:sp>
      <p:sp>
        <p:nvSpPr>
          <p:cNvPr id="12" name="TextBox 6">
            <a:extLst>
              <a:ext uri="{FF2B5EF4-FFF2-40B4-BE49-F238E27FC236}">
                <a16:creationId xmlns:a16="http://schemas.microsoft.com/office/drawing/2014/main" id="{B853ED37-80D5-E94C-94F7-E280698D560A}"/>
              </a:ext>
            </a:extLst>
          </p:cNvPr>
          <p:cNvSpPr txBox="1"/>
          <p:nvPr/>
        </p:nvSpPr>
        <p:spPr>
          <a:xfrm rot="5400000">
            <a:off x="10672575" y="1624126"/>
            <a:ext cx="1579918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>
                <a:solidFill>
                  <a:srgbClr val="1E1E1E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</a:lstStyle>
          <a:p>
            <a:r>
              <a:rPr lang="hr-HR" dirty="0">
                <a:latin typeface="Camber" pitchFamily="2" charset="0"/>
              </a:rPr>
              <a:t>Pristupačnost</a:t>
            </a:r>
            <a:endParaRPr dirty="0">
              <a:latin typeface="Camber" pitchFamily="2" charset="0"/>
            </a:endParaRPr>
          </a:p>
        </p:txBody>
      </p:sp>
      <p:sp>
        <p:nvSpPr>
          <p:cNvPr id="13" name="TextBox 6">
            <a:extLst>
              <a:ext uri="{FF2B5EF4-FFF2-40B4-BE49-F238E27FC236}">
                <a16:creationId xmlns:a16="http://schemas.microsoft.com/office/drawing/2014/main" id="{6E9F2B3B-6FA1-CF45-AD3E-19FBE3BED625}"/>
              </a:ext>
            </a:extLst>
          </p:cNvPr>
          <p:cNvSpPr txBox="1"/>
          <p:nvPr/>
        </p:nvSpPr>
        <p:spPr>
          <a:xfrm rot="5400000">
            <a:off x="10781353" y="3563534"/>
            <a:ext cx="1416411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>
                <a:solidFill>
                  <a:srgbClr val="A7A7A7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</a:lstStyle>
          <a:p>
            <a:r>
              <a:rPr lang="hr-HR" dirty="0" err="1">
                <a:latin typeface="Camber" pitchFamily="2" charset="0"/>
              </a:rPr>
              <a:t>Accessibility</a:t>
            </a:r>
            <a:endParaRPr dirty="0">
              <a:latin typeface="Camber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653769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9" name="Picture 1" descr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6976" y="628938"/>
            <a:ext cx="3936048" cy="5709232"/>
          </a:xfrm>
          <a:prstGeom prst="rect">
            <a:avLst/>
          </a:prstGeom>
          <a:ln w="12700">
            <a:miter lim="400000"/>
          </a:ln>
        </p:spPr>
      </p:pic>
      <p:sp>
        <p:nvSpPr>
          <p:cNvPr id="641" name="TextBox 13"/>
          <p:cNvSpPr txBox="1"/>
          <p:nvPr/>
        </p:nvSpPr>
        <p:spPr>
          <a:xfrm>
            <a:off x="7264831" y="3316671"/>
            <a:ext cx="4709520" cy="12003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defRPr sz="4400"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r>
              <a:rPr lang="hr-HR" sz="3600" dirty="0">
                <a:solidFill>
                  <a:schemeClr val="tx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CARNET.HR/</a:t>
            </a:r>
            <a:endParaRPr lang="hr-HR" sz="3600" dirty="0">
              <a:solidFill>
                <a:schemeClr val="tx1"/>
              </a:solidFill>
            </a:endParaRPr>
          </a:p>
          <a:p>
            <a:r>
              <a:rPr lang="hr-HR" sz="3600" dirty="0"/>
              <a:t>PRISTUPACNOST</a:t>
            </a:r>
            <a:endParaRPr sz="3600" dirty="0"/>
          </a:p>
        </p:txBody>
      </p:sp>
      <p:pic>
        <p:nvPicPr>
          <p:cNvPr id="12" name="Picture Placeholder 11">
            <a:extLst>
              <a:ext uri="{FF2B5EF4-FFF2-40B4-BE49-F238E27FC236}">
                <a16:creationId xmlns:a16="http://schemas.microsoft.com/office/drawing/2014/main" id="{5E5F548A-E64C-9B41-A945-C95DC2137E5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4" r="3084"/>
          <a:stretch>
            <a:fillRect/>
          </a:stretch>
        </p:blipFill>
        <p:spPr>
          <a:xfrm>
            <a:off x="4108450" y="1600200"/>
            <a:ext cx="2511425" cy="3657600"/>
          </a:xfrm>
        </p:spPr>
      </p:pic>
      <p:sp>
        <p:nvSpPr>
          <p:cNvPr id="18" name="TextBox 6">
            <a:extLst>
              <a:ext uri="{FF2B5EF4-FFF2-40B4-BE49-F238E27FC236}">
                <a16:creationId xmlns:a16="http://schemas.microsoft.com/office/drawing/2014/main" id="{161D14BF-3B93-344F-8D8C-74409AC82715}"/>
              </a:ext>
            </a:extLst>
          </p:cNvPr>
          <p:cNvSpPr txBox="1"/>
          <p:nvPr/>
        </p:nvSpPr>
        <p:spPr>
          <a:xfrm rot="16200000">
            <a:off x="-149913" y="2205493"/>
            <a:ext cx="1579918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>
                <a:solidFill>
                  <a:srgbClr val="1E1E1E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</a:lstStyle>
          <a:p>
            <a:r>
              <a:rPr lang="hr-HR" dirty="0">
                <a:latin typeface="Camber" pitchFamily="2" charset="0"/>
              </a:rPr>
              <a:t>Pristupačnost</a:t>
            </a:r>
            <a:endParaRPr dirty="0">
              <a:latin typeface="Camber" pitchFamily="2" charset="0"/>
            </a:endParaRPr>
          </a:p>
        </p:txBody>
      </p:sp>
      <p:sp>
        <p:nvSpPr>
          <p:cNvPr id="19" name="TextBox 6">
            <a:extLst>
              <a:ext uri="{FF2B5EF4-FFF2-40B4-BE49-F238E27FC236}">
                <a16:creationId xmlns:a16="http://schemas.microsoft.com/office/drawing/2014/main" id="{28CAEFB4-1CD0-4541-9F92-892D8290A2CA}"/>
              </a:ext>
            </a:extLst>
          </p:cNvPr>
          <p:cNvSpPr txBox="1"/>
          <p:nvPr/>
        </p:nvSpPr>
        <p:spPr>
          <a:xfrm rot="16200000">
            <a:off x="-41135" y="4144901"/>
            <a:ext cx="1416411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>
                <a:solidFill>
                  <a:srgbClr val="A7A7A7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</a:lstStyle>
          <a:p>
            <a:r>
              <a:rPr lang="hr-HR" dirty="0" err="1">
                <a:latin typeface="Camber" pitchFamily="2" charset="0"/>
              </a:rPr>
              <a:t>Accessibility</a:t>
            </a:r>
            <a:endParaRPr dirty="0">
              <a:latin typeface="Camber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1930537"/>
      </p:ext>
    </p:extLst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Rectangle 5"/>
          <p:cNvSpPr/>
          <p:nvPr/>
        </p:nvSpPr>
        <p:spPr>
          <a:xfrm>
            <a:off x="0" y="0"/>
            <a:ext cx="3817260" cy="6858000"/>
          </a:xfrm>
          <a:prstGeom prst="rect">
            <a:avLst/>
          </a:prstGeom>
          <a:solidFill>
            <a:srgbClr val="1E1E1E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331" name="Rectangle 2"/>
          <p:cNvSpPr txBox="1"/>
          <p:nvPr/>
        </p:nvSpPr>
        <p:spPr>
          <a:xfrm>
            <a:off x="672037" y="4323766"/>
            <a:ext cx="2899021" cy="16744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 algn="just">
              <a:lnSpc>
                <a:spcPct val="150000"/>
              </a:lnSpc>
              <a:defRPr sz="900">
                <a:solidFill>
                  <a:srgbClr val="FFFFFF"/>
                </a:solidFill>
                <a:latin typeface="Lato Regular"/>
                <a:ea typeface="Lato Regular"/>
                <a:cs typeface="Lato Regular"/>
                <a:sym typeface="Lato Regular"/>
              </a:defRPr>
            </a:lvl1pPr>
          </a:lstStyle>
          <a:p>
            <a:pPr algn="l"/>
            <a:r>
              <a:rPr lang="hr-HR" sz="3600" b="1" dirty="0" err="1">
                <a:latin typeface="Camber SemiBold" pitchFamily="2" charset="0"/>
              </a:rPr>
              <a:t>Checkeri</a:t>
            </a:r>
            <a:r>
              <a:rPr lang="hr-HR" sz="3600" b="1" dirty="0">
                <a:latin typeface="Camber SemiBold" pitchFamily="2" charset="0"/>
              </a:rPr>
              <a:t>, </a:t>
            </a:r>
            <a:r>
              <a:rPr lang="hr-HR" sz="3600" b="1" dirty="0" err="1">
                <a:latin typeface="Camber SemiBold" pitchFamily="2" charset="0"/>
              </a:rPr>
              <a:t>validatori</a:t>
            </a:r>
            <a:endParaRPr sz="3600" b="1" dirty="0">
              <a:latin typeface="Camber SemiBold" pitchFamily="2" charset="0"/>
            </a:endParaRPr>
          </a:p>
        </p:txBody>
      </p:sp>
      <p:sp>
        <p:nvSpPr>
          <p:cNvPr id="333" name="TextBox 7"/>
          <p:cNvSpPr txBox="1"/>
          <p:nvPr/>
        </p:nvSpPr>
        <p:spPr>
          <a:xfrm>
            <a:off x="11304893" y="5759672"/>
            <a:ext cx="459419" cy="4770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2500">
                <a:solidFill>
                  <a:srgbClr val="535353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</a:lstStyle>
          <a:p>
            <a:r>
              <a:rPr lang="hr-HR" dirty="0"/>
              <a:t>25</a:t>
            </a:r>
            <a:endParaRPr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166A162-AC37-A548-AA28-175A0CB54826}"/>
              </a:ext>
            </a:extLst>
          </p:cNvPr>
          <p:cNvSpPr txBox="1"/>
          <p:nvPr/>
        </p:nvSpPr>
        <p:spPr>
          <a:xfrm>
            <a:off x="4469226" y="885711"/>
            <a:ext cx="6814235" cy="526297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r>
              <a:rPr lang="hr-HR" sz="2400" dirty="0">
                <a:latin typeface="Camber" pitchFamily="2" charset="0"/>
              </a:rPr>
              <a:t>Web </a:t>
            </a:r>
            <a:r>
              <a:rPr lang="hr-HR" sz="2400" dirty="0" err="1">
                <a:latin typeface="Camber" pitchFamily="2" charset="0"/>
              </a:rPr>
              <a:t>Content</a:t>
            </a:r>
            <a:r>
              <a:rPr lang="hr-HR" sz="2400" dirty="0">
                <a:latin typeface="Camber" pitchFamily="2" charset="0"/>
              </a:rPr>
              <a:t> </a:t>
            </a:r>
            <a:r>
              <a:rPr lang="hr-HR" sz="2400" dirty="0" err="1">
                <a:latin typeface="Camber" pitchFamily="2" charset="0"/>
              </a:rPr>
              <a:t>Accessibility</a:t>
            </a:r>
            <a:r>
              <a:rPr lang="hr-HR" sz="2400" dirty="0">
                <a:latin typeface="Camber" pitchFamily="2" charset="0"/>
              </a:rPr>
              <a:t> </a:t>
            </a:r>
            <a:r>
              <a:rPr lang="hr-HR" sz="2400" dirty="0" err="1">
                <a:latin typeface="Camber" pitchFamily="2" charset="0"/>
              </a:rPr>
              <a:t>Guidelines</a:t>
            </a:r>
            <a:r>
              <a:rPr lang="hr-HR" sz="2400" dirty="0">
                <a:latin typeface="Camber" pitchFamily="2" charset="0"/>
              </a:rPr>
              <a:t> (</a:t>
            </a:r>
            <a:r>
              <a:rPr lang="hr-HR" sz="2400" b="1" dirty="0">
                <a:latin typeface="Camber SemiBold" pitchFamily="2" charset="0"/>
              </a:rPr>
              <a:t>WCAG</a:t>
            </a:r>
            <a:r>
              <a:rPr lang="hr-HR" sz="2400" i="0" dirty="0">
                <a:latin typeface="Camber" pitchFamily="2" charset="0"/>
              </a:rPr>
              <a:t>) </a:t>
            </a:r>
            <a:r>
              <a:rPr lang="hr-HR" sz="2400" b="1" dirty="0" err="1">
                <a:latin typeface="Camber SemiBold" pitchFamily="2" charset="0"/>
              </a:rPr>
              <a:t>Success</a:t>
            </a:r>
            <a:r>
              <a:rPr lang="hr-HR" sz="2400" b="1" dirty="0">
                <a:latin typeface="Camber SemiBold" pitchFamily="2" charset="0"/>
              </a:rPr>
              <a:t> </a:t>
            </a:r>
            <a:r>
              <a:rPr lang="hr-HR" sz="2400" b="1" dirty="0" err="1">
                <a:latin typeface="Camber SemiBold" pitchFamily="2" charset="0"/>
              </a:rPr>
              <a:t>Criteria</a:t>
            </a:r>
            <a:r>
              <a:rPr lang="hr-HR" sz="2400" b="1" dirty="0">
                <a:latin typeface="Camber SemiBold" pitchFamily="2" charset="0"/>
              </a:rPr>
              <a:t> </a:t>
            </a:r>
            <a:r>
              <a:rPr lang="hr-HR" sz="2400" i="0" dirty="0">
                <a:latin typeface="Camber" pitchFamily="2" charset="0"/>
              </a:rPr>
              <a:t>(</a:t>
            </a:r>
            <a:r>
              <a:rPr lang="hr-HR" sz="2400" i="0" dirty="0" err="1">
                <a:latin typeface="Camber" pitchFamily="2" charset="0"/>
              </a:rPr>
              <a:t>checklist</a:t>
            </a:r>
            <a:r>
              <a:rPr lang="hr-HR" sz="2400" i="0" dirty="0">
                <a:latin typeface="Camber" pitchFamily="2" charset="0"/>
              </a:rPr>
              <a:t>)</a:t>
            </a:r>
          </a:p>
          <a:p>
            <a:endParaRPr lang="hr-HR" sz="2400" i="0" dirty="0">
              <a:latin typeface="Camber" pitchFamily="2" charset="0"/>
            </a:endParaRPr>
          </a:p>
          <a:p>
            <a:r>
              <a:rPr lang="hr-HR" sz="2400" dirty="0">
                <a:solidFill>
                  <a:schemeClr val="tx1"/>
                </a:solidFill>
                <a:latin typeface="Camber" pitchFamily="2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https://www.wuhcag.com/wcag-checklist/</a:t>
            </a:r>
            <a:endParaRPr lang="hr-HR" sz="2400" dirty="0">
              <a:solidFill>
                <a:schemeClr val="tx1"/>
              </a:solidFill>
              <a:latin typeface="Camber" pitchFamily="2" charset="0"/>
            </a:endParaRPr>
          </a:p>
          <a:p>
            <a:r>
              <a:rPr lang="hr-HR" sz="2400" dirty="0">
                <a:latin typeface="Camber" pitchFamily="2" charset="0"/>
              </a:rPr>
              <a:t>za </a:t>
            </a:r>
            <a:r>
              <a:rPr lang="hr-HR" sz="2400" dirty="0" err="1">
                <a:latin typeface="Camber" pitchFamily="2" charset="0"/>
              </a:rPr>
              <a:t>developere</a:t>
            </a:r>
            <a:endParaRPr lang="hr-HR" sz="2400" dirty="0">
              <a:latin typeface="Camber" pitchFamily="2" charset="0"/>
            </a:endParaRPr>
          </a:p>
          <a:p>
            <a:r>
              <a:rPr lang="hr-HR" sz="2400" dirty="0">
                <a:latin typeface="Camber" pitchFamily="2" charset="0"/>
              </a:rPr>
              <a:t>razine A, AA, i AAA</a:t>
            </a:r>
          </a:p>
          <a:p>
            <a:endParaRPr lang="hr-HR" sz="2400" i="0" dirty="0">
              <a:latin typeface="Camber" pitchFamily="2" charset="0"/>
            </a:endParaRPr>
          </a:p>
          <a:p>
            <a:r>
              <a:rPr lang="hr-HR" sz="2400" b="1" dirty="0">
                <a:latin typeface="Camber SemiBold" pitchFamily="2" charset="0"/>
              </a:rPr>
              <a:t>WAVE Web </a:t>
            </a:r>
            <a:r>
              <a:rPr lang="hr-HR" sz="2400" b="1" dirty="0" err="1">
                <a:latin typeface="Camber SemiBold" pitchFamily="2" charset="0"/>
              </a:rPr>
              <a:t>Accessibility</a:t>
            </a:r>
            <a:r>
              <a:rPr lang="hr-HR" sz="2400" b="1" dirty="0">
                <a:latin typeface="Camber SemiBold" pitchFamily="2" charset="0"/>
              </a:rPr>
              <a:t> </a:t>
            </a:r>
            <a:r>
              <a:rPr lang="hr-HR" sz="2400" b="1" dirty="0" err="1">
                <a:latin typeface="Camber SemiBold" pitchFamily="2" charset="0"/>
              </a:rPr>
              <a:t>Evaluation</a:t>
            </a:r>
            <a:r>
              <a:rPr lang="hr-HR" sz="2400" b="1" dirty="0">
                <a:latin typeface="Camber SemiBold" pitchFamily="2" charset="0"/>
              </a:rPr>
              <a:t> Tool</a:t>
            </a:r>
          </a:p>
          <a:p>
            <a:r>
              <a:rPr lang="hr-HR" sz="2400" dirty="0">
                <a:solidFill>
                  <a:schemeClr val="tx1"/>
                </a:solidFill>
                <a:latin typeface="Camber" pitchFamily="2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http://wave.webaim.org/</a:t>
            </a:r>
            <a:endParaRPr lang="hr-HR" sz="2400" dirty="0">
              <a:solidFill>
                <a:schemeClr val="tx1"/>
              </a:solidFill>
              <a:latin typeface="Camber" pitchFamily="2" charset="0"/>
            </a:endParaRPr>
          </a:p>
          <a:p>
            <a:endParaRPr lang="hr-HR" sz="2400" i="0" dirty="0">
              <a:latin typeface="Camber" pitchFamily="2" charset="0"/>
            </a:endParaRPr>
          </a:p>
          <a:p>
            <a:r>
              <a:rPr lang="hr-HR" sz="2400" b="1" dirty="0" err="1">
                <a:latin typeface="Camber SemiBold" pitchFamily="2" charset="0"/>
              </a:rPr>
              <a:t>AChecker</a:t>
            </a:r>
            <a:endParaRPr lang="hr-HR" sz="2400" b="1" dirty="0">
              <a:latin typeface="Camber SemiBold" pitchFamily="2" charset="0"/>
            </a:endParaRPr>
          </a:p>
          <a:p>
            <a:r>
              <a:rPr lang="hr-HR" sz="2400" dirty="0">
                <a:solidFill>
                  <a:schemeClr val="tx1"/>
                </a:solidFill>
                <a:latin typeface="Camber" pitchFamily="2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https://achecker.ca/checker/index.php</a:t>
            </a:r>
            <a:endParaRPr lang="hr-HR" sz="2400" dirty="0">
              <a:solidFill>
                <a:schemeClr val="tx1"/>
              </a:solidFill>
              <a:latin typeface="Camber" pitchFamily="2" charset="0"/>
            </a:endParaRPr>
          </a:p>
          <a:p>
            <a:endParaRPr lang="hr-HR" sz="2400" i="0" dirty="0">
              <a:latin typeface="Camber" pitchFamily="2" charset="0"/>
            </a:endParaRPr>
          </a:p>
          <a:p>
            <a:r>
              <a:rPr lang="sr-Latn-RS" sz="2400" b="1" dirty="0">
                <a:latin typeface="Camber SemiBold" pitchFamily="2" charset="0"/>
              </a:rPr>
              <a:t>Ljudi</a:t>
            </a:r>
            <a:r>
              <a:rPr lang="sr-Latn-RS" sz="2400" dirty="0">
                <a:latin typeface="Camber" pitchFamily="2" charset="0"/>
              </a:rPr>
              <a:t> – korisnici -  testeri</a:t>
            </a:r>
            <a:endParaRPr lang="hr-HR" sz="2400" i="0" dirty="0">
              <a:latin typeface="Camber" pitchFamily="2" charset="0"/>
            </a:endParaRPr>
          </a:p>
        </p:txBody>
      </p:sp>
      <p:sp>
        <p:nvSpPr>
          <p:cNvPr id="9" name="TextBox 6">
            <a:extLst>
              <a:ext uri="{FF2B5EF4-FFF2-40B4-BE49-F238E27FC236}">
                <a16:creationId xmlns:a16="http://schemas.microsoft.com/office/drawing/2014/main" id="{1B22DCD3-6B26-6746-AEB4-BE0234B6ADB1}"/>
              </a:ext>
            </a:extLst>
          </p:cNvPr>
          <p:cNvSpPr txBox="1"/>
          <p:nvPr/>
        </p:nvSpPr>
        <p:spPr>
          <a:xfrm rot="5400000">
            <a:off x="10672575" y="1624126"/>
            <a:ext cx="1579918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>
                <a:solidFill>
                  <a:srgbClr val="1E1E1E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</a:lstStyle>
          <a:p>
            <a:r>
              <a:rPr lang="hr-HR" dirty="0">
                <a:latin typeface="Camber" pitchFamily="2" charset="0"/>
              </a:rPr>
              <a:t>Pristupačnost</a:t>
            </a:r>
            <a:endParaRPr dirty="0">
              <a:latin typeface="Camber" pitchFamily="2" charset="0"/>
            </a:endParaRPr>
          </a:p>
        </p:txBody>
      </p:sp>
      <p:sp>
        <p:nvSpPr>
          <p:cNvPr id="10" name="TextBox 6">
            <a:extLst>
              <a:ext uri="{FF2B5EF4-FFF2-40B4-BE49-F238E27FC236}">
                <a16:creationId xmlns:a16="http://schemas.microsoft.com/office/drawing/2014/main" id="{AD11FE1A-F3EE-9D4F-BB56-8E832B5CF647}"/>
              </a:ext>
            </a:extLst>
          </p:cNvPr>
          <p:cNvSpPr txBox="1"/>
          <p:nvPr/>
        </p:nvSpPr>
        <p:spPr>
          <a:xfrm rot="5400000">
            <a:off x="10781353" y="3563534"/>
            <a:ext cx="1416411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>
                <a:solidFill>
                  <a:srgbClr val="A7A7A7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</a:lstStyle>
          <a:p>
            <a:r>
              <a:rPr lang="hr-HR" dirty="0" err="1">
                <a:latin typeface="Camber" pitchFamily="2" charset="0"/>
              </a:rPr>
              <a:t>Accessibility</a:t>
            </a:r>
            <a:endParaRPr dirty="0">
              <a:latin typeface="Camber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1998844"/>
      </p:ext>
    </p:extLst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Rectangle 11"/>
          <p:cNvSpPr txBox="1"/>
          <p:nvPr/>
        </p:nvSpPr>
        <p:spPr>
          <a:xfrm>
            <a:off x="3839892" y="1520924"/>
            <a:ext cx="4512216" cy="5757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 algn="ctr">
              <a:lnSpc>
                <a:spcPct val="150000"/>
              </a:lnSpc>
              <a:defRPr sz="900">
                <a:solidFill>
                  <a:srgbClr val="A7A7A7"/>
                </a:solidFill>
                <a:latin typeface="Lato Regular"/>
                <a:ea typeface="Lato Regular"/>
                <a:cs typeface="Lato Regular"/>
                <a:sym typeface="Lato Regular"/>
              </a:defRPr>
            </a:lvl1pPr>
          </a:lstStyle>
          <a:p>
            <a:r>
              <a:rPr lang="hr-HR" sz="1100" dirty="0">
                <a:latin typeface="Camber" pitchFamily="2" charset="0"/>
              </a:rPr>
              <a:t>Mrežne stranice </a:t>
            </a:r>
            <a:r>
              <a:rPr lang="hr-HR" sz="1100" dirty="0" err="1">
                <a:latin typeface="Camber" pitchFamily="2" charset="0"/>
              </a:rPr>
              <a:t>Amadria</a:t>
            </a:r>
            <a:r>
              <a:rPr lang="hr-HR" sz="1100" dirty="0">
                <a:latin typeface="Camber" pitchFamily="2" charset="0"/>
              </a:rPr>
              <a:t> Parka u Šibeniku, mjesta održavanja CARNET-ove korisničke konferencije CUC 2019 </a:t>
            </a:r>
            <a:endParaRPr sz="1100" dirty="0">
              <a:latin typeface="Camber" pitchFamily="2" charset="0"/>
            </a:endParaRPr>
          </a:p>
        </p:txBody>
      </p:sp>
      <p:sp>
        <p:nvSpPr>
          <p:cNvPr id="347" name="TextBox 12"/>
          <p:cNvSpPr txBox="1"/>
          <p:nvPr/>
        </p:nvSpPr>
        <p:spPr>
          <a:xfrm>
            <a:off x="2722695" y="693534"/>
            <a:ext cx="6746610" cy="6463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defRPr sz="3600"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r>
              <a:rPr lang="hr-HR" b="1" dirty="0">
                <a:latin typeface="Camber SemiBold" pitchFamily="2" charset="0"/>
              </a:rPr>
              <a:t>Primjer: primjena WAVE alata  </a:t>
            </a:r>
            <a:endParaRPr b="1" dirty="0">
              <a:latin typeface="Camber SemiBold" pitchFamily="2" charset="0"/>
            </a:endParaRPr>
          </a:p>
        </p:txBody>
      </p:sp>
      <p:sp>
        <p:nvSpPr>
          <p:cNvPr id="350" name="TextBox 7"/>
          <p:cNvSpPr txBox="1"/>
          <p:nvPr/>
        </p:nvSpPr>
        <p:spPr>
          <a:xfrm>
            <a:off x="11216215" y="5679805"/>
            <a:ext cx="478655" cy="4770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3800">
                <a:solidFill>
                  <a:srgbClr val="A7A7A7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</a:lstStyle>
          <a:p>
            <a:r>
              <a:rPr lang="hr-HR" sz="2500" dirty="0">
                <a:latin typeface="Camber" pitchFamily="2" charset="0"/>
              </a:rPr>
              <a:t>26</a:t>
            </a:r>
            <a:endParaRPr sz="2500" dirty="0">
              <a:latin typeface="Camber" pitchFamily="2" charset="0"/>
            </a:endParaRP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329C4901-E75B-B14B-92C8-637B4F5EA3FC}"/>
              </a:ext>
            </a:extLst>
          </p:cNvPr>
          <p:cNvPicPr>
            <a:picLocks noGrp="1" noChangeAspect="1"/>
          </p:cNvPicPr>
          <p:nvPr>
            <p:ph type="pic" sz="half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89" b="14189"/>
          <a:stretch>
            <a:fillRect/>
          </a:stretch>
        </p:blipFill>
        <p:spPr/>
      </p:pic>
      <p:sp>
        <p:nvSpPr>
          <p:cNvPr id="12" name="TextBox 6">
            <a:extLst>
              <a:ext uri="{FF2B5EF4-FFF2-40B4-BE49-F238E27FC236}">
                <a16:creationId xmlns:a16="http://schemas.microsoft.com/office/drawing/2014/main" id="{9E819133-5464-ED46-A771-CCFF5B51C7C1}"/>
              </a:ext>
            </a:extLst>
          </p:cNvPr>
          <p:cNvSpPr txBox="1"/>
          <p:nvPr/>
        </p:nvSpPr>
        <p:spPr>
          <a:xfrm rot="5400000">
            <a:off x="10672575" y="1624126"/>
            <a:ext cx="1579918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>
                <a:solidFill>
                  <a:srgbClr val="1E1E1E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</a:lstStyle>
          <a:p>
            <a:r>
              <a:rPr lang="hr-HR" dirty="0">
                <a:latin typeface="Camber" pitchFamily="2" charset="0"/>
              </a:rPr>
              <a:t>Pristupačnost</a:t>
            </a:r>
            <a:endParaRPr dirty="0">
              <a:latin typeface="Camber" pitchFamily="2" charset="0"/>
            </a:endParaRPr>
          </a:p>
        </p:txBody>
      </p:sp>
      <p:sp>
        <p:nvSpPr>
          <p:cNvPr id="13" name="TextBox 6">
            <a:extLst>
              <a:ext uri="{FF2B5EF4-FFF2-40B4-BE49-F238E27FC236}">
                <a16:creationId xmlns:a16="http://schemas.microsoft.com/office/drawing/2014/main" id="{83554756-D6B6-7D46-ADFE-C7E83836B7C9}"/>
              </a:ext>
            </a:extLst>
          </p:cNvPr>
          <p:cNvSpPr txBox="1"/>
          <p:nvPr/>
        </p:nvSpPr>
        <p:spPr>
          <a:xfrm rot="5400000">
            <a:off x="10781353" y="3563534"/>
            <a:ext cx="1416411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>
                <a:solidFill>
                  <a:srgbClr val="A7A7A7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</a:lstStyle>
          <a:p>
            <a:r>
              <a:rPr lang="hr-HR" dirty="0" err="1">
                <a:latin typeface="Camber" pitchFamily="2" charset="0"/>
              </a:rPr>
              <a:t>Accessibility</a:t>
            </a:r>
            <a:endParaRPr dirty="0">
              <a:latin typeface="Camber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0660665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5">
            <a:extLst>
              <a:ext uri="{FF2B5EF4-FFF2-40B4-BE49-F238E27FC236}">
                <a16:creationId xmlns:a16="http://schemas.microsoft.com/office/drawing/2014/main" id="{ECF6251F-ECC0-AC4F-910A-D05CB14971C5}"/>
              </a:ext>
            </a:extLst>
          </p:cNvPr>
          <p:cNvSpPr/>
          <p:nvPr/>
        </p:nvSpPr>
        <p:spPr>
          <a:xfrm>
            <a:off x="-32882" y="0"/>
            <a:ext cx="12224882" cy="6927820"/>
          </a:xfrm>
          <a:prstGeom prst="rect">
            <a:avLst/>
          </a:prstGeom>
          <a:solidFill>
            <a:srgbClr val="1E1E1E"/>
          </a:solidFill>
          <a:ln w="12700">
            <a:miter lim="400000"/>
          </a:ln>
        </p:spPr>
        <p:txBody>
          <a:bodyPr lIns="45719" rIns="45719"/>
          <a:lstStyle/>
          <a:p>
            <a:r>
              <a:rPr lang="hr-HR" dirty="0"/>
              <a:t>=!"</a:t>
            </a:r>
            <a:endParaRPr dirty="0"/>
          </a:p>
        </p:txBody>
      </p:sp>
      <p:sp>
        <p:nvSpPr>
          <p:cNvPr id="314" name="Rectangle 5"/>
          <p:cNvSpPr/>
          <p:nvPr/>
        </p:nvSpPr>
        <p:spPr>
          <a:xfrm>
            <a:off x="408876" y="2438400"/>
            <a:ext cx="11022802" cy="3052699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</p:spPr>
        <p:txBody>
          <a:bodyPr lIns="45719" rIns="45719"/>
          <a:lstStyle/>
          <a:p>
            <a:endParaRPr dirty="0">
              <a:solidFill>
                <a:srgbClr val="FF0000"/>
              </a:solidFill>
              <a:highlight>
                <a:srgbClr val="800000"/>
              </a:highlight>
            </a:endParaRPr>
          </a:p>
        </p:txBody>
      </p:sp>
      <p:sp>
        <p:nvSpPr>
          <p:cNvPr id="315" name="TextBox 13"/>
          <p:cNvSpPr txBox="1"/>
          <p:nvPr/>
        </p:nvSpPr>
        <p:spPr>
          <a:xfrm>
            <a:off x="944095" y="1764147"/>
            <a:ext cx="4213819" cy="440120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tIns="45719" rIns="45719" bIns="45719" numCol="1" anchor="t">
            <a:spAutoFit/>
          </a:bodyPr>
          <a:lstStyle>
            <a:lvl1pPr>
              <a:defRPr sz="4400" spc="30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r>
              <a:rPr lang="hr-HR" sz="4000" dirty="0">
                <a:latin typeface="Camber" pitchFamily="2" charset="0"/>
              </a:rPr>
              <a:t>Pristupačnost </a:t>
            </a:r>
            <a:r>
              <a:rPr lang="hr-HR" sz="4000" dirty="0">
                <a:solidFill>
                  <a:schemeClr val="tx1"/>
                </a:solidFill>
                <a:latin typeface="Camber" pitchFamily="2" charset="0"/>
              </a:rPr>
              <a:t>mrežnih stranica i web/mobilnih aplikacija </a:t>
            </a:r>
          </a:p>
          <a:p>
            <a:r>
              <a:rPr lang="hr-HR" sz="4000" dirty="0">
                <a:solidFill>
                  <a:schemeClr val="tx1"/>
                </a:solidFill>
                <a:latin typeface="Camber" pitchFamily="2" charset="0"/>
              </a:rPr>
              <a:t>= digitalna </a:t>
            </a:r>
            <a:r>
              <a:rPr lang="hr-HR" sz="4000" dirty="0">
                <a:latin typeface="Camber" pitchFamily="2" charset="0"/>
              </a:rPr>
              <a:t>pristupačnost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E5092AA-B8D5-BA4D-B0FB-A0994B0D219F}"/>
              </a:ext>
            </a:extLst>
          </p:cNvPr>
          <p:cNvSpPr/>
          <p:nvPr/>
        </p:nvSpPr>
        <p:spPr>
          <a:xfrm>
            <a:off x="6783584" y="375372"/>
            <a:ext cx="4207573" cy="5789978"/>
          </a:xfrm>
          <a:prstGeom prst="rect">
            <a:avLst/>
          </a:prstGeom>
          <a:solidFill>
            <a:srgbClr val="1E1E1E"/>
          </a:solidFill>
          <a:ln w="34925" cap="flat">
            <a:solidFill>
              <a:schemeClr val="bg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sr-Latn-R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15" name="TextBox 13">
            <a:extLst>
              <a:ext uri="{FF2B5EF4-FFF2-40B4-BE49-F238E27FC236}">
                <a16:creationId xmlns:a16="http://schemas.microsoft.com/office/drawing/2014/main" id="{4E101F88-9950-C641-931E-62EBD1BE616A}"/>
              </a:ext>
            </a:extLst>
          </p:cNvPr>
          <p:cNvSpPr txBox="1"/>
          <p:nvPr/>
        </p:nvSpPr>
        <p:spPr>
          <a:xfrm>
            <a:off x="7217859" y="2379699"/>
            <a:ext cx="4213819" cy="317009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tIns="45719" rIns="45719" bIns="45719" numCol="1" anchor="t">
            <a:spAutoFit/>
          </a:bodyPr>
          <a:lstStyle>
            <a:lvl1pPr>
              <a:defRPr sz="4400" spc="30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r>
              <a:rPr lang="hr-HR" sz="20000" dirty="0">
                <a:latin typeface="Camber" pitchFamily="2" charset="0"/>
              </a:rPr>
              <a:t>0</a:t>
            </a:r>
            <a:r>
              <a:rPr lang="hr-HR" sz="20000" dirty="0">
                <a:solidFill>
                  <a:srgbClr val="FF2600"/>
                </a:solidFill>
                <a:latin typeface="Camber" pitchFamily="2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447610617"/>
      </p:ext>
    </p:extLst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TextBox 7"/>
          <p:cNvSpPr txBox="1"/>
          <p:nvPr/>
        </p:nvSpPr>
        <p:spPr>
          <a:xfrm>
            <a:off x="11216215" y="5679805"/>
            <a:ext cx="459419" cy="4770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3800">
                <a:solidFill>
                  <a:srgbClr val="A7A7A7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</a:lstStyle>
          <a:p>
            <a:r>
              <a:rPr lang="hr-HR" sz="2500" dirty="0">
                <a:latin typeface="Camber" pitchFamily="2" charset="0"/>
              </a:rPr>
              <a:t>27</a:t>
            </a:r>
            <a:endParaRPr sz="2500" dirty="0">
              <a:latin typeface="Camber" pitchFamily="2" charset="0"/>
            </a:endParaRPr>
          </a:p>
        </p:txBody>
      </p:sp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FF9F6D13-D4DD-7848-8108-578EA4A80EBE}"/>
              </a:ext>
            </a:extLst>
          </p:cNvPr>
          <p:cNvPicPr>
            <a:picLocks noGrp="1" noChangeAspect="1"/>
          </p:cNvPicPr>
          <p:nvPr>
            <p:ph type="pic" sz="half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69" b="12769"/>
          <a:stretch>
            <a:fillRect/>
          </a:stretch>
        </p:blipFill>
        <p:spPr/>
      </p:pic>
      <p:sp>
        <p:nvSpPr>
          <p:cNvPr id="10" name="TextBox 6">
            <a:extLst>
              <a:ext uri="{FF2B5EF4-FFF2-40B4-BE49-F238E27FC236}">
                <a16:creationId xmlns:a16="http://schemas.microsoft.com/office/drawing/2014/main" id="{27296C11-C03A-8F4D-856B-1D57D3FD6CF4}"/>
              </a:ext>
            </a:extLst>
          </p:cNvPr>
          <p:cNvSpPr txBox="1"/>
          <p:nvPr/>
        </p:nvSpPr>
        <p:spPr>
          <a:xfrm rot="5400000">
            <a:off x="10672575" y="1624126"/>
            <a:ext cx="1579918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>
                <a:solidFill>
                  <a:srgbClr val="1E1E1E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</a:lstStyle>
          <a:p>
            <a:r>
              <a:rPr lang="hr-HR" dirty="0">
                <a:latin typeface="Camber" pitchFamily="2" charset="0"/>
              </a:rPr>
              <a:t>Pristupačnost</a:t>
            </a:r>
            <a:endParaRPr dirty="0">
              <a:latin typeface="Camber" pitchFamily="2" charset="0"/>
            </a:endParaRPr>
          </a:p>
        </p:txBody>
      </p:sp>
      <p:sp>
        <p:nvSpPr>
          <p:cNvPr id="11" name="TextBox 6">
            <a:extLst>
              <a:ext uri="{FF2B5EF4-FFF2-40B4-BE49-F238E27FC236}">
                <a16:creationId xmlns:a16="http://schemas.microsoft.com/office/drawing/2014/main" id="{F8B5E32F-ABE6-BB47-8E53-D6EAD7727DAF}"/>
              </a:ext>
            </a:extLst>
          </p:cNvPr>
          <p:cNvSpPr txBox="1"/>
          <p:nvPr/>
        </p:nvSpPr>
        <p:spPr>
          <a:xfrm rot="5400000">
            <a:off x="10781353" y="3563534"/>
            <a:ext cx="1416411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>
                <a:solidFill>
                  <a:srgbClr val="A7A7A7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</a:lstStyle>
          <a:p>
            <a:r>
              <a:rPr lang="hr-HR" dirty="0" err="1">
                <a:latin typeface="Camber" pitchFamily="2" charset="0"/>
              </a:rPr>
              <a:t>Accessibility</a:t>
            </a:r>
            <a:endParaRPr dirty="0">
              <a:latin typeface="Camber" pitchFamily="2" charset="0"/>
            </a:endParaRPr>
          </a:p>
        </p:txBody>
      </p:sp>
      <p:sp>
        <p:nvSpPr>
          <p:cNvPr id="12" name="TextBox 12">
            <a:extLst>
              <a:ext uri="{FF2B5EF4-FFF2-40B4-BE49-F238E27FC236}">
                <a16:creationId xmlns:a16="http://schemas.microsoft.com/office/drawing/2014/main" id="{17C3C41F-969E-F54D-A7FC-8BFFEDBACC2C}"/>
              </a:ext>
            </a:extLst>
          </p:cNvPr>
          <p:cNvSpPr txBox="1"/>
          <p:nvPr/>
        </p:nvSpPr>
        <p:spPr>
          <a:xfrm>
            <a:off x="2722695" y="693534"/>
            <a:ext cx="6746610" cy="6463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defRPr sz="3600"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r>
              <a:rPr lang="hr-HR" b="1" dirty="0">
                <a:latin typeface="Camber SemiBold" pitchFamily="2" charset="0"/>
              </a:rPr>
              <a:t>Primjer: primjena WAVE alata  </a:t>
            </a:r>
            <a:endParaRPr b="1" dirty="0">
              <a:latin typeface="Camber SemiBold" pitchFamily="2" charset="0"/>
            </a:endParaRPr>
          </a:p>
        </p:txBody>
      </p:sp>
      <p:sp>
        <p:nvSpPr>
          <p:cNvPr id="13" name="Rectangle 11">
            <a:extLst>
              <a:ext uri="{FF2B5EF4-FFF2-40B4-BE49-F238E27FC236}">
                <a16:creationId xmlns:a16="http://schemas.microsoft.com/office/drawing/2014/main" id="{ECCBDF44-C7BA-FE4E-8C17-EBFF88F8CE64}"/>
              </a:ext>
            </a:extLst>
          </p:cNvPr>
          <p:cNvSpPr txBox="1"/>
          <p:nvPr/>
        </p:nvSpPr>
        <p:spPr>
          <a:xfrm>
            <a:off x="3153713" y="1647664"/>
            <a:ext cx="5884575" cy="3218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lnSpc>
                <a:spcPct val="150000"/>
              </a:lnSpc>
              <a:defRPr sz="900">
                <a:solidFill>
                  <a:srgbClr val="A7A7A7"/>
                </a:solidFill>
                <a:latin typeface="Lato Regular"/>
                <a:ea typeface="Lato Regular"/>
                <a:cs typeface="Lato Regular"/>
                <a:sym typeface="Lato Regular"/>
              </a:defRPr>
            </a:lvl1pPr>
          </a:lstStyle>
          <a:p>
            <a:r>
              <a:rPr lang="hr-HR" sz="1100" dirty="0">
                <a:latin typeface="Camber" pitchFamily="2" charset="0"/>
              </a:rPr>
              <a:t>Mrežne stranice </a:t>
            </a:r>
            <a:r>
              <a:rPr lang="hr-HR" sz="1100" dirty="0" err="1">
                <a:latin typeface="Camber" pitchFamily="2" charset="0"/>
              </a:rPr>
              <a:t>Amadria</a:t>
            </a:r>
            <a:r>
              <a:rPr lang="hr-HR" sz="1100" dirty="0">
                <a:latin typeface="Camber" pitchFamily="2" charset="0"/>
              </a:rPr>
              <a:t> Parka u Šibeniku </a:t>
            </a:r>
            <a:endParaRPr sz="1100" dirty="0">
              <a:latin typeface="Camber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8564960"/>
      </p:ext>
    </p:extLst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TextBox 7"/>
          <p:cNvSpPr txBox="1"/>
          <p:nvPr/>
        </p:nvSpPr>
        <p:spPr>
          <a:xfrm>
            <a:off x="11216215" y="5679805"/>
            <a:ext cx="478655" cy="4770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3800">
                <a:solidFill>
                  <a:srgbClr val="A7A7A7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</a:lstStyle>
          <a:p>
            <a:r>
              <a:rPr lang="hr-HR" sz="2500" dirty="0">
                <a:latin typeface="Camber" pitchFamily="2" charset="0"/>
              </a:rPr>
              <a:t>28</a:t>
            </a:r>
            <a:endParaRPr sz="2500" dirty="0">
              <a:latin typeface="Camber" pitchFamily="2" charset="0"/>
            </a:endParaRP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AD7B6308-9A17-AA4E-BA08-2B367E17371E}"/>
              </a:ext>
            </a:extLst>
          </p:cNvPr>
          <p:cNvPicPr>
            <a:picLocks noGrp="1" noChangeAspect="1"/>
          </p:cNvPicPr>
          <p:nvPr>
            <p:ph type="pic" sz="half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95" b="12895"/>
          <a:stretch>
            <a:fillRect/>
          </a:stretch>
        </p:blipFill>
        <p:spPr/>
      </p:pic>
      <p:sp>
        <p:nvSpPr>
          <p:cNvPr id="12" name="TextBox 6">
            <a:extLst>
              <a:ext uri="{FF2B5EF4-FFF2-40B4-BE49-F238E27FC236}">
                <a16:creationId xmlns:a16="http://schemas.microsoft.com/office/drawing/2014/main" id="{95BABD6D-E10E-A74C-A94B-D1C378B9C632}"/>
              </a:ext>
            </a:extLst>
          </p:cNvPr>
          <p:cNvSpPr txBox="1"/>
          <p:nvPr/>
        </p:nvSpPr>
        <p:spPr>
          <a:xfrm rot="5400000">
            <a:off x="10672575" y="1624126"/>
            <a:ext cx="1579918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>
                <a:solidFill>
                  <a:srgbClr val="1E1E1E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</a:lstStyle>
          <a:p>
            <a:r>
              <a:rPr lang="hr-HR" dirty="0">
                <a:latin typeface="Camber" pitchFamily="2" charset="0"/>
              </a:rPr>
              <a:t>Pristupačnost</a:t>
            </a:r>
            <a:endParaRPr dirty="0">
              <a:latin typeface="Camber" pitchFamily="2" charset="0"/>
            </a:endParaRPr>
          </a:p>
        </p:txBody>
      </p:sp>
      <p:sp>
        <p:nvSpPr>
          <p:cNvPr id="13" name="TextBox 6">
            <a:extLst>
              <a:ext uri="{FF2B5EF4-FFF2-40B4-BE49-F238E27FC236}">
                <a16:creationId xmlns:a16="http://schemas.microsoft.com/office/drawing/2014/main" id="{C7F147AD-E123-3148-8E1A-03CE5DCCF7DD}"/>
              </a:ext>
            </a:extLst>
          </p:cNvPr>
          <p:cNvSpPr txBox="1"/>
          <p:nvPr/>
        </p:nvSpPr>
        <p:spPr>
          <a:xfrm rot="5400000">
            <a:off x="10781353" y="3563534"/>
            <a:ext cx="1416411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>
                <a:solidFill>
                  <a:srgbClr val="A7A7A7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</a:lstStyle>
          <a:p>
            <a:r>
              <a:rPr lang="hr-HR" dirty="0" err="1">
                <a:latin typeface="Camber" pitchFamily="2" charset="0"/>
              </a:rPr>
              <a:t>Accessibility</a:t>
            </a:r>
            <a:endParaRPr dirty="0">
              <a:latin typeface="Camber" pitchFamily="2" charset="0"/>
            </a:endParaRPr>
          </a:p>
        </p:txBody>
      </p:sp>
      <p:sp>
        <p:nvSpPr>
          <p:cNvPr id="14" name="TextBox 12">
            <a:extLst>
              <a:ext uri="{FF2B5EF4-FFF2-40B4-BE49-F238E27FC236}">
                <a16:creationId xmlns:a16="http://schemas.microsoft.com/office/drawing/2014/main" id="{B739D311-6263-6E40-BB5E-CE3FEC9E2923}"/>
              </a:ext>
            </a:extLst>
          </p:cNvPr>
          <p:cNvSpPr txBox="1"/>
          <p:nvPr/>
        </p:nvSpPr>
        <p:spPr>
          <a:xfrm>
            <a:off x="2722695" y="693534"/>
            <a:ext cx="6746610" cy="6463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defRPr sz="3600"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r>
              <a:rPr lang="hr-HR" b="1" dirty="0">
                <a:latin typeface="Camber SemiBold" pitchFamily="2" charset="0"/>
              </a:rPr>
              <a:t>Primjer: primjena WAVE alata  </a:t>
            </a:r>
            <a:endParaRPr b="1" dirty="0">
              <a:latin typeface="Camber SemiBold" pitchFamily="2" charset="0"/>
            </a:endParaRPr>
          </a:p>
        </p:txBody>
      </p:sp>
      <p:sp>
        <p:nvSpPr>
          <p:cNvPr id="15" name="Rectangle 11">
            <a:extLst>
              <a:ext uri="{FF2B5EF4-FFF2-40B4-BE49-F238E27FC236}">
                <a16:creationId xmlns:a16="http://schemas.microsoft.com/office/drawing/2014/main" id="{B34D2D4D-5C0E-5345-9C85-82694E2C74B0}"/>
              </a:ext>
            </a:extLst>
          </p:cNvPr>
          <p:cNvSpPr txBox="1"/>
          <p:nvPr/>
        </p:nvSpPr>
        <p:spPr>
          <a:xfrm>
            <a:off x="3153713" y="1647664"/>
            <a:ext cx="5884575" cy="3218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lnSpc>
                <a:spcPct val="150000"/>
              </a:lnSpc>
              <a:defRPr sz="900">
                <a:solidFill>
                  <a:srgbClr val="A7A7A7"/>
                </a:solidFill>
                <a:latin typeface="Lato Regular"/>
                <a:ea typeface="Lato Regular"/>
                <a:cs typeface="Lato Regular"/>
                <a:sym typeface="Lato Regular"/>
              </a:defRPr>
            </a:lvl1pPr>
          </a:lstStyle>
          <a:p>
            <a:r>
              <a:rPr lang="hr-HR" sz="1100" dirty="0">
                <a:latin typeface="Camber" pitchFamily="2" charset="0"/>
              </a:rPr>
              <a:t>Mrežne stranice </a:t>
            </a:r>
            <a:r>
              <a:rPr lang="hr-HR" sz="1100" dirty="0" err="1">
                <a:latin typeface="Camber" pitchFamily="2" charset="0"/>
              </a:rPr>
              <a:t>Amadria</a:t>
            </a:r>
            <a:r>
              <a:rPr lang="hr-HR" sz="1100" dirty="0">
                <a:latin typeface="Camber" pitchFamily="2" charset="0"/>
              </a:rPr>
              <a:t> Parka u Šibeniku </a:t>
            </a:r>
            <a:endParaRPr sz="1100" dirty="0">
              <a:latin typeface="Camber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828883"/>
      </p:ext>
    </p:extLst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5">
            <a:extLst>
              <a:ext uri="{FF2B5EF4-FFF2-40B4-BE49-F238E27FC236}">
                <a16:creationId xmlns:a16="http://schemas.microsoft.com/office/drawing/2014/main" id="{0EA4EC9F-39D7-E54E-A2C4-D72013485BEA}"/>
              </a:ext>
            </a:extLst>
          </p:cNvPr>
          <p:cNvSpPr/>
          <p:nvPr/>
        </p:nvSpPr>
        <p:spPr>
          <a:xfrm>
            <a:off x="1" y="0"/>
            <a:ext cx="12192000" cy="3154360"/>
          </a:xfrm>
          <a:prstGeom prst="rect">
            <a:avLst/>
          </a:prstGeom>
          <a:solidFill>
            <a:srgbClr val="1E1E1E"/>
          </a:solidFill>
          <a:ln w="12700">
            <a:miter lim="400000"/>
          </a:ln>
        </p:spPr>
        <p:txBody>
          <a:bodyPr lIns="45719" rIns="45719"/>
          <a:lstStyle/>
          <a:p>
            <a:endParaRPr dirty="0">
              <a:solidFill>
                <a:schemeClr val="bg1"/>
              </a:solidFill>
            </a:endParaRPr>
          </a:p>
        </p:txBody>
      </p:sp>
      <p:sp>
        <p:nvSpPr>
          <p:cNvPr id="394" name="TextBox 5"/>
          <p:cNvSpPr txBox="1"/>
          <p:nvPr/>
        </p:nvSpPr>
        <p:spPr>
          <a:xfrm>
            <a:off x="1368579" y="4998096"/>
            <a:ext cx="4308229" cy="12003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4100">
                <a:solidFill>
                  <a:srgbClr val="535353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r>
              <a:rPr lang="sr-Latn-RS" sz="3600" b="1" dirty="0" err="1">
                <a:solidFill>
                  <a:schemeClr val="tx1"/>
                </a:solidFill>
                <a:latin typeface="Camber SemiBold" pitchFamily="2" charset="0"/>
                <a:sym typeface="Calibri"/>
              </a:rPr>
              <a:t>Tools</a:t>
            </a:r>
            <a:r>
              <a:rPr lang="sr-Latn-RS" sz="3600" b="1" dirty="0">
                <a:solidFill>
                  <a:schemeClr val="tx1"/>
                </a:solidFill>
                <a:latin typeface="Camber SemiBold" pitchFamily="2" charset="0"/>
                <a:sym typeface="Calibri"/>
              </a:rPr>
              <a:t> </a:t>
            </a:r>
            <a:r>
              <a:rPr lang="sr-Latn-RS" sz="3600" b="1" dirty="0">
                <a:solidFill>
                  <a:schemeClr val="tx1"/>
                </a:solidFill>
                <a:latin typeface="Camber SemiBold" pitchFamily="2" charset="0"/>
                <a:sym typeface="Wingdings" pitchFamily="2" charset="2"/>
              </a:rPr>
              <a:t></a:t>
            </a:r>
          </a:p>
          <a:p>
            <a:r>
              <a:rPr lang="sr-Latn-RS" sz="3600" b="1" dirty="0" err="1">
                <a:solidFill>
                  <a:schemeClr val="tx1"/>
                </a:solidFill>
                <a:latin typeface="Camber SemiBold" pitchFamily="2" charset="0"/>
                <a:sym typeface="Wingdings" pitchFamily="2" charset="2"/>
              </a:rPr>
              <a:t>Check</a:t>
            </a:r>
            <a:r>
              <a:rPr lang="sr-Latn-RS" sz="3600" b="1" dirty="0">
                <a:solidFill>
                  <a:schemeClr val="tx1"/>
                </a:solidFill>
                <a:latin typeface="Camber SemiBold" pitchFamily="2" charset="0"/>
                <a:sym typeface="Wingdings" pitchFamily="2" charset="2"/>
              </a:rPr>
              <a:t> </a:t>
            </a:r>
            <a:r>
              <a:rPr lang="sr-Latn-RS" sz="3600" b="1" dirty="0" err="1">
                <a:solidFill>
                  <a:schemeClr val="tx1"/>
                </a:solidFill>
                <a:latin typeface="Camber SemiBold" pitchFamily="2" charset="0"/>
                <a:sym typeface="Wingdings" pitchFamily="2" charset="2"/>
              </a:rPr>
              <a:t>Accessibility</a:t>
            </a:r>
            <a:endParaRPr lang="sr-Latn-RS" sz="3600" b="1" dirty="0">
              <a:solidFill>
                <a:schemeClr val="tx1"/>
              </a:solidFill>
              <a:latin typeface="Camber SemiBold" pitchFamily="2" charset="0"/>
              <a:sym typeface="Calibri"/>
            </a:endParaRPr>
          </a:p>
        </p:txBody>
      </p:sp>
      <p:sp>
        <p:nvSpPr>
          <p:cNvPr id="395" name="Rectangle 4"/>
          <p:cNvSpPr txBox="1"/>
          <p:nvPr/>
        </p:nvSpPr>
        <p:spPr>
          <a:xfrm>
            <a:off x="1368579" y="906463"/>
            <a:ext cx="3364992" cy="18946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lnSpc>
                <a:spcPct val="150000"/>
              </a:lnSpc>
              <a:defRPr sz="1900" spc="-19"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rPr lang="hr-HR" sz="2000" dirty="0">
                <a:solidFill>
                  <a:schemeClr val="bg1"/>
                </a:solidFill>
                <a:latin typeface="Camber" pitchFamily="2" charset="0"/>
              </a:rPr>
              <a:t>Osim mrežnih stranica, važno je osigurati i pristupačnost Word, Excel, PowerPoint i PDF datoteka</a:t>
            </a:r>
          </a:p>
        </p:txBody>
      </p:sp>
      <p:pic>
        <p:nvPicPr>
          <p:cNvPr id="20" name="Picture Placeholder 19">
            <a:extLst>
              <a:ext uri="{FF2B5EF4-FFF2-40B4-BE49-F238E27FC236}">
                <a16:creationId xmlns:a16="http://schemas.microsoft.com/office/drawing/2014/main" id="{ECD1879F-6E1E-584E-B90B-ABCC59F979E3}"/>
              </a:ext>
            </a:extLst>
          </p:cNvPr>
          <p:cNvPicPr>
            <a:picLocks noGrp="1" noChangeAspect="1"/>
          </p:cNvPicPr>
          <p:nvPr>
            <p:ph type="pic" sz="half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1" b="1001"/>
          <a:stretch>
            <a:fillRect/>
          </a:stretch>
        </p:blipFill>
        <p:spPr>
          <a:xfrm>
            <a:off x="4997450" y="906463"/>
            <a:ext cx="6173788" cy="4103687"/>
          </a:xfrm>
        </p:spPr>
      </p:pic>
      <p:sp>
        <p:nvSpPr>
          <p:cNvPr id="27" name="TextBox 7">
            <a:extLst>
              <a:ext uri="{FF2B5EF4-FFF2-40B4-BE49-F238E27FC236}">
                <a16:creationId xmlns:a16="http://schemas.microsoft.com/office/drawing/2014/main" id="{C6B6AA5F-9853-E74B-BCF9-F6030F666C84}"/>
              </a:ext>
            </a:extLst>
          </p:cNvPr>
          <p:cNvSpPr txBox="1"/>
          <p:nvPr/>
        </p:nvSpPr>
        <p:spPr>
          <a:xfrm>
            <a:off x="11216215" y="5679805"/>
            <a:ext cx="483464" cy="4770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3800">
                <a:solidFill>
                  <a:srgbClr val="A7A7A7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</a:lstStyle>
          <a:p>
            <a:r>
              <a:rPr lang="hr-HR" sz="2500" dirty="0">
                <a:solidFill>
                  <a:schemeClr val="bg1"/>
                </a:solidFill>
                <a:latin typeface="Camber" pitchFamily="2" charset="0"/>
              </a:rPr>
              <a:t>30</a:t>
            </a:r>
            <a:endParaRPr sz="2500" dirty="0">
              <a:solidFill>
                <a:schemeClr val="bg1"/>
              </a:solidFill>
              <a:latin typeface="Camber" pitchFamily="2" charset="0"/>
            </a:endParaRPr>
          </a:p>
        </p:txBody>
      </p:sp>
      <p:sp>
        <p:nvSpPr>
          <p:cNvPr id="30" name="TextBox 7">
            <a:extLst>
              <a:ext uri="{FF2B5EF4-FFF2-40B4-BE49-F238E27FC236}">
                <a16:creationId xmlns:a16="http://schemas.microsoft.com/office/drawing/2014/main" id="{12F41773-0E29-FF49-BB4E-FEE79E060B60}"/>
              </a:ext>
            </a:extLst>
          </p:cNvPr>
          <p:cNvSpPr txBox="1"/>
          <p:nvPr/>
        </p:nvSpPr>
        <p:spPr>
          <a:xfrm>
            <a:off x="11216215" y="5679805"/>
            <a:ext cx="480258" cy="4770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3800">
                <a:solidFill>
                  <a:srgbClr val="A7A7A7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</a:lstStyle>
          <a:p>
            <a:r>
              <a:rPr lang="hr-HR" sz="2500" dirty="0">
                <a:solidFill>
                  <a:schemeClr val="tx1"/>
                </a:solidFill>
                <a:latin typeface="Camber" pitchFamily="2" charset="0"/>
              </a:rPr>
              <a:t>29</a:t>
            </a:r>
            <a:endParaRPr sz="2500" dirty="0">
              <a:solidFill>
                <a:schemeClr val="tx1"/>
              </a:solidFill>
              <a:latin typeface="Camber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7510773"/>
      </p:ext>
    </p:extLst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Rectangle 11"/>
          <p:cNvSpPr txBox="1"/>
          <p:nvPr/>
        </p:nvSpPr>
        <p:spPr>
          <a:xfrm>
            <a:off x="2952167" y="1879371"/>
            <a:ext cx="6548831" cy="7954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 algn="ctr">
              <a:lnSpc>
                <a:spcPct val="150000"/>
              </a:lnSpc>
              <a:defRPr sz="900">
                <a:solidFill>
                  <a:srgbClr val="A7A7A7"/>
                </a:solidFill>
                <a:latin typeface="Lato Regular"/>
                <a:ea typeface="Lato Regular"/>
                <a:cs typeface="Lato Regular"/>
                <a:sym typeface="Lato Regular"/>
              </a:defRPr>
            </a:lvl1pPr>
          </a:lstStyle>
          <a:p>
            <a:r>
              <a:rPr lang="hr-HR" sz="1600" dirty="0">
                <a:latin typeface="Camber" pitchFamily="2" charset="0"/>
              </a:rPr>
              <a:t>SIR TIMOTHY BERNERS-LEE, </a:t>
            </a:r>
          </a:p>
          <a:p>
            <a:r>
              <a:rPr lang="hr-HR" sz="1600" dirty="0">
                <a:latin typeface="Camber" pitchFamily="2" charset="0"/>
              </a:rPr>
              <a:t>izumitelj World Wide Weba i čelnik World Wide Web </a:t>
            </a:r>
            <a:r>
              <a:rPr lang="hr-HR" sz="1600" dirty="0" err="1">
                <a:latin typeface="Camber" pitchFamily="2" charset="0"/>
              </a:rPr>
              <a:t>Consortiuma</a:t>
            </a:r>
            <a:endParaRPr lang="hr-HR" sz="1600" dirty="0">
              <a:latin typeface="Camber" pitchFamily="2" charset="0"/>
            </a:endParaRPr>
          </a:p>
        </p:txBody>
      </p:sp>
      <p:sp>
        <p:nvSpPr>
          <p:cNvPr id="347" name="TextBox 12"/>
          <p:cNvSpPr txBox="1"/>
          <p:nvPr/>
        </p:nvSpPr>
        <p:spPr>
          <a:xfrm>
            <a:off x="2323675" y="586709"/>
            <a:ext cx="7559362" cy="12926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defRPr sz="3600"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pPr algn="ctr"/>
            <a:r>
              <a:rPr lang="hr-HR" sz="2600" b="1" dirty="0">
                <a:latin typeface="Camber SemiBold" pitchFamily="2" charset="0"/>
              </a:rPr>
              <a:t>“</a:t>
            </a:r>
            <a:r>
              <a:rPr lang="hr-HR" sz="2600" b="1" dirty="0" err="1">
                <a:latin typeface="Camber SemiBold" pitchFamily="2" charset="0"/>
              </a:rPr>
              <a:t>The</a:t>
            </a:r>
            <a:r>
              <a:rPr lang="hr-HR" sz="2600" b="1" dirty="0">
                <a:latin typeface="Camber SemiBold" pitchFamily="2" charset="0"/>
              </a:rPr>
              <a:t> </a:t>
            </a:r>
            <a:r>
              <a:rPr lang="hr-HR" sz="2600" b="1" dirty="0" err="1">
                <a:latin typeface="Camber SemiBold" pitchFamily="2" charset="0"/>
              </a:rPr>
              <a:t>power</a:t>
            </a:r>
            <a:r>
              <a:rPr lang="hr-HR" sz="2600" b="1" dirty="0">
                <a:latin typeface="Camber SemiBold" pitchFamily="2" charset="0"/>
              </a:rPr>
              <a:t> </a:t>
            </a:r>
            <a:r>
              <a:rPr lang="hr-HR" sz="2600" b="1" dirty="0" err="1">
                <a:latin typeface="Camber SemiBold" pitchFamily="2" charset="0"/>
              </a:rPr>
              <a:t>of</a:t>
            </a:r>
            <a:r>
              <a:rPr lang="hr-HR" sz="2600" b="1" dirty="0">
                <a:latin typeface="Camber SemiBold" pitchFamily="2" charset="0"/>
              </a:rPr>
              <a:t> </a:t>
            </a:r>
            <a:r>
              <a:rPr lang="hr-HR" sz="2600" b="1" dirty="0" err="1">
                <a:latin typeface="Camber SemiBold" pitchFamily="2" charset="0"/>
              </a:rPr>
              <a:t>the</a:t>
            </a:r>
            <a:r>
              <a:rPr lang="hr-HR" sz="2600" b="1" dirty="0">
                <a:latin typeface="Camber SemiBold" pitchFamily="2" charset="0"/>
              </a:rPr>
              <a:t> Web </a:t>
            </a:r>
            <a:r>
              <a:rPr lang="hr-HR" sz="2600" b="1" dirty="0" err="1">
                <a:latin typeface="Camber SemiBold" pitchFamily="2" charset="0"/>
              </a:rPr>
              <a:t>is</a:t>
            </a:r>
            <a:r>
              <a:rPr lang="hr-HR" sz="2600" b="1" dirty="0">
                <a:latin typeface="Camber SemiBold" pitchFamily="2" charset="0"/>
              </a:rPr>
              <a:t> </a:t>
            </a:r>
            <a:r>
              <a:rPr lang="hr-HR" sz="2600" b="1" dirty="0" err="1">
                <a:latin typeface="Camber SemiBold" pitchFamily="2" charset="0"/>
              </a:rPr>
              <a:t>in</a:t>
            </a:r>
            <a:r>
              <a:rPr lang="hr-HR" sz="2600" b="1" dirty="0">
                <a:latin typeface="Camber SemiBold" pitchFamily="2" charset="0"/>
              </a:rPr>
              <a:t> </a:t>
            </a:r>
            <a:r>
              <a:rPr lang="hr-HR" sz="2600" b="1" dirty="0" err="1">
                <a:latin typeface="Camber SemiBold" pitchFamily="2" charset="0"/>
              </a:rPr>
              <a:t>its</a:t>
            </a:r>
            <a:r>
              <a:rPr lang="hr-HR" sz="2600" b="1" dirty="0">
                <a:latin typeface="Camber SemiBold" pitchFamily="2" charset="0"/>
              </a:rPr>
              <a:t> </a:t>
            </a:r>
            <a:r>
              <a:rPr lang="hr-HR" sz="2600" b="1" dirty="0" err="1">
                <a:latin typeface="Camber SemiBold" pitchFamily="2" charset="0"/>
              </a:rPr>
              <a:t>universality</a:t>
            </a:r>
            <a:r>
              <a:rPr lang="hr-HR" sz="2600" b="1" dirty="0">
                <a:latin typeface="Camber SemiBold" pitchFamily="2" charset="0"/>
              </a:rPr>
              <a:t>. Access </a:t>
            </a:r>
            <a:r>
              <a:rPr lang="hr-HR" sz="2600" b="1" dirty="0" err="1">
                <a:latin typeface="Camber SemiBold" pitchFamily="2" charset="0"/>
              </a:rPr>
              <a:t>by</a:t>
            </a:r>
            <a:r>
              <a:rPr lang="hr-HR" sz="2600" b="1" dirty="0">
                <a:latin typeface="Camber SemiBold" pitchFamily="2" charset="0"/>
              </a:rPr>
              <a:t> </a:t>
            </a:r>
            <a:r>
              <a:rPr lang="hr-HR" sz="2600" b="1" dirty="0" err="1">
                <a:latin typeface="Camber SemiBold" pitchFamily="2" charset="0"/>
              </a:rPr>
              <a:t>everyone</a:t>
            </a:r>
            <a:r>
              <a:rPr lang="hr-HR" sz="2600" b="1" dirty="0">
                <a:latin typeface="Camber SemiBold" pitchFamily="2" charset="0"/>
              </a:rPr>
              <a:t> </a:t>
            </a:r>
            <a:r>
              <a:rPr lang="hr-HR" sz="2600" b="1" dirty="0" err="1">
                <a:latin typeface="Camber SemiBold" pitchFamily="2" charset="0"/>
              </a:rPr>
              <a:t>regardless</a:t>
            </a:r>
            <a:r>
              <a:rPr lang="hr-HR" sz="2600" b="1" dirty="0">
                <a:latin typeface="Camber SemiBold" pitchFamily="2" charset="0"/>
              </a:rPr>
              <a:t> </a:t>
            </a:r>
            <a:r>
              <a:rPr lang="hr-HR" sz="2600" b="1" dirty="0" err="1">
                <a:latin typeface="Camber SemiBold" pitchFamily="2" charset="0"/>
              </a:rPr>
              <a:t>of</a:t>
            </a:r>
            <a:r>
              <a:rPr lang="hr-HR" sz="2600" b="1" dirty="0">
                <a:latin typeface="Camber SemiBold" pitchFamily="2" charset="0"/>
              </a:rPr>
              <a:t> </a:t>
            </a:r>
            <a:r>
              <a:rPr lang="hr-HR" sz="2600" b="1" dirty="0" err="1">
                <a:latin typeface="Camber SemiBold" pitchFamily="2" charset="0"/>
              </a:rPr>
              <a:t>disability</a:t>
            </a:r>
            <a:r>
              <a:rPr lang="hr-HR" sz="2600" b="1" dirty="0">
                <a:latin typeface="Camber SemiBold" pitchFamily="2" charset="0"/>
              </a:rPr>
              <a:t> </a:t>
            </a:r>
            <a:r>
              <a:rPr lang="hr-HR" sz="2600" b="1" dirty="0" err="1">
                <a:latin typeface="Camber SemiBold" pitchFamily="2" charset="0"/>
              </a:rPr>
              <a:t>is</a:t>
            </a:r>
            <a:r>
              <a:rPr lang="hr-HR" sz="2600" b="1" dirty="0">
                <a:latin typeface="Camber SemiBold" pitchFamily="2" charset="0"/>
              </a:rPr>
              <a:t> </a:t>
            </a:r>
            <a:r>
              <a:rPr lang="hr-HR" sz="2600" b="1" dirty="0" err="1">
                <a:latin typeface="Camber SemiBold" pitchFamily="2" charset="0"/>
              </a:rPr>
              <a:t>an</a:t>
            </a:r>
            <a:r>
              <a:rPr lang="hr-HR" sz="2600" b="1" dirty="0">
                <a:latin typeface="Camber SemiBold" pitchFamily="2" charset="0"/>
              </a:rPr>
              <a:t> </a:t>
            </a:r>
            <a:r>
              <a:rPr lang="hr-HR" sz="2600" b="1" dirty="0" err="1">
                <a:latin typeface="Camber SemiBold" pitchFamily="2" charset="0"/>
              </a:rPr>
              <a:t>essential</a:t>
            </a:r>
            <a:r>
              <a:rPr lang="hr-HR" sz="2600" b="1" dirty="0">
                <a:latin typeface="Camber SemiBold" pitchFamily="2" charset="0"/>
              </a:rPr>
              <a:t> </a:t>
            </a:r>
            <a:r>
              <a:rPr lang="hr-HR" sz="2600" b="1" dirty="0" err="1">
                <a:latin typeface="Camber SemiBold" pitchFamily="2" charset="0"/>
              </a:rPr>
              <a:t>aspect</a:t>
            </a:r>
            <a:r>
              <a:rPr lang="hr-HR" sz="2600" b="1" dirty="0">
                <a:latin typeface="Camber SemiBold" pitchFamily="2" charset="0"/>
              </a:rPr>
              <a:t>.”</a:t>
            </a:r>
            <a:endParaRPr lang="hr-HR" sz="2600" b="1" dirty="0">
              <a:latin typeface="Camber SemiBold" pitchFamily="2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350" name="TextBox 7"/>
          <p:cNvSpPr txBox="1"/>
          <p:nvPr/>
        </p:nvSpPr>
        <p:spPr>
          <a:xfrm>
            <a:off x="11216215" y="5679805"/>
            <a:ext cx="286295" cy="4770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3800">
                <a:solidFill>
                  <a:srgbClr val="A7A7A7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</a:lstStyle>
          <a:p>
            <a:r>
              <a:rPr lang="hr-HR" sz="2500" dirty="0">
                <a:latin typeface="Camber" pitchFamily="2" charset="0"/>
              </a:rPr>
              <a:t>8</a:t>
            </a:r>
            <a:endParaRPr sz="2500" dirty="0">
              <a:latin typeface="Camber" pitchFamily="2" charset="0"/>
            </a:endParaRPr>
          </a:p>
        </p:txBody>
      </p:sp>
      <p:sp>
        <p:nvSpPr>
          <p:cNvPr id="10" name="TextBox 6">
            <a:extLst>
              <a:ext uri="{FF2B5EF4-FFF2-40B4-BE49-F238E27FC236}">
                <a16:creationId xmlns:a16="http://schemas.microsoft.com/office/drawing/2014/main" id="{3C05400B-CB12-6041-ADD2-C538671B23AC}"/>
              </a:ext>
            </a:extLst>
          </p:cNvPr>
          <p:cNvSpPr txBox="1"/>
          <p:nvPr/>
        </p:nvSpPr>
        <p:spPr>
          <a:xfrm rot="5400000">
            <a:off x="10672575" y="1624126"/>
            <a:ext cx="1579918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>
                <a:solidFill>
                  <a:srgbClr val="1E1E1E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</a:lstStyle>
          <a:p>
            <a:r>
              <a:rPr lang="hr-HR" dirty="0">
                <a:latin typeface="Camber" pitchFamily="2" charset="0"/>
              </a:rPr>
              <a:t>Pristupačnost</a:t>
            </a:r>
            <a:endParaRPr dirty="0">
              <a:latin typeface="Camber" pitchFamily="2" charset="0"/>
            </a:endParaRPr>
          </a:p>
        </p:txBody>
      </p:sp>
      <p:sp>
        <p:nvSpPr>
          <p:cNvPr id="11" name="TextBox 6">
            <a:extLst>
              <a:ext uri="{FF2B5EF4-FFF2-40B4-BE49-F238E27FC236}">
                <a16:creationId xmlns:a16="http://schemas.microsoft.com/office/drawing/2014/main" id="{F187CBE9-383B-5545-9487-E6AC685DDDBF}"/>
              </a:ext>
            </a:extLst>
          </p:cNvPr>
          <p:cNvSpPr txBox="1"/>
          <p:nvPr/>
        </p:nvSpPr>
        <p:spPr>
          <a:xfrm rot="5400000">
            <a:off x="10781353" y="3563534"/>
            <a:ext cx="1416411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>
                <a:solidFill>
                  <a:srgbClr val="A7A7A7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</a:lstStyle>
          <a:p>
            <a:r>
              <a:rPr lang="hr-HR" dirty="0" err="1">
                <a:latin typeface="Camber" pitchFamily="2" charset="0"/>
              </a:rPr>
              <a:t>Accessibility</a:t>
            </a:r>
            <a:endParaRPr dirty="0">
              <a:latin typeface="Camber" pitchFamily="2" charset="0"/>
            </a:endParaRP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FCD4BED6-92A7-0641-90A5-40424485ADB5}"/>
              </a:ext>
            </a:extLst>
          </p:cNvPr>
          <p:cNvPicPr>
            <a:picLocks noGrp="1" noChangeAspect="1"/>
          </p:cNvPicPr>
          <p:nvPr>
            <p:ph type="pic" sz="half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63" b="2036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771981055"/>
      </p:ext>
    </p:extLst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7" name="Rectangle 5"/>
          <p:cNvSpPr/>
          <p:nvPr/>
        </p:nvSpPr>
        <p:spPr>
          <a:xfrm>
            <a:off x="-142160" y="2595884"/>
            <a:ext cx="12329065" cy="2759671"/>
          </a:xfrm>
          <a:prstGeom prst="rect">
            <a:avLst/>
          </a:prstGeom>
          <a:solidFill>
            <a:srgbClr val="1E1E1E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701" name="TextBox 6"/>
          <p:cNvSpPr txBox="1"/>
          <p:nvPr/>
        </p:nvSpPr>
        <p:spPr>
          <a:xfrm rot="5400000">
            <a:off x="10448156" y="3775578"/>
            <a:ext cx="2028758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>
                <a:solidFill>
                  <a:srgbClr val="A7A7A7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</a:lstStyle>
          <a:p>
            <a:r>
              <a:rPr lang="hr-HR" dirty="0">
                <a:latin typeface="Camber" pitchFamily="2" charset="0"/>
              </a:rPr>
              <a:t>CUC 2019, Šibenik</a:t>
            </a:r>
            <a:endParaRPr dirty="0">
              <a:latin typeface="Camber" pitchFamily="2" charset="0"/>
            </a:endParaRPr>
          </a:p>
        </p:txBody>
      </p:sp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2BC3643D-6A9A-9A44-8CEF-7FA6DDE77E5F}"/>
              </a:ext>
            </a:extLst>
          </p:cNvPr>
          <p:cNvPicPr>
            <a:picLocks noGrp="1" noChangeAspect="1"/>
          </p:cNvPicPr>
          <p:nvPr>
            <p:ph type="pic" sz="half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71" r="5971"/>
          <a:stretch>
            <a:fillRect/>
          </a:stretch>
        </p:blipFill>
        <p:spPr/>
      </p:pic>
      <p:sp>
        <p:nvSpPr>
          <p:cNvPr id="12" name="TextBox 13">
            <a:extLst>
              <a:ext uri="{FF2B5EF4-FFF2-40B4-BE49-F238E27FC236}">
                <a16:creationId xmlns:a16="http://schemas.microsoft.com/office/drawing/2014/main" id="{DD72DB8C-7410-EC44-B3DF-5AB77AB948D3}"/>
              </a:ext>
            </a:extLst>
          </p:cNvPr>
          <p:cNvSpPr txBox="1"/>
          <p:nvPr/>
        </p:nvSpPr>
        <p:spPr>
          <a:xfrm>
            <a:off x="1352811" y="3252038"/>
            <a:ext cx="4958306" cy="156965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tIns="45719" rIns="45719" bIns="45719" numCol="1" anchor="t">
            <a:spAutoFit/>
          </a:bodyPr>
          <a:lstStyle>
            <a:lvl1pPr>
              <a:defRPr sz="4400" spc="30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pPr algn="r"/>
            <a:r>
              <a:rPr lang="hr-HR" sz="2400" dirty="0">
                <a:latin typeface="Camber" pitchFamily="2" charset="0"/>
              </a:rPr>
              <a:t>Digitalna pristupačnost pogoduje svim korisnicima, ne isključivo osobama s invaliditetom.</a:t>
            </a:r>
            <a:endParaRPr sz="2400" dirty="0">
              <a:latin typeface="Camber" pitchFamily="2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4" name="TextBox 14">
            <a:extLst>
              <a:ext uri="{FF2B5EF4-FFF2-40B4-BE49-F238E27FC236}">
                <a16:creationId xmlns:a16="http://schemas.microsoft.com/office/drawing/2014/main" id="{8F60D859-5214-CF48-8467-B5575F432205}"/>
              </a:ext>
            </a:extLst>
          </p:cNvPr>
          <p:cNvSpPr txBox="1"/>
          <p:nvPr/>
        </p:nvSpPr>
        <p:spPr>
          <a:xfrm>
            <a:off x="6568294" y="5731325"/>
            <a:ext cx="4778877" cy="307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tIns="45719" rIns="45719" bIns="45719" numCol="1" anchor="t">
            <a:spAutoFit/>
          </a:bodyPr>
          <a:lstStyle>
            <a:lvl1pPr>
              <a:defRPr sz="1400" spc="3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</a:lstStyle>
          <a:p>
            <a:pPr algn="ctr"/>
            <a:r>
              <a:rPr lang="hr-HR" dirty="0">
                <a:solidFill>
                  <a:srgbClr val="FF2600"/>
                </a:solidFill>
              </a:rPr>
              <a:t>SANDA.</a:t>
            </a:r>
            <a:r>
              <a:rPr lang="hr-HR" b="1" dirty="0">
                <a:solidFill>
                  <a:srgbClr val="FF2600"/>
                </a:solidFill>
              </a:rPr>
              <a:t>STARESINA</a:t>
            </a:r>
            <a:r>
              <a:rPr lang="hr-HR" dirty="0">
                <a:solidFill>
                  <a:srgbClr val="FF2600"/>
                </a:solidFill>
              </a:rPr>
              <a:t>@CARNET.HR</a:t>
            </a:r>
          </a:p>
        </p:txBody>
      </p:sp>
    </p:spTree>
    <p:extLst>
      <p:ext uri="{BB962C8B-B14F-4D97-AF65-F5344CB8AC3E}">
        <p14:creationId xmlns:p14="http://schemas.microsoft.com/office/powerpoint/2010/main" val="1845079005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27D9447-4921-184A-9F72-E280AC4A66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3802" y="1814456"/>
            <a:ext cx="5919952" cy="4607806"/>
          </a:xfrm>
          <a:prstGeom prst="rect">
            <a:avLst/>
          </a:prstGeom>
        </p:spPr>
      </p:pic>
      <p:sp>
        <p:nvSpPr>
          <p:cNvPr id="346" name="Rectangle 11"/>
          <p:cNvSpPr txBox="1"/>
          <p:nvPr/>
        </p:nvSpPr>
        <p:spPr>
          <a:xfrm>
            <a:off x="3153712" y="1157672"/>
            <a:ext cx="5884575" cy="7823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lnSpc>
                <a:spcPct val="150000"/>
              </a:lnSpc>
              <a:defRPr sz="900">
                <a:solidFill>
                  <a:srgbClr val="A7A7A7"/>
                </a:solidFill>
                <a:latin typeface="Lato Regular"/>
                <a:ea typeface="Lato Regular"/>
                <a:cs typeface="Lato Regular"/>
                <a:sym typeface="Lato Regular"/>
              </a:defRPr>
            </a:lvl1pPr>
          </a:lstStyle>
          <a:p>
            <a:r>
              <a:rPr lang="hr-HR" sz="1600" dirty="0">
                <a:solidFill>
                  <a:schemeClr val="tx1"/>
                </a:solidFill>
                <a:ea typeface="Montserrat" charset="0"/>
                <a:cs typeface="Montserrat" charset="0"/>
              </a:rPr>
              <a:t>Između 10% i 20% svjetske populacije ima neki oblik invaliditeta</a:t>
            </a:r>
            <a:endParaRPr lang="hr-HR" sz="1600" dirty="0">
              <a:solidFill>
                <a:schemeClr val="tx1"/>
              </a:solidFill>
            </a:endParaRPr>
          </a:p>
          <a:p>
            <a:endParaRPr sz="1600" dirty="0">
              <a:solidFill>
                <a:schemeClr val="tx1"/>
              </a:solidFill>
            </a:endParaRPr>
          </a:p>
        </p:txBody>
      </p:sp>
      <p:sp>
        <p:nvSpPr>
          <p:cNvPr id="347" name="TextBox 12"/>
          <p:cNvSpPr txBox="1"/>
          <p:nvPr/>
        </p:nvSpPr>
        <p:spPr>
          <a:xfrm>
            <a:off x="3614811" y="511341"/>
            <a:ext cx="4773100" cy="6463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3600"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r>
              <a:rPr lang="hr-HR" b="1" dirty="0">
                <a:latin typeface="Camber SemiBold" pitchFamily="2" charset="0"/>
              </a:rPr>
              <a:t>Osobe s invaliditetom</a:t>
            </a:r>
            <a:endParaRPr b="1" dirty="0">
              <a:latin typeface="Camber SemiBold" pitchFamily="2" charset="0"/>
            </a:endParaRPr>
          </a:p>
        </p:txBody>
      </p:sp>
      <p:sp>
        <p:nvSpPr>
          <p:cNvPr id="8" name="Rectangle 4">
            <a:extLst>
              <a:ext uri="{FF2B5EF4-FFF2-40B4-BE49-F238E27FC236}">
                <a16:creationId xmlns:a16="http://schemas.microsoft.com/office/drawing/2014/main" id="{77DBEDDE-47E7-4048-919B-430F815FBDEE}"/>
              </a:ext>
            </a:extLst>
          </p:cNvPr>
          <p:cNvSpPr txBox="1"/>
          <p:nvPr/>
        </p:nvSpPr>
        <p:spPr>
          <a:xfrm>
            <a:off x="4950636" y="2946210"/>
            <a:ext cx="6386284" cy="12349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lnSpc>
                <a:spcPct val="150000"/>
              </a:lnSpc>
              <a:defRPr sz="27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</a:lstStyle>
          <a:p>
            <a:pPr algn="r"/>
            <a:r>
              <a:rPr lang="hr-HR" sz="2600" dirty="0">
                <a:solidFill>
                  <a:schemeClr val="tx1"/>
                </a:solidFill>
                <a:latin typeface="Camber" pitchFamily="2" charset="0"/>
              </a:rPr>
              <a:t>511 850 osoba s invaliditetom živi u RH</a:t>
            </a:r>
            <a:br>
              <a:rPr lang="hr-HR" sz="2600" dirty="0">
                <a:solidFill>
                  <a:schemeClr val="tx1"/>
                </a:solidFill>
                <a:latin typeface="Camber" pitchFamily="2" charset="0"/>
              </a:rPr>
            </a:br>
            <a:r>
              <a:rPr lang="hr-HR" sz="2600" dirty="0">
                <a:solidFill>
                  <a:srgbClr val="FF2600"/>
                </a:solidFill>
                <a:latin typeface="Camber" pitchFamily="2" charset="0"/>
              </a:rPr>
              <a:t>11,9% ukupnog stanovništva RH</a:t>
            </a:r>
            <a:r>
              <a:rPr sz="2600" dirty="0">
                <a:solidFill>
                  <a:srgbClr val="FF2600"/>
                </a:solidFill>
                <a:latin typeface="Camber" pitchFamily="2" charset="0"/>
              </a:rPr>
              <a:t>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61D419C-721F-4249-9422-64B1C3665F9F}"/>
              </a:ext>
            </a:extLst>
          </p:cNvPr>
          <p:cNvSpPr txBox="1"/>
          <p:nvPr/>
        </p:nvSpPr>
        <p:spPr>
          <a:xfrm>
            <a:off x="1071708" y="1488685"/>
            <a:ext cx="4990066" cy="513986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endParaRPr lang="hr-HR" sz="2400" dirty="0">
              <a:solidFill>
                <a:schemeClr val="tx1">
                  <a:lumMod val="50000"/>
                </a:schemeClr>
              </a:solidFill>
              <a:latin typeface="Camber" pitchFamily="2" charset="0"/>
              <a:ea typeface="Montserrat" charset="0"/>
              <a:cs typeface="Montserrat" charset="0"/>
            </a:endParaRPr>
          </a:p>
          <a:p>
            <a:r>
              <a:rPr lang="hr-HR" sz="2600" b="1" dirty="0">
                <a:solidFill>
                  <a:schemeClr val="tx1">
                    <a:lumMod val="50000"/>
                  </a:schemeClr>
                </a:solidFill>
                <a:latin typeface="Camber" pitchFamily="2" charset="0"/>
                <a:ea typeface="Montserrat" charset="0"/>
                <a:cs typeface="Montserrat" charset="0"/>
              </a:rPr>
              <a:t>OŠTEĆENJE VIDA</a:t>
            </a:r>
            <a:br>
              <a:rPr lang="hr-HR" sz="2600" dirty="0">
                <a:solidFill>
                  <a:schemeClr val="tx1">
                    <a:lumMod val="50000"/>
                  </a:schemeClr>
                </a:solidFill>
                <a:latin typeface="Camber" pitchFamily="2" charset="0"/>
                <a:ea typeface="Montserrat" charset="0"/>
                <a:cs typeface="Montserrat" charset="0"/>
              </a:rPr>
            </a:br>
            <a:r>
              <a:rPr lang="hr-HR" sz="2600" dirty="0">
                <a:solidFill>
                  <a:schemeClr val="tx1">
                    <a:lumMod val="50000"/>
                  </a:schemeClr>
                </a:solidFill>
                <a:latin typeface="Camber" pitchFamily="2" charset="0"/>
                <a:ea typeface="Montserrat" charset="0"/>
                <a:cs typeface="Montserrat" charset="0"/>
              </a:rPr>
              <a:t>sljepoća i slabovidnost</a:t>
            </a:r>
          </a:p>
          <a:p>
            <a:br>
              <a:rPr lang="hr-HR" sz="2600" dirty="0">
                <a:solidFill>
                  <a:schemeClr val="tx1">
                    <a:lumMod val="50000"/>
                  </a:schemeClr>
                </a:solidFill>
                <a:latin typeface="Camber" pitchFamily="2" charset="0"/>
                <a:ea typeface="Montserrat" charset="0"/>
                <a:cs typeface="Montserrat" charset="0"/>
              </a:rPr>
            </a:br>
            <a:r>
              <a:rPr lang="hr-HR" sz="2600" b="1" dirty="0">
                <a:solidFill>
                  <a:schemeClr val="tx1">
                    <a:lumMod val="50000"/>
                  </a:schemeClr>
                </a:solidFill>
                <a:latin typeface="Camber" pitchFamily="2" charset="0"/>
                <a:ea typeface="Montserrat" charset="0"/>
                <a:cs typeface="Montserrat" charset="0"/>
              </a:rPr>
              <a:t>OŠTEĆENJE SLUHA</a:t>
            </a:r>
            <a:br>
              <a:rPr lang="hr-HR" sz="2600" dirty="0">
                <a:solidFill>
                  <a:schemeClr val="tx1">
                    <a:lumMod val="50000"/>
                  </a:schemeClr>
                </a:solidFill>
                <a:latin typeface="Camber" pitchFamily="2" charset="0"/>
                <a:ea typeface="Montserrat" charset="0"/>
                <a:cs typeface="Montserrat" charset="0"/>
              </a:rPr>
            </a:br>
            <a:r>
              <a:rPr lang="hr-HR" sz="2600" dirty="0">
                <a:solidFill>
                  <a:schemeClr val="tx1">
                    <a:lumMod val="50000"/>
                  </a:schemeClr>
                </a:solidFill>
                <a:latin typeface="Camber" pitchFamily="2" charset="0"/>
                <a:ea typeface="Montserrat" charset="0"/>
                <a:cs typeface="Montserrat" charset="0"/>
              </a:rPr>
              <a:t>gluhoća i nagluhost</a:t>
            </a:r>
          </a:p>
          <a:p>
            <a:endParaRPr lang="hr-HR" sz="2600" dirty="0">
              <a:solidFill>
                <a:schemeClr val="tx1">
                  <a:lumMod val="50000"/>
                </a:schemeClr>
              </a:solidFill>
              <a:latin typeface="Camber" pitchFamily="2" charset="0"/>
              <a:ea typeface="Montserrat" charset="0"/>
              <a:cs typeface="Montserrat" charset="0"/>
            </a:endParaRPr>
          </a:p>
          <a:p>
            <a:r>
              <a:rPr lang="hr-HR" sz="2600" b="1" dirty="0">
                <a:solidFill>
                  <a:schemeClr val="tx1">
                    <a:lumMod val="50000"/>
                  </a:schemeClr>
                </a:solidFill>
                <a:latin typeface="Camber" pitchFamily="2" charset="0"/>
                <a:ea typeface="Montserrat" charset="0"/>
                <a:cs typeface="Montserrat" charset="0"/>
              </a:rPr>
              <a:t>MOTORIČKE SMETNJE</a:t>
            </a:r>
            <a:br>
              <a:rPr lang="hr-HR" sz="2600" dirty="0">
                <a:solidFill>
                  <a:schemeClr val="tx1">
                    <a:lumMod val="50000"/>
                  </a:schemeClr>
                </a:solidFill>
                <a:latin typeface="Camber" pitchFamily="2" charset="0"/>
                <a:ea typeface="Montserrat" charset="0"/>
                <a:cs typeface="Montserrat" charset="0"/>
              </a:rPr>
            </a:br>
            <a:r>
              <a:rPr lang="hr-HR" sz="2600" dirty="0">
                <a:solidFill>
                  <a:schemeClr val="tx1">
                    <a:lumMod val="50000"/>
                  </a:schemeClr>
                </a:solidFill>
                <a:latin typeface="Camber" pitchFamily="2" charset="0"/>
                <a:ea typeface="Montserrat" charset="0"/>
                <a:cs typeface="Montserrat" charset="0"/>
              </a:rPr>
              <a:t>tjelesna invalidnost</a:t>
            </a:r>
          </a:p>
          <a:p>
            <a:endParaRPr lang="hr-HR" sz="2600" dirty="0">
              <a:solidFill>
                <a:schemeClr val="tx1">
                  <a:lumMod val="50000"/>
                </a:schemeClr>
              </a:solidFill>
              <a:latin typeface="Camber" pitchFamily="2" charset="0"/>
              <a:ea typeface="Montserrat" charset="0"/>
              <a:cs typeface="Montserrat" charset="0"/>
            </a:endParaRPr>
          </a:p>
          <a:p>
            <a:r>
              <a:rPr lang="hr-HR" sz="2600" b="1" dirty="0">
                <a:solidFill>
                  <a:schemeClr val="tx1">
                    <a:lumMod val="50000"/>
                  </a:schemeClr>
                </a:solidFill>
                <a:latin typeface="Camber" pitchFamily="2" charset="0"/>
                <a:ea typeface="Montserrat" charset="0"/>
                <a:cs typeface="Montserrat" charset="0"/>
              </a:rPr>
              <a:t>KOGNITIVNE SMETNJE </a:t>
            </a:r>
            <a:r>
              <a:rPr lang="hr-HR" sz="2600" dirty="0">
                <a:solidFill>
                  <a:schemeClr val="tx1">
                    <a:lumMod val="50000"/>
                  </a:schemeClr>
                </a:solidFill>
                <a:latin typeface="Camber" pitchFamily="2" charset="0"/>
                <a:ea typeface="Montserrat" charset="0"/>
                <a:cs typeface="Montserrat" charset="0"/>
              </a:rPr>
              <a:t>intelektualne teškoće</a:t>
            </a:r>
          </a:p>
          <a:p>
            <a:pPr marR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endParaRPr kumimoji="0" lang="sr-Latn-R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mber" pitchFamily="2" charset="0"/>
              <a:sym typeface="Calibri"/>
            </a:endParaRPr>
          </a:p>
        </p:txBody>
      </p:sp>
      <p:sp>
        <p:nvSpPr>
          <p:cNvPr id="18" name="TextBox 6">
            <a:extLst>
              <a:ext uri="{FF2B5EF4-FFF2-40B4-BE49-F238E27FC236}">
                <a16:creationId xmlns:a16="http://schemas.microsoft.com/office/drawing/2014/main" id="{47595FFF-754F-F94C-87B7-519ED7AD81EF}"/>
              </a:ext>
            </a:extLst>
          </p:cNvPr>
          <p:cNvSpPr txBox="1"/>
          <p:nvPr/>
        </p:nvSpPr>
        <p:spPr>
          <a:xfrm>
            <a:off x="8582437" y="4351587"/>
            <a:ext cx="2637900" cy="7021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>
                <a:solidFill>
                  <a:srgbClr val="A7A7A7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</a:lstStyle>
          <a:p>
            <a:pPr>
              <a:lnSpc>
                <a:spcPct val="150000"/>
              </a:lnSpc>
            </a:pPr>
            <a:r>
              <a:rPr lang="en-US" sz="1400" dirty="0" err="1">
                <a:ea typeface="Montserrat Light" charset="0"/>
                <a:cs typeface="Montserrat Light" charset="0"/>
              </a:rPr>
              <a:t>Podaci</a:t>
            </a:r>
            <a:r>
              <a:rPr lang="en-US" sz="1400" dirty="0">
                <a:ea typeface="Montserrat Light" charset="0"/>
                <a:cs typeface="Montserrat Light" charset="0"/>
              </a:rPr>
              <a:t> </a:t>
            </a:r>
            <a:r>
              <a:rPr lang="en-US" sz="1400" dirty="0" err="1">
                <a:ea typeface="Montserrat Light" charset="0"/>
                <a:cs typeface="Montserrat Light" charset="0"/>
              </a:rPr>
              <a:t>Hrvatskog</a:t>
            </a:r>
            <a:r>
              <a:rPr lang="en-US" sz="1400" dirty="0">
                <a:ea typeface="Montserrat Light" charset="0"/>
                <a:cs typeface="Montserrat Light" charset="0"/>
              </a:rPr>
              <a:t> </a:t>
            </a:r>
            <a:r>
              <a:rPr lang="en-US" sz="1400" dirty="0" err="1">
                <a:ea typeface="Montserrat Light" charset="0"/>
                <a:cs typeface="Montserrat Light" charset="0"/>
              </a:rPr>
              <a:t>zavoda</a:t>
            </a:r>
            <a:r>
              <a:rPr lang="en-US" sz="1400" dirty="0">
                <a:ea typeface="Montserrat Light" charset="0"/>
                <a:cs typeface="Montserrat Light" charset="0"/>
              </a:rPr>
              <a:t> za</a:t>
            </a:r>
          </a:p>
          <a:p>
            <a:pPr algn="ctr">
              <a:lnSpc>
                <a:spcPct val="150000"/>
              </a:lnSpc>
            </a:pPr>
            <a:r>
              <a:rPr lang="en-US" sz="1400" dirty="0" err="1">
                <a:ea typeface="Montserrat Light" charset="0"/>
                <a:cs typeface="Montserrat Light" charset="0"/>
              </a:rPr>
              <a:t>javno</a:t>
            </a:r>
            <a:r>
              <a:rPr lang="en-US" sz="1400" dirty="0">
                <a:ea typeface="Montserrat Light" charset="0"/>
                <a:cs typeface="Montserrat Light" charset="0"/>
              </a:rPr>
              <a:t> </a:t>
            </a:r>
            <a:r>
              <a:rPr lang="en-US" sz="1400" dirty="0" err="1">
                <a:ea typeface="Montserrat Light" charset="0"/>
                <a:cs typeface="Montserrat Light" charset="0"/>
              </a:rPr>
              <a:t>zdravstvo</a:t>
            </a:r>
            <a:r>
              <a:rPr lang="en-US" sz="1400" dirty="0">
                <a:ea typeface="Montserrat Light" charset="0"/>
                <a:cs typeface="Montserrat Light" charset="0"/>
              </a:rPr>
              <a:t> RH </a:t>
            </a:r>
            <a:r>
              <a:rPr lang="en-US" sz="1400" dirty="0" err="1">
                <a:ea typeface="Montserrat Light" charset="0"/>
                <a:cs typeface="Montserrat Light" charset="0"/>
              </a:rPr>
              <a:t>iz</a:t>
            </a:r>
            <a:r>
              <a:rPr lang="en-US" sz="1400" dirty="0">
                <a:ea typeface="Montserrat Light" charset="0"/>
                <a:cs typeface="Montserrat Light" charset="0"/>
              </a:rPr>
              <a:t> 2017.</a:t>
            </a:r>
          </a:p>
        </p:txBody>
      </p:sp>
      <p:sp>
        <p:nvSpPr>
          <p:cNvPr id="11" name="TextBox 7">
            <a:extLst>
              <a:ext uri="{FF2B5EF4-FFF2-40B4-BE49-F238E27FC236}">
                <a16:creationId xmlns:a16="http://schemas.microsoft.com/office/drawing/2014/main" id="{B793C0CC-F3B7-E44B-B7D2-D080BD6D200B}"/>
              </a:ext>
            </a:extLst>
          </p:cNvPr>
          <p:cNvSpPr txBox="1"/>
          <p:nvPr/>
        </p:nvSpPr>
        <p:spPr>
          <a:xfrm>
            <a:off x="11304893" y="5759672"/>
            <a:ext cx="284691" cy="4770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2500">
                <a:solidFill>
                  <a:srgbClr val="535353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</a:lstStyle>
          <a:p>
            <a:r>
              <a:rPr lang="hr-HR" dirty="0">
                <a:latin typeface="Camber" pitchFamily="2" charset="0"/>
              </a:rPr>
              <a:t>3</a:t>
            </a:r>
            <a:endParaRPr dirty="0">
              <a:latin typeface="Camber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690202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Rectangle 5"/>
          <p:cNvSpPr/>
          <p:nvPr/>
        </p:nvSpPr>
        <p:spPr>
          <a:xfrm>
            <a:off x="0" y="0"/>
            <a:ext cx="4687552" cy="6858000"/>
          </a:xfrm>
          <a:prstGeom prst="rect">
            <a:avLst/>
          </a:prstGeom>
          <a:solidFill>
            <a:srgbClr val="1E1E1E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426" name="Rectangle 4"/>
          <p:cNvSpPr txBox="1"/>
          <p:nvPr/>
        </p:nvSpPr>
        <p:spPr>
          <a:xfrm>
            <a:off x="5231460" y="3163116"/>
            <a:ext cx="5290290" cy="29608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lnSpc>
                <a:spcPct val="150000"/>
              </a:lnSpc>
              <a:defRPr sz="9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err="1">
                <a:solidFill>
                  <a:schemeClr val="tx1"/>
                </a:solidFill>
                <a:latin typeface="Camber" pitchFamily="2" charset="0"/>
                <a:ea typeface="Montserrat Light" charset="0"/>
                <a:cs typeface="Montserrat Light" charset="0"/>
              </a:rPr>
              <a:t>Hardver</a:t>
            </a:r>
            <a:r>
              <a:rPr lang="en-US" sz="1800" dirty="0">
                <a:solidFill>
                  <a:schemeClr val="tx1"/>
                </a:solidFill>
                <a:latin typeface="Camber" pitchFamily="2" charset="0"/>
                <a:ea typeface="Montserrat Light" charset="0"/>
                <a:cs typeface="Montserrat Light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er" pitchFamily="2" charset="0"/>
                <a:ea typeface="Montserrat Light" charset="0"/>
                <a:cs typeface="Montserrat Light" charset="0"/>
              </a:rPr>
              <a:t>i</a:t>
            </a:r>
            <a:r>
              <a:rPr lang="en-US" sz="1800" dirty="0">
                <a:solidFill>
                  <a:schemeClr val="tx1"/>
                </a:solidFill>
                <a:latin typeface="Camber" pitchFamily="2" charset="0"/>
                <a:ea typeface="Montserrat Light" charset="0"/>
                <a:cs typeface="Montserrat Light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er" pitchFamily="2" charset="0"/>
                <a:ea typeface="Montserrat Light" charset="0"/>
                <a:cs typeface="Montserrat Light" charset="0"/>
              </a:rPr>
              <a:t>softver</a:t>
            </a:r>
            <a:r>
              <a:rPr lang="en-US" sz="1800" dirty="0">
                <a:solidFill>
                  <a:schemeClr val="tx1"/>
                </a:solidFill>
                <a:latin typeface="Camber" pitchFamily="2" charset="0"/>
                <a:ea typeface="Montserrat Light" charset="0"/>
                <a:cs typeface="Montserrat Light" charset="0"/>
              </a:rPr>
              <a:t>, </a:t>
            </a:r>
            <a:r>
              <a:rPr lang="en-US" sz="1800" dirty="0" err="1">
                <a:solidFill>
                  <a:schemeClr val="tx1"/>
                </a:solidFill>
                <a:latin typeface="Camber" pitchFamily="2" charset="0"/>
                <a:ea typeface="Montserrat Light" charset="0"/>
                <a:cs typeface="Montserrat Light" charset="0"/>
              </a:rPr>
              <a:t>periferni</a:t>
            </a:r>
            <a:r>
              <a:rPr lang="en-US" sz="1800" dirty="0">
                <a:solidFill>
                  <a:schemeClr val="tx1"/>
                </a:solidFill>
                <a:latin typeface="Camber" pitchFamily="2" charset="0"/>
                <a:ea typeface="Montserrat Light" charset="0"/>
                <a:cs typeface="Montserrat Light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er" pitchFamily="2" charset="0"/>
                <a:ea typeface="Montserrat Light" charset="0"/>
                <a:cs typeface="Montserrat Light" charset="0"/>
              </a:rPr>
              <a:t>uređaji</a:t>
            </a:r>
            <a:endParaRPr lang="en-US" sz="1800" dirty="0">
              <a:solidFill>
                <a:schemeClr val="tx1"/>
              </a:solidFill>
              <a:latin typeface="Camber" pitchFamily="2" charset="0"/>
              <a:ea typeface="Montserrat Light" charset="0"/>
              <a:cs typeface="Montserrat Light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err="1">
                <a:solidFill>
                  <a:schemeClr val="tx1"/>
                </a:solidFill>
                <a:latin typeface="Camber" pitchFamily="2" charset="0"/>
                <a:ea typeface="Montserrat Light" charset="0"/>
                <a:cs typeface="Montserrat Light" charset="0"/>
              </a:rPr>
              <a:t>Namijenjena</a:t>
            </a:r>
            <a:r>
              <a:rPr lang="en-US" sz="1800" dirty="0">
                <a:solidFill>
                  <a:schemeClr val="tx1"/>
                </a:solidFill>
                <a:latin typeface="Camber" pitchFamily="2" charset="0"/>
                <a:ea typeface="Montserrat Light" charset="0"/>
                <a:cs typeface="Montserrat Light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er" pitchFamily="2" charset="0"/>
                <a:ea typeface="Montserrat Light" charset="0"/>
                <a:cs typeface="Montserrat Light" charset="0"/>
              </a:rPr>
              <a:t>različitim</a:t>
            </a:r>
            <a:r>
              <a:rPr lang="en-US" sz="1800" dirty="0">
                <a:solidFill>
                  <a:schemeClr val="tx1"/>
                </a:solidFill>
                <a:latin typeface="Camber" pitchFamily="2" charset="0"/>
                <a:ea typeface="Montserrat Light" charset="0"/>
                <a:cs typeface="Montserrat Light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er" pitchFamily="2" charset="0"/>
                <a:ea typeface="Montserrat Light" charset="0"/>
                <a:cs typeface="Montserrat Light" charset="0"/>
              </a:rPr>
              <a:t>oblicima</a:t>
            </a:r>
            <a:r>
              <a:rPr lang="en-US" sz="1800" dirty="0">
                <a:solidFill>
                  <a:schemeClr val="tx1"/>
                </a:solidFill>
                <a:latin typeface="Camber" pitchFamily="2" charset="0"/>
                <a:ea typeface="Montserrat Light" charset="0"/>
                <a:cs typeface="Montserrat Light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er" pitchFamily="2" charset="0"/>
                <a:ea typeface="Montserrat Light" charset="0"/>
                <a:cs typeface="Montserrat Light" charset="0"/>
              </a:rPr>
              <a:t>invalidnosti</a:t>
            </a:r>
            <a:endParaRPr lang="en-US" sz="1800" dirty="0">
              <a:solidFill>
                <a:schemeClr val="tx1"/>
              </a:solidFill>
              <a:latin typeface="Camber" pitchFamily="2" charset="0"/>
              <a:ea typeface="Montserrat Light" charset="0"/>
              <a:cs typeface="Montserrat Light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err="1">
                <a:solidFill>
                  <a:schemeClr val="tx1"/>
                </a:solidFill>
                <a:latin typeface="Camber" pitchFamily="2" charset="0"/>
                <a:ea typeface="Montserrat Light" charset="0"/>
                <a:cs typeface="Montserrat Light" charset="0"/>
              </a:rPr>
              <a:t>Pomaže</a:t>
            </a:r>
            <a:r>
              <a:rPr lang="en-US" sz="1800" dirty="0">
                <a:solidFill>
                  <a:schemeClr val="tx1"/>
                </a:solidFill>
                <a:latin typeface="Camber" pitchFamily="2" charset="0"/>
                <a:ea typeface="Montserrat Light" charset="0"/>
                <a:cs typeface="Montserrat Light" charset="0"/>
              </a:rPr>
              <a:t> u </a:t>
            </a:r>
            <a:r>
              <a:rPr lang="en-US" sz="1800" dirty="0" err="1">
                <a:solidFill>
                  <a:schemeClr val="tx1"/>
                </a:solidFill>
                <a:latin typeface="Camber" pitchFamily="2" charset="0"/>
                <a:ea typeface="Montserrat Light" charset="0"/>
                <a:cs typeface="Montserrat Light" charset="0"/>
              </a:rPr>
              <a:t>prevladavanju</a:t>
            </a:r>
            <a:r>
              <a:rPr lang="en-US" sz="1800" dirty="0">
                <a:solidFill>
                  <a:schemeClr val="tx1"/>
                </a:solidFill>
                <a:latin typeface="Camber" pitchFamily="2" charset="0"/>
                <a:ea typeface="Montserrat Light" charset="0"/>
                <a:cs typeface="Montserrat Light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er" pitchFamily="2" charset="0"/>
                <a:ea typeface="Montserrat Light" charset="0"/>
                <a:cs typeface="Montserrat Light" charset="0"/>
              </a:rPr>
              <a:t>motoričkih</a:t>
            </a:r>
            <a:r>
              <a:rPr lang="en-US" sz="1800" dirty="0">
                <a:solidFill>
                  <a:schemeClr val="tx1"/>
                </a:solidFill>
                <a:latin typeface="Camber" pitchFamily="2" charset="0"/>
                <a:ea typeface="Montserrat Light" charset="0"/>
                <a:cs typeface="Montserrat Light" charset="0"/>
              </a:rPr>
              <a:t>, </a:t>
            </a:r>
            <a:r>
              <a:rPr lang="en-US" sz="1800" dirty="0" err="1">
                <a:solidFill>
                  <a:schemeClr val="tx1"/>
                </a:solidFill>
                <a:latin typeface="Camber" pitchFamily="2" charset="0"/>
                <a:ea typeface="Montserrat Light" charset="0"/>
                <a:cs typeface="Montserrat Light" charset="0"/>
              </a:rPr>
              <a:t>senzornih</a:t>
            </a:r>
            <a:r>
              <a:rPr lang="en-US" sz="1800" dirty="0">
                <a:solidFill>
                  <a:schemeClr val="tx1"/>
                </a:solidFill>
                <a:latin typeface="Camber" pitchFamily="2" charset="0"/>
                <a:ea typeface="Montserrat Light" charset="0"/>
                <a:cs typeface="Montserrat Light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er" pitchFamily="2" charset="0"/>
                <a:ea typeface="Montserrat Light" charset="0"/>
                <a:cs typeface="Montserrat Light" charset="0"/>
              </a:rPr>
              <a:t>i</a:t>
            </a:r>
            <a:r>
              <a:rPr lang="en-US" sz="1800" dirty="0">
                <a:solidFill>
                  <a:schemeClr val="tx1"/>
                </a:solidFill>
                <a:latin typeface="Camber" pitchFamily="2" charset="0"/>
                <a:ea typeface="Montserrat Light" charset="0"/>
                <a:cs typeface="Montserrat Light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er" pitchFamily="2" charset="0"/>
                <a:ea typeface="Montserrat Light" charset="0"/>
                <a:cs typeface="Montserrat Light" charset="0"/>
              </a:rPr>
              <a:t>kognitivnih</a:t>
            </a:r>
            <a:r>
              <a:rPr lang="en-US" sz="1800" dirty="0">
                <a:solidFill>
                  <a:schemeClr val="tx1"/>
                </a:solidFill>
                <a:latin typeface="Camber" pitchFamily="2" charset="0"/>
                <a:ea typeface="Montserrat Light" charset="0"/>
                <a:cs typeface="Montserrat Light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er" pitchFamily="2" charset="0"/>
                <a:ea typeface="Montserrat Light" charset="0"/>
                <a:cs typeface="Montserrat Light" charset="0"/>
              </a:rPr>
              <a:t>ograničenja</a:t>
            </a:r>
            <a:endParaRPr lang="en-US" sz="1800" dirty="0">
              <a:solidFill>
                <a:schemeClr val="tx1"/>
              </a:solidFill>
              <a:latin typeface="Camber" pitchFamily="2" charset="0"/>
              <a:ea typeface="Montserrat Light" charset="0"/>
              <a:cs typeface="Montserrat Light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err="1">
                <a:solidFill>
                  <a:schemeClr val="tx1"/>
                </a:solidFill>
                <a:latin typeface="Camber" pitchFamily="2" charset="0"/>
                <a:ea typeface="Montserrat Light" charset="0"/>
                <a:cs typeface="Montserrat Light" charset="0"/>
              </a:rPr>
              <a:t>Omogućuje</a:t>
            </a:r>
            <a:r>
              <a:rPr lang="en-US" sz="1800" dirty="0">
                <a:solidFill>
                  <a:schemeClr val="tx1"/>
                </a:solidFill>
                <a:latin typeface="Camber" pitchFamily="2" charset="0"/>
                <a:ea typeface="Montserrat Light" charset="0"/>
                <a:cs typeface="Montserrat Light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er" pitchFamily="2" charset="0"/>
                <a:ea typeface="Montserrat Light" charset="0"/>
                <a:cs typeface="Montserrat Light" charset="0"/>
              </a:rPr>
              <a:t>samostalno</a:t>
            </a:r>
            <a:r>
              <a:rPr lang="en-US" sz="1800" dirty="0">
                <a:solidFill>
                  <a:schemeClr val="tx1"/>
                </a:solidFill>
                <a:latin typeface="Camber" pitchFamily="2" charset="0"/>
                <a:ea typeface="Montserrat Light" charset="0"/>
                <a:cs typeface="Montserrat Light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er" pitchFamily="2" charset="0"/>
                <a:ea typeface="Montserrat Light" charset="0"/>
                <a:cs typeface="Montserrat Light" charset="0"/>
              </a:rPr>
              <a:t>obavljanje</a:t>
            </a:r>
            <a:r>
              <a:rPr lang="en-US" sz="1800" dirty="0">
                <a:solidFill>
                  <a:schemeClr val="tx1"/>
                </a:solidFill>
                <a:latin typeface="Camber" pitchFamily="2" charset="0"/>
                <a:ea typeface="Montserrat Light" charset="0"/>
                <a:cs typeface="Montserrat Light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er" pitchFamily="2" charset="0"/>
                <a:ea typeface="Montserrat Light" charset="0"/>
                <a:cs typeface="Montserrat Light" charset="0"/>
              </a:rPr>
              <a:t>zadataka</a:t>
            </a:r>
            <a:r>
              <a:rPr lang="en-US" sz="1800" dirty="0">
                <a:solidFill>
                  <a:schemeClr val="tx1"/>
                </a:solidFill>
                <a:latin typeface="Camber" pitchFamily="2" charset="0"/>
                <a:ea typeface="Montserrat Light" charset="0"/>
                <a:cs typeface="Montserrat Light" charset="0"/>
              </a:rPr>
              <a:t> u </a:t>
            </a:r>
            <a:r>
              <a:rPr lang="en-US" sz="1800" dirty="0" err="1">
                <a:solidFill>
                  <a:schemeClr val="tx1"/>
                </a:solidFill>
                <a:latin typeface="Camber" pitchFamily="2" charset="0"/>
                <a:ea typeface="Montserrat Light" charset="0"/>
                <a:cs typeface="Montserrat Light" charset="0"/>
              </a:rPr>
              <a:t>fizičkom</a:t>
            </a:r>
            <a:r>
              <a:rPr lang="en-US" sz="1800" dirty="0">
                <a:solidFill>
                  <a:schemeClr val="tx1"/>
                </a:solidFill>
                <a:latin typeface="Camber" pitchFamily="2" charset="0"/>
                <a:ea typeface="Montserrat Light" charset="0"/>
                <a:cs typeface="Montserrat Light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er" pitchFamily="2" charset="0"/>
                <a:ea typeface="Montserrat Light" charset="0"/>
                <a:cs typeface="Montserrat Light" charset="0"/>
              </a:rPr>
              <a:t>i</a:t>
            </a:r>
            <a:r>
              <a:rPr lang="en-US" sz="1800" dirty="0">
                <a:solidFill>
                  <a:schemeClr val="tx1"/>
                </a:solidFill>
                <a:latin typeface="Camber" pitchFamily="2" charset="0"/>
                <a:ea typeface="Montserrat Light" charset="0"/>
                <a:cs typeface="Montserrat Light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er" pitchFamily="2" charset="0"/>
                <a:ea typeface="Montserrat Light" charset="0"/>
                <a:cs typeface="Montserrat Light" charset="0"/>
              </a:rPr>
              <a:t>virtualnom</a:t>
            </a:r>
            <a:r>
              <a:rPr lang="en-US" sz="1800" dirty="0">
                <a:solidFill>
                  <a:schemeClr val="tx1"/>
                </a:solidFill>
                <a:latin typeface="Camber" pitchFamily="2" charset="0"/>
                <a:ea typeface="Montserrat Light" charset="0"/>
                <a:cs typeface="Montserrat Light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er" pitchFamily="2" charset="0"/>
                <a:ea typeface="Montserrat Light" charset="0"/>
                <a:cs typeface="Montserrat Light" charset="0"/>
              </a:rPr>
              <a:t>prostoru</a:t>
            </a:r>
            <a:endParaRPr lang="en-US" sz="1800" dirty="0">
              <a:solidFill>
                <a:schemeClr val="tx1"/>
              </a:solidFill>
              <a:latin typeface="Camber" pitchFamily="2" charset="0"/>
              <a:ea typeface="Montserrat Light" charset="0"/>
              <a:cs typeface="Montserrat Light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  <a:latin typeface="Camber" pitchFamily="2" charset="0"/>
                <a:ea typeface="Montserrat Light" charset="0"/>
                <a:cs typeface="Montserrat Light" charset="0"/>
              </a:rPr>
              <a:t>Ne </a:t>
            </a:r>
            <a:r>
              <a:rPr lang="en-US" sz="1800" dirty="0" err="1">
                <a:solidFill>
                  <a:schemeClr val="tx1"/>
                </a:solidFill>
                <a:latin typeface="Camber" pitchFamily="2" charset="0"/>
                <a:ea typeface="Montserrat Light" charset="0"/>
                <a:cs typeface="Montserrat Light" charset="0"/>
              </a:rPr>
              <a:t>smeta</a:t>
            </a:r>
            <a:r>
              <a:rPr lang="en-US" sz="1800" dirty="0">
                <a:solidFill>
                  <a:schemeClr val="tx1"/>
                </a:solidFill>
                <a:latin typeface="Camber" pitchFamily="2" charset="0"/>
                <a:ea typeface="Montserrat Light" charset="0"/>
                <a:cs typeface="Montserrat Light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er" pitchFamily="2" charset="0"/>
                <a:ea typeface="Montserrat Light" charset="0"/>
                <a:cs typeface="Montserrat Light" charset="0"/>
              </a:rPr>
              <a:t>osobama</a:t>
            </a:r>
            <a:r>
              <a:rPr lang="en-US" sz="1800" dirty="0">
                <a:solidFill>
                  <a:schemeClr val="tx1"/>
                </a:solidFill>
                <a:latin typeface="Camber" pitchFamily="2" charset="0"/>
                <a:ea typeface="Montserrat Light" charset="0"/>
                <a:cs typeface="Montserrat Light" charset="0"/>
              </a:rPr>
              <a:t> bez </a:t>
            </a:r>
            <a:r>
              <a:rPr lang="en-US" sz="1800" dirty="0" err="1">
                <a:solidFill>
                  <a:schemeClr val="tx1"/>
                </a:solidFill>
                <a:latin typeface="Camber" pitchFamily="2" charset="0"/>
                <a:ea typeface="Montserrat Light" charset="0"/>
                <a:cs typeface="Montserrat Light" charset="0"/>
              </a:rPr>
              <a:t>teškoća</a:t>
            </a:r>
            <a:r>
              <a:rPr lang="en-US" sz="1800" dirty="0">
                <a:solidFill>
                  <a:schemeClr val="tx1"/>
                </a:solidFill>
                <a:latin typeface="Camber" pitchFamily="2" charset="0"/>
                <a:ea typeface="Montserrat Light" charset="0"/>
                <a:cs typeface="Montserrat Light" charset="0"/>
              </a:rPr>
              <a:t> </a:t>
            </a:r>
          </a:p>
        </p:txBody>
      </p:sp>
      <p:sp>
        <p:nvSpPr>
          <p:cNvPr id="427" name="TextBox 5"/>
          <p:cNvSpPr txBox="1"/>
          <p:nvPr/>
        </p:nvSpPr>
        <p:spPr>
          <a:xfrm>
            <a:off x="5231460" y="2378203"/>
            <a:ext cx="5685649" cy="5232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defRPr sz="440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r>
              <a:rPr lang="hr-HR" sz="2800" dirty="0">
                <a:solidFill>
                  <a:schemeClr val="tx1"/>
                </a:solidFill>
                <a:latin typeface="Camber" pitchFamily="2" charset="0"/>
              </a:rPr>
              <a:t>za uklanjanje barijera</a:t>
            </a:r>
            <a:endParaRPr sz="2800" dirty="0">
              <a:solidFill>
                <a:schemeClr val="tx1"/>
              </a:solidFill>
              <a:latin typeface="Camber" pitchFamily="2" charset="0"/>
            </a:endParaRPr>
          </a:p>
        </p:txBody>
      </p:sp>
      <p:sp>
        <p:nvSpPr>
          <p:cNvPr id="433" name="TextBox 6"/>
          <p:cNvSpPr txBox="1"/>
          <p:nvPr/>
        </p:nvSpPr>
        <p:spPr>
          <a:xfrm rot="5400000">
            <a:off x="10672575" y="1624126"/>
            <a:ext cx="1579918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>
                <a:solidFill>
                  <a:srgbClr val="1E1E1E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</a:lstStyle>
          <a:p>
            <a:r>
              <a:rPr lang="hr-HR" dirty="0">
                <a:latin typeface="Camber" pitchFamily="2" charset="0"/>
              </a:rPr>
              <a:t>Pristupačnost</a:t>
            </a:r>
            <a:endParaRPr dirty="0">
              <a:latin typeface="Camber" pitchFamily="2" charset="0"/>
            </a:endParaRPr>
          </a:p>
        </p:txBody>
      </p:sp>
      <p:sp>
        <p:nvSpPr>
          <p:cNvPr id="434" name="TextBox 6"/>
          <p:cNvSpPr txBox="1"/>
          <p:nvPr/>
        </p:nvSpPr>
        <p:spPr>
          <a:xfrm rot="5400000">
            <a:off x="10754328" y="3592953"/>
            <a:ext cx="1416411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>
                <a:solidFill>
                  <a:srgbClr val="A7A7A7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</a:lstStyle>
          <a:p>
            <a:r>
              <a:rPr lang="hr-HR" dirty="0" err="1">
                <a:latin typeface="Camber" pitchFamily="2" charset="0"/>
              </a:rPr>
              <a:t>Accessibility</a:t>
            </a:r>
            <a:endParaRPr dirty="0">
              <a:latin typeface="Camber" pitchFamily="2" charset="0"/>
            </a:endParaRPr>
          </a:p>
        </p:txBody>
      </p:sp>
      <p:pic>
        <p:nvPicPr>
          <p:cNvPr id="19" name="Picture Placeholder 3" descr="Pomoćna tehnologija" title="Pomoćna tehnologija">
            <a:extLst>
              <a:ext uri="{FF2B5EF4-FFF2-40B4-BE49-F238E27FC236}">
                <a16:creationId xmlns:a16="http://schemas.microsoft.com/office/drawing/2014/main" id="{09E16008-012B-404E-92A4-8E48980F4D90}"/>
              </a:ext>
            </a:extLst>
          </p:cNvPr>
          <p:cNvPicPr>
            <a:picLocks noGrp="1" noChangeAspect="1"/>
          </p:cNvPicPr>
          <p:nvPr>
            <p:ph type="pic" sz="half" idx="13"/>
          </p:nvPr>
        </p:nvPicPr>
        <p:blipFill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4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740" r="25740"/>
          <a:stretch>
            <a:fillRect/>
          </a:stretch>
        </p:blipFill>
        <p:spPr>
          <a:xfrm>
            <a:off x="303690" y="766234"/>
            <a:ext cx="4023104" cy="5527929"/>
          </a:xfrm>
          <a:effectLst>
            <a:outerShdw blurRad="50800" dist="1054100" dir="21540000" sx="1000" sy="1000" algn="ctr" rotWithShape="0">
              <a:schemeClr val="bg1"/>
            </a:outerShdw>
            <a:softEdge rad="25400"/>
          </a:effectLst>
        </p:spPr>
      </p:pic>
      <p:sp>
        <p:nvSpPr>
          <p:cNvPr id="431" name="TextBox 16"/>
          <p:cNvSpPr txBox="1"/>
          <p:nvPr/>
        </p:nvSpPr>
        <p:spPr>
          <a:xfrm>
            <a:off x="5231460" y="1156493"/>
            <a:ext cx="4795627" cy="12003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defRPr sz="620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r>
              <a:rPr lang="hr-HR" sz="3600" b="1" dirty="0">
                <a:solidFill>
                  <a:schemeClr val="tx1"/>
                </a:solidFill>
                <a:latin typeface="Camber SemiBold" pitchFamily="2" charset="0"/>
              </a:rPr>
              <a:t>Pomoćna</a:t>
            </a:r>
            <a:br>
              <a:rPr lang="hr-HR" sz="3600" b="1" dirty="0">
                <a:solidFill>
                  <a:schemeClr val="tx1"/>
                </a:solidFill>
                <a:latin typeface="Camber SemiBold" pitchFamily="2" charset="0"/>
              </a:rPr>
            </a:br>
            <a:r>
              <a:rPr lang="hr-HR" sz="3600" b="1" dirty="0">
                <a:solidFill>
                  <a:schemeClr val="tx1"/>
                </a:solidFill>
                <a:latin typeface="Camber SemiBold" pitchFamily="2" charset="0"/>
              </a:rPr>
              <a:t>tehnologija</a:t>
            </a:r>
            <a:endParaRPr sz="3600" b="1" dirty="0">
              <a:solidFill>
                <a:schemeClr val="tx1"/>
              </a:solidFill>
              <a:latin typeface="Camber SemiBold" pitchFamily="2" charset="0"/>
            </a:endParaRPr>
          </a:p>
        </p:txBody>
      </p:sp>
      <p:sp>
        <p:nvSpPr>
          <p:cNvPr id="10" name="TextBox 7">
            <a:extLst>
              <a:ext uri="{FF2B5EF4-FFF2-40B4-BE49-F238E27FC236}">
                <a16:creationId xmlns:a16="http://schemas.microsoft.com/office/drawing/2014/main" id="{D0A7997A-B1A0-5443-8663-563C0C5B1C7F}"/>
              </a:ext>
            </a:extLst>
          </p:cNvPr>
          <p:cNvSpPr txBox="1"/>
          <p:nvPr/>
        </p:nvSpPr>
        <p:spPr>
          <a:xfrm>
            <a:off x="11317419" y="5759672"/>
            <a:ext cx="289501" cy="4770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2500">
                <a:solidFill>
                  <a:srgbClr val="535353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</a:lstStyle>
          <a:p>
            <a:r>
              <a:rPr lang="hr-HR" dirty="0">
                <a:latin typeface="Camber" pitchFamily="2" charset="0"/>
              </a:rPr>
              <a:t>4</a:t>
            </a:r>
            <a:endParaRPr dirty="0">
              <a:latin typeface="Camber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2851657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Pomoćna tehnologija" title="Pomoćna tehnologija">
            <a:extLst>
              <a:ext uri="{FF2B5EF4-FFF2-40B4-BE49-F238E27FC236}">
                <a16:creationId xmlns:a16="http://schemas.microsoft.com/office/drawing/2014/main" id="{D829A84E-F493-D247-AC82-3EFB8706E03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4713" y="3374963"/>
            <a:ext cx="5233910" cy="3490977"/>
          </a:xfrm>
          <a:prstGeom prst="rect">
            <a:avLst/>
          </a:prstGeom>
        </p:spPr>
      </p:pic>
      <p:pic>
        <p:nvPicPr>
          <p:cNvPr id="12" name="Picture 11" descr="Pomoćna tehnologija" title="Pomoćna tehnologija">
            <a:extLst>
              <a:ext uri="{FF2B5EF4-FFF2-40B4-BE49-F238E27FC236}">
                <a16:creationId xmlns:a16="http://schemas.microsoft.com/office/drawing/2014/main" id="{42106576-1C06-9B42-B3C7-35052B15D2F6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7545" y="13551"/>
            <a:ext cx="5039484" cy="3422570"/>
          </a:xfrm>
          <a:prstGeom prst="rect">
            <a:avLst/>
          </a:prstGeom>
        </p:spPr>
      </p:pic>
      <p:sp>
        <p:nvSpPr>
          <p:cNvPr id="425" name="Rectangle 5"/>
          <p:cNvSpPr/>
          <p:nvPr/>
        </p:nvSpPr>
        <p:spPr>
          <a:xfrm>
            <a:off x="0" y="0"/>
            <a:ext cx="4687552" cy="6858000"/>
          </a:xfrm>
          <a:prstGeom prst="rect">
            <a:avLst/>
          </a:prstGeom>
          <a:solidFill>
            <a:srgbClr val="1E1E1E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426" name="Rectangle 4"/>
          <p:cNvSpPr txBox="1"/>
          <p:nvPr/>
        </p:nvSpPr>
        <p:spPr>
          <a:xfrm>
            <a:off x="470523" y="3429000"/>
            <a:ext cx="4201070" cy="30114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lnSpc>
                <a:spcPct val="150000"/>
              </a:lnSpc>
              <a:defRPr sz="9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</a:lstStyle>
          <a:p>
            <a:r>
              <a:rPr lang="en-US" sz="1600" dirty="0">
                <a:solidFill>
                  <a:schemeClr val="bg1"/>
                </a:solidFill>
                <a:latin typeface="Camber" pitchFamily="2" charset="0"/>
                <a:ea typeface="Montserrat Light" charset="0"/>
                <a:cs typeface="Montserrat Light" charset="0"/>
              </a:rPr>
              <a:t>ČITAČE ZASLONA (</a:t>
            </a:r>
            <a:r>
              <a:rPr lang="en-US" sz="1600" dirty="0" err="1">
                <a:solidFill>
                  <a:schemeClr val="bg1"/>
                </a:solidFill>
                <a:latin typeface="Camber" pitchFamily="2" charset="0"/>
                <a:ea typeface="Montserrat Light" charset="0"/>
                <a:cs typeface="Montserrat Light" charset="0"/>
              </a:rPr>
              <a:t>softver</a:t>
            </a:r>
            <a:r>
              <a:rPr lang="en-US" sz="1600" dirty="0">
                <a:solidFill>
                  <a:schemeClr val="bg1"/>
                </a:solidFill>
                <a:latin typeface="Camber" pitchFamily="2" charset="0"/>
                <a:ea typeface="Montserrat Light" charset="0"/>
                <a:cs typeface="Montserrat Light" charset="0"/>
              </a:rPr>
              <a:t>)</a:t>
            </a:r>
          </a:p>
          <a:p>
            <a:r>
              <a:rPr lang="en-US" sz="1600" dirty="0">
                <a:solidFill>
                  <a:schemeClr val="bg1"/>
                </a:solidFill>
                <a:latin typeface="Camber" pitchFamily="2" charset="0"/>
                <a:ea typeface="Montserrat Light" charset="0"/>
                <a:cs typeface="Montserrat Light" charset="0"/>
              </a:rPr>
              <a:t>SINTETIZATORE GOVORA (</a:t>
            </a:r>
            <a:r>
              <a:rPr lang="en-US" sz="1600" dirty="0" err="1">
                <a:solidFill>
                  <a:schemeClr val="bg1"/>
                </a:solidFill>
                <a:latin typeface="Camber" pitchFamily="2" charset="0"/>
                <a:ea typeface="Montserrat Light" charset="0"/>
                <a:cs typeface="Montserrat Light" charset="0"/>
              </a:rPr>
              <a:t>hardver</a:t>
            </a:r>
            <a:r>
              <a:rPr lang="en-US" sz="1600" dirty="0">
                <a:solidFill>
                  <a:schemeClr val="bg1"/>
                </a:solidFill>
                <a:latin typeface="Camber" pitchFamily="2" charset="0"/>
                <a:ea typeface="Montserrat Light" charset="0"/>
                <a:cs typeface="Montserrat Light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Camber" pitchFamily="2" charset="0"/>
                <a:ea typeface="Montserrat Light" charset="0"/>
                <a:cs typeface="Montserrat Light" charset="0"/>
              </a:rPr>
              <a:t>i</a:t>
            </a:r>
            <a:r>
              <a:rPr lang="en-US" sz="1600" dirty="0">
                <a:solidFill>
                  <a:schemeClr val="bg1"/>
                </a:solidFill>
                <a:latin typeface="Camber" pitchFamily="2" charset="0"/>
                <a:ea typeface="Montserrat Light" charset="0"/>
                <a:cs typeface="Montserrat Light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Camber" pitchFamily="2" charset="0"/>
                <a:ea typeface="Montserrat Light" charset="0"/>
                <a:cs typeface="Montserrat Light" charset="0"/>
              </a:rPr>
              <a:t>softver</a:t>
            </a:r>
            <a:r>
              <a:rPr lang="en-US" sz="1600" dirty="0">
                <a:solidFill>
                  <a:schemeClr val="bg1"/>
                </a:solidFill>
                <a:latin typeface="Camber" pitchFamily="2" charset="0"/>
                <a:ea typeface="Montserrat Light" charset="0"/>
                <a:cs typeface="Montserrat Light" charset="0"/>
              </a:rPr>
              <a:t>)</a:t>
            </a:r>
          </a:p>
          <a:p>
            <a:r>
              <a:rPr lang="en-US" sz="1600" dirty="0" err="1">
                <a:solidFill>
                  <a:schemeClr val="bg1"/>
                </a:solidFill>
                <a:latin typeface="Camber" pitchFamily="2" charset="0"/>
                <a:ea typeface="Montserrat Light" charset="0"/>
                <a:cs typeface="Montserrat Light" charset="0"/>
              </a:rPr>
              <a:t>Softver</a:t>
            </a:r>
            <a:r>
              <a:rPr lang="en-US" sz="1600" dirty="0">
                <a:solidFill>
                  <a:schemeClr val="bg1"/>
                </a:solidFill>
                <a:latin typeface="Camber" pitchFamily="2" charset="0"/>
                <a:ea typeface="Montserrat Light" charset="0"/>
                <a:cs typeface="Montserrat Light" charset="0"/>
              </a:rPr>
              <a:t> za POVEĆANJE SADRŽAJA </a:t>
            </a:r>
            <a:r>
              <a:rPr lang="en-US" sz="1600" dirty="0" err="1">
                <a:solidFill>
                  <a:schemeClr val="bg1"/>
                </a:solidFill>
                <a:latin typeface="Camber" pitchFamily="2" charset="0"/>
                <a:ea typeface="Montserrat Light" charset="0"/>
                <a:cs typeface="Montserrat Light" charset="0"/>
              </a:rPr>
              <a:t>na</a:t>
            </a:r>
            <a:r>
              <a:rPr lang="en-US" sz="1600" dirty="0">
                <a:solidFill>
                  <a:schemeClr val="bg1"/>
                </a:solidFill>
                <a:latin typeface="Camber" pitchFamily="2" charset="0"/>
                <a:ea typeface="Montserrat Light" charset="0"/>
                <a:cs typeface="Montserrat Light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Camber" pitchFamily="2" charset="0"/>
                <a:ea typeface="Montserrat Light" charset="0"/>
                <a:cs typeface="Montserrat Light" charset="0"/>
              </a:rPr>
              <a:t>ekranu</a:t>
            </a:r>
            <a:endParaRPr lang="en-US" sz="1600" dirty="0">
              <a:solidFill>
                <a:schemeClr val="bg1"/>
              </a:solidFill>
              <a:latin typeface="Camber" pitchFamily="2" charset="0"/>
              <a:ea typeface="Montserrat Light" charset="0"/>
              <a:cs typeface="Montserrat Light" charset="0"/>
            </a:endParaRPr>
          </a:p>
          <a:p>
            <a:r>
              <a:rPr lang="en-US" sz="1600" dirty="0" err="1">
                <a:solidFill>
                  <a:schemeClr val="bg1"/>
                </a:solidFill>
                <a:latin typeface="Camber" pitchFamily="2" charset="0"/>
                <a:ea typeface="Montserrat Light" charset="0"/>
                <a:cs typeface="Montserrat Light" charset="0"/>
              </a:rPr>
              <a:t>Uređaje</a:t>
            </a:r>
            <a:r>
              <a:rPr lang="en-US" sz="1600" dirty="0">
                <a:solidFill>
                  <a:schemeClr val="bg1"/>
                </a:solidFill>
                <a:latin typeface="Camber" pitchFamily="2" charset="0"/>
                <a:ea typeface="Montserrat Light" charset="0"/>
                <a:cs typeface="Montserrat Light" charset="0"/>
              </a:rPr>
              <a:t> za PRETVARANJE TEKSTA U ZVUK</a:t>
            </a:r>
          </a:p>
          <a:p>
            <a:r>
              <a:rPr lang="en-US" sz="1600" dirty="0" err="1">
                <a:solidFill>
                  <a:schemeClr val="bg1"/>
                </a:solidFill>
                <a:latin typeface="Camber" pitchFamily="2" charset="0"/>
                <a:ea typeface="Montserrat Light" charset="0"/>
                <a:cs typeface="Montserrat Light" charset="0"/>
              </a:rPr>
              <a:t>Posebno</a:t>
            </a:r>
            <a:r>
              <a:rPr lang="en-US" sz="1600" dirty="0">
                <a:solidFill>
                  <a:schemeClr val="bg1"/>
                </a:solidFill>
                <a:latin typeface="Camber" pitchFamily="2" charset="0"/>
                <a:ea typeface="Montserrat Light" charset="0"/>
                <a:cs typeface="Montserrat Light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Camber" pitchFamily="2" charset="0"/>
                <a:ea typeface="Montserrat Light" charset="0"/>
                <a:cs typeface="Montserrat Light" charset="0"/>
              </a:rPr>
              <a:t>oblikovane</a:t>
            </a:r>
            <a:r>
              <a:rPr lang="en-US" sz="1600" dirty="0">
                <a:solidFill>
                  <a:schemeClr val="bg1"/>
                </a:solidFill>
                <a:latin typeface="Camber" pitchFamily="2" charset="0"/>
                <a:ea typeface="Montserrat Light" charset="0"/>
                <a:cs typeface="Montserrat Light" charset="0"/>
              </a:rPr>
              <a:t> TIPKOVNICE </a:t>
            </a:r>
            <a:r>
              <a:rPr lang="en-US" sz="1600" dirty="0" err="1">
                <a:solidFill>
                  <a:schemeClr val="bg1"/>
                </a:solidFill>
                <a:latin typeface="Camber" pitchFamily="2" charset="0"/>
                <a:ea typeface="Montserrat Light" charset="0"/>
                <a:cs typeface="Montserrat Light" charset="0"/>
              </a:rPr>
              <a:t>i</a:t>
            </a:r>
            <a:r>
              <a:rPr lang="en-US" sz="1600" dirty="0">
                <a:solidFill>
                  <a:schemeClr val="bg1"/>
                </a:solidFill>
                <a:latin typeface="Camber" pitchFamily="2" charset="0"/>
                <a:ea typeface="Montserrat Light" charset="0"/>
                <a:cs typeface="Montserrat Light" charset="0"/>
              </a:rPr>
              <a:t> MIŠEVE</a:t>
            </a:r>
          </a:p>
          <a:p>
            <a:r>
              <a:rPr lang="en-US" sz="1600" dirty="0" err="1">
                <a:solidFill>
                  <a:schemeClr val="bg1"/>
                </a:solidFill>
                <a:latin typeface="Camber" pitchFamily="2" charset="0"/>
                <a:ea typeface="Montserrat Light" charset="0"/>
                <a:cs typeface="Montserrat Light" charset="0"/>
              </a:rPr>
              <a:t>Narukvice</a:t>
            </a:r>
            <a:r>
              <a:rPr lang="en-US" sz="1600" dirty="0">
                <a:solidFill>
                  <a:schemeClr val="bg1"/>
                </a:solidFill>
                <a:latin typeface="Camber" pitchFamily="2" charset="0"/>
                <a:ea typeface="Montserrat Light" charset="0"/>
                <a:cs typeface="Montserrat Light" charset="0"/>
              </a:rPr>
              <a:t> - KOMUNIKATORE </a:t>
            </a:r>
            <a:r>
              <a:rPr lang="en-US" sz="1600" dirty="0" err="1">
                <a:solidFill>
                  <a:schemeClr val="bg1"/>
                </a:solidFill>
                <a:latin typeface="Camber" pitchFamily="2" charset="0"/>
                <a:ea typeface="Montserrat Light" charset="0"/>
                <a:cs typeface="Montserrat Light" charset="0"/>
              </a:rPr>
              <a:t>na</a:t>
            </a:r>
            <a:r>
              <a:rPr lang="en-US" sz="1600" dirty="0">
                <a:solidFill>
                  <a:schemeClr val="bg1"/>
                </a:solidFill>
                <a:latin typeface="Camber" pitchFamily="2" charset="0"/>
                <a:ea typeface="Montserrat Light" charset="0"/>
                <a:cs typeface="Montserrat Light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Camber" pitchFamily="2" charset="0"/>
                <a:ea typeface="Montserrat Light" charset="0"/>
                <a:cs typeface="Montserrat Light" charset="0"/>
              </a:rPr>
              <a:t>dodir</a:t>
            </a:r>
            <a:endParaRPr lang="en-US" sz="1600" dirty="0">
              <a:solidFill>
                <a:schemeClr val="bg1"/>
              </a:solidFill>
              <a:latin typeface="Camber" pitchFamily="2" charset="0"/>
              <a:ea typeface="Montserrat Light" charset="0"/>
              <a:cs typeface="Montserrat Light" charset="0"/>
            </a:endParaRPr>
          </a:p>
          <a:p>
            <a:r>
              <a:rPr lang="en-US" sz="1600" dirty="0">
                <a:solidFill>
                  <a:schemeClr val="bg1"/>
                </a:solidFill>
                <a:latin typeface="Camber" pitchFamily="2" charset="0"/>
                <a:ea typeface="Montserrat Light" charset="0"/>
                <a:cs typeface="Montserrat Light" charset="0"/>
              </a:rPr>
              <a:t>EYE GAZE </a:t>
            </a:r>
            <a:r>
              <a:rPr lang="en-US" sz="1600" dirty="0" err="1">
                <a:solidFill>
                  <a:schemeClr val="bg1"/>
                </a:solidFill>
                <a:latin typeface="Camber" pitchFamily="2" charset="0"/>
                <a:ea typeface="Montserrat Light" charset="0"/>
                <a:cs typeface="Montserrat Light" charset="0"/>
              </a:rPr>
              <a:t>tehnologiju</a:t>
            </a:r>
            <a:endParaRPr lang="en-US" sz="1600" dirty="0">
              <a:solidFill>
                <a:schemeClr val="bg1"/>
              </a:solidFill>
              <a:latin typeface="Camber" pitchFamily="2" charset="0"/>
              <a:ea typeface="Montserrat Light" charset="0"/>
              <a:cs typeface="Montserrat Light" charset="0"/>
            </a:endParaRPr>
          </a:p>
        </p:txBody>
      </p:sp>
      <p:sp>
        <p:nvSpPr>
          <p:cNvPr id="427" name="TextBox 5"/>
          <p:cNvSpPr txBox="1"/>
          <p:nvPr/>
        </p:nvSpPr>
        <p:spPr>
          <a:xfrm>
            <a:off x="420587" y="2284080"/>
            <a:ext cx="4000500" cy="8309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defRPr sz="440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r>
              <a:rPr lang="hr-HR" sz="2800" dirty="0">
                <a:latin typeface="Camber" pitchFamily="2" charset="0"/>
              </a:rPr>
              <a:t>uključuje</a:t>
            </a:r>
            <a:br>
              <a:rPr lang="hr-HR" dirty="0">
                <a:latin typeface="Camber" pitchFamily="2" charset="0"/>
              </a:rPr>
            </a:br>
            <a:r>
              <a:rPr lang="hr-HR" sz="2000" dirty="0">
                <a:latin typeface="Camber" pitchFamily="2" charset="0"/>
              </a:rPr>
              <a:t>ali nije ograničena na:</a:t>
            </a:r>
            <a:endParaRPr sz="2000" dirty="0">
              <a:latin typeface="Camber" pitchFamily="2" charset="0"/>
            </a:endParaRPr>
          </a:p>
        </p:txBody>
      </p:sp>
      <p:pic>
        <p:nvPicPr>
          <p:cNvPr id="11" name="Picture Placeholder 10" descr="Pomoćna tehnologija" title="Pomoćna tehnologija">
            <a:extLst>
              <a:ext uri="{FF2B5EF4-FFF2-40B4-BE49-F238E27FC236}">
                <a16:creationId xmlns:a16="http://schemas.microsoft.com/office/drawing/2014/main" id="{553149AD-4566-914D-BF5E-7E6C16E33CDB}"/>
              </a:ext>
            </a:extLst>
          </p:cNvPr>
          <p:cNvPicPr>
            <a:picLocks noGrp="1" noChangeAspect="1"/>
          </p:cNvPicPr>
          <p:nvPr>
            <p:ph type="pic" sz="half" idx="13"/>
          </p:nvPr>
        </p:nvPicPr>
        <p:blipFill>
          <a:blip r:embed="rId6">
            <a:alphaModFix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740" r="25740"/>
          <a:stretch>
            <a:fillRect/>
          </a:stretch>
        </p:blipFill>
        <p:spPr>
          <a:xfrm>
            <a:off x="9482430" y="3035284"/>
            <a:ext cx="2787867" cy="3830656"/>
          </a:xfrm>
          <a:prstGeom prst="rect">
            <a:avLst/>
          </a:prstGeom>
        </p:spPr>
      </p:pic>
      <p:pic>
        <p:nvPicPr>
          <p:cNvPr id="13" name="Picture 12" descr="Uporaba pomoćne tehnologije" title="Uporaba pomoćne tehnologije">
            <a:extLst>
              <a:ext uri="{FF2B5EF4-FFF2-40B4-BE49-F238E27FC236}">
                <a16:creationId xmlns:a16="http://schemas.microsoft.com/office/drawing/2014/main" id="{0625B2FF-3334-0940-96B7-69E764FF925F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8130" y="-46198"/>
            <a:ext cx="5230970" cy="3487313"/>
          </a:xfrm>
          <a:prstGeom prst="rect">
            <a:avLst/>
          </a:prstGeom>
        </p:spPr>
      </p:pic>
      <p:sp>
        <p:nvSpPr>
          <p:cNvPr id="431" name="TextBox 16"/>
          <p:cNvSpPr txBox="1"/>
          <p:nvPr/>
        </p:nvSpPr>
        <p:spPr>
          <a:xfrm>
            <a:off x="420588" y="769828"/>
            <a:ext cx="3813210" cy="12003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defRPr sz="620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r>
              <a:rPr lang="hr-HR" sz="3600" dirty="0">
                <a:solidFill>
                  <a:schemeClr val="bg1"/>
                </a:solidFill>
                <a:latin typeface="Camber" pitchFamily="2" charset="0"/>
              </a:rPr>
              <a:t>Pomoćna</a:t>
            </a:r>
            <a:br>
              <a:rPr lang="hr-HR" sz="3600" dirty="0">
                <a:solidFill>
                  <a:schemeClr val="bg1"/>
                </a:solidFill>
                <a:latin typeface="Camber" pitchFamily="2" charset="0"/>
              </a:rPr>
            </a:br>
            <a:r>
              <a:rPr lang="hr-HR" sz="3600" dirty="0">
                <a:solidFill>
                  <a:schemeClr val="bg1"/>
                </a:solidFill>
                <a:latin typeface="Camber" pitchFamily="2" charset="0"/>
              </a:rPr>
              <a:t>tehnologija</a:t>
            </a:r>
            <a:endParaRPr sz="3600" dirty="0">
              <a:solidFill>
                <a:schemeClr val="bg1"/>
              </a:solidFill>
              <a:latin typeface="Camber" pitchFamily="2" charset="0"/>
            </a:endParaRPr>
          </a:p>
        </p:txBody>
      </p:sp>
      <p:sp>
        <p:nvSpPr>
          <p:cNvPr id="17" name="TextBox 7">
            <a:extLst>
              <a:ext uri="{FF2B5EF4-FFF2-40B4-BE49-F238E27FC236}">
                <a16:creationId xmlns:a16="http://schemas.microsoft.com/office/drawing/2014/main" id="{8F3CC349-7A41-0B4F-87E6-59310D4BD6DC}"/>
              </a:ext>
            </a:extLst>
          </p:cNvPr>
          <p:cNvSpPr txBox="1"/>
          <p:nvPr/>
        </p:nvSpPr>
        <p:spPr>
          <a:xfrm>
            <a:off x="11304893" y="5759672"/>
            <a:ext cx="279883" cy="4770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2500">
                <a:solidFill>
                  <a:srgbClr val="535353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</a:lstStyle>
          <a:p>
            <a:r>
              <a:rPr lang="hr-HR" dirty="0">
                <a:latin typeface="Camber" pitchFamily="2" charset="0"/>
              </a:rPr>
              <a:t>5</a:t>
            </a:r>
            <a:endParaRPr dirty="0">
              <a:latin typeface="Camber" pitchFamily="2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12CDFAD-9DD9-494E-8F2C-632430DE7C9F}"/>
              </a:ext>
            </a:extLst>
          </p:cNvPr>
          <p:cNvSpPr/>
          <p:nvPr/>
        </p:nvSpPr>
        <p:spPr>
          <a:xfrm>
            <a:off x="10107976" y="2511967"/>
            <a:ext cx="2162321" cy="2226161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sr-Latn-R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pic>
        <p:nvPicPr>
          <p:cNvPr id="15" name="Picture 14" descr="Pomoćna tehnologija" title="Pomoćna tehnologija">
            <a:extLst>
              <a:ext uri="{FF2B5EF4-FFF2-40B4-BE49-F238E27FC236}">
                <a16:creationId xmlns:a16="http://schemas.microsoft.com/office/drawing/2014/main" id="{31E58DCD-B342-8044-8CC9-6DCF03F8CB58}"/>
              </a:ext>
            </a:extLst>
          </p:cNvPr>
          <p:cNvPicPr>
            <a:picLocks noChangeAspect="1"/>
          </p:cNvPicPr>
          <p:nvPr/>
        </p:nvPicPr>
        <p:blipFill>
          <a:blip r:embed="rId10">
            <a:alphaModFix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4227" y="2717660"/>
            <a:ext cx="1849818" cy="1853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421714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Rectangle 4"/>
          <p:cNvSpPr txBox="1"/>
          <p:nvPr/>
        </p:nvSpPr>
        <p:spPr>
          <a:xfrm>
            <a:off x="6694597" y="1846352"/>
            <a:ext cx="1110234" cy="3218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lnSpc>
                <a:spcPct val="150000"/>
              </a:lnSpc>
              <a:defRPr sz="900" spc="225">
                <a:solidFill>
                  <a:srgbClr val="808080"/>
                </a:solidFill>
                <a:latin typeface="Lato Regular"/>
                <a:ea typeface="Lato Regular"/>
                <a:cs typeface="Lato Regular"/>
                <a:sym typeface="Lato Regular"/>
              </a:defRPr>
            </a:lvl1pPr>
          </a:lstStyle>
          <a:p>
            <a:r>
              <a:rPr lang="hr-HR" sz="1100" dirty="0">
                <a:solidFill>
                  <a:schemeClr val="tx1"/>
                </a:solidFill>
                <a:latin typeface="Camber" pitchFamily="2" charset="0"/>
              </a:rPr>
              <a:t>SADRŽAJA</a:t>
            </a:r>
            <a:endParaRPr sz="1100" dirty="0">
              <a:solidFill>
                <a:schemeClr val="tx1"/>
              </a:solidFill>
              <a:latin typeface="Camber" pitchFamily="2" charset="0"/>
            </a:endParaRPr>
          </a:p>
        </p:txBody>
      </p:sp>
      <p:sp>
        <p:nvSpPr>
          <p:cNvPr id="354" name="Rectangle 5"/>
          <p:cNvSpPr txBox="1"/>
          <p:nvPr/>
        </p:nvSpPr>
        <p:spPr>
          <a:xfrm>
            <a:off x="6694597" y="2313167"/>
            <a:ext cx="4496864" cy="33616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 algn="just">
              <a:lnSpc>
                <a:spcPct val="150000"/>
              </a:lnSpc>
              <a:defRPr sz="900">
                <a:solidFill>
                  <a:srgbClr val="808080"/>
                </a:solidFill>
                <a:latin typeface="Lato Regular"/>
                <a:ea typeface="Lato Regular"/>
                <a:cs typeface="Lato Regular"/>
                <a:sym typeface="Lato Regular"/>
              </a:defRPr>
            </a:lvl1pPr>
          </a:lstStyle>
          <a:p>
            <a:r>
              <a:rPr lang="hr-HR" sz="1800" dirty="0">
                <a:solidFill>
                  <a:schemeClr val="tx1"/>
                </a:solidFill>
                <a:latin typeface="Camber" pitchFamily="2" charset="0"/>
                <a:ea typeface="Montserrat" charset="0"/>
                <a:cs typeface="Montserrat" charset="0"/>
              </a:rPr>
              <a:t>odnosi se na </a:t>
            </a:r>
            <a:r>
              <a:rPr lang="hr-HR" sz="1800" b="1" dirty="0">
                <a:solidFill>
                  <a:schemeClr val="tx1"/>
                </a:solidFill>
                <a:latin typeface="Camber SemiBold" pitchFamily="2" charset="0"/>
                <a:ea typeface="Montserrat" charset="0"/>
                <a:cs typeface="Montserrat" charset="0"/>
              </a:rPr>
              <a:t>uklanjanje barijera </a:t>
            </a:r>
            <a:r>
              <a:rPr lang="hr-HR" sz="1800" dirty="0">
                <a:solidFill>
                  <a:schemeClr val="tx1"/>
                </a:solidFill>
                <a:latin typeface="Camber" pitchFamily="2" charset="0"/>
                <a:ea typeface="Montserrat" charset="0"/>
                <a:cs typeface="Montserrat" charset="0"/>
              </a:rPr>
              <a:t>koje sprječavaju pristupanje i korištenje digitalnih sadržaja osobama s oštećenjem vida, sluha, motoričkim ili kognitivnim smetnjama, odnosno </a:t>
            </a:r>
            <a:r>
              <a:rPr lang="hr-HR" sz="1800" b="1" dirty="0">
                <a:solidFill>
                  <a:schemeClr val="tx1"/>
                </a:solidFill>
                <a:latin typeface="Camber SemiBold" pitchFamily="2" charset="0"/>
                <a:ea typeface="Montserrat" charset="0"/>
                <a:cs typeface="Montserrat" charset="0"/>
              </a:rPr>
              <a:t>stupanj do kojeg osobe s poteškoćama mogu koristiti digitalne sadržaje, mrežne stranice i aplikacije.</a:t>
            </a:r>
            <a:endParaRPr lang="en-US" sz="1800" b="1" dirty="0">
              <a:solidFill>
                <a:schemeClr val="tx1"/>
              </a:solidFill>
              <a:latin typeface="Camber SemiBold" pitchFamily="2" charset="0"/>
              <a:ea typeface="Montserrat" charset="0"/>
              <a:cs typeface="Montserrat" charset="0"/>
            </a:endParaRPr>
          </a:p>
        </p:txBody>
      </p:sp>
      <p:sp>
        <p:nvSpPr>
          <p:cNvPr id="355" name="TextBox 6"/>
          <p:cNvSpPr txBox="1"/>
          <p:nvPr/>
        </p:nvSpPr>
        <p:spPr>
          <a:xfrm>
            <a:off x="6694597" y="1360931"/>
            <a:ext cx="3170097" cy="6463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4800">
                <a:solidFill>
                  <a:srgbClr val="1E1E1E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r>
              <a:rPr lang="hr-HR" sz="3600" b="1" dirty="0">
                <a:latin typeface="Camber SemiBold" pitchFamily="2" charset="0"/>
              </a:rPr>
              <a:t>Pristupačnost</a:t>
            </a:r>
            <a:endParaRPr sz="3600" b="1" dirty="0">
              <a:latin typeface="Camber SemiBold" pitchFamily="2" charset="0"/>
            </a:endParaRPr>
          </a:p>
        </p:txBody>
      </p:sp>
      <p:sp>
        <p:nvSpPr>
          <p:cNvPr id="356" name="TextBox 6"/>
          <p:cNvSpPr txBox="1"/>
          <p:nvPr/>
        </p:nvSpPr>
        <p:spPr>
          <a:xfrm rot="5400000">
            <a:off x="10672575" y="1624126"/>
            <a:ext cx="1579918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>
                <a:solidFill>
                  <a:srgbClr val="1E1E1E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</a:lstStyle>
          <a:p>
            <a:r>
              <a:rPr lang="hr-HR" dirty="0">
                <a:latin typeface="Camber" pitchFamily="2" charset="0"/>
              </a:rPr>
              <a:t>Pristupačnost</a:t>
            </a:r>
            <a:endParaRPr dirty="0">
              <a:latin typeface="Camber" pitchFamily="2" charset="0"/>
            </a:endParaRPr>
          </a:p>
        </p:txBody>
      </p:sp>
      <p:sp>
        <p:nvSpPr>
          <p:cNvPr id="357" name="TextBox 6"/>
          <p:cNvSpPr txBox="1"/>
          <p:nvPr/>
        </p:nvSpPr>
        <p:spPr>
          <a:xfrm rot="5400000">
            <a:off x="10781353" y="3563534"/>
            <a:ext cx="1416411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>
                <a:solidFill>
                  <a:srgbClr val="A7A7A7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</a:lstStyle>
          <a:p>
            <a:r>
              <a:rPr lang="hr-HR" dirty="0" err="1">
                <a:latin typeface="Camber" pitchFamily="2" charset="0"/>
              </a:rPr>
              <a:t>Accessibility</a:t>
            </a:r>
            <a:endParaRPr dirty="0">
              <a:latin typeface="Camber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6F663BC-76E4-7F41-83CC-E19D37C44B49}"/>
              </a:ext>
            </a:extLst>
          </p:cNvPr>
          <p:cNvSpPr txBox="1"/>
          <p:nvPr/>
        </p:nvSpPr>
        <p:spPr>
          <a:xfrm>
            <a:off x="550397" y="3251055"/>
            <a:ext cx="5545603" cy="2423738"/>
          </a:xfrm>
          <a:prstGeom prst="rect">
            <a:avLst/>
          </a:prstGeom>
          <a:noFill/>
          <a:ln w="381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r">
              <a:lnSpc>
                <a:spcPct val="150000"/>
              </a:lnSpc>
            </a:pPr>
            <a:r>
              <a:rPr lang="hr-HR" sz="1100" spc="225" dirty="0">
                <a:solidFill>
                  <a:schemeClr val="tx1"/>
                </a:solidFill>
                <a:latin typeface="Camber" pitchFamily="2" charset="0"/>
                <a:ea typeface="Lato Regular"/>
                <a:cs typeface="Lato Regular"/>
                <a:sym typeface="Lato Regular"/>
              </a:rPr>
              <a:t>DEFINICIJA EUROPSKE KOMISIJE IZ 2005:</a:t>
            </a:r>
            <a:endParaRPr lang="hr-HR" dirty="0">
              <a:solidFill>
                <a:schemeClr val="tx1"/>
              </a:solidFill>
              <a:latin typeface="Camber" pitchFamily="2" charset="0"/>
              <a:sym typeface="Lato Regular"/>
            </a:endParaRPr>
          </a:p>
          <a:p>
            <a:pPr algn="r">
              <a:lnSpc>
                <a:spcPct val="150000"/>
              </a:lnSpc>
            </a:pPr>
            <a:r>
              <a:rPr lang="hr-HR" b="1" dirty="0">
                <a:solidFill>
                  <a:schemeClr val="tx1"/>
                </a:solidFill>
                <a:latin typeface="Camber SemiBold" pitchFamily="2" charset="0"/>
                <a:sym typeface="Lato Regular"/>
              </a:rPr>
              <a:t>e-pristupačnost je nadilaženje prepreka i poteškoća na koje osobe nailaze kada pokušavaju pristupiti proizvodima i uslugama koje se zasnivaju na informacijskim i komunikacijskim tehnologijama</a:t>
            </a:r>
            <a:endParaRPr lang="en-US" b="1" dirty="0">
              <a:solidFill>
                <a:schemeClr val="tx1"/>
              </a:solidFill>
              <a:latin typeface="Camber SemiBold" pitchFamily="2" charset="0"/>
              <a:sym typeface="Lato Regular"/>
            </a:endParaRPr>
          </a:p>
        </p:txBody>
      </p:sp>
      <p:sp>
        <p:nvSpPr>
          <p:cNvPr id="9" name="TextBox 7">
            <a:extLst>
              <a:ext uri="{FF2B5EF4-FFF2-40B4-BE49-F238E27FC236}">
                <a16:creationId xmlns:a16="http://schemas.microsoft.com/office/drawing/2014/main" id="{86E3496F-908F-754E-88A8-E3A5A86326D5}"/>
              </a:ext>
            </a:extLst>
          </p:cNvPr>
          <p:cNvSpPr txBox="1"/>
          <p:nvPr/>
        </p:nvSpPr>
        <p:spPr>
          <a:xfrm>
            <a:off x="11304893" y="5759672"/>
            <a:ext cx="286295" cy="4770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2500">
                <a:solidFill>
                  <a:srgbClr val="535353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</a:lstStyle>
          <a:p>
            <a:r>
              <a:rPr lang="hr-HR" dirty="0">
                <a:latin typeface="Camber" pitchFamily="2" charset="0"/>
              </a:rPr>
              <a:t>6</a:t>
            </a:r>
            <a:endParaRPr dirty="0">
              <a:latin typeface="Camber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2953198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Rectangle 4"/>
          <p:cNvSpPr txBox="1"/>
          <p:nvPr/>
        </p:nvSpPr>
        <p:spPr>
          <a:xfrm>
            <a:off x="6694597" y="2882573"/>
            <a:ext cx="1470693" cy="3218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lnSpc>
                <a:spcPct val="150000"/>
              </a:lnSpc>
              <a:defRPr sz="900" spc="225">
                <a:solidFill>
                  <a:srgbClr val="808080"/>
                </a:solidFill>
                <a:latin typeface="Lato Regular"/>
                <a:ea typeface="Lato Regular"/>
                <a:cs typeface="Lato Regular"/>
                <a:sym typeface="Lato Regular"/>
              </a:defRPr>
            </a:lvl1pPr>
          </a:lstStyle>
          <a:p>
            <a:r>
              <a:rPr lang="hr-HR" sz="1100" dirty="0">
                <a:solidFill>
                  <a:schemeClr val="tx1"/>
                </a:solidFill>
                <a:latin typeface="Camber" pitchFamily="2" charset="0"/>
              </a:rPr>
              <a:t>SADRŽAJA</a:t>
            </a:r>
            <a:endParaRPr sz="1100" dirty="0">
              <a:solidFill>
                <a:schemeClr val="tx1"/>
              </a:solidFill>
              <a:latin typeface="Camber" pitchFamily="2" charset="0"/>
            </a:endParaRPr>
          </a:p>
        </p:txBody>
      </p:sp>
      <p:sp>
        <p:nvSpPr>
          <p:cNvPr id="354" name="Rectangle 5"/>
          <p:cNvSpPr txBox="1"/>
          <p:nvPr/>
        </p:nvSpPr>
        <p:spPr>
          <a:xfrm>
            <a:off x="6694597" y="3489354"/>
            <a:ext cx="4496864" cy="21151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 algn="just">
              <a:lnSpc>
                <a:spcPct val="150000"/>
              </a:lnSpc>
              <a:defRPr sz="900">
                <a:solidFill>
                  <a:srgbClr val="808080"/>
                </a:solidFill>
                <a:latin typeface="Lato Regular"/>
                <a:ea typeface="Lato Regular"/>
                <a:cs typeface="Lato Regular"/>
                <a:sym typeface="Lato Regular"/>
              </a:defRPr>
            </a:lvl1pPr>
          </a:lstStyle>
          <a:p>
            <a:r>
              <a:rPr lang="hr-HR" sz="1800" dirty="0">
                <a:solidFill>
                  <a:schemeClr val="tx1"/>
                </a:solidFill>
                <a:latin typeface="Camber" pitchFamily="2" charset="0"/>
                <a:ea typeface="Montserrat" charset="0"/>
                <a:cs typeface="Montserrat" charset="0"/>
              </a:rPr>
              <a:t>Kad je sadržaj pripremljen i izrađen u skladu sa smjernicama za pristupačnost, </a:t>
            </a:r>
            <a:r>
              <a:rPr lang="hr-HR" sz="1800" b="1" dirty="0">
                <a:solidFill>
                  <a:schemeClr val="tx1"/>
                </a:solidFill>
                <a:latin typeface="Camber SemiBold" pitchFamily="2" charset="0"/>
                <a:ea typeface="Montserrat" charset="0"/>
                <a:cs typeface="Montserrat" charset="0"/>
              </a:rPr>
              <a:t>svi korisnici imaju jednako kvalitetan pristup informacijama i funkcionalnosti </a:t>
            </a:r>
            <a:r>
              <a:rPr lang="hr-HR" sz="1800" dirty="0">
                <a:solidFill>
                  <a:schemeClr val="tx1"/>
                </a:solidFill>
                <a:latin typeface="Camber" pitchFamily="2" charset="0"/>
                <a:ea typeface="Montserrat" charset="0"/>
                <a:cs typeface="Montserrat" charset="0"/>
              </a:rPr>
              <a:t>takvih digitalnih sadržaja. </a:t>
            </a:r>
            <a:endParaRPr lang="en-US" sz="1800" dirty="0">
              <a:solidFill>
                <a:schemeClr val="tx1"/>
              </a:solidFill>
              <a:latin typeface="Camber" pitchFamily="2" charset="0"/>
              <a:ea typeface="Montserrat" charset="0"/>
              <a:cs typeface="Montserrat" charset="0"/>
            </a:endParaRPr>
          </a:p>
        </p:txBody>
      </p:sp>
      <p:sp>
        <p:nvSpPr>
          <p:cNvPr id="355" name="TextBox 6"/>
          <p:cNvSpPr txBox="1"/>
          <p:nvPr/>
        </p:nvSpPr>
        <p:spPr>
          <a:xfrm>
            <a:off x="6694597" y="2392664"/>
            <a:ext cx="3170097" cy="6463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4800">
                <a:solidFill>
                  <a:srgbClr val="1E1E1E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r>
              <a:rPr lang="hr-HR" sz="3600" b="1" dirty="0">
                <a:latin typeface="Camber SemiBold" pitchFamily="2" charset="0"/>
              </a:rPr>
              <a:t>Pristupačnost</a:t>
            </a:r>
            <a:endParaRPr sz="3600" b="1" dirty="0">
              <a:latin typeface="Camber SemiBold" pitchFamily="2" charset="0"/>
            </a:endParaRPr>
          </a:p>
        </p:txBody>
      </p:sp>
      <p:pic>
        <p:nvPicPr>
          <p:cNvPr id="8" name="Picture Placeholder 3" descr="Tipkovnica s oznakom za osobe s invaliditetom" title="Tipkovnica s oznakom za osobe s invaliditetom">
            <a:extLst>
              <a:ext uri="{FF2B5EF4-FFF2-40B4-BE49-F238E27FC236}">
                <a16:creationId xmlns:a16="http://schemas.microsoft.com/office/drawing/2014/main" id="{90DF18E3-CA40-464D-8E80-3D07EC7C2C8A}"/>
              </a:ext>
            </a:extLst>
          </p:cNvPr>
          <p:cNvPicPr>
            <a:picLocks noGrp="1" noChangeAspect="1"/>
          </p:cNvPicPr>
          <p:nvPr>
            <p:ph type="pic" sz="half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81" r="13981"/>
          <a:stretch>
            <a:fillRect/>
          </a:stretch>
        </p:blipFill>
        <p:spPr/>
      </p:pic>
      <p:sp>
        <p:nvSpPr>
          <p:cNvPr id="9" name="TextBox 7">
            <a:extLst>
              <a:ext uri="{FF2B5EF4-FFF2-40B4-BE49-F238E27FC236}">
                <a16:creationId xmlns:a16="http://schemas.microsoft.com/office/drawing/2014/main" id="{FF918C06-4FBD-C94E-9273-F8A320A7A048}"/>
              </a:ext>
            </a:extLst>
          </p:cNvPr>
          <p:cNvSpPr txBox="1"/>
          <p:nvPr/>
        </p:nvSpPr>
        <p:spPr>
          <a:xfrm>
            <a:off x="11304893" y="5759672"/>
            <a:ext cx="267059" cy="4770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2500">
                <a:solidFill>
                  <a:srgbClr val="535353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</a:lstStyle>
          <a:p>
            <a:r>
              <a:rPr lang="hr-HR" dirty="0">
                <a:latin typeface="Camber" pitchFamily="2" charset="0"/>
              </a:rPr>
              <a:t>7</a:t>
            </a:r>
            <a:endParaRPr dirty="0">
              <a:latin typeface="Camber" pitchFamily="2" charset="0"/>
            </a:endParaRPr>
          </a:p>
        </p:txBody>
      </p:sp>
      <p:sp>
        <p:nvSpPr>
          <p:cNvPr id="10" name="TextBox 6">
            <a:extLst>
              <a:ext uri="{FF2B5EF4-FFF2-40B4-BE49-F238E27FC236}">
                <a16:creationId xmlns:a16="http://schemas.microsoft.com/office/drawing/2014/main" id="{AFF128E4-EB5D-1D4D-87B5-06A9C7831346}"/>
              </a:ext>
            </a:extLst>
          </p:cNvPr>
          <p:cNvSpPr txBox="1"/>
          <p:nvPr/>
        </p:nvSpPr>
        <p:spPr>
          <a:xfrm rot="5400000">
            <a:off x="10672575" y="1624126"/>
            <a:ext cx="1579918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>
                <a:solidFill>
                  <a:srgbClr val="1E1E1E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</a:lstStyle>
          <a:p>
            <a:r>
              <a:rPr lang="hr-HR" dirty="0">
                <a:latin typeface="Camber" pitchFamily="2" charset="0"/>
              </a:rPr>
              <a:t>Pristupačnost</a:t>
            </a:r>
            <a:endParaRPr dirty="0">
              <a:latin typeface="Camber" pitchFamily="2" charset="0"/>
            </a:endParaRPr>
          </a:p>
        </p:txBody>
      </p:sp>
      <p:sp>
        <p:nvSpPr>
          <p:cNvPr id="11" name="TextBox 6">
            <a:extLst>
              <a:ext uri="{FF2B5EF4-FFF2-40B4-BE49-F238E27FC236}">
                <a16:creationId xmlns:a16="http://schemas.microsoft.com/office/drawing/2014/main" id="{23C67A49-4270-9145-ACCA-8B88F64733DE}"/>
              </a:ext>
            </a:extLst>
          </p:cNvPr>
          <p:cNvSpPr txBox="1"/>
          <p:nvPr/>
        </p:nvSpPr>
        <p:spPr>
          <a:xfrm rot="5400000">
            <a:off x="10781353" y="3563534"/>
            <a:ext cx="1416411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>
                <a:solidFill>
                  <a:srgbClr val="A7A7A7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</a:lstStyle>
          <a:p>
            <a:r>
              <a:rPr lang="hr-HR" dirty="0" err="1">
                <a:latin typeface="Camber" pitchFamily="2" charset="0"/>
              </a:rPr>
              <a:t>Accessibility</a:t>
            </a:r>
            <a:endParaRPr dirty="0">
              <a:latin typeface="Camber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0193763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Rectangle 5"/>
          <p:cNvSpPr/>
          <p:nvPr/>
        </p:nvSpPr>
        <p:spPr>
          <a:xfrm>
            <a:off x="0" y="0"/>
            <a:ext cx="12224882" cy="6927820"/>
          </a:xfrm>
          <a:prstGeom prst="rect">
            <a:avLst/>
          </a:prstGeom>
          <a:solidFill>
            <a:srgbClr val="1E1E1E"/>
          </a:solidFill>
          <a:ln w="12700">
            <a:miter lim="400000"/>
          </a:ln>
        </p:spPr>
        <p:txBody>
          <a:bodyPr lIns="45719" rIns="45719"/>
          <a:lstStyle/>
          <a:p>
            <a:endParaRPr sz="3600" dirty="0"/>
          </a:p>
        </p:txBody>
      </p:sp>
      <p:sp>
        <p:nvSpPr>
          <p:cNvPr id="450" name="Rectangle 4"/>
          <p:cNvSpPr txBox="1"/>
          <p:nvPr/>
        </p:nvSpPr>
        <p:spPr>
          <a:xfrm>
            <a:off x="1100748" y="2457049"/>
            <a:ext cx="9059932" cy="16744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lnSpc>
                <a:spcPct val="150000"/>
              </a:lnSpc>
              <a:defRPr sz="27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</a:lstStyle>
          <a:p>
            <a:r>
              <a:rPr lang="hr-HR" sz="3600" b="1" dirty="0">
                <a:latin typeface="Camber SemiBold" pitchFamily="2" charset="0"/>
              </a:rPr>
              <a:t>Tehnologija treba biti pristupačna svima:</a:t>
            </a:r>
          </a:p>
          <a:p>
            <a:r>
              <a:rPr lang="hr-HR" sz="3600" b="1" dirty="0">
                <a:solidFill>
                  <a:srgbClr val="FF0000"/>
                </a:solidFill>
                <a:latin typeface="Camber SemiBold" pitchFamily="2" charset="0"/>
              </a:rPr>
              <a:t>video</a:t>
            </a:r>
            <a:r>
              <a:rPr lang="hr-HR" sz="3600" b="1" dirty="0">
                <a:latin typeface="Camber SemiBold" pitchFamily="2" charset="0"/>
              </a:rPr>
              <a:t> primjer</a:t>
            </a:r>
            <a:endParaRPr sz="3600" b="1" dirty="0">
              <a:latin typeface="Camber SemiBold" pitchFamily="2" charset="0"/>
            </a:endParaRPr>
          </a:p>
        </p:txBody>
      </p:sp>
      <p:sp>
        <p:nvSpPr>
          <p:cNvPr id="10" name="TextBox 6">
            <a:extLst>
              <a:ext uri="{FF2B5EF4-FFF2-40B4-BE49-F238E27FC236}">
                <a16:creationId xmlns:a16="http://schemas.microsoft.com/office/drawing/2014/main" id="{BB6FE291-9647-2648-A060-07AEB6BDEA80}"/>
              </a:ext>
            </a:extLst>
          </p:cNvPr>
          <p:cNvSpPr txBox="1"/>
          <p:nvPr/>
        </p:nvSpPr>
        <p:spPr>
          <a:xfrm rot="5400000">
            <a:off x="10672575" y="1624126"/>
            <a:ext cx="1579918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>
                <a:solidFill>
                  <a:srgbClr val="1E1E1E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</a:lstStyle>
          <a:p>
            <a:r>
              <a:rPr lang="hr-HR" dirty="0">
                <a:solidFill>
                  <a:schemeClr val="bg1"/>
                </a:solidFill>
                <a:latin typeface="Camber" pitchFamily="2" charset="0"/>
              </a:rPr>
              <a:t>Pristupačnost</a:t>
            </a:r>
            <a:endParaRPr dirty="0">
              <a:solidFill>
                <a:schemeClr val="bg1"/>
              </a:solidFill>
              <a:latin typeface="Camber" pitchFamily="2" charset="0"/>
            </a:endParaRPr>
          </a:p>
        </p:txBody>
      </p:sp>
      <p:sp>
        <p:nvSpPr>
          <p:cNvPr id="11" name="TextBox 6">
            <a:extLst>
              <a:ext uri="{FF2B5EF4-FFF2-40B4-BE49-F238E27FC236}">
                <a16:creationId xmlns:a16="http://schemas.microsoft.com/office/drawing/2014/main" id="{F6AB4C8D-25F5-324A-B52C-4FC17D5484E5}"/>
              </a:ext>
            </a:extLst>
          </p:cNvPr>
          <p:cNvSpPr txBox="1"/>
          <p:nvPr/>
        </p:nvSpPr>
        <p:spPr>
          <a:xfrm rot="5400000">
            <a:off x="10781353" y="3563534"/>
            <a:ext cx="1416411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>
                <a:solidFill>
                  <a:srgbClr val="A7A7A7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</a:lstStyle>
          <a:p>
            <a:r>
              <a:rPr lang="hr-HR" dirty="0" err="1">
                <a:solidFill>
                  <a:schemeClr val="bg1">
                    <a:lumMod val="65000"/>
                  </a:schemeClr>
                </a:solidFill>
                <a:latin typeface="Camber" pitchFamily="2" charset="0"/>
              </a:rPr>
              <a:t>Accessibility</a:t>
            </a:r>
            <a:endParaRPr dirty="0">
              <a:solidFill>
                <a:schemeClr val="bg1">
                  <a:lumMod val="65000"/>
                </a:schemeClr>
              </a:solidFill>
              <a:latin typeface="Camber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3240181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 Them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 Them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11412</TotalTime>
  <Words>2256</Words>
  <Application>Microsoft Macintosh PowerPoint</Application>
  <PresentationFormat>Widescreen</PresentationFormat>
  <Paragraphs>349</Paragraphs>
  <Slides>34</Slides>
  <Notes>8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6" baseType="lpstr">
      <vt:lpstr>Arial</vt:lpstr>
      <vt:lpstr>Calibri</vt:lpstr>
      <vt:lpstr>Calibri Light</vt:lpstr>
      <vt:lpstr>Camber</vt:lpstr>
      <vt:lpstr>Camber Medium</vt:lpstr>
      <vt:lpstr>Camber SemiBold</vt:lpstr>
      <vt:lpstr>Lato Regular</vt:lpstr>
      <vt:lpstr>Montserrat</vt:lpstr>
      <vt:lpstr>Montserrat Bold</vt:lpstr>
      <vt:lpstr>Montserrat Light</vt:lpstr>
      <vt:lpstr>Montserrat Semi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>CARNET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Digitalna pristupačnost</dc:title>
  <dc:subject/>
  <dc:creator>Sanda Starešina</dc:creator>
  <cp:keywords/>
  <dc:description>CARNET-ova korisnička konferencija CUC 2019</dc:description>
  <cp:lastModifiedBy>Sanda Starešina</cp:lastModifiedBy>
  <cp:revision>131</cp:revision>
  <dcterms:modified xsi:type="dcterms:W3CDTF">2019-11-06T11:04:34Z</dcterms:modified>
  <cp:category/>
</cp:coreProperties>
</file>