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7"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9" autoAdjust="0"/>
    <p:restoredTop sz="60670" autoAdjust="0"/>
  </p:normalViewPr>
  <p:slideViewPr>
    <p:cSldViewPr snapToGrid="0">
      <p:cViewPr varScale="1">
        <p:scale>
          <a:sx n="67" d="100"/>
          <a:sy n="67" d="100"/>
        </p:scale>
        <p:origin x="14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CC822-47CD-49B8-8A0B-85F18AAED323}" type="datetimeFigureOut">
              <a:rPr lang="hr-HR" smtClean="0"/>
              <a:t>22.10.2019.</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91364-443B-4E5C-B1D2-EC9EE2E71285}" type="slidenum">
              <a:rPr lang="hr-HR" smtClean="0"/>
              <a:t>‹#›</a:t>
            </a:fld>
            <a:endParaRPr lang="hr-HR"/>
          </a:p>
        </p:txBody>
      </p:sp>
    </p:spTree>
    <p:extLst>
      <p:ext uri="{BB962C8B-B14F-4D97-AF65-F5344CB8AC3E}">
        <p14:creationId xmlns:p14="http://schemas.microsoft.com/office/powerpoint/2010/main" val="2341849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smtClean="0">
                <a:solidFill>
                  <a:srgbClr val="FF0000"/>
                </a:solidFill>
              </a:rPr>
              <a:t>Mirena</a:t>
            </a:r>
            <a:r>
              <a:rPr lang="hr-HR" dirty="0" smtClean="0"/>
              <a:t>: Mi </a:t>
            </a:r>
            <a:r>
              <a:rPr lang="hr-HR" dirty="0" smtClean="0"/>
              <a:t>smo Tihana</a:t>
            </a:r>
            <a:r>
              <a:rPr lang="hr-HR" baseline="0" dirty="0" smtClean="0"/>
              <a:t> i Mirena pričati ćemo o našem projektu.</a:t>
            </a:r>
          </a:p>
          <a:p>
            <a:r>
              <a:rPr lang="hr-HR" baseline="0" dirty="0" smtClean="0"/>
              <a:t>Prije nego što kažemo nešto više o našoj ideji bitno je da naglasimo razloge okretanja prema ovakvoj temi.</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1</a:t>
            </a:fld>
            <a:endParaRPr lang="hr-HR"/>
          </a:p>
        </p:txBody>
      </p:sp>
    </p:spTree>
    <p:extLst>
      <p:ext uri="{BB962C8B-B14F-4D97-AF65-F5344CB8AC3E}">
        <p14:creationId xmlns:p14="http://schemas.microsoft.com/office/powerpoint/2010/main" val="40880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Učenici </a:t>
            </a:r>
            <a:r>
              <a:rPr lang="hr-HR" sz="1200" kern="1200" dirty="0" smtClean="0">
                <a:solidFill>
                  <a:schemeClr val="tx1"/>
                </a:solidFill>
                <a:effectLst/>
                <a:latin typeface="+mn-lt"/>
                <a:ea typeface="+mn-ea"/>
                <a:cs typeface="+mn-cs"/>
              </a:rPr>
              <a:t>će u okviru nastavnih aktivnosti dizajnirati </a:t>
            </a:r>
            <a:r>
              <a:rPr lang="hr-HR" sz="1200" kern="1200" dirty="0" err="1" smtClean="0">
                <a:solidFill>
                  <a:schemeClr val="tx1"/>
                </a:solidFill>
                <a:effectLst/>
                <a:latin typeface="+mn-lt"/>
                <a:ea typeface="+mn-ea"/>
                <a:cs typeface="+mn-cs"/>
              </a:rPr>
              <a:t>geolokacijske</a:t>
            </a:r>
            <a:r>
              <a:rPr lang="hr-HR" sz="1200" kern="1200" dirty="0" smtClean="0">
                <a:solidFill>
                  <a:schemeClr val="tx1"/>
                </a:solidFill>
                <a:effectLst/>
                <a:latin typeface="+mn-lt"/>
                <a:ea typeface="+mn-ea"/>
                <a:cs typeface="+mn-cs"/>
              </a:rPr>
              <a:t> oznake za vrstu eko spremnika koja bi svojim dizajnom i bojom upućivala na mjesto i vrstu spremnika, ali i drugih mogućih nepoželjnih odlagališta otpada u okviru kvarta. U realnom vremenu učenici bi dodavali i opisivali prikupljene i obrađene podatke (</a:t>
            </a:r>
            <a:r>
              <a:rPr lang="hr-HR" sz="1200" kern="1200" dirty="0" err="1" smtClean="0">
                <a:solidFill>
                  <a:schemeClr val="tx1"/>
                </a:solidFill>
                <a:effectLst/>
                <a:latin typeface="+mn-lt"/>
                <a:ea typeface="+mn-ea"/>
                <a:cs typeface="+mn-cs"/>
              </a:rPr>
              <a:t>geo-tagiranje</a:t>
            </a:r>
            <a:r>
              <a:rPr lang="hr-HR" sz="1200" kern="1200" dirty="0" smtClean="0">
                <a:solidFill>
                  <a:schemeClr val="tx1"/>
                </a:solidFill>
                <a:effectLst/>
                <a:latin typeface="+mn-lt"/>
                <a:ea typeface="+mn-ea"/>
                <a:cs typeface="+mn-cs"/>
              </a:rPr>
              <a:t>) te pružali zajednici ažurne informacije iz zajedničkog ekosustava. Građani bi imali uvid u prikupljene podatke kroz web </a:t>
            </a:r>
            <a:r>
              <a:rPr lang="hr-HR" sz="1200" kern="1200" dirty="0" err="1" smtClean="0">
                <a:solidFill>
                  <a:schemeClr val="tx1"/>
                </a:solidFill>
                <a:effectLst/>
                <a:latin typeface="+mn-lt"/>
                <a:ea typeface="+mn-ea"/>
                <a:cs typeface="+mn-cs"/>
              </a:rPr>
              <a:t>korsinički</a:t>
            </a:r>
            <a:r>
              <a:rPr lang="hr-HR" sz="1200" kern="1200" dirty="0" smtClean="0">
                <a:solidFill>
                  <a:schemeClr val="tx1"/>
                </a:solidFill>
                <a:effectLst/>
                <a:latin typeface="+mn-lt"/>
                <a:ea typeface="+mn-ea"/>
                <a:cs typeface="+mn-cs"/>
              </a:rPr>
              <a:t> aplikacije i mobilnu aplikaciju #</a:t>
            </a:r>
            <a:r>
              <a:rPr lang="hr-HR" sz="1200" kern="1200" dirty="0" err="1" smtClean="0">
                <a:solidFill>
                  <a:schemeClr val="tx1"/>
                </a:solidFill>
                <a:effectLst/>
                <a:latin typeface="+mn-lt"/>
                <a:ea typeface="+mn-ea"/>
                <a:cs typeface="+mn-cs"/>
              </a:rPr>
              <a:t>ekokvart</a:t>
            </a:r>
            <a:r>
              <a:rPr lang="hr-HR" sz="1200" kern="1200" dirty="0" smtClean="0">
                <a:solidFill>
                  <a:schemeClr val="tx1"/>
                </a:solidFill>
                <a:effectLst/>
                <a:latin typeface="+mn-lt"/>
                <a:ea typeface="+mn-ea"/>
                <a:cs typeface="+mn-cs"/>
              </a:rPr>
              <a:t>. </a:t>
            </a:r>
          </a:p>
          <a:p>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10</a:t>
            </a:fld>
            <a:endParaRPr lang="hr-HR"/>
          </a:p>
        </p:txBody>
      </p:sp>
    </p:spTree>
    <p:extLst>
      <p:ext uri="{BB962C8B-B14F-4D97-AF65-F5344CB8AC3E}">
        <p14:creationId xmlns:p14="http://schemas.microsoft.com/office/powerpoint/2010/main" val="383864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11</a:t>
            </a:fld>
            <a:endParaRPr lang="hr-HR"/>
          </a:p>
        </p:txBody>
      </p:sp>
    </p:spTree>
    <p:extLst>
      <p:ext uri="{BB962C8B-B14F-4D97-AF65-F5344CB8AC3E}">
        <p14:creationId xmlns:p14="http://schemas.microsoft.com/office/powerpoint/2010/main" val="207386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smtClean="0"/>
              <a:t>Tihana:</a:t>
            </a:r>
          </a:p>
          <a:p>
            <a:endParaRPr lang="hr-HR" dirty="0" smtClean="0"/>
          </a:p>
          <a:p>
            <a:r>
              <a:rPr lang="hr-HR" dirty="0" smtClean="0"/>
              <a:t>Osnovna </a:t>
            </a:r>
            <a:r>
              <a:rPr lang="hr-HR" dirty="0" smtClean="0"/>
              <a:t>škola Jure Kaštelana dio je programa Međunarodne </a:t>
            </a:r>
            <a:r>
              <a:rPr lang="hr-HR" dirty="0" err="1" smtClean="0"/>
              <a:t>Ekoškole</a:t>
            </a:r>
            <a:r>
              <a:rPr lang="hr-HR" dirty="0" smtClean="0"/>
              <a:t> osmišljenog za provedbu smjernica odgoja i obrazovanja za okoliš na razini čitavih odgojno-obrazovnih ustanova (osnovne i srednje škole, dječji vrtići i učenički domovi, škole za djecu s posebnim potrebama i fakulteti). Cilj programa je ugradnja odgoja i obrazovanja za okoliš u sve segmente odgojno-obrazovnog sustava i svakodnevni život učenika i djelatnika </a:t>
            </a:r>
            <a:r>
              <a:rPr lang="hr-HR" dirty="0" err="1" smtClean="0"/>
              <a:t>Ekoškole</a:t>
            </a:r>
            <a:r>
              <a:rPr lang="hr-HR" dirty="0" smtClean="0"/>
              <a:t>, a zadaća odgojiti mlade generacije osjetljivima na pitanja okoliša i osposobiti ih za donošenje odluka o razvitku društva u budućnosti [9].</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12</a:t>
            </a:fld>
            <a:endParaRPr lang="hr-HR"/>
          </a:p>
        </p:txBody>
      </p:sp>
    </p:spTree>
    <p:extLst>
      <p:ext uri="{BB962C8B-B14F-4D97-AF65-F5344CB8AC3E}">
        <p14:creationId xmlns:p14="http://schemas.microsoft.com/office/powerpoint/2010/main" val="98439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r>
              <a:rPr lang="hr-HR" dirty="0" smtClean="0"/>
              <a:t>Na </a:t>
            </a:r>
            <a:r>
              <a:rPr lang="hr-HR" dirty="0" smtClean="0"/>
              <a:t>redovitom sastanku eko odbora razgovarali smo s učenicima o novim načinima kojima bismo poboljšali kvalitetu života u kvartu Savica te koji su trenutni eko problemi s kojima se stanovnici naselja susreću. Učenici su zaključili da velik problem predstavlja neadekvatno razvrstavanje otpada te prepunjenost spremnika na određenim lokacijama dok su na ostalim lokacijama spremnici prazni. Stoga su učenici predložili </a:t>
            </a:r>
            <a:r>
              <a:rPr lang="hr-HR" dirty="0" err="1" smtClean="0"/>
              <a:t>geomapiranjue</a:t>
            </a:r>
            <a:r>
              <a:rPr lang="hr-HR" dirty="0" smtClean="0"/>
              <a:t>, tj. </a:t>
            </a:r>
            <a:r>
              <a:rPr lang="hr-HR" dirty="0" err="1" smtClean="0"/>
              <a:t>tagiranje</a:t>
            </a:r>
            <a:r>
              <a:rPr lang="hr-HR" dirty="0" smtClean="0"/>
              <a:t> spremnika. Razradili su koncept po kojem bi se spremnici označavali prema vrsti otpada. S obzirom na digitalnu eru u kojoj učenici odrastaju, nametnulo im se rješenje o razvoju aplikacije u kojima će autori sadržaja biti upravo učenici. Budući da učenici viših razreda na nastavi informatike uče programiranje i izradu web stranica, zaključeno je da će oni zajedno s učiteljima biti kreatori i administratori informacijskog sustava #</a:t>
            </a:r>
            <a:r>
              <a:rPr lang="hr-HR" dirty="0" err="1" smtClean="0"/>
              <a:t>ekokvart</a:t>
            </a:r>
            <a:r>
              <a:rPr lang="hr-HR" dirty="0" smtClean="0"/>
              <a:t>. Odlučeno je da će učenici nižih razreda sudjelovati u aktivnostima patroliranja po kvartu te fotografiranju spremnika i unosu GPS koordinata u ranije osmišljen dnevnik zapažanja. Oni će fotografije  u početku slati elektroničkom poštom učiteljici, a kad se aplikacija razvije sami će postavljati fotografije i informacije na web stranicu.</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13</a:t>
            </a:fld>
            <a:endParaRPr lang="hr-HR"/>
          </a:p>
        </p:txBody>
      </p:sp>
    </p:spTree>
    <p:extLst>
      <p:ext uri="{BB962C8B-B14F-4D97-AF65-F5344CB8AC3E}">
        <p14:creationId xmlns:p14="http://schemas.microsoft.com/office/powerpoint/2010/main" val="166505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14</a:t>
            </a:fld>
            <a:endParaRPr lang="hr-HR"/>
          </a:p>
        </p:txBody>
      </p:sp>
    </p:spTree>
    <p:extLst>
      <p:ext uri="{BB962C8B-B14F-4D97-AF65-F5344CB8AC3E}">
        <p14:creationId xmlns:p14="http://schemas.microsoft.com/office/powerpoint/2010/main" val="303762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Mirena:</a:t>
            </a:r>
          </a:p>
          <a:p>
            <a:r>
              <a:rPr lang="hr-HR" dirty="0" smtClean="0"/>
              <a:t>Zaključeno je da će u drugoj fazi projekta učenici kroz predavanja i društvene mreže promovirati svoje rješenje i sadržaje ponuditi ostalim stanovnicima naselja. </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15</a:t>
            </a:fld>
            <a:endParaRPr lang="hr-HR"/>
          </a:p>
        </p:txBody>
      </p:sp>
    </p:spTree>
    <p:extLst>
      <p:ext uri="{BB962C8B-B14F-4D97-AF65-F5344CB8AC3E}">
        <p14:creationId xmlns:p14="http://schemas.microsoft.com/office/powerpoint/2010/main" val="190908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Mirena:</a:t>
            </a:r>
          </a:p>
          <a:p>
            <a:r>
              <a:rPr lang="hr-HR" dirty="0" smtClean="0"/>
              <a:t>U trećoj fazi rješenje bi na isti način nudili zajednicama u RH. Tehnički, web stranicu razrađuju učenici viših razreda i  autori članka, osmišljavajući koncept, izgled i način korištenja da bude prikladan svim uzrastima.</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16</a:t>
            </a:fld>
            <a:endParaRPr lang="hr-HR"/>
          </a:p>
        </p:txBody>
      </p:sp>
    </p:spTree>
    <p:extLst>
      <p:ext uri="{BB962C8B-B14F-4D97-AF65-F5344CB8AC3E}">
        <p14:creationId xmlns:p14="http://schemas.microsoft.com/office/powerpoint/2010/main" val="1232706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r>
              <a:rPr lang="hr-HR" dirty="0" smtClean="0"/>
              <a:t>Rad s učenicima - dnevnik zapažanja</a:t>
            </a:r>
          </a:p>
          <a:p>
            <a:r>
              <a:rPr lang="hr-HR" dirty="0" smtClean="0"/>
              <a:t>Kroz nastavnu temu Gospodarstvo i kvaliteta okoliša u trećem razredu OŠ prema aktualnom Nastavnom planu i programu Prirode i društva, učenici su motivirani za istraživačku nastavu. Učenici članovi </a:t>
            </a:r>
            <a:r>
              <a:rPr lang="hr-HR" dirty="0" err="1" smtClean="0"/>
              <a:t>ekodobora</a:t>
            </a:r>
            <a:r>
              <a:rPr lang="hr-HR" dirty="0" smtClean="0"/>
              <a:t> i učiteljica su učenicima trećeg razreda objasnili zadatak kojeg su s oduševljenjem prihvatili.</a:t>
            </a: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Kako bi lakše odradili zadatak učenici su podijeljeni u skupine po području u kojem žive. Svakoj je skupini dodijeljeno određeno područje koje obuhvaća nekoliko ulica upisnog područja OŠ Jure Kaštelana. Unutar skupine oni su sami podijelili zaduženja (fotografiranje, određivanje GPS podataka, bilježenje u dnevnik zapažanja te slanje fotografija elektroničkom poštom). Zadatak je bio pronaći spremnike za otpad, odrediti njihovu točnu GPS lokaciju uz pomoć besplatne mobilne aplikacije My GPS </a:t>
            </a:r>
            <a:r>
              <a:rPr lang="hr-HR" sz="1200" kern="1200" dirty="0" err="1" smtClean="0">
                <a:solidFill>
                  <a:schemeClr val="tx1"/>
                </a:solidFill>
                <a:effectLst/>
                <a:latin typeface="+mn-lt"/>
                <a:ea typeface="+mn-ea"/>
                <a:cs typeface="+mn-cs"/>
              </a:rPr>
              <a:t>Location</a:t>
            </a:r>
            <a:r>
              <a:rPr lang="hr-HR" sz="1200" kern="1200" dirty="0" smtClean="0">
                <a:solidFill>
                  <a:schemeClr val="tx1"/>
                </a:solidFill>
                <a:effectLst/>
                <a:latin typeface="+mn-lt"/>
                <a:ea typeface="+mn-ea"/>
                <a:cs typeface="+mn-cs"/>
              </a:rPr>
              <a:t>, fotografirati spremnike, podatke upisati u kreiranu tablicu te zajedno s fotografijama dostaviti učiteljici e poštom. Učenici su za odlazak na teren koristili tablicu na papiru, a sve su ostale podatke prenosili digitalno.</a:t>
            </a:r>
          </a:p>
          <a:p>
            <a:endParaRPr lang="hr-HR" dirty="0" smtClean="0"/>
          </a:p>
          <a:p>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17</a:t>
            </a:fld>
            <a:endParaRPr lang="hr-HR"/>
          </a:p>
        </p:txBody>
      </p:sp>
    </p:spTree>
    <p:extLst>
      <p:ext uri="{BB962C8B-B14F-4D97-AF65-F5344CB8AC3E}">
        <p14:creationId xmlns:p14="http://schemas.microsoft.com/office/powerpoint/2010/main" val="267805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endParaRPr lang="hr-HR" dirty="0" smtClean="0"/>
          </a:p>
          <a:p>
            <a:r>
              <a:rPr lang="hr-HR" dirty="0" smtClean="0"/>
              <a:t>Zadatak je bio pronaći spremnike za otpad, odrediti njihovu točnu GPS lokaciju uz pomoć besplatne mobilne aplikacije My GPS </a:t>
            </a:r>
            <a:r>
              <a:rPr lang="hr-HR" dirty="0" err="1" smtClean="0"/>
              <a:t>Location</a:t>
            </a:r>
            <a:r>
              <a:rPr lang="hr-HR" dirty="0" smtClean="0"/>
              <a:t>, fotografirati spremnike, podatke upisati u kreiranu tablicu te zajedno s fotografijama dostaviti učiteljici e poštom. Učenici su za odlazak na teren koristili tablicu na papiru, a sve su ostale podatke prenosili digitalno.</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18</a:t>
            </a:fld>
            <a:endParaRPr lang="hr-HR"/>
          </a:p>
        </p:txBody>
      </p:sp>
    </p:spTree>
    <p:extLst>
      <p:ext uri="{BB962C8B-B14F-4D97-AF65-F5344CB8AC3E}">
        <p14:creationId xmlns:p14="http://schemas.microsoft.com/office/powerpoint/2010/main" val="64261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r>
              <a:rPr lang="hr-HR" dirty="0" smtClean="0"/>
              <a:t>Zadatak je bio pronaći spremnike za otpad, odrediti njihovu točnu GPS lokaciju uz pomoć besplatne mobilne aplikacije My GPS </a:t>
            </a:r>
            <a:r>
              <a:rPr lang="hr-HR" dirty="0" err="1" smtClean="0"/>
              <a:t>Location</a:t>
            </a:r>
            <a:r>
              <a:rPr lang="hr-HR" dirty="0" smtClean="0"/>
              <a:t>, fotografirati spremnike, podatke upisati u kreiranu tablicu te zajedno s fotografijama dostaviti učiteljici e poštom. Učenici su za odlazak na teren koristili tablicu na papiru, a sve su ostale podatke prenosili digitalno.</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19</a:t>
            </a:fld>
            <a:endParaRPr lang="hr-HR"/>
          </a:p>
        </p:txBody>
      </p:sp>
    </p:spTree>
    <p:extLst>
      <p:ext uri="{BB962C8B-B14F-4D97-AF65-F5344CB8AC3E}">
        <p14:creationId xmlns:p14="http://schemas.microsoft.com/office/powerpoint/2010/main" val="395299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Pauzirati nakon cca 1 (min) i dok je slika Grete zamrznuta reći sa članka</a:t>
            </a:r>
            <a:r>
              <a:rPr lang="hr-HR" sz="1200" kern="1200" dirty="0" smtClean="0">
                <a:solidFill>
                  <a:schemeClr val="tx1"/>
                </a:solidFill>
                <a:effectLst/>
                <a:latin typeface="+mn-lt"/>
                <a:ea typeface="+mn-ea"/>
                <a:cs typeface="+mn-cs"/>
              </a:rPr>
              <a:t>:</a:t>
            </a:r>
          </a:p>
          <a:p>
            <a:r>
              <a:rPr lang="hr-HR" b="1" dirty="0" smtClean="0"/>
              <a:t>Mirena:</a:t>
            </a:r>
            <a:endParaRPr lang="hr-HR" sz="1200" b="1" kern="1200" dirty="0" smtClean="0">
              <a:solidFill>
                <a:schemeClr val="tx1"/>
              </a:solidFill>
              <a:effectLst/>
              <a:latin typeface="+mn-lt"/>
              <a:ea typeface="+mn-ea"/>
              <a:cs typeface="+mn-cs"/>
            </a:endParaRPr>
          </a:p>
          <a:p>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Tijekom posljednjih nekoliko desetljeća javlja se sve veći pokret mladih ljudi koji uviđaju veliku važnost brige o prirodi u svome okruženju. Ekološke katastrofe sve su češće, a zahvaljujući medijima, informacije o njima bliske su učenicima. Dijete uviđa kako prirodu zagađuje čovjek, a pravilnim usmjeravanjem shvaća kako na isto može pozitivno utjecati u svome okruženju.  U školama se godinama kroz mnoge nastavne predmete provlači znanje o ekologiji i podizanje svijesti o okolišu. Učenici nižih razreda svjesni su opasnosti neadekvatnog odlaganja otpada i posljedica koje takvo odlaganje ima na čovjeka. Zaključuje se kako učenici o ekologiji i brizi o okolišu najbolje uče kroz praktičnu nastavu, na terenu, prikupljajući podatke te promatrajući i djelujući na svoj eko okoliš.</a:t>
            </a:r>
          </a:p>
          <a:p>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Ali ono što je najvažnije učenici više ne</a:t>
            </a:r>
            <a:r>
              <a:rPr lang="hr-HR" sz="1200" kern="1200" baseline="0" dirty="0" smtClean="0">
                <a:solidFill>
                  <a:schemeClr val="tx1"/>
                </a:solidFill>
                <a:effectLst/>
                <a:latin typeface="+mn-lt"/>
                <a:ea typeface="+mn-ea"/>
                <a:cs typeface="+mn-cs"/>
              </a:rPr>
              <a:t> žele pasivno učiti o tome kako brinuti o okolišu.. Oni žele aktivno sudjelovati. Oni postaju naši učitelji, naši vođe. Kao Greta.</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2</a:t>
            </a:fld>
            <a:endParaRPr lang="hr-HR"/>
          </a:p>
        </p:txBody>
      </p:sp>
    </p:spTree>
    <p:extLst>
      <p:ext uri="{BB962C8B-B14F-4D97-AF65-F5344CB8AC3E}">
        <p14:creationId xmlns:p14="http://schemas.microsoft.com/office/powerpoint/2010/main" val="238687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Tihana:</a:t>
            </a:r>
          </a:p>
          <a:p>
            <a:r>
              <a:rPr lang="hr-HR" dirty="0" smtClean="0"/>
              <a:t>Dosadašnji poticaji nastavku projekta</a:t>
            </a:r>
          </a:p>
          <a:p>
            <a:r>
              <a:rPr lang="hr-HR" dirty="0" smtClean="0"/>
              <a:t>Učenici su na praktičan način sudjelovali u kreiranju zdravijeg ekosustava svoje okoline. S obzirom da je zadatak bio </a:t>
            </a:r>
            <a:r>
              <a:rPr lang="hr-HR" dirty="0" err="1" smtClean="0"/>
              <a:t>mapiranje</a:t>
            </a:r>
            <a:r>
              <a:rPr lang="hr-HR" dirty="0" smtClean="0"/>
              <a:t> otpada, učenici su počeli razmišljati o važnosti razvrstavanja otpada i time doprinositi zdravijem okolišu. S pedagoške strane, učenici su naučili surađivati, raditi u timu te zajednički voditi detaljne podatke po unaprijed određenom dnevniku, analizirati i postavljati podatke na web stranicu. Osim što su iskusili istraživački rad, osjetili su pozitivnu promjenu koju su sami donijeli za svoju lokalnu zajednicu i šire. </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20</a:t>
            </a:fld>
            <a:endParaRPr lang="hr-HR"/>
          </a:p>
        </p:txBody>
      </p:sp>
    </p:spTree>
    <p:extLst>
      <p:ext uri="{BB962C8B-B14F-4D97-AF65-F5344CB8AC3E}">
        <p14:creationId xmlns:p14="http://schemas.microsoft.com/office/powerpoint/2010/main" val="1874309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Mirena:</a:t>
            </a:r>
          </a:p>
          <a:p>
            <a:r>
              <a:rPr lang="hr-HR" dirty="0" smtClean="0"/>
              <a:t>Projekt, odnosno web stranicu, planiramo ponuditi i ostalim školama te proširiti sadržaj stranice. Cilj nam je omogućiti svakom građaninu i gostu Lijepe naše da bilo gdje u Hrvatskoj može saznati gdje odlagati koji otpad jednostavno koristeći GPS koordinate putem mobilnih uređaja. Važan naglasak projekta jest činjenica što će te podatke iznijeti sami učenici te će upravo mlade generacije doprinijeti zdravijem okolišu i svojim se primjerom, prema ostatku zajednice, očitovati kao eko učitelji.</a:t>
            </a:r>
          </a:p>
          <a:p>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21</a:t>
            </a:fld>
            <a:endParaRPr lang="hr-HR"/>
          </a:p>
        </p:txBody>
      </p:sp>
    </p:spTree>
    <p:extLst>
      <p:ext uri="{BB962C8B-B14F-4D97-AF65-F5344CB8AC3E}">
        <p14:creationId xmlns:p14="http://schemas.microsoft.com/office/powerpoint/2010/main" val="835723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Mirena:</a:t>
            </a:r>
          </a:p>
          <a:p>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22</a:t>
            </a:fld>
            <a:endParaRPr lang="hr-HR"/>
          </a:p>
        </p:txBody>
      </p:sp>
    </p:spTree>
    <p:extLst>
      <p:ext uri="{BB962C8B-B14F-4D97-AF65-F5344CB8AC3E}">
        <p14:creationId xmlns:p14="http://schemas.microsoft.com/office/powerpoint/2010/main" val="1665493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Mirena</a:t>
            </a:r>
          </a:p>
          <a:p>
            <a:pPr marL="0" marR="0" indent="0" algn="l" defTabSz="914400" rtl="0" eaLnBrk="1" fontAlgn="auto" latinLnBrk="0" hangingPunct="1">
              <a:lnSpc>
                <a:spcPct val="100000"/>
              </a:lnSpc>
              <a:spcBef>
                <a:spcPts val="0"/>
              </a:spcBef>
              <a:spcAft>
                <a:spcPts val="0"/>
              </a:spcAft>
              <a:buClrTx/>
              <a:buSzTx/>
              <a:buFontTx/>
              <a:buNone/>
              <a:tabLst/>
              <a:defRPr/>
            </a:pPr>
            <a:r>
              <a:rPr lang="hr-HR" b="1" dirty="0" smtClean="0"/>
              <a:t>Ovo su slike samo našeg grada. I naši učenici i mi želimo napokon reći</a:t>
            </a:r>
            <a:r>
              <a:rPr lang="hr-HR" b="1" baseline="0" dirty="0" smtClean="0"/>
              <a:t> stop. A mi smo ti koji mogu nešto napraviti, promijeniti na bolje.</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23</a:t>
            </a:fld>
            <a:endParaRPr lang="hr-HR"/>
          </a:p>
        </p:txBody>
      </p:sp>
    </p:spTree>
    <p:extLst>
      <p:ext uri="{BB962C8B-B14F-4D97-AF65-F5344CB8AC3E}">
        <p14:creationId xmlns:p14="http://schemas.microsoft.com/office/powerpoint/2010/main" val="3858675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smtClean="0"/>
              <a:t>Mirena</a:t>
            </a:r>
          </a:p>
          <a:p>
            <a:r>
              <a:rPr lang="hr-HR" b="1" dirty="0" smtClean="0"/>
              <a:t>Učenici su pametniji od nas u ekološkom smislu…oni imaju volju želju …mi smo tu da ih samo usmjerimo</a:t>
            </a:r>
            <a:r>
              <a:rPr lang="hr-HR" b="1" baseline="0" dirty="0" smtClean="0"/>
              <a:t> ka učinkovitim </a:t>
            </a:r>
            <a:r>
              <a:rPr lang="hr-HR" b="1" baseline="0" dirty="0" err="1" smtClean="0"/>
              <a:t>riješenjima</a:t>
            </a:r>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24</a:t>
            </a:fld>
            <a:endParaRPr lang="hr-HR"/>
          </a:p>
        </p:txBody>
      </p:sp>
    </p:spTree>
    <p:extLst>
      <p:ext uri="{BB962C8B-B14F-4D97-AF65-F5344CB8AC3E}">
        <p14:creationId xmlns:p14="http://schemas.microsoft.com/office/powerpoint/2010/main" val="110513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1" kern="1200" dirty="0" smtClean="0">
                <a:solidFill>
                  <a:schemeClr val="tx1"/>
                </a:solidFill>
                <a:effectLst/>
                <a:latin typeface="+mn-lt"/>
                <a:ea typeface="+mn-ea"/>
                <a:cs typeface="+mn-cs"/>
              </a:rPr>
              <a:t>TIHANA</a:t>
            </a:r>
            <a:r>
              <a:rPr lang="hr-HR" sz="1200" kern="1200" dirty="0" smtClean="0">
                <a:solidFill>
                  <a:schemeClr val="tx1"/>
                </a:solidFill>
                <a:effectLst/>
                <a:latin typeface="+mn-lt"/>
                <a:ea typeface="+mn-ea"/>
                <a:cs typeface="+mn-cs"/>
              </a:rPr>
              <a:t>: </a:t>
            </a:r>
          </a:p>
          <a:p>
            <a:r>
              <a:rPr lang="hr-HR" sz="1200" kern="1200" dirty="0" smtClean="0">
                <a:solidFill>
                  <a:schemeClr val="tx1"/>
                </a:solidFill>
                <a:effectLst/>
                <a:latin typeface="+mn-lt"/>
                <a:ea typeface="+mn-ea"/>
                <a:cs typeface="+mn-cs"/>
              </a:rPr>
              <a:t>Uporište za projekt pronašli</a:t>
            </a:r>
            <a:r>
              <a:rPr lang="hr-HR" sz="1200" kern="1200" baseline="0" dirty="0" smtClean="0">
                <a:solidFill>
                  <a:schemeClr val="tx1"/>
                </a:solidFill>
                <a:effectLst/>
                <a:latin typeface="+mn-lt"/>
                <a:ea typeface="+mn-ea"/>
                <a:cs typeface="+mn-cs"/>
              </a:rPr>
              <a:t> smo u Novom kurikulumu koji predviđa aktivno sudjelovanje učenika te provođenje projekata.</a:t>
            </a:r>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Dolaskom novog Kurikuluma kroz </a:t>
            </a:r>
            <a:r>
              <a:rPr lang="hr-HR" sz="1200" kern="1200" dirty="0" err="1" smtClean="0">
                <a:solidFill>
                  <a:schemeClr val="tx1"/>
                </a:solidFill>
                <a:effectLst/>
                <a:latin typeface="+mn-lt"/>
                <a:ea typeface="+mn-ea"/>
                <a:cs typeface="+mn-cs"/>
              </a:rPr>
              <a:t>kurikularnu</a:t>
            </a:r>
            <a:r>
              <a:rPr lang="hr-HR" sz="1200" kern="1200" dirty="0" smtClean="0">
                <a:solidFill>
                  <a:schemeClr val="tx1"/>
                </a:solidFill>
                <a:effectLst/>
                <a:latin typeface="+mn-lt"/>
                <a:ea typeface="+mn-ea"/>
                <a:cs typeface="+mn-cs"/>
              </a:rPr>
              <a:t> reformu </a:t>
            </a:r>
            <a:r>
              <a:rPr lang="hr-HR" sz="1200" i="1" kern="1200" dirty="0" smtClean="0">
                <a:solidFill>
                  <a:schemeClr val="tx1"/>
                </a:solidFill>
                <a:effectLst/>
                <a:latin typeface="+mn-lt"/>
                <a:ea typeface="+mn-ea"/>
                <a:cs typeface="+mn-cs"/>
              </a:rPr>
              <a:t>Škole za život</a:t>
            </a:r>
            <a:r>
              <a:rPr lang="hr-HR" sz="1200" kern="1200" dirty="0" smtClean="0">
                <a:solidFill>
                  <a:schemeClr val="tx1"/>
                </a:solidFill>
                <a:effectLst/>
                <a:latin typeface="+mn-lt"/>
                <a:ea typeface="+mn-ea"/>
                <a:cs typeface="+mn-cs"/>
              </a:rPr>
              <a:t> sve se veći naglasak stavlja na </a:t>
            </a:r>
            <a:r>
              <a:rPr lang="hr-HR" sz="1200" kern="1200" dirty="0" err="1" smtClean="0">
                <a:solidFill>
                  <a:schemeClr val="tx1"/>
                </a:solidFill>
                <a:effectLst/>
                <a:latin typeface="+mn-lt"/>
                <a:ea typeface="+mn-ea"/>
                <a:cs typeface="+mn-cs"/>
              </a:rPr>
              <a:t>međupredmetno</a:t>
            </a:r>
            <a:r>
              <a:rPr lang="hr-HR" sz="1200" kern="1200" dirty="0" smtClean="0">
                <a:solidFill>
                  <a:schemeClr val="tx1"/>
                </a:solidFill>
                <a:effectLst/>
                <a:latin typeface="+mn-lt"/>
                <a:ea typeface="+mn-ea"/>
                <a:cs typeface="+mn-cs"/>
              </a:rPr>
              <a:t> provođenje tema i poučavanje učenike na holistički način. Također, velik je naglasak na uključenje učenika u njihovu blisku životnu i društvenu zajednicu kroz gospodarske, ekonomske i društveno osviještene projekte.</a:t>
            </a:r>
          </a:p>
          <a:p>
            <a:r>
              <a:rPr lang="hr-HR" sz="1200" kern="1200" dirty="0" smtClean="0">
                <a:solidFill>
                  <a:schemeClr val="tx1"/>
                </a:solidFill>
                <a:effectLst/>
                <a:latin typeface="+mn-lt"/>
                <a:ea typeface="+mn-ea"/>
                <a:cs typeface="+mn-cs"/>
              </a:rPr>
              <a:t>Kurikulum nastavnog predmeta Priroda i društvo za osnovne škole [2] bio nam je temeljno uporište za projekt jer u sebi objedinjuje sve elemente koji će biti njegov dio, od početne ideje do same realizacije kroz nekoliko etapa.</a:t>
            </a:r>
          </a:p>
          <a:p>
            <a:endParaRPr lang="hr-HR" dirty="0" smtClean="0"/>
          </a:p>
          <a:p>
            <a:endParaRPr lang="hr-HR" dirty="0" smtClean="0"/>
          </a:p>
          <a:p>
            <a:r>
              <a:rPr lang="hr-HR" sz="1200" kern="1200" dirty="0" smtClean="0">
                <a:solidFill>
                  <a:schemeClr val="tx1"/>
                </a:solidFill>
                <a:effectLst/>
                <a:latin typeface="+mn-lt"/>
                <a:ea typeface="+mn-ea"/>
                <a:cs typeface="+mn-cs"/>
              </a:rPr>
              <a:t>Istraživački pristup pridonosi razvijanju znatiželje, kreativnosti, vještina promatranja, uspoređivanja, razvrstavanja, postavljanja pitanja, predviđanja, analiziranja, generaliziranja, vrednovanja, komuniciranja, prikupljanja informacija i slično. Osim toga učenik uči koristiti se različitim informacijama i izvorima informacija. Na taj se način učenik osposobljava i za daljnje obrazovanje i cjeloživotno učenje.“  i „Pritom se može primijeniti projektno i suradničko učenje, a odgojno-obrazovni proces može se izvoditi u učionici, kao i izvan učionice.“ [2] </a:t>
            </a:r>
          </a:p>
          <a:p>
            <a:r>
              <a:rPr lang="hr-HR" sz="1200" kern="1200" dirty="0" smtClean="0">
                <a:solidFill>
                  <a:schemeClr val="tx1"/>
                </a:solidFill>
                <a:effectLst/>
                <a:latin typeface="+mn-lt"/>
                <a:ea typeface="+mn-ea"/>
                <a:cs typeface="+mn-cs"/>
              </a:rPr>
              <a:t>Pored toga, isti Kurikulum naglašava važnost pravilne i sigurne uporabe IKT-a te razvijanje vještine rada i umijeća uporabe tehničkih i informatičkih proizvoda u svakodnevnome životu [2]. </a:t>
            </a:r>
          </a:p>
          <a:p>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3</a:t>
            </a:fld>
            <a:endParaRPr lang="hr-HR"/>
          </a:p>
        </p:txBody>
      </p:sp>
    </p:spTree>
    <p:extLst>
      <p:ext uri="{BB962C8B-B14F-4D97-AF65-F5344CB8AC3E}">
        <p14:creationId xmlns:p14="http://schemas.microsoft.com/office/powerpoint/2010/main" val="112506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Planom gospodarenja otpadom za Republiku Hrvatsku počevši s glavnim gradom, predviđeno je približiti se smjernicama Europske unije u zadanim rokovima. Jedan od načina jest separiranje i adekvatno odlaganje otpada do početka 2019. godine [4]. Na taj se način smanjuje količina neupotrebljivog otpada. U Gradu se postavljaju svima dostupna odlagališta otpada klasificirana prema njegovoj vrsti. Uz obiteljske kuće i stambene zgrade postavljaju se spremnici za papir, mješoviti otpad, kompost, staklo, metal, plastiku i slično</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4</a:t>
            </a:fld>
            <a:endParaRPr lang="hr-HR"/>
          </a:p>
        </p:txBody>
      </p:sp>
    </p:spTree>
    <p:extLst>
      <p:ext uri="{BB962C8B-B14F-4D97-AF65-F5344CB8AC3E}">
        <p14:creationId xmlns:p14="http://schemas.microsoft.com/office/powerpoint/2010/main" val="291334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Cilj </a:t>
            </a:r>
            <a:r>
              <a:rPr lang="hr-HR" sz="1200" kern="1200" dirty="0" smtClean="0">
                <a:solidFill>
                  <a:schemeClr val="tx1"/>
                </a:solidFill>
                <a:effectLst/>
                <a:latin typeface="+mn-lt"/>
                <a:ea typeface="+mn-ea"/>
                <a:cs typeface="+mn-cs"/>
              </a:rPr>
              <a:t>projekta je istražiti svoju blisku životnu okolinu te </a:t>
            </a:r>
            <a:r>
              <a:rPr lang="hr-HR" sz="1200" kern="1200" dirty="0" err="1" smtClean="0">
                <a:solidFill>
                  <a:schemeClr val="tx1"/>
                </a:solidFill>
                <a:effectLst/>
                <a:latin typeface="+mn-lt"/>
                <a:ea typeface="+mn-ea"/>
                <a:cs typeface="+mn-cs"/>
              </a:rPr>
              <a:t>geofotografskim</a:t>
            </a:r>
            <a:r>
              <a:rPr lang="hr-HR" sz="1200" kern="1200" dirty="0" smtClean="0">
                <a:solidFill>
                  <a:schemeClr val="tx1"/>
                </a:solidFill>
                <a:effectLst/>
                <a:latin typeface="+mn-lt"/>
                <a:ea typeface="+mn-ea"/>
                <a:cs typeface="+mn-cs"/>
              </a:rPr>
              <a:t> podacima zabilježiti i </a:t>
            </a:r>
            <a:r>
              <a:rPr lang="hr-HR" sz="1200" kern="1200" dirty="0" err="1" smtClean="0">
                <a:solidFill>
                  <a:schemeClr val="tx1"/>
                </a:solidFill>
                <a:effectLst/>
                <a:latin typeface="+mn-lt"/>
                <a:ea typeface="+mn-ea"/>
                <a:cs typeface="+mn-cs"/>
              </a:rPr>
              <a:t>mapirati</a:t>
            </a:r>
            <a:r>
              <a:rPr lang="hr-HR" sz="1200" kern="1200" dirty="0" smtClean="0">
                <a:solidFill>
                  <a:schemeClr val="tx1"/>
                </a:solidFill>
                <a:effectLst/>
                <a:latin typeface="+mn-lt"/>
                <a:ea typeface="+mn-ea"/>
                <a:cs typeface="+mn-cs"/>
              </a:rPr>
              <a:t> spremnike za otpad, </a:t>
            </a:r>
            <a:r>
              <a:rPr lang="hr-HR" sz="1200" kern="1200" dirty="0" err="1" smtClean="0">
                <a:solidFill>
                  <a:schemeClr val="tx1"/>
                </a:solidFill>
                <a:effectLst/>
                <a:latin typeface="+mn-lt"/>
                <a:ea typeface="+mn-ea"/>
                <a:cs typeface="+mn-cs"/>
              </a:rPr>
              <a:t>reciklažna</a:t>
            </a:r>
            <a:r>
              <a:rPr lang="hr-HR" sz="1200" kern="1200" dirty="0" smtClean="0">
                <a:solidFill>
                  <a:schemeClr val="tx1"/>
                </a:solidFill>
                <a:effectLst/>
                <a:latin typeface="+mn-lt"/>
                <a:ea typeface="+mn-ea"/>
                <a:cs typeface="+mn-cs"/>
              </a:rPr>
              <a:t> dvorišta te moguća ilegalna odlagališta otpada. Zabilježene </a:t>
            </a:r>
            <a:r>
              <a:rPr lang="hr-HR" sz="1200" kern="1200" dirty="0" err="1" smtClean="0">
                <a:solidFill>
                  <a:schemeClr val="tx1"/>
                </a:solidFill>
                <a:effectLst/>
                <a:latin typeface="+mn-lt"/>
                <a:ea typeface="+mn-ea"/>
                <a:cs typeface="+mn-cs"/>
              </a:rPr>
              <a:t>geofotografske</a:t>
            </a:r>
            <a:r>
              <a:rPr lang="hr-HR" sz="1200" kern="1200" dirty="0" smtClean="0">
                <a:solidFill>
                  <a:schemeClr val="tx1"/>
                </a:solidFill>
                <a:effectLst/>
                <a:latin typeface="+mn-lt"/>
                <a:ea typeface="+mn-ea"/>
                <a:cs typeface="+mn-cs"/>
              </a:rPr>
              <a:t> i druge podatke prikazat će se kroz geografski informacijski sustav “#</a:t>
            </a:r>
            <a:r>
              <a:rPr lang="hr-HR" sz="1200" kern="1200" dirty="0" err="1" smtClean="0">
                <a:solidFill>
                  <a:schemeClr val="tx1"/>
                </a:solidFill>
                <a:effectLst/>
                <a:latin typeface="+mn-lt"/>
                <a:ea typeface="+mn-ea"/>
                <a:cs typeface="+mn-cs"/>
              </a:rPr>
              <a:t>ekokvart</a:t>
            </a:r>
            <a:r>
              <a:rPr lang="hr-HR" sz="1200" kern="1200" dirty="0" smtClean="0">
                <a:solidFill>
                  <a:schemeClr val="tx1"/>
                </a:solidFill>
                <a:effectLst/>
                <a:latin typeface="+mn-lt"/>
                <a:ea typeface="+mn-ea"/>
                <a:cs typeface="+mn-cs"/>
              </a:rPr>
              <a:t>”. </a:t>
            </a:r>
          </a:p>
          <a:p>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5</a:t>
            </a:fld>
            <a:endParaRPr lang="hr-HR"/>
          </a:p>
        </p:txBody>
      </p:sp>
    </p:spTree>
    <p:extLst>
      <p:ext uri="{BB962C8B-B14F-4D97-AF65-F5344CB8AC3E}">
        <p14:creationId xmlns:p14="http://schemas.microsoft.com/office/powerpoint/2010/main" val="401394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Prikupljanjem </a:t>
            </a:r>
            <a:r>
              <a:rPr lang="hr-HR" sz="1200" kern="1200" dirty="0" smtClean="0">
                <a:solidFill>
                  <a:schemeClr val="tx1"/>
                </a:solidFill>
                <a:effectLst/>
                <a:latin typeface="+mn-lt"/>
                <a:ea typeface="+mn-ea"/>
                <a:cs typeface="+mn-cs"/>
              </a:rPr>
              <a:t>podataka, lociranjem spremnika i javnom podjelom informacija kroz sustav “#</a:t>
            </a:r>
            <a:r>
              <a:rPr lang="hr-HR" sz="1200" kern="1200" dirty="0" err="1" smtClean="0">
                <a:solidFill>
                  <a:schemeClr val="tx1"/>
                </a:solidFill>
                <a:effectLst/>
                <a:latin typeface="+mn-lt"/>
                <a:ea typeface="+mn-ea"/>
                <a:cs typeface="+mn-cs"/>
              </a:rPr>
              <a:t>ekokvart</a:t>
            </a:r>
            <a:r>
              <a:rPr lang="hr-HR" sz="1200" kern="1200" dirty="0" smtClean="0">
                <a:solidFill>
                  <a:schemeClr val="tx1"/>
                </a:solidFill>
                <a:effectLst/>
                <a:latin typeface="+mn-lt"/>
                <a:ea typeface="+mn-ea"/>
                <a:cs typeface="+mn-cs"/>
              </a:rPr>
              <a:t>” oni potiču druge stanovnike lokalne zajednice da vode računa o odlaganju otpada i olakšavaju im pristup informacijama o spremnicima odnosno njihovoj najbližoj lokaciji.</a:t>
            </a:r>
          </a:p>
          <a:p>
            <a:r>
              <a:rPr lang="hr-HR" sz="1200" kern="1200" dirty="0" smtClean="0">
                <a:solidFill>
                  <a:schemeClr val="tx1"/>
                </a:solidFill>
                <a:effectLst/>
                <a:latin typeface="+mn-lt"/>
                <a:ea typeface="+mn-ea"/>
                <a:cs typeface="+mn-cs"/>
              </a:rPr>
              <a:t>Tijekom nekoliko desetljeća diljem planete Zemlje potiču se projekti koji upravo kroz uključenje škole tj. učenika u lokalnu zajednicu provode eko projekte i time postižu višestruku korist. Učenici primarno o ekologiji i važnosti brige o svom okolišu uče iz neposrednog i njima bliskog primjera. Osim što sami praktično provode projekte, čime je stečeno znanje čvršće i dugotrajnije, veliku težinu ima upravo činjenica da učenici uključenjem u stvarni život zajednice dobivaju dodatne prednosti. </a:t>
            </a:r>
          </a:p>
          <a:p>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6</a:t>
            </a:fld>
            <a:endParaRPr lang="hr-HR"/>
          </a:p>
        </p:txBody>
      </p:sp>
    </p:spTree>
    <p:extLst>
      <p:ext uri="{BB962C8B-B14F-4D97-AF65-F5344CB8AC3E}">
        <p14:creationId xmlns:p14="http://schemas.microsoft.com/office/powerpoint/2010/main" val="340240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r>
              <a:rPr lang="hr-HR" sz="1200" kern="1200" dirty="0" smtClean="0">
                <a:solidFill>
                  <a:schemeClr val="tx1"/>
                </a:solidFill>
                <a:effectLst/>
                <a:latin typeface="+mn-lt"/>
                <a:ea typeface="+mn-ea"/>
                <a:cs typeface="+mn-cs"/>
              </a:rPr>
              <a:t>Postavljajući </a:t>
            </a:r>
            <a:r>
              <a:rPr lang="hr-HR" sz="1200" kern="1200" dirty="0" smtClean="0">
                <a:solidFill>
                  <a:schemeClr val="tx1"/>
                </a:solidFill>
                <a:effectLst/>
                <a:latin typeface="+mn-lt"/>
                <a:ea typeface="+mn-ea"/>
                <a:cs typeface="+mn-cs"/>
              </a:rPr>
              <a:t>se u ulogu edukatora prema ostalima u svojoj zajednici, učenik se osjeća korisno, a istraživanjem samostalno upotpunjuje svoje znanje</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7</a:t>
            </a:fld>
            <a:endParaRPr lang="hr-HR"/>
          </a:p>
        </p:txBody>
      </p:sp>
    </p:spTree>
    <p:extLst>
      <p:ext uri="{BB962C8B-B14F-4D97-AF65-F5344CB8AC3E}">
        <p14:creationId xmlns:p14="http://schemas.microsoft.com/office/powerpoint/2010/main" val="6429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r>
              <a:rPr lang="hr-HR" dirty="0" smtClean="0"/>
              <a:t>U </a:t>
            </a:r>
            <a:r>
              <a:rPr lang="hr-HR" dirty="0" smtClean="0"/>
              <a:t>okviru projekta zamišljena je izrada geografskog informacijskog sustava kojeg smo nazvali #</a:t>
            </a:r>
            <a:r>
              <a:rPr lang="hr-HR" dirty="0" err="1" smtClean="0"/>
              <a:t>ekokvart</a:t>
            </a:r>
            <a:r>
              <a:rPr lang="hr-HR" dirty="0" smtClean="0"/>
              <a:t> s ciljem spremanja i prikaza prikupljenih fotografija i drugih multimedijskih podataka u prostoru. Planirano je korištenje dostupne platforme [7] kao osnove našeg informacijskog sustava #</a:t>
            </a:r>
            <a:r>
              <a:rPr lang="hr-HR" dirty="0" err="1" smtClean="0"/>
              <a:t>ekokvart</a:t>
            </a:r>
            <a:r>
              <a:rPr lang="hr-HR" dirty="0" smtClean="0"/>
              <a:t>. Informacijski Sustav #</a:t>
            </a:r>
            <a:r>
              <a:rPr lang="hr-HR" dirty="0" err="1" smtClean="0"/>
              <a:t>ekokvart</a:t>
            </a:r>
            <a:r>
              <a:rPr lang="hr-HR" dirty="0" smtClean="0"/>
              <a:t> koristio bi </a:t>
            </a:r>
            <a:r>
              <a:rPr lang="hr-HR" dirty="0" err="1" smtClean="0"/>
              <a:t>OpenStreetMaps</a:t>
            </a:r>
            <a:r>
              <a:rPr lang="hr-HR" dirty="0" smtClean="0"/>
              <a:t>.  Informacijska infrastruktura sustava #</a:t>
            </a:r>
            <a:r>
              <a:rPr lang="hr-HR" dirty="0" err="1" smtClean="0"/>
              <a:t>ekokvart</a:t>
            </a:r>
            <a:r>
              <a:rPr lang="hr-HR" dirty="0" smtClean="0"/>
              <a:t> sastoji se od baze podataka za pohranu prikupljenih podatka i podsustava za povezivanje s kartama dostupnih kroz </a:t>
            </a:r>
            <a:r>
              <a:rPr lang="hr-HR" dirty="0" err="1" smtClean="0"/>
              <a:t>OpenStreetMaps</a:t>
            </a:r>
            <a:r>
              <a:rPr lang="hr-HR" dirty="0" smtClean="0"/>
              <a:t>. Informacijski sustav #</a:t>
            </a:r>
            <a:r>
              <a:rPr lang="hr-HR" dirty="0" err="1" smtClean="0"/>
              <a:t>ekokvart</a:t>
            </a:r>
            <a:r>
              <a:rPr lang="hr-HR" dirty="0" smtClean="0"/>
              <a:t> je web orijentiran sustav koji pruža mogućnost pristupa kroz </a:t>
            </a:r>
            <a:r>
              <a:rPr lang="hr-HR" dirty="0" err="1" smtClean="0"/>
              <a:t>responzivnu</a:t>
            </a:r>
            <a:r>
              <a:rPr lang="hr-HR" dirty="0" smtClean="0"/>
              <a:t> web stranicu. Sustav se sastoji od dva osnovna dijela: korisnički dio i učenički dio. Učenički dio omogućava administraciju te postavljanja </a:t>
            </a:r>
            <a:r>
              <a:rPr lang="hr-HR" dirty="0" err="1" smtClean="0"/>
              <a:t>geolokacijskih</a:t>
            </a:r>
            <a:r>
              <a:rPr lang="hr-HR" dirty="0" smtClean="0"/>
              <a:t> oznaka. [8</a:t>
            </a:r>
            <a:endParaRPr lang="hr-HR" dirty="0"/>
          </a:p>
        </p:txBody>
      </p:sp>
      <p:sp>
        <p:nvSpPr>
          <p:cNvPr id="4" name="Rezervirano mjesto broja slajda 3"/>
          <p:cNvSpPr>
            <a:spLocks noGrp="1"/>
          </p:cNvSpPr>
          <p:nvPr>
            <p:ph type="sldNum" sz="quarter" idx="10"/>
          </p:nvPr>
        </p:nvSpPr>
        <p:spPr/>
        <p:txBody>
          <a:bodyPr/>
          <a:lstStyle/>
          <a:p>
            <a:fld id="{85C91364-443B-4E5C-B1D2-EC9EE2E71285}" type="slidenum">
              <a:rPr lang="hr-HR" smtClean="0"/>
              <a:t>8</a:t>
            </a:fld>
            <a:endParaRPr lang="hr-HR"/>
          </a:p>
        </p:txBody>
      </p:sp>
    </p:spTree>
    <p:extLst>
      <p:ext uri="{BB962C8B-B14F-4D97-AF65-F5344CB8AC3E}">
        <p14:creationId xmlns:p14="http://schemas.microsoft.com/office/powerpoint/2010/main" val="374244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Mirena:</a:t>
            </a:r>
          </a:p>
          <a:p>
            <a:endParaRPr lang="hr-HR" dirty="0"/>
          </a:p>
        </p:txBody>
      </p:sp>
      <p:sp>
        <p:nvSpPr>
          <p:cNvPr id="4" name="Slide Number Placeholder 3"/>
          <p:cNvSpPr>
            <a:spLocks noGrp="1"/>
          </p:cNvSpPr>
          <p:nvPr>
            <p:ph type="sldNum" sz="quarter" idx="10"/>
          </p:nvPr>
        </p:nvSpPr>
        <p:spPr/>
        <p:txBody>
          <a:bodyPr/>
          <a:lstStyle/>
          <a:p>
            <a:fld id="{85C91364-443B-4E5C-B1D2-EC9EE2E71285}" type="slidenum">
              <a:rPr lang="hr-HR" smtClean="0"/>
              <a:t>9</a:t>
            </a:fld>
            <a:endParaRPr lang="hr-HR"/>
          </a:p>
        </p:txBody>
      </p:sp>
    </p:spTree>
    <p:extLst>
      <p:ext uri="{BB962C8B-B14F-4D97-AF65-F5344CB8AC3E}">
        <p14:creationId xmlns:p14="http://schemas.microsoft.com/office/powerpoint/2010/main" val="163397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r-HR" smtClean="0"/>
              <a:t>Uredite stil naslova matrice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737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r-HR" smtClean="0"/>
              <a:t>Uredite stil naslova matrice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044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smtClean="0"/>
              <a:t>Uredite stil naslova matrice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0287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r-HR" smtClean="0"/>
              <a:t>Uredite stil naslova matrice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896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smtClean="0"/>
              <a:t>Uredite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48A87A34-81AB-432B-8DAE-1953F412C126}" type="datetimeFigureOut">
              <a:rPr lang="en-US" smtClean="0"/>
              <a:pPr/>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5865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r-HR" smtClean="0"/>
              <a:t>Uredite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48A87A34-81AB-432B-8DAE-1953F412C126}" type="datetimeFigureOut">
              <a:rPr lang="en-US" smtClean="0"/>
              <a:pPr/>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634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583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r-HR" smtClean="0"/>
              <a:t>Uredite stil naslova matrice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761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r-HR" smtClean="0"/>
              <a:t>Uredite stil naslova matrice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83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r-HR" smtClean="0"/>
              <a:t>Uredite stil naslova matrice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144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135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hr-HR" smtClean="0"/>
              <a:t>Uredite stil naslova matrice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97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283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r-HR" smtClean="0"/>
              <a:t>Uredite stil naslova matrice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873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48A87A34-81AB-432B-8DAE-1953F412C126}" type="datetimeFigureOut">
              <a:rPr lang="en-US" smtClean="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6216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r-HR" smtClean="0"/>
              <a:t>Uredite stil naslova matrice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10/22/2019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916821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rYxt0BeTrT8" TargetMode="Externa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notesSlide" Target="../notesSlides/notesSlide23.xml"/><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eg"/><Relationship Id="rId15" Type="http://schemas.openxmlformats.org/officeDocument/2006/relationships/image" Target="../media/image32.gif"/><Relationship Id="rId10" Type="http://schemas.openxmlformats.org/officeDocument/2006/relationships/image" Target="../media/image27.jpg"/><Relationship Id="rId4" Type="http://schemas.openxmlformats.org/officeDocument/2006/relationships/image" Target="../media/image21.gif"/><Relationship Id="rId9" Type="http://schemas.openxmlformats.org/officeDocument/2006/relationships/image" Target="../media/image26.jpg"/><Relationship Id="rId1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01392" y="1111469"/>
            <a:ext cx="9629063" cy="2356945"/>
          </a:xfrm>
        </p:spPr>
        <p:txBody>
          <a:bodyPr/>
          <a:lstStyle/>
          <a:p>
            <a:r>
              <a:rPr lang="hr-HR" dirty="0"/>
              <a:t>Školski #digitalni eko čuvari - </a:t>
            </a:r>
            <a:r>
              <a:rPr lang="hr-HR" dirty="0" err="1"/>
              <a:t>tagirajmo</a:t>
            </a:r>
            <a:r>
              <a:rPr lang="hr-HR" dirty="0"/>
              <a:t> #otpad</a:t>
            </a:r>
          </a:p>
        </p:txBody>
      </p:sp>
      <p:sp>
        <p:nvSpPr>
          <p:cNvPr id="3" name="Podnaslov 2"/>
          <p:cNvSpPr>
            <a:spLocks noGrp="1"/>
          </p:cNvSpPr>
          <p:nvPr>
            <p:ph type="subTitle" idx="1"/>
          </p:nvPr>
        </p:nvSpPr>
        <p:spPr/>
        <p:txBody>
          <a:bodyPr>
            <a:normAutofit fontScale="70000" lnSpcReduction="20000"/>
          </a:bodyPr>
          <a:lstStyle/>
          <a:p>
            <a:r>
              <a:rPr lang="hr-HR" dirty="0" smtClean="0"/>
              <a:t>Autori:</a:t>
            </a:r>
          </a:p>
          <a:p>
            <a:r>
              <a:rPr lang="hr-HR" dirty="0"/>
              <a:t>prof. dr. </a:t>
            </a:r>
            <a:r>
              <a:rPr lang="hr-HR" dirty="0" err="1"/>
              <a:t>sc</a:t>
            </a:r>
            <a:r>
              <a:rPr lang="hr-HR" dirty="0"/>
              <a:t>. Mario Dumančić, Učiteljski fakultet u Zagrebu</a:t>
            </a:r>
          </a:p>
          <a:p>
            <a:r>
              <a:rPr lang="hr-HR" dirty="0"/>
              <a:t>Tihana </a:t>
            </a:r>
            <a:r>
              <a:rPr lang="hr-HR" dirty="0" err="1"/>
              <a:t>Levar</a:t>
            </a:r>
            <a:r>
              <a:rPr lang="hr-HR" dirty="0"/>
              <a:t>, OŠ Jure Kaštelana, Zagreb</a:t>
            </a:r>
          </a:p>
          <a:p>
            <a:r>
              <a:rPr lang="hr-HR" dirty="0"/>
              <a:t>Mirena Maljković, OŠ Jure Kaštelana, Zagreb</a:t>
            </a:r>
          </a:p>
          <a:p>
            <a:endParaRPr lang="hr-HR" dirty="0"/>
          </a:p>
        </p:txBody>
      </p:sp>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912" y="2846039"/>
            <a:ext cx="5930272" cy="3811435"/>
          </a:xfrm>
          <a:prstGeom prst="rect">
            <a:avLst/>
          </a:prstGeom>
        </p:spPr>
      </p:pic>
    </p:spTree>
    <p:custDataLst>
      <p:tags r:id="rId1"/>
    </p:custDataLst>
    <p:extLst>
      <p:ext uri="{BB962C8B-B14F-4D97-AF65-F5344CB8AC3E}">
        <p14:creationId xmlns:p14="http://schemas.microsoft.com/office/powerpoint/2010/main" val="7322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Informacijski Sustav #</a:t>
            </a:r>
            <a:r>
              <a:rPr lang="hr-HR" dirty="0" err="1" smtClean="0"/>
              <a:t>ekokvart</a:t>
            </a:r>
            <a:r>
              <a:rPr lang="hr-HR" dirty="0" smtClean="0"/>
              <a:t> - učenici</a:t>
            </a:r>
            <a:endParaRPr lang="hr-HR" dirty="0"/>
          </a:p>
        </p:txBody>
      </p:sp>
      <p:sp>
        <p:nvSpPr>
          <p:cNvPr id="3" name="Rezervirano mjesto sadržaja 2"/>
          <p:cNvSpPr>
            <a:spLocks noGrp="1"/>
          </p:cNvSpPr>
          <p:nvPr>
            <p:ph idx="1"/>
          </p:nvPr>
        </p:nvSpPr>
        <p:spPr>
          <a:xfrm>
            <a:off x="2053390" y="1588169"/>
            <a:ext cx="9290801" cy="4675980"/>
          </a:xfrm>
        </p:spPr>
        <p:txBody>
          <a:bodyPr>
            <a:normAutofit/>
          </a:bodyPr>
          <a:lstStyle/>
          <a:p>
            <a:r>
              <a:rPr lang="hr-HR" sz="2400" dirty="0" smtClean="0"/>
              <a:t>u </a:t>
            </a:r>
            <a:r>
              <a:rPr lang="hr-HR" sz="2400" dirty="0">
                <a:solidFill>
                  <a:schemeClr val="tx1"/>
                </a:solidFill>
              </a:rPr>
              <a:t>okviru nastavnih </a:t>
            </a:r>
            <a:r>
              <a:rPr lang="hr-HR" sz="2400" dirty="0" smtClean="0">
                <a:solidFill>
                  <a:schemeClr val="tx1"/>
                </a:solidFill>
              </a:rPr>
              <a:t>aktivnosti bi dizajnirali </a:t>
            </a:r>
            <a:r>
              <a:rPr lang="hr-HR" sz="2400" dirty="0" err="1" smtClean="0">
                <a:solidFill>
                  <a:schemeClr val="tx1"/>
                </a:solidFill>
              </a:rPr>
              <a:t>geolokacijske</a:t>
            </a:r>
            <a:r>
              <a:rPr lang="hr-HR" sz="2400" dirty="0" smtClean="0">
                <a:solidFill>
                  <a:schemeClr val="tx1"/>
                </a:solidFill>
              </a:rPr>
              <a:t> </a:t>
            </a:r>
            <a:r>
              <a:rPr lang="hr-HR" sz="2400" dirty="0">
                <a:solidFill>
                  <a:schemeClr val="tx1"/>
                </a:solidFill>
              </a:rPr>
              <a:t>oznake za vrstu eko spremnika </a:t>
            </a:r>
            <a:r>
              <a:rPr lang="hr-HR" sz="2400" dirty="0" smtClean="0">
                <a:solidFill>
                  <a:schemeClr val="tx1"/>
                </a:solidFill>
              </a:rPr>
              <a:t>(dizajn </a:t>
            </a:r>
            <a:r>
              <a:rPr lang="hr-HR" sz="2400" dirty="0">
                <a:solidFill>
                  <a:schemeClr val="tx1"/>
                </a:solidFill>
              </a:rPr>
              <a:t>i </a:t>
            </a:r>
            <a:r>
              <a:rPr lang="hr-HR" sz="2400" dirty="0" smtClean="0">
                <a:solidFill>
                  <a:schemeClr val="tx1"/>
                </a:solidFill>
              </a:rPr>
              <a:t>boja bi </a:t>
            </a:r>
            <a:r>
              <a:rPr lang="hr-HR" sz="2400" dirty="0">
                <a:solidFill>
                  <a:schemeClr val="tx1"/>
                </a:solidFill>
              </a:rPr>
              <a:t>upućivala na mjesto i vrstu </a:t>
            </a:r>
            <a:r>
              <a:rPr lang="hr-HR" sz="2400" dirty="0" smtClean="0">
                <a:solidFill>
                  <a:schemeClr val="tx1"/>
                </a:solidFill>
              </a:rPr>
              <a:t>spremnika) </a:t>
            </a:r>
          </a:p>
          <a:p>
            <a:r>
              <a:rPr lang="hr-HR" sz="2400" dirty="0" smtClean="0">
                <a:solidFill>
                  <a:schemeClr val="tx1"/>
                </a:solidFill>
              </a:rPr>
              <a:t>u </a:t>
            </a:r>
            <a:r>
              <a:rPr lang="hr-HR" sz="2400" dirty="0">
                <a:solidFill>
                  <a:schemeClr val="tx1"/>
                </a:solidFill>
              </a:rPr>
              <a:t>realnom vremenu učenici bi dodavali i opisivali prikupljene i obrađene podatke (</a:t>
            </a:r>
            <a:r>
              <a:rPr lang="hr-HR" sz="2400" dirty="0" err="1">
                <a:solidFill>
                  <a:schemeClr val="tx1"/>
                </a:solidFill>
              </a:rPr>
              <a:t>geo-tagiranje</a:t>
            </a:r>
            <a:r>
              <a:rPr lang="hr-HR" sz="2400" dirty="0">
                <a:solidFill>
                  <a:schemeClr val="tx1"/>
                </a:solidFill>
              </a:rPr>
              <a:t>) </a:t>
            </a:r>
            <a:endParaRPr lang="hr-HR" sz="2400" dirty="0" smtClean="0">
              <a:solidFill>
                <a:schemeClr val="tx1"/>
              </a:solidFill>
            </a:endParaRPr>
          </a:p>
          <a:p>
            <a:r>
              <a:rPr lang="hr-HR" sz="2400" dirty="0">
                <a:solidFill>
                  <a:schemeClr val="tx1"/>
                </a:solidFill>
              </a:rPr>
              <a:t>t</a:t>
            </a:r>
            <a:r>
              <a:rPr lang="hr-HR" sz="2400" dirty="0" smtClean="0">
                <a:solidFill>
                  <a:schemeClr val="tx1"/>
                </a:solidFill>
              </a:rPr>
              <a:t>ime bi pružali </a:t>
            </a:r>
            <a:r>
              <a:rPr lang="hr-HR" sz="2400" dirty="0">
                <a:solidFill>
                  <a:schemeClr val="tx1"/>
                </a:solidFill>
              </a:rPr>
              <a:t>zajednici ažurne informacije iz zajedničkog </a:t>
            </a:r>
            <a:r>
              <a:rPr lang="hr-HR" sz="2400" dirty="0" smtClean="0">
                <a:solidFill>
                  <a:schemeClr val="tx1"/>
                </a:solidFill>
              </a:rPr>
              <a:t>ekosustava</a:t>
            </a:r>
          </a:p>
          <a:p>
            <a:endParaRPr lang="hr-HR" sz="2400" dirty="0"/>
          </a:p>
        </p:txBody>
      </p:sp>
      <p:pic>
        <p:nvPicPr>
          <p:cNvPr id="4" name="Rezervirano mjesto sadržaj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106" y="4974109"/>
            <a:ext cx="4508197" cy="2254099"/>
          </a:xfrm>
          <a:prstGeom prst="rect">
            <a:avLst/>
          </a:prstGeom>
        </p:spPr>
      </p:pic>
    </p:spTree>
    <p:custDataLst>
      <p:tags r:id="rId1"/>
    </p:custDataLst>
    <p:extLst>
      <p:ext uri="{BB962C8B-B14F-4D97-AF65-F5344CB8AC3E}">
        <p14:creationId xmlns:p14="http://schemas.microsoft.com/office/powerpoint/2010/main" val="40694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Informacijski Sustav #</a:t>
            </a:r>
            <a:r>
              <a:rPr lang="hr-HR" dirty="0" err="1" smtClean="0"/>
              <a:t>ekokvart</a:t>
            </a:r>
            <a:r>
              <a:rPr lang="hr-HR" dirty="0" smtClean="0"/>
              <a:t> - građani</a:t>
            </a:r>
            <a:endParaRPr lang="hr-HR" dirty="0"/>
          </a:p>
        </p:txBody>
      </p:sp>
      <p:sp>
        <p:nvSpPr>
          <p:cNvPr id="3" name="Rezervirano mjesto sadržaja 2"/>
          <p:cNvSpPr>
            <a:spLocks noGrp="1"/>
          </p:cNvSpPr>
          <p:nvPr>
            <p:ph idx="1"/>
          </p:nvPr>
        </p:nvSpPr>
        <p:spPr/>
        <p:txBody>
          <a:bodyPr>
            <a:normAutofit/>
          </a:bodyPr>
          <a:lstStyle/>
          <a:p>
            <a:r>
              <a:rPr lang="hr-HR" sz="2800" dirty="0" smtClean="0">
                <a:solidFill>
                  <a:schemeClr val="tx1"/>
                </a:solidFill>
              </a:rPr>
              <a:t>građani </a:t>
            </a:r>
            <a:r>
              <a:rPr lang="hr-HR" sz="2800" dirty="0">
                <a:solidFill>
                  <a:schemeClr val="tx1"/>
                </a:solidFill>
              </a:rPr>
              <a:t>bi imali uvid u prikupljene podatke kroz web </a:t>
            </a:r>
            <a:r>
              <a:rPr lang="hr-HR" sz="2800" dirty="0" smtClean="0">
                <a:solidFill>
                  <a:schemeClr val="tx1"/>
                </a:solidFill>
              </a:rPr>
              <a:t>korisnički </a:t>
            </a:r>
            <a:r>
              <a:rPr lang="hr-HR" sz="2800" dirty="0">
                <a:solidFill>
                  <a:schemeClr val="tx1"/>
                </a:solidFill>
              </a:rPr>
              <a:t>aplikacije i mobilnu aplikaciju #</a:t>
            </a:r>
            <a:r>
              <a:rPr lang="hr-HR" sz="2800" dirty="0" err="1">
                <a:solidFill>
                  <a:schemeClr val="tx1"/>
                </a:solidFill>
              </a:rPr>
              <a:t>ekokvart</a:t>
            </a:r>
            <a:endParaRPr lang="hr-HR" sz="2800" dirty="0">
              <a:solidFill>
                <a:schemeClr val="tx1"/>
              </a:solidFill>
            </a:endParaRPr>
          </a:p>
          <a:p>
            <a:endParaRPr lang="hr-HR" sz="2800" dirty="0"/>
          </a:p>
        </p:txBody>
      </p:sp>
      <p:pic>
        <p:nvPicPr>
          <p:cNvPr id="4" name="Picture 6"/>
          <p:cNvPicPr/>
          <p:nvPr/>
        </p:nvPicPr>
        <p:blipFill rotWithShape="1">
          <a:blip r:embed="rId4">
            <a:extLst>
              <a:ext uri="{28A0092B-C50C-407E-A947-70E740481C1C}">
                <a14:useLocalDpi xmlns:a14="http://schemas.microsoft.com/office/drawing/2010/main" val="0"/>
              </a:ext>
            </a:extLst>
          </a:blip>
          <a:srcRect b="10915"/>
          <a:stretch/>
        </p:blipFill>
        <p:spPr bwMode="auto">
          <a:xfrm>
            <a:off x="4945395" y="3408655"/>
            <a:ext cx="4203033" cy="2502567"/>
          </a:xfrm>
          <a:prstGeom prst="rect">
            <a:avLst/>
          </a:prstGeom>
          <a:ln>
            <a:noFill/>
          </a:ln>
          <a:effectLst>
            <a:softEdge rad="31750"/>
          </a:effectLst>
          <a:extLst>
            <a:ext uri="{53640926-AAD7-44D8-BBD7-CCE9431645EC}">
              <a14:shadowObscured xmlns:a14="http://schemas.microsoft.com/office/drawing/2010/main"/>
            </a:ext>
          </a:extLst>
        </p:spPr>
      </p:pic>
      <p:sp>
        <p:nvSpPr>
          <p:cNvPr id="5" name="Zaobljeni pravokutnik 4"/>
          <p:cNvSpPr/>
          <p:nvPr/>
        </p:nvSpPr>
        <p:spPr>
          <a:xfrm>
            <a:off x="5222121" y="5911222"/>
            <a:ext cx="3649580" cy="640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t>Primjer oznaka Geo-</a:t>
            </a:r>
            <a:r>
              <a:rPr lang="hr-HR" b="1" dirty="0" err="1"/>
              <a:t>tagiranja</a:t>
            </a:r>
            <a:endParaRPr lang="hr-HR" b="1" dirty="0"/>
          </a:p>
        </p:txBody>
      </p:sp>
    </p:spTree>
    <p:custDataLst>
      <p:tags r:id="rId1"/>
    </p:custDataLst>
    <p:extLst>
      <p:ext uri="{BB962C8B-B14F-4D97-AF65-F5344CB8AC3E}">
        <p14:creationId xmlns:p14="http://schemas.microsoft.com/office/powerpoint/2010/main" val="2955989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TIJEK PROJEKTA</a:t>
            </a:r>
            <a:endParaRPr lang="hr-HR" dirty="0"/>
          </a:p>
        </p:txBody>
      </p:sp>
      <p:sp>
        <p:nvSpPr>
          <p:cNvPr id="3" name="Rezervirano mjesto sadržaja 2"/>
          <p:cNvSpPr>
            <a:spLocks noGrp="1"/>
          </p:cNvSpPr>
          <p:nvPr>
            <p:ph idx="1"/>
          </p:nvPr>
        </p:nvSpPr>
        <p:spPr>
          <a:xfrm>
            <a:off x="2589212" y="1394235"/>
            <a:ext cx="8915400" cy="3777622"/>
          </a:xfrm>
        </p:spPr>
        <p:txBody>
          <a:bodyPr>
            <a:noAutofit/>
          </a:bodyPr>
          <a:lstStyle/>
          <a:p>
            <a:r>
              <a:rPr lang="hr-HR" sz="2400" dirty="0" smtClean="0"/>
              <a:t> OŠ Jure Kaštelana je </a:t>
            </a:r>
            <a:r>
              <a:rPr lang="hr-HR" sz="2400" dirty="0"/>
              <a:t>dio je programa Međunarodne </a:t>
            </a:r>
            <a:r>
              <a:rPr lang="hr-HR" sz="2400" dirty="0" err="1" smtClean="0"/>
              <a:t>Ekoškole</a:t>
            </a:r>
            <a:endParaRPr lang="hr-HR" sz="2400" dirty="0" smtClean="0"/>
          </a:p>
          <a:p>
            <a:r>
              <a:rPr lang="hr-HR" sz="2400" dirty="0" smtClean="0"/>
              <a:t>osmišljen </a:t>
            </a:r>
            <a:r>
              <a:rPr lang="hr-HR" sz="2400" dirty="0"/>
              <a:t>za provedbu smjernica odgoja i obrazovanja za okoliš na razini čitavih odgojno-obrazovnih ustanova (osnovne i srednje škole, dječji vrtići i učenički domovi, škole za djecu s posebnim potrebama i </a:t>
            </a:r>
            <a:r>
              <a:rPr lang="hr-HR" sz="2400" dirty="0" smtClean="0"/>
              <a:t>fakulteti)</a:t>
            </a:r>
          </a:p>
          <a:p>
            <a:r>
              <a:rPr lang="hr-HR" sz="2400" dirty="0" smtClean="0"/>
              <a:t>cilj </a:t>
            </a:r>
            <a:r>
              <a:rPr lang="hr-HR" sz="2400" dirty="0"/>
              <a:t>programa je ugradnja odgoja i obrazovanja za okoliš u sve segmente odgojno-obrazovnog sustava i svakodnevni život učenika i djelatnika </a:t>
            </a:r>
            <a:r>
              <a:rPr lang="hr-HR" sz="2400" dirty="0" err="1"/>
              <a:t>Ekoškole</a:t>
            </a:r>
            <a:r>
              <a:rPr lang="hr-HR" sz="2400" dirty="0"/>
              <a:t>, a zadaća odgojiti mlade generacije osjetljivima na pitanja okoliša i osposobiti ih za donošenje odluka o razvitku društva u </a:t>
            </a:r>
            <a:r>
              <a:rPr lang="hr-HR" sz="2400" dirty="0" smtClean="0"/>
              <a:t>budućnosti </a:t>
            </a:r>
            <a:endParaRPr lang="hr-HR" sz="2400" dirty="0"/>
          </a:p>
        </p:txBody>
      </p:sp>
      <p:pic>
        <p:nvPicPr>
          <p:cNvPr id="4"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480" y="99359"/>
            <a:ext cx="1314373" cy="1165196"/>
          </a:xfrm>
          <a:prstGeom prst="rect">
            <a:avLst/>
          </a:prstGeom>
        </p:spPr>
      </p:pic>
      <p:pic>
        <p:nvPicPr>
          <p:cNvPr id="5"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22" y="3283046"/>
            <a:ext cx="1250131" cy="1250131"/>
          </a:xfrm>
          <a:prstGeom prst="rect">
            <a:avLst/>
          </a:prstGeom>
        </p:spPr>
      </p:pic>
    </p:spTree>
    <p:custDataLst>
      <p:tags r:id="rId1"/>
    </p:custDataLst>
    <p:extLst>
      <p:ext uri="{BB962C8B-B14F-4D97-AF65-F5344CB8AC3E}">
        <p14:creationId xmlns:p14="http://schemas.microsoft.com/office/powerpoint/2010/main" val="2273014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TIJEK PROJEKTA</a:t>
            </a:r>
            <a:endParaRPr lang="hr-HR" dirty="0"/>
          </a:p>
        </p:txBody>
      </p:sp>
      <p:sp>
        <p:nvSpPr>
          <p:cNvPr id="3" name="Rezervirano mjesto sadržaja 2"/>
          <p:cNvSpPr>
            <a:spLocks noGrp="1"/>
          </p:cNvSpPr>
          <p:nvPr>
            <p:ph idx="1"/>
          </p:nvPr>
        </p:nvSpPr>
        <p:spPr/>
        <p:txBody>
          <a:bodyPr>
            <a:noAutofit/>
          </a:bodyPr>
          <a:lstStyle/>
          <a:p>
            <a:r>
              <a:rPr lang="hr-HR" sz="2400" dirty="0"/>
              <a:t>Na </a:t>
            </a:r>
            <a:r>
              <a:rPr lang="hr-HR" sz="2400" dirty="0" smtClean="0"/>
              <a:t> </a:t>
            </a:r>
            <a:r>
              <a:rPr lang="hr-HR" sz="2400" dirty="0"/>
              <a:t>sastanku eko odbora razgovarali smo s učenicima o novim načinima kojima bismo poboljšali kvalitetu života u kvartu Savica te koji su trenutni eko problemi s kojima se stanovnici naselja </a:t>
            </a:r>
            <a:r>
              <a:rPr lang="hr-HR" sz="2400" dirty="0" smtClean="0"/>
              <a:t>susreću</a:t>
            </a:r>
          </a:p>
          <a:p>
            <a:r>
              <a:rPr lang="hr-HR" sz="2400" dirty="0"/>
              <a:t>Učenici su zaključili da velik problem predstavlja neadekvatno razvrstavanje otpada te prepunjenost spremnika na određenim lokacijama dok su na ostalim lokacijama spremnici </a:t>
            </a:r>
            <a:r>
              <a:rPr lang="hr-HR" sz="2400" dirty="0" smtClean="0"/>
              <a:t>prazni.</a:t>
            </a:r>
          </a:p>
          <a:p>
            <a:r>
              <a:rPr lang="hr-HR" sz="2400" dirty="0" smtClean="0"/>
              <a:t>Stoga </a:t>
            </a:r>
            <a:r>
              <a:rPr lang="hr-HR" sz="2400" dirty="0"/>
              <a:t>su učenici predložili </a:t>
            </a:r>
            <a:r>
              <a:rPr lang="hr-HR" sz="2400" dirty="0" err="1"/>
              <a:t>geomapiranjue</a:t>
            </a:r>
            <a:r>
              <a:rPr lang="hr-HR" sz="2400" dirty="0"/>
              <a:t>, tj. </a:t>
            </a:r>
            <a:r>
              <a:rPr lang="hr-HR" sz="2400" dirty="0" err="1"/>
              <a:t>tagiranje</a:t>
            </a:r>
            <a:r>
              <a:rPr lang="hr-HR" sz="2400" dirty="0"/>
              <a:t> spremnika</a:t>
            </a:r>
          </a:p>
          <a:p>
            <a:endParaRPr lang="hr-HR" sz="2400" dirty="0"/>
          </a:p>
        </p:txBody>
      </p:sp>
    </p:spTree>
    <p:custDataLst>
      <p:tags r:id="rId1"/>
    </p:custDataLst>
    <p:extLst>
      <p:ext uri="{BB962C8B-B14F-4D97-AF65-F5344CB8AC3E}">
        <p14:creationId xmlns:p14="http://schemas.microsoft.com/office/powerpoint/2010/main" val="3058414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20264" y="0"/>
            <a:ext cx="8911687" cy="1280890"/>
          </a:xfrm>
        </p:spPr>
        <p:txBody>
          <a:bodyPr/>
          <a:lstStyle/>
          <a:p>
            <a:r>
              <a:rPr lang="hr-HR" dirty="0" smtClean="0"/>
              <a:t>TIJEK PROJEKTA</a:t>
            </a:r>
            <a:endParaRPr lang="hr-HR" dirty="0"/>
          </a:p>
        </p:txBody>
      </p:sp>
      <p:sp>
        <p:nvSpPr>
          <p:cNvPr id="3" name="Rezervirano mjesto sadržaja 2"/>
          <p:cNvSpPr>
            <a:spLocks noGrp="1"/>
          </p:cNvSpPr>
          <p:nvPr>
            <p:ph idx="1"/>
          </p:nvPr>
        </p:nvSpPr>
        <p:spPr>
          <a:xfrm>
            <a:off x="1433945" y="852055"/>
            <a:ext cx="10758055" cy="5527963"/>
          </a:xfrm>
        </p:spPr>
        <p:txBody>
          <a:bodyPr>
            <a:noAutofit/>
          </a:bodyPr>
          <a:lstStyle/>
          <a:p>
            <a:r>
              <a:rPr lang="hr-HR" sz="2400" dirty="0"/>
              <a:t>Razradili su koncept po kojem bi se spremnici označavali prema vrsti otpada. </a:t>
            </a:r>
            <a:endParaRPr lang="hr-HR" sz="2400" dirty="0" smtClean="0"/>
          </a:p>
          <a:p>
            <a:r>
              <a:rPr lang="hr-HR" sz="2400" dirty="0" smtClean="0"/>
              <a:t>nametnulo </a:t>
            </a:r>
            <a:r>
              <a:rPr lang="hr-HR" sz="2400" dirty="0"/>
              <a:t>im se rješenje o razvoju aplikacije u kojima će autori sadržaja biti upravo </a:t>
            </a:r>
            <a:r>
              <a:rPr lang="hr-HR" sz="2400" dirty="0" smtClean="0"/>
              <a:t>učenici.</a:t>
            </a:r>
          </a:p>
          <a:p>
            <a:r>
              <a:rPr lang="hr-HR" sz="2400" dirty="0" smtClean="0"/>
              <a:t>Budući </a:t>
            </a:r>
            <a:r>
              <a:rPr lang="hr-HR" sz="2400" dirty="0"/>
              <a:t>da učenici viših razreda na nastavi informatike uče programiranje i izradu web stranica, zaključeno je da će oni zajedno s učiteljima biti kreatori i administratori informacijskog sustava #</a:t>
            </a:r>
            <a:r>
              <a:rPr lang="hr-HR" sz="2400" dirty="0" err="1" smtClean="0"/>
              <a:t>ekokvart</a:t>
            </a:r>
            <a:endParaRPr lang="hr-HR" sz="2400" dirty="0" smtClean="0"/>
          </a:p>
          <a:p>
            <a:r>
              <a:rPr lang="hr-HR" sz="2400" dirty="0" smtClean="0"/>
              <a:t>Odlučeno </a:t>
            </a:r>
            <a:r>
              <a:rPr lang="hr-HR" sz="2400" dirty="0"/>
              <a:t>je da će učenici nižih razreda sudjelovati u aktivnostima patroliranja po kvartu te fotografiranju spremnika i unosu GPS koordinata u ranije osmišljen dnevnik </a:t>
            </a:r>
            <a:r>
              <a:rPr lang="hr-HR" sz="2400" dirty="0" smtClean="0"/>
              <a:t>zapažanja</a:t>
            </a:r>
          </a:p>
          <a:p>
            <a:r>
              <a:rPr lang="hr-HR" sz="2400" dirty="0" smtClean="0"/>
              <a:t>Oni </a:t>
            </a:r>
            <a:r>
              <a:rPr lang="hr-HR" sz="2400" dirty="0"/>
              <a:t>će fotografije  u početku slati elektroničkom poštom učiteljici, a kad se aplikacija razvije sami će postavljati fotografije i informacije na web stranicu.</a:t>
            </a:r>
          </a:p>
        </p:txBody>
      </p:sp>
    </p:spTree>
    <p:custDataLst>
      <p:tags r:id="rId1"/>
    </p:custDataLst>
    <p:extLst>
      <p:ext uri="{BB962C8B-B14F-4D97-AF65-F5344CB8AC3E}">
        <p14:creationId xmlns:p14="http://schemas.microsoft.com/office/powerpoint/2010/main" val="1721294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TIJEK PROJEKTA – 2. FAZA</a:t>
            </a:r>
            <a:endParaRPr lang="hr-HR" dirty="0"/>
          </a:p>
        </p:txBody>
      </p:sp>
      <p:sp>
        <p:nvSpPr>
          <p:cNvPr id="3" name="Content Placeholder 2"/>
          <p:cNvSpPr>
            <a:spLocks noGrp="1"/>
          </p:cNvSpPr>
          <p:nvPr>
            <p:ph idx="1"/>
          </p:nvPr>
        </p:nvSpPr>
        <p:spPr>
          <a:xfrm>
            <a:off x="2160587" y="1619250"/>
            <a:ext cx="8915400" cy="3777622"/>
          </a:xfrm>
        </p:spPr>
        <p:txBody>
          <a:bodyPr>
            <a:normAutofit/>
          </a:bodyPr>
          <a:lstStyle/>
          <a:p>
            <a:r>
              <a:rPr lang="hr-HR" sz="3200" dirty="0" smtClean="0"/>
              <a:t>učenici bi kroz </a:t>
            </a:r>
            <a:r>
              <a:rPr lang="hr-HR" sz="3200" dirty="0"/>
              <a:t>predavanja i društvene mreže </a:t>
            </a:r>
            <a:r>
              <a:rPr lang="hr-HR" sz="3200" dirty="0" smtClean="0"/>
              <a:t>promovirali </a:t>
            </a:r>
            <a:r>
              <a:rPr lang="hr-HR" sz="3200" dirty="0"/>
              <a:t>svoje rješenje i sadržaje </a:t>
            </a:r>
            <a:r>
              <a:rPr lang="hr-HR" sz="3200" dirty="0" smtClean="0"/>
              <a:t>ponudili </a:t>
            </a:r>
            <a:r>
              <a:rPr lang="hr-HR" sz="3200" dirty="0"/>
              <a:t>ostalim stanovnicima </a:t>
            </a:r>
            <a:r>
              <a:rPr lang="hr-HR" sz="3200" dirty="0" smtClean="0"/>
              <a:t>naselja </a:t>
            </a:r>
            <a:endParaRPr lang="hr-HR" sz="3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124" y="3844012"/>
            <a:ext cx="3457575" cy="2671088"/>
          </a:xfrm>
          <a:prstGeom prst="rect">
            <a:avLst/>
          </a:prstGeom>
          <a:effectLst>
            <a:softEdge rad="63500"/>
          </a:effectLst>
        </p:spPr>
      </p:pic>
    </p:spTree>
    <p:custDataLst>
      <p:tags r:id="rId1"/>
    </p:custDataLst>
    <p:extLst>
      <p:ext uri="{BB962C8B-B14F-4D97-AF65-F5344CB8AC3E}">
        <p14:creationId xmlns:p14="http://schemas.microsoft.com/office/powerpoint/2010/main" val="183900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412" y="282614"/>
            <a:ext cx="8911687" cy="1280890"/>
          </a:xfrm>
        </p:spPr>
        <p:txBody>
          <a:bodyPr/>
          <a:lstStyle/>
          <a:p>
            <a:r>
              <a:rPr lang="hr-HR" dirty="0" smtClean="0"/>
              <a:t>TIJEK PROJEKTA – 3. FAZA</a:t>
            </a:r>
            <a:endParaRPr lang="hr-HR" dirty="0"/>
          </a:p>
        </p:txBody>
      </p:sp>
      <p:sp>
        <p:nvSpPr>
          <p:cNvPr id="3" name="Content Placeholder 2"/>
          <p:cNvSpPr>
            <a:spLocks noGrp="1"/>
          </p:cNvSpPr>
          <p:nvPr>
            <p:ph idx="1"/>
          </p:nvPr>
        </p:nvSpPr>
        <p:spPr>
          <a:xfrm>
            <a:off x="7212825" y="923059"/>
            <a:ext cx="4979175" cy="5177704"/>
          </a:xfrm>
        </p:spPr>
        <p:txBody>
          <a:bodyPr>
            <a:normAutofit/>
          </a:bodyPr>
          <a:lstStyle/>
          <a:p>
            <a:r>
              <a:rPr lang="hr-HR" sz="2400" dirty="0" smtClean="0"/>
              <a:t>rješenje </a:t>
            </a:r>
            <a:r>
              <a:rPr lang="hr-HR" sz="2400" dirty="0"/>
              <a:t>bi na isti način nudili zajednicama u </a:t>
            </a:r>
            <a:r>
              <a:rPr lang="hr-HR" sz="2400" dirty="0" smtClean="0"/>
              <a:t>RH</a:t>
            </a:r>
          </a:p>
          <a:p>
            <a:r>
              <a:rPr lang="hr-HR" sz="2400" dirty="0"/>
              <a:t>t</a:t>
            </a:r>
            <a:r>
              <a:rPr lang="hr-HR" sz="2400" dirty="0" smtClean="0"/>
              <a:t>ehnički</a:t>
            </a:r>
            <a:r>
              <a:rPr lang="hr-HR" sz="2400" dirty="0"/>
              <a:t>, web stranicu razrađuju učenici viših razreda i  autori </a:t>
            </a:r>
            <a:r>
              <a:rPr lang="hr-HR" sz="2400" dirty="0" smtClean="0"/>
              <a:t>članka -  </a:t>
            </a:r>
            <a:r>
              <a:rPr lang="hr-HR" sz="2400" dirty="0"/>
              <a:t>osmišljavajući koncept, izgled i način korištenja da bude prikladan svim </a:t>
            </a:r>
            <a:r>
              <a:rPr lang="hr-HR" sz="2400" dirty="0" smtClean="0"/>
              <a:t>uzrastima</a:t>
            </a:r>
            <a:endParaRPr lang="hr-HR"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961" y="1155719"/>
            <a:ext cx="5710201" cy="57022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5171" y="2139914"/>
            <a:ext cx="1054913" cy="593389"/>
          </a:xfrm>
          <a:prstGeom prst="rect">
            <a:avLst/>
          </a:prstGeom>
          <a:effectLst>
            <a:softEdge rad="63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0884" y="2641322"/>
            <a:ext cx="601029" cy="98453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401834" y="1971750"/>
            <a:ext cx="601029" cy="98453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314389">
            <a:off x="3484803" y="1286662"/>
            <a:ext cx="601029" cy="9845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113245">
            <a:off x="2454777" y="2011719"/>
            <a:ext cx="601029" cy="984530"/>
          </a:xfrm>
          <a:prstGeom prst="rect">
            <a:avLst/>
          </a:prstGeom>
        </p:spPr>
      </p:pic>
    </p:spTree>
    <p:custDataLst>
      <p:tags r:id="rId1"/>
    </p:custDataLst>
    <p:extLst>
      <p:ext uri="{BB962C8B-B14F-4D97-AF65-F5344CB8AC3E}">
        <p14:creationId xmlns:p14="http://schemas.microsoft.com/office/powerpoint/2010/main" val="2132523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Rad s učenicima - dnevnik zapažanja</a:t>
            </a:r>
            <a:br>
              <a:rPr lang="hr-HR" dirty="0"/>
            </a:br>
            <a:endParaRPr lang="hr-HR" dirty="0"/>
          </a:p>
        </p:txBody>
      </p:sp>
      <p:sp>
        <p:nvSpPr>
          <p:cNvPr id="3" name="Content Placeholder 2"/>
          <p:cNvSpPr>
            <a:spLocks noGrp="1"/>
          </p:cNvSpPr>
          <p:nvPr>
            <p:ph idx="1"/>
          </p:nvPr>
        </p:nvSpPr>
        <p:spPr>
          <a:xfrm>
            <a:off x="2174874" y="1408741"/>
            <a:ext cx="8915400" cy="3777622"/>
          </a:xfrm>
        </p:spPr>
        <p:txBody>
          <a:bodyPr>
            <a:normAutofit/>
          </a:bodyPr>
          <a:lstStyle/>
          <a:p>
            <a:r>
              <a:rPr lang="hr-HR" sz="2400" dirty="0" smtClean="0"/>
              <a:t>učenici </a:t>
            </a:r>
            <a:r>
              <a:rPr lang="hr-HR" sz="2400" dirty="0"/>
              <a:t>su podijeljeni u skupine po području u kojem </a:t>
            </a:r>
            <a:r>
              <a:rPr lang="hr-HR" sz="2400" dirty="0" smtClean="0"/>
              <a:t>žive</a:t>
            </a:r>
          </a:p>
          <a:p>
            <a:r>
              <a:rPr lang="hr-HR" sz="2400" dirty="0" smtClean="0"/>
              <a:t>svakoj </a:t>
            </a:r>
            <a:r>
              <a:rPr lang="hr-HR" sz="2400" dirty="0"/>
              <a:t>je skupini dodijeljeno određeno </a:t>
            </a:r>
            <a:endParaRPr lang="hr-HR" sz="2400" dirty="0" smtClean="0"/>
          </a:p>
          <a:p>
            <a:r>
              <a:rPr lang="hr-HR" sz="2400" dirty="0" smtClean="0"/>
              <a:t>unutar </a:t>
            </a:r>
            <a:r>
              <a:rPr lang="hr-HR" sz="2400" dirty="0"/>
              <a:t>skupine </a:t>
            </a:r>
            <a:r>
              <a:rPr lang="hr-HR" sz="2400" dirty="0" smtClean="0"/>
              <a:t>sami </a:t>
            </a:r>
            <a:r>
              <a:rPr lang="hr-HR" sz="2400" dirty="0"/>
              <a:t>podijelili zaduženja </a:t>
            </a:r>
            <a:r>
              <a:rPr lang="hr-HR" sz="2400" dirty="0" smtClean="0"/>
              <a:t> - fotografiranje</a:t>
            </a:r>
            <a:r>
              <a:rPr lang="hr-HR" sz="2400" dirty="0"/>
              <a:t>, određivanje GPS podataka, bilježenje u dnevnik zapažanja te slanje fotografija elektroničkom </a:t>
            </a:r>
            <a:r>
              <a:rPr lang="hr-HR" sz="2400" dirty="0" smtClean="0"/>
              <a:t>poštom</a:t>
            </a:r>
            <a:endParaRPr lang="hr-HR"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900" y="3824288"/>
            <a:ext cx="3810000" cy="2724150"/>
          </a:xfrm>
          <a:prstGeom prst="rect">
            <a:avLst/>
          </a:prstGeom>
          <a:effectLst>
            <a:softEdge rad="63500"/>
          </a:effectLst>
        </p:spPr>
      </p:pic>
    </p:spTree>
    <p:custDataLst>
      <p:tags r:id="rId1"/>
    </p:custDataLst>
    <p:extLst>
      <p:ext uri="{BB962C8B-B14F-4D97-AF65-F5344CB8AC3E}">
        <p14:creationId xmlns:p14="http://schemas.microsoft.com/office/powerpoint/2010/main" val="1956553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Rad s učenicima - dnevnik zapažanja</a:t>
            </a:r>
          </a:p>
        </p:txBody>
      </p:sp>
      <p:sp>
        <p:nvSpPr>
          <p:cNvPr id="3" name="Content Placeholder 2"/>
          <p:cNvSpPr>
            <a:spLocks noGrp="1"/>
          </p:cNvSpPr>
          <p:nvPr>
            <p:ph idx="1"/>
          </p:nvPr>
        </p:nvSpPr>
        <p:spPr>
          <a:xfrm>
            <a:off x="1674812" y="1462087"/>
            <a:ext cx="10098088" cy="3938587"/>
          </a:xfrm>
        </p:spPr>
        <p:txBody>
          <a:bodyPr>
            <a:noAutofit/>
          </a:bodyPr>
          <a:lstStyle/>
          <a:p>
            <a:pPr marL="0" indent="0">
              <a:buNone/>
            </a:pPr>
            <a:r>
              <a:rPr lang="hr-HR" sz="2400" b="1" dirty="0" smtClean="0"/>
              <a:t>ZADATAK</a:t>
            </a:r>
          </a:p>
          <a:p>
            <a:r>
              <a:rPr lang="hr-HR" sz="2400" dirty="0" smtClean="0"/>
              <a:t>pronaći </a:t>
            </a:r>
            <a:r>
              <a:rPr lang="hr-HR" sz="2400" dirty="0"/>
              <a:t>spremnike za </a:t>
            </a:r>
            <a:r>
              <a:rPr lang="hr-HR" sz="2400" dirty="0" smtClean="0"/>
              <a:t>otpad</a:t>
            </a:r>
          </a:p>
          <a:p>
            <a:r>
              <a:rPr lang="hr-HR" sz="2400" dirty="0" smtClean="0"/>
              <a:t>odrediti </a:t>
            </a:r>
            <a:r>
              <a:rPr lang="hr-HR" sz="2400" dirty="0"/>
              <a:t>njihovu točnu GPS lokaciju uz pomoć besplatne mobilne aplikacije My GPS </a:t>
            </a:r>
            <a:r>
              <a:rPr lang="hr-HR" sz="2400" dirty="0" err="1" smtClean="0"/>
              <a:t>Location</a:t>
            </a:r>
            <a:endParaRPr lang="hr-HR" sz="2400" dirty="0" smtClean="0"/>
          </a:p>
          <a:p>
            <a:r>
              <a:rPr lang="hr-HR" sz="2400" dirty="0" smtClean="0"/>
              <a:t>fotografirati spremnike</a:t>
            </a:r>
          </a:p>
          <a:p>
            <a:r>
              <a:rPr lang="hr-HR" sz="2400" dirty="0" smtClean="0"/>
              <a:t>podatke </a:t>
            </a:r>
            <a:r>
              <a:rPr lang="hr-HR" sz="2400" dirty="0"/>
              <a:t>upisati u kreiranu tablicu </a:t>
            </a:r>
          </a:p>
          <a:p>
            <a:r>
              <a:rPr lang="hr-HR" sz="2400" dirty="0" smtClean="0"/>
              <a:t>s </a:t>
            </a:r>
            <a:r>
              <a:rPr lang="hr-HR" sz="2400" dirty="0"/>
              <a:t>fotografijama dostaviti učiteljici e </a:t>
            </a:r>
            <a:r>
              <a:rPr lang="hr-HR" sz="2400" dirty="0" smtClean="0"/>
              <a:t>poštom</a:t>
            </a:r>
          </a:p>
          <a:p>
            <a:r>
              <a:rPr lang="hr-HR" sz="2400" dirty="0" smtClean="0"/>
              <a:t>učenici </a:t>
            </a:r>
            <a:r>
              <a:rPr lang="hr-HR" sz="2400" dirty="0"/>
              <a:t>su za odlazak na teren koristili tablicu na papiru, a sve su ostale podatke prenosili digitalno.</a:t>
            </a:r>
          </a:p>
          <a:p>
            <a:endParaRPr lang="hr-HR" sz="2400" dirty="0"/>
          </a:p>
        </p:txBody>
      </p:sp>
    </p:spTree>
    <p:custDataLst>
      <p:tags r:id="rId1"/>
    </p:custDataLst>
    <p:extLst>
      <p:ext uri="{BB962C8B-B14F-4D97-AF65-F5344CB8AC3E}">
        <p14:creationId xmlns:p14="http://schemas.microsoft.com/office/powerpoint/2010/main" val="3970432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485" y="77819"/>
            <a:ext cx="8911687" cy="1280890"/>
          </a:xfrm>
        </p:spPr>
        <p:txBody>
          <a:bodyPr/>
          <a:lstStyle/>
          <a:p>
            <a:r>
              <a:rPr lang="hr-HR" dirty="0"/>
              <a:t>Rad s učenicima - dnevnik zapažanja</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88057" y="974544"/>
            <a:ext cx="5730030" cy="3262312"/>
          </a:xfrm>
          <a:prstGeom prst="rect">
            <a:avLst/>
          </a:prstGeom>
        </p:spPr>
      </p:pic>
      <p:pic>
        <p:nvPicPr>
          <p:cNvPr id="7" name="Picture 6"/>
          <p:cNvPicPr>
            <a:picLocks noChangeAspect="1"/>
          </p:cNvPicPr>
          <p:nvPr/>
        </p:nvPicPr>
        <p:blipFill>
          <a:blip r:embed="rId6"/>
          <a:stretch>
            <a:fillRect/>
          </a:stretch>
        </p:blipFill>
        <p:spPr>
          <a:xfrm>
            <a:off x="1181823" y="814003"/>
            <a:ext cx="1974009" cy="3807017"/>
          </a:xfrm>
          <a:prstGeom prst="rect">
            <a:avLst/>
          </a:prstGeom>
        </p:spPr>
      </p:pic>
      <p:pic>
        <p:nvPicPr>
          <p:cNvPr id="8" name="image2.jpg"/>
          <p:cNvPicPr/>
          <p:nvPr/>
        </p:nvPicPr>
        <p:blipFill>
          <a:blip r:embed="rId7" cstate="print">
            <a:extLst>
              <a:ext uri="{28A0092B-C50C-407E-A947-70E740481C1C}">
                <a14:useLocalDpi xmlns:a14="http://schemas.microsoft.com/office/drawing/2010/main" val="0"/>
              </a:ext>
            </a:extLst>
          </a:blip>
          <a:srcRect l="4328" r="4328" b="16060"/>
          <a:stretch>
            <a:fillRect/>
          </a:stretch>
        </p:blipFill>
        <p:spPr>
          <a:xfrm>
            <a:off x="3155832" y="4031264"/>
            <a:ext cx="3601296" cy="2469714"/>
          </a:xfrm>
          <a:prstGeom prst="rect">
            <a:avLst/>
          </a:prstGeom>
          <a:ln/>
        </p:spPr>
      </p:pic>
      <p:sp>
        <p:nvSpPr>
          <p:cNvPr id="9" name="Content Placeholder 8"/>
          <p:cNvSpPr>
            <a:spLocks noGrp="1"/>
          </p:cNvSpPr>
          <p:nvPr>
            <p:ph idx="1"/>
          </p:nvPr>
        </p:nvSpPr>
        <p:spPr/>
        <p:txBody>
          <a:bodyPr/>
          <a:lstStyle/>
          <a:p>
            <a:endParaRPr lang="hr-HR" dirty="0"/>
          </a:p>
        </p:txBody>
      </p:sp>
    </p:spTree>
    <p:custDataLst>
      <p:tags r:id="rId1"/>
    </p:custDataLst>
    <p:extLst>
      <p:ext uri="{BB962C8B-B14F-4D97-AF65-F5344CB8AC3E}">
        <p14:creationId xmlns:p14="http://schemas.microsoft.com/office/powerpoint/2010/main" val="361022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Školarci aktivni </a:t>
            </a:r>
            <a:r>
              <a:rPr lang="hr-HR" dirty="0" err="1" smtClean="0"/>
              <a:t>ekočuvari</a:t>
            </a:r>
            <a:endParaRPr lang="hr-HR" dirty="0"/>
          </a:p>
        </p:txBody>
      </p:sp>
      <p:pic>
        <p:nvPicPr>
          <p:cNvPr id="4" name="rYxt0BeTrT8"/>
          <p:cNvPicPr>
            <a:picLocks noGrp="1" noRot="1" noChangeAspect="1"/>
          </p:cNvPicPr>
          <p:nvPr>
            <p:ph idx="1"/>
            <a:videoFile r:link="rId2"/>
          </p:nvPr>
        </p:nvPicPr>
        <p:blipFill>
          <a:blip r:embed="rId5"/>
          <a:stretch>
            <a:fillRect/>
          </a:stretch>
        </p:blipFill>
        <p:spPr>
          <a:xfrm>
            <a:off x="1371599" y="1558530"/>
            <a:ext cx="9585435" cy="5391807"/>
          </a:xfrm>
          <a:prstGeom prst="rect">
            <a:avLst/>
          </a:prstGeom>
        </p:spPr>
      </p:pic>
    </p:spTree>
    <p:custDataLst>
      <p:tags r:id="rId1"/>
    </p:custDataLst>
    <p:extLst>
      <p:ext uri="{BB962C8B-B14F-4D97-AF65-F5344CB8AC3E}">
        <p14:creationId xmlns:p14="http://schemas.microsoft.com/office/powerpoint/2010/main" val="3607108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POTICAJ NASTAVKU PROJEKTA</a:t>
            </a:r>
            <a:endParaRPr lang="hr-HR" dirty="0"/>
          </a:p>
        </p:txBody>
      </p:sp>
      <p:sp>
        <p:nvSpPr>
          <p:cNvPr id="3" name="Content Placeholder 2"/>
          <p:cNvSpPr>
            <a:spLocks noGrp="1"/>
          </p:cNvSpPr>
          <p:nvPr>
            <p:ph idx="1"/>
          </p:nvPr>
        </p:nvSpPr>
        <p:spPr>
          <a:xfrm>
            <a:off x="2189162" y="1404937"/>
            <a:ext cx="8915400" cy="3777622"/>
          </a:xfrm>
        </p:spPr>
        <p:txBody>
          <a:bodyPr>
            <a:noAutofit/>
          </a:bodyPr>
          <a:lstStyle/>
          <a:p>
            <a:r>
              <a:rPr lang="hr-HR" sz="2400" dirty="0"/>
              <a:t>Učenici su na praktičan način sudjelovali u kreiranju zdravijeg ekosustava svoje </a:t>
            </a:r>
            <a:r>
              <a:rPr lang="hr-HR" sz="2400" dirty="0" smtClean="0"/>
              <a:t>okoline</a:t>
            </a:r>
          </a:p>
          <a:p>
            <a:r>
              <a:rPr lang="hr-HR" sz="2400" dirty="0" smtClean="0"/>
              <a:t>učenici </a:t>
            </a:r>
            <a:r>
              <a:rPr lang="hr-HR" sz="2400" dirty="0"/>
              <a:t>su počeli razmišljati o važnosti razvrstavanja otpada i time doprinositi zdravijem </a:t>
            </a:r>
            <a:r>
              <a:rPr lang="hr-HR" sz="2400" dirty="0" smtClean="0"/>
              <a:t>okolišu</a:t>
            </a:r>
          </a:p>
          <a:p>
            <a:r>
              <a:rPr lang="hr-HR" sz="2400" dirty="0"/>
              <a:t>P</a:t>
            </a:r>
            <a:r>
              <a:rPr lang="hr-HR" sz="2400" dirty="0" smtClean="0"/>
              <a:t>edagoške strana - učenici </a:t>
            </a:r>
            <a:r>
              <a:rPr lang="hr-HR" sz="2400" dirty="0"/>
              <a:t>su naučili surađivati, raditi u timu te zajednički voditi detaljne podatke po unaprijed određenom dnevniku, analizirati i postavljati podatke na web </a:t>
            </a:r>
            <a:r>
              <a:rPr lang="hr-HR" sz="2400" dirty="0" smtClean="0"/>
              <a:t>stranicu</a:t>
            </a:r>
          </a:p>
          <a:p>
            <a:r>
              <a:rPr lang="hr-HR" sz="2400" dirty="0" smtClean="0"/>
              <a:t>Istraživački rad - osjetili </a:t>
            </a:r>
            <a:r>
              <a:rPr lang="hr-HR" sz="2400" dirty="0"/>
              <a:t>su pozitivnu promjenu koju su sami donijeli za svoju lokalnu zajednicu i </a:t>
            </a:r>
            <a:r>
              <a:rPr lang="hr-HR" sz="2400" dirty="0" smtClean="0"/>
              <a:t>šire</a:t>
            </a:r>
            <a:endParaRPr lang="hr-HR"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5016" y="5022141"/>
            <a:ext cx="1909165" cy="1882490"/>
          </a:xfrm>
          <a:prstGeom prst="rect">
            <a:avLst/>
          </a:prstGeom>
        </p:spPr>
      </p:pic>
    </p:spTree>
    <p:custDataLst>
      <p:tags r:id="rId1"/>
    </p:custDataLst>
    <p:extLst>
      <p:ext uri="{BB962C8B-B14F-4D97-AF65-F5344CB8AC3E}">
        <p14:creationId xmlns:p14="http://schemas.microsoft.com/office/powerpoint/2010/main" val="750301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POTICAJ NASTAVKU PROJEKTA</a:t>
            </a:r>
          </a:p>
        </p:txBody>
      </p:sp>
      <p:sp>
        <p:nvSpPr>
          <p:cNvPr id="3" name="Content Placeholder 2"/>
          <p:cNvSpPr>
            <a:spLocks noGrp="1"/>
          </p:cNvSpPr>
          <p:nvPr>
            <p:ph idx="1"/>
          </p:nvPr>
        </p:nvSpPr>
        <p:spPr>
          <a:xfrm>
            <a:off x="2103437" y="1905000"/>
            <a:ext cx="8915400" cy="3777622"/>
          </a:xfrm>
        </p:spPr>
        <p:txBody>
          <a:bodyPr>
            <a:noAutofit/>
          </a:bodyPr>
          <a:lstStyle/>
          <a:p>
            <a:r>
              <a:rPr lang="hr-HR" sz="2400" dirty="0" smtClean="0"/>
              <a:t> Projekt</a:t>
            </a:r>
            <a:r>
              <a:rPr lang="hr-HR" sz="2400" dirty="0"/>
              <a:t>, odnosno web stranicu, planiramo </a:t>
            </a:r>
            <a:r>
              <a:rPr lang="hr-HR" sz="2400" b="1" dirty="0"/>
              <a:t>ponuditi i ostalim školama</a:t>
            </a:r>
            <a:r>
              <a:rPr lang="hr-HR" sz="2400" dirty="0"/>
              <a:t> te proširiti sadržaj </a:t>
            </a:r>
            <a:r>
              <a:rPr lang="hr-HR" sz="2400" dirty="0" smtClean="0"/>
              <a:t>stranice</a:t>
            </a:r>
          </a:p>
          <a:p>
            <a:r>
              <a:rPr lang="hr-HR" sz="2400" b="1" dirty="0" smtClean="0"/>
              <a:t>Cilj</a:t>
            </a:r>
            <a:r>
              <a:rPr lang="hr-HR" sz="2400" dirty="0" smtClean="0"/>
              <a:t> - omogućiti </a:t>
            </a:r>
            <a:r>
              <a:rPr lang="hr-HR" sz="2400" dirty="0"/>
              <a:t>svakom građaninu i gostu Lijepe naše da bilo gdje u Hrvatskoj može saznati gdje odlagati koji otpad jednostavno koristeći GPS koordinate putem mobilnih </a:t>
            </a:r>
            <a:r>
              <a:rPr lang="hr-HR" sz="2400" dirty="0" smtClean="0"/>
              <a:t>uređaja.</a:t>
            </a:r>
          </a:p>
          <a:p>
            <a:r>
              <a:rPr lang="hr-HR" sz="2400" dirty="0" smtClean="0"/>
              <a:t>Važan </a:t>
            </a:r>
            <a:r>
              <a:rPr lang="hr-HR" sz="2400" dirty="0"/>
              <a:t>naglasak projekta </a:t>
            </a:r>
            <a:r>
              <a:rPr lang="hr-HR" sz="2400" dirty="0" smtClean="0"/>
              <a:t>– podatke ĆE </a:t>
            </a:r>
            <a:r>
              <a:rPr lang="hr-HR" sz="2400" dirty="0"/>
              <a:t>iznijeti sami učenici te će upravo mlade generacije doprinijeti zdravijem okolišu i svojim se primjerom, prema ostatku zajednice, očitovati kao eko </a:t>
            </a:r>
            <a:r>
              <a:rPr lang="hr-HR" sz="2400" dirty="0" smtClean="0"/>
              <a:t>učitelji</a:t>
            </a:r>
            <a:endParaRPr lang="hr-HR" sz="2400" dirty="0"/>
          </a:p>
          <a:p>
            <a:endParaRPr lang="hr-HR" sz="2400" dirty="0"/>
          </a:p>
        </p:txBody>
      </p:sp>
    </p:spTree>
    <p:custDataLst>
      <p:tags r:id="rId1"/>
    </p:custDataLst>
    <p:extLst>
      <p:ext uri="{BB962C8B-B14F-4D97-AF65-F5344CB8AC3E}">
        <p14:creationId xmlns:p14="http://schemas.microsoft.com/office/powerpoint/2010/main" val="3928053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ZAKLJUČAK</a:t>
            </a:r>
            <a:endParaRPr lang="hr-HR" dirty="0"/>
          </a:p>
        </p:txBody>
      </p:sp>
      <p:sp>
        <p:nvSpPr>
          <p:cNvPr id="3" name="Content Placeholder 2"/>
          <p:cNvSpPr>
            <a:spLocks noGrp="1"/>
          </p:cNvSpPr>
          <p:nvPr>
            <p:ph idx="1"/>
          </p:nvPr>
        </p:nvSpPr>
        <p:spPr>
          <a:xfrm>
            <a:off x="1831974" y="1547812"/>
            <a:ext cx="8915400" cy="3777622"/>
          </a:xfrm>
        </p:spPr>
        <p:txBody>
          <a:bodyPr>
            <a:normAutofit/>
          </a:bodyPr>
          <a:lstStyle/>
          <a:p>
            <a:pPr algn="ctr"/>
            <a:r>
              <a:rPr lang="hr-HR" sz="2800" dirty="0" smtClean="0"/>
              <a:t>Više nego ikad jasno je da su djeca ta koja preuzimaju odgovornost za naše greške</a:t>
            </a:r>
            <a:endParaRPr lang="hr-HR"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7449" y="3295650"/>
            <a:ext cx="5124450" cy="2838450"/>
          </a:xfrm>
          <a:prstGeom prst="rect">
            <a:avLst/>
          </a:prstGeom>
        </p:spPr>
      </p:pic>
    </p:spTree>
    <p:custDataLst>
      <p:tags r:id="rId1"/>
    </p:custDataLst>
    <p:extLst>
      <p:ext uri="{BB962C8B-B14F-4D97-AF65-F5344CB8AC3E}">
        <p14:creationId xmlns:p14="http://schemas.microsoft.com/office/powerpoint/2010/main" val="853124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062" y="1071562"/>
            <a:ext cx="5857875" cy="4714875"/>
          </a:xfrm>
          <a:prstGeom prst="rect">
            <a:avLst/>
          </a:prstGeom>
        </p:spPr>
      </p:pic>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90420" y="4088582"/>
            <a:ext cx="4004992" cy="2472217"/>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735" y="2041119"/>
            <a:ext cx="2867025" cy="15906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1564" y="860066"/>
            <a:ext cx="2619375" cy="17430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601" y="3567145"/>
            <a:ext cx="2628900" cy="174307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9879" y="4202688"/>
            <a:ext cx="3428386" cy="203120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5234" y="585749"/>
            <a:ext cx="2857500" cy="16002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99289" y="3428999"/>
            <a:ext cx="3156134" cy="2100264"/>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1862" y="214274"/>
            <a:ext cx="2619375" cy="174307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9824" y="614306"/>
            <a:ext cx="2857500" cy="16002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09" y="1690593"/>
            <a:ext cx="3157650" cy="177895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399" y="-473601"/>
            <a:ext cx="7879289" cy="7879289"/>
          </a:xfrm>
          <a:prstGeom prst="rect">
            <a:avLst/>
          </a:prstGeom>
        </p:spPr>
      </p:pic>
    </p:spTree>
    <p:custDataLst>
      <p:tags r:id="rId1"/>
    </p:custDataLst>
    <p:extLst>
      <p:ext uri="{BB962C8B-B14F-4D97-AF65-F5344CB8AC3E}">
        <p14:creationId xmlns:p14="http://schemas.microsoft.com/office/powerpoint/2010/main" val="16183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7"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7"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7" presetClass="entr" presetSubtype="0" fill="hold" nodeType="after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strVal val="#ppt_x"/>
                                          </p:val>
                                        </p:tav>
                                        <p:tav tm="100000">
                                          <p:val>
                                            <p:strVal val="#ppt_x"/>
                                          </p:val>
                                        </p:tav>
                                      </p:tavLst>
                                    </p:anim>
                                    <p:anim calcmode="lin" valueType="num">
                                      <p:cBhvr>
                                        <p:cTn id="45" dur="5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7"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7" presetClass="entr" presetSubtype="0" fill="hold" nodeType="afterEffect">
                                  <p:stCondLst>
                                    <p:cond delay="50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anim calcmode="lin" valueType="num">
                                      <p:cBhvr>
                                        <p:cTn id="56" dur="500" fill="hold"/>
                                        <p:tgtEl>
                                          <p:spTgt spid="4"/>
                                        </p:tgtEl>
                                        <p:attrNameLst>
                                          <p:attrName>ppt_x</p:attrName>
                                        </p:attrNameLst>
                                      </p:cBhvr>
                                      <p:tavLst>
                                        <p:tav tm="0">
                                          <p:val>
                                            <p:strVal val="#ppt_x"/>
                                          </p:val>
                                        </p:tav>
                                        <p:tav tm="100000">
                                          <p:val>
                                            <p:strVal val="#ppt_x"/>
                                          </p:val>
                                        </p:tav>
                                      </p:tavLst>
                                    </p:anim>
                                    <p:anim calcmode="lin" valueType="num">
                                      <p:cBhvr>
                                        <p:cTn id="57" dur="500" fill="hold"/>
                                        <p:tgtEl>
                                          <p:spTgt spid="4"/>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7" presetClass="entr" presetSubtype="0" fill="hold" nodeType="afterEffect">
                                  <p:stCondLst>
                                    <p:cond delay="50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anim calcmode="lin" valueType="num">
                                      <p:cBhvr>
                                        <p:cTn id="62" dur="500" fill="hold"/>
                                        <p:tgtEl>
                                          <p:spTgt spid="10"/>
                                        </p:tgtEl>
                                        <p:attrNameLst>
                                          <p:attrName>ppt_x</p:attrName>
                                        </p:attrNameLst>
                                      </p:cBhvr>
                                      <p:tavLst>
                                        <p:tav tm="0">
                                          <p:val>
                                            <p:strVal val="#ppt_x"/>
                                          </p:val>
                                        </p:tav>
                                        <p:tav tm="100000">
                                          <p:val>
                                            <p:strVal val="#ppt_x"/>
                                          </p:val>
                                        </p:tav>
                                      </p:tavLst>
                                    </p:anim>
                                    <p:anim calcmode="lin" valueType="num">
                                      <p:cBhvr>
                                        <p:cTn id="63" dur="500" fill="hold"/>
                                        <p:tgtEl>
                                          <p:spTgt spid="10"/>
                                        </p:tgtEl>
                                        <p:attrNameLst>
                                          <p:attrName>ppt_y</p:attrName>
                                        </p:attrNameLst>
                                      </p:cBhvr>
                                      <p:tavLst>
                                        <p:tav tm="0">
                                          <p:val>
                                            <p:strVal val="#ppt_y-.1"/>
                                          </p:val>
                                        </p:tav>
                                        <p:tav tm="100000">
                                          <p:val>
                                            <p:strVal val="#ppt_y"/>
                                          </p:val>
                                        </p:tav>
                                      </p:tavLst>
                                    </p:anim>
                                  </p:childTnLst>
                                </p:cTn>
                              </p:par>
                            </p:childTnLst>
                          </p:cTn>
                        </p:par>
                        <p:par>
                          <p:cTn id="64" fill="hold">
                            <p:stCondLst>
                              <p:cond delay="8500"/>
                            </p:stCondLst>
                            <p:childTnLst>
                              <p:par>
                                <p:cTn id="65" presetID="53" presetClass="entr" presetSubtype="16" fill="hold" nodeType="afterEffect">
                                  <p:stCondLst>
                                    <p:cond delay="400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r-HR" dirty="0" smtClean="0"/>
              <a:t>Mi smo tu samo da pomognemo i usmjerimo</a:t>
            </a:r>
            <a:endParaRPr lang="hr-HR"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60913" y="2598737"/>
            <a:ext cx="4572000" cy="2847975"/>
          </a:xfrm>
        </p:spPr>
      </p:pic>
    </p:spTree>
    <p:custDataLst>
      <p:tags r:id="rId1"/>
    </p:custDataLst>
    <p:extLst>
      <p:ext uri="{BB962C8B-B14F-4D97-AF65-F5344CB8AC3E}">
        <p14:creationId xmlns:p14="http://schemas.microsoft.com/office/powerpoint/2010/main" val="1123545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83325" y="207141"/>
            <a:ext cx="8911687" cy="1280890"/>
          </a:xfrm>
        </p:spPr>
        <p:txBody>
          <a:bodyPr/>
          <a:lstStyle/>
          <a:p>
            <a:r>
              <a:rPr lang="hr-HR" dirty="0"/>
              <a:t>Organizacija kurikuluma nastavnoga predmeta Priroda i društvo </a:t>
            </a:r>
          </a:p>
        </p:txBody>
      </p:sp>
      <p:pic>
        <p:nvPicPr>
          <p:cNvPr id="7" name="Slika 6"/>
          <p:cNvPicPr>
            <a:picLocks noChangeAspect="1"/>
          </p:cNvPicPr>
          <p:nvPr/>
        </p:nvPicPr>
        <p:blipFill>
          <a:blip r:embed="rId4"/>
          <a:stretch>
            <a:fillRect/>
          </a:stretch>
        </p:blipFill>
        <p:spPr>
          <a:xfrm>
            <a:off x="3196123" y="1548316"/>
            <a:ext cx="5562866" cy="5204862"/>
          </a:xfrm>
          <a:prstGeom prst="rect">
            <a:avLst/>
          </a:prstGeom>
        </p:spPr>
      </p:pic>
      <p:sp>
        <p:nvSpPr>
          <p:cNvPr id="8" name="Rezervirano mjesto sadržaja 7"/>
          <p:cNvSpPr>
            <a:spLocks noGrp="1"/>
          </p:cNvSpPr>
          <p:nvPr>
            <p:ph idx="1"/>
          </p:nvPr>
        </p:nvSpPr>
        <p:spPr/>
        <p:txBody>
          <a:bodyPr/>
          <a:lstStyle/>
          <a:p>
            <a:endParaRPr lang="hr-HR" dirty="0"/>
          </a:p>
        </p:txBody>
      </p:sp>
    </p:spTree>
    <p:custDataLst>
      <p:tags r:id="rId1"/>
    </p:custDataLst>
    <p:extLst>
      <p:ext uri="{BB962C8B-B14F-4D97-AF65-F5344CB8AC3E}">
        <p14:creationId xmlns:p14="http://schemas.microsoft.com/office/powerpoint/2010/main" val="673710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Plan </a:t>
            </a:r>
            <a:r>
              <a:rPr lang="hr-HR" dirty="0"/>
              <a:t>gospodarenja otpadom za Republiku Hrvatsku </a:t>
            </a:r>
          </a:p>
        </p:txBody>
      </p:sp>
      <p:sp>
        <p:nvSpPr>
          <p:cNvPr id="3" name="Rezervirano mjesto sadržaja 2"/>
          <p:cNvSpPr>
            <a:spLocks noGrp="1"/>
          </p:cNvSpPr>
          <p:nvPr>
            <p:ph idx="1"/>
          </p:nvPr>
        </p:nvSpPr>
        <p:spPr>
          <a:xfrm>
            <a:off x="2589211" y="2133600"/>
            <a:ext cx="9153609" cy="4724400"/>
          </a:xfrm>
        </p:spPr>
        <p:txBody>
          <a:bodyPr/>
          <a:lstStyle/>
          <a:p>
            <a:r>
              <a:rPr lang="hr-HR" sz="2400" dirty="0"/>
              <a:t>predviđeno je približiti se smjernicama Europske unije u zadanim </a:t>
            </a:r>
            <a:r>
              <a:rPr lang="hr-HR" sz="2400" dirty="0" smtClean="0"/>
              <a:t>rokovima</a:t>
            </a:r>
          </a:p>
          <a:p>
            <a:r>
              <a:rPr lang="hr-HR" sz="2400" dirty="0" smtClean="0"/>
              <a:t>Jedan </a:t>
            </a:r>
            <a:r>
              <a:rPr lang="hr-HR" sz="2400" dirty="0"/>
              <a:t>od načina jest separiranje i adekvatno odlaganje otpada do početka 2019. </a:t>
            </a:r>
            <a:r>
              <a:rPr lang="hr-HR" sz="2400" dirty="0" smtClean="0"/>
              <a:t>godine</a:t>
            </a:r>
          </a:p>
          <a:p>
            <a:r>
              <a:rPr lang="hr-HR" sz="2400" dirty="0" smtClean="0"/>
              <a:t>Na </a:t>
            </a:r>
            <a:r>
              <a:rPr lang="hr-HR" sz="2400" dirty="0"/>
              <a:t>taj se način smanjuje količina neupotrebljivog </a:t>
            </a:r>
            <a:r>
              <a:rPr lang="hr-HR" sz="2400" dirty="0" smtClean="0"/>
              <a:t>otpada</a:t>
            </a:r>
          </a:p>
          <a:p>
            <a:r>
              <a:rPr lang="hr-HR" sz="2400" dirty="0" smtClean="0"/>
              <a:t>U </a:t>
            </a:r>
            <a:r>
              <a:rPr lang="hr-HR" sz="2400" dirty="0"/>
              <a:t>Gradu se postavljaju svima </a:t>
            </a:r>
            <a:r>
              <a:rPr lang="hr-HR" sz="2400" dirty="0" smtClean="0"/>
              <a:t>dostupna </a:t>
            </a:r>
            <a:r>
              <a:rPr lang="hr-HR" sz="2400" b="1" dirty="0"/>
              <a:t>odlagališta</a:t>
            </a:r>
            <a:r>
              <a:rPr lang="hr-HR" sz="2400" dirty="0"/>
              <a:t> </a:t>
            </a:r>
            <a:r>
              <a:rPr lang="hr-HR" sz="2400" dirty="0" smtClean="0"/>
              <a:t>otpada </a:t>
            </a:r>
            <a:r>
              <a:rPr lang="hr-HR" sz="2400" b="1" dirty="0" smtClean="0"/>
              <a:t>klasificirana prema njegovoj vrsti</a:t>
            </a:r>
          </a:p>
          <a:p>
            <a:r>
              <a:rPr lang="hr-HR" sz="2400" dirty="0" smtClean="0"/>
              <a:t>Uz </a:t>
            </a:r>
            <a:r>
              <a:rPr lang="hr-HR" sz="2400" dirty="0"/>
              <a:t>obiteljske kuće i stambene zgrade postavljaju se </a:t>
            </a:r>
            <a:r>
              <a:rPr lang="hr-HR" sz="2400" b="1" dirty="0"/>
              <a:t>spremnici za papir, mješoviti otpad, kompost, staklo, metal, plastiku i slično</a:t>
            </a:r>
          </a:p>
          <a:p>
            <a:endParaRPr lang="hr-HR" dirty="0"/>
          </a:p>
        </p:txBody>
      </p:sp>
    </p:spTree>
    <p:custDataLst>
      <p:tags r:id="rId1"/>
    </p:custDataLst>
    <p:extLst>
      <p:ext uri="{BB962C8B-B14F-4D97-AF65-F5344CB8AC3E}">
        <p14:creationId xmlns:p14="http://schemas.microsoft.com/office/powerpoint/2010/main" val="3717919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Cilj projekta</a:t>
            </a:r>
            <a:endParaRPr lang="hr-HR" dirty="0"/>
          </a:p>
        </p:txBody>
      </p:sp>
      <p:sp>
        <p:nvSpPr>
          <p:cNvPr id="3" name="Rezervirano mjesto sadržaja 2"/>
          <p:cNvSpPr>
            <a:spLocks noGrp="1"/>
          </p:cNvSpPr>
          <p:nvPr>
            <p:ph idx="1"/>
          </p:nvPr>
        </p:nvSpPr>
        <p:spPr>
          <a:xfrm>
            <a:off x="2149642" y="1363579"/>
            <a:ext cx="9354970" cy="5325979"/>
          </a:xfrm>
        </p:spPr>
        <p:txBody>
          <a:bodyPr>
            <a:normAutofit/>
          </a:bodyPr>
          <a:lstStyle/>
          <a:p>
            <a:r>
              <a:rPr lang="hr-HR" sz="2800" dirty="0">
                <a:solidFill>
                  <a:schemeClr val="tx1"/>
                </a:solidFill>
              </a:rPr>
              <a:t>istražiti svoju blisku životnu okolinu te </a:t>
            </a:r>
            <a:r>
              <a:rPr lang="hr-HR" sz="2800" dirty="0" err="1">
                <a:solidFill>
                  <a:schemeClr val="tx1"/>
                </a:solidFill>
              </a:rPr>
              <a:t>geofotografskim</a:t>
            </a:r>
            <a:r>
              <a:rPr lang="hr-HR" sz="2800" dirty="0">
                <a:solidFill>
                  <a:schemeClr val="tx1"/>
                </a:solidFill>
              </a:rPr>
              <a:t> podacima zabilježiti i </a:t>
            </a:r>
            <a:r>
              <a:rPr lang="hr-HR" sz="2800" dirty="0" err="1">
                <a:solidFill>
                  <a:schemeClr val="tx1"/>
                </a:solidFill>
              </a:rPr>
              <a:t>mapirati</a:t>
            </a:r>
            <a:r>
              <a:rPr lang="hr-HR" sz="2800" dirty="0">
                <a:solidFill>
                  <a:schemeClr val="tx1"/>
                </a:solidFill>
              </a:rPr>
              <a:t> spremnike za otpad, </a:t>
            </a:r>
            <a:r>
              <a:rPr lang="hr-HR" sz="2800" dirty="0" err="1">
                <a:solidFill>
                  <a:schemeClr val="tx1"/>
                </a:solidFill>
              </a:rPr>
              <a:t>reciklažna</a:t>
            </a:r>
            <a:r>
              <a:rPr lang="hr-HR" sz="2800" dirty="0">
                <a:solidFill>
                  <a:schemeClr val="tx1"/>
                </a:solidFill>
              </a:rPr>
              <a:t> dvorišta te moguća ilegalna odlagališta </a:t>
            </a:r>
            <a:r>
              <a:rPr lang="hr-HR" sz="2800" dirty="0" smtClean="0">
                <a:solidFill>
                  <a:schemeClr val="tx1"/>
                </a:solidFill>
              </a:rPr>
              <a:t>otpada</a:t>
            </a:r>
          </a:p>
          <a:p>
            <a:r>
              <a:rPr lang="hr-HR" sz="2800" dirty="0">
                <a:solidFill>
                  <a:schemeClr val="tx1"/>
                </a:solidFill>
              </a:rPr>
              <a:t>z</a:t>
            </a:r>
            <a:r>
              <a:rPr lang="hr-HR" sz="2800" dirty="0" smtClean="0">
                <a:solidFill>
                  <a:schemeClr val="tx1"/>
                </a:solidFill>
              </a:rPr>
              <a:t>abilježene </a:t>
            </a:r>
            <a:r>
              <a:rPr lang="hr-HR" sz="2800" dirty="0" err="1">
                <a:solidFill>
                  <a:schemeClr val="tx1"/>
                </a:solidFill>
              </a:rPr>
              <a:t>geofotografske</a:t>
            </a:r>
            <a:r>
              <a:rPr lang="hr-HR" sz="2800" dirty="0">
                <a:solidFill>
                  <a:schemeClr val="tx1"/>
                </a:solidFill>
              </a:rPr>
              <a:t> i druge podatke prikazat će se kroz geografski informacijski sustav “#</a:t>
            </a:r>
            <a:r>
              <a:rPr lang="hr-HR" sz="2800" dirty="0" err="1" smtClean="0">
                <a:solidFill>
                  <a:schemeClr val="tx1"/>
                </a:solidFill>
              </a:rPr>
              <a:t>ekokvart</a:t>
            </a:r>
            <a:r>
              <a:rPr lang="hr-HR" sz="2800" dirty="0" smtClean="0">
                <a:solidFill>
                  <a:schemeClr val="tx1"/>
                </a:solidFill>
              </a:rPr>
              <a:t>”</a:t>
            </a:r>
          </a:p>
          <a:p>
            <a:r>
              <a:rPr lang="hr-HR" sz="2800" dirty="0">
                <a:solidFill>
                  <a:schemeClr val="tx1"/>
                </a:solidFill>
              </a:rPr>
              <a:t> </a:t>
            </a:r>
            <a:r>
              <a:rPr lang="hr-HR" sz="2800" dirty="0" smtClean="0">
                <a:solidFill>
                  <a:schemeClr val="tx1"/>
                </a:solidFill>
              </a:rPr>
              <a:t>kroz </a:t>
            </a:r>
            <a:r>
              <a:rPr lang="hr-HR" sz="2800" dirty="0">
                <a:solidFill>
                  <a:schemeClr val="tx1"/>
                </a:solidFill>
              </a:rPr>
              <a:t>projekt “</a:t>
            </a:r>
            <a:r>
              <a:rPr lang="hr-HR" sz="2800" dirty="0" err="1">
                <a:solidFill>
                  <a:schemeClr val="tx1"/>
                </a:solidFill>
              </a:rPr>
              <a:t>Tagirajmo</a:t>
            </a:r>
            <a:r>
              <a:rPr lang="hr-HR" sz="2800" dirty="0">
                <a:solidFill>
                  <a:schemeClr val="tx1"/>
                </a:solidFill>
              </a:rPr>
              <a:t> #otpad” učenici će kroz nastavne i izvannastavne aktivnosti, projektne dane i sl. prikupljati i </a:t>
            </a:r>
            <a:r>
              <a:rPr lang="hr-HR" sz="2800" dirty="0" err="1">
                <a:solidFill>
                  <a:schemeClr val="tx1"/>
                </a:solidFill>
              </a:rPr>
              <a:t>mapirati</a:t>
            </a:r>
            <a:r>
              <a:rPr lang="hr-HR" sz="2800" dirty="0">
                <a:solidFill>
                  <a:schemeClr val="tx1"/>
                </a:solidFill>
              </a:rPr>
              <a:t> ekološke </a:t>
            </a:r>
            <a:r>
              <a:rPr lang="hr-HR" sz="2800" dirty="0" smtClean="0">
                <a:solidFill>
                  <a:schemeClr val="tx1"/>
                </a:solidFill>
              </a:rPr>
              <a:t>podatke</a:t>
            </a:r>
          </a:p>
          <a:p>
            <a:endParaRPr lang="hr-HR" dirty="0"/>
          </a:p>
        </p:txBody>
      </p:sp>
    </p:spTree>
    <p:custDataLst>
      <p:tags r:id="rId1"/>
    </p:custDataLst>
    <p:extLst>
      <p:ext uri="{BB962C8B-B14F-4D97-AF65-F5344CB8AC3E}">
        <p14:creationId xmlns:p14="http://schemas.microsoft.com/office/powerpoint/2010/main" val="3257600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764795" y="337296"/>
            <a:ext cx="5213342" cy="1280890"/>
          </a:xfrm>
        </p:spPr>
        <p:txBody>
          <a:bodyPr>
            <a:normAutofit fontScale="90000"/>
          </a:bodyPr>
          <a:lstStyle/>
          <a:p>
            <a:pPr algn="ctr"/>
            <a:r>
              <a:rPr lang="hr-HR" dirty="0" smtClean="0"/>
              <a:t>POTIČU STANOVNIKE SVOJE LOKALNE ZAJEDNICE DA VODE RAČUNA O ODLAGANJU OTPADA</a:t>
            </a:r>
            <a:endParaRPr lang="hr-HR" dirty="0"/>
          </a:p>
        </p:txBody>
      </p:sp>
      <p:pic>
        <p:nvPicPr>
          <p:cNvPr id="5" name="Slika 4"/>
          <p:cNvPicPr>
            <a:picLocks noChangeAspect="1"/>
          </p:cNvPicPr>
          <p:nvPr/>
        </p:nvPicPr>
        <p:blipFill rotWithShape="1">
          <a:blip r:embed="rId4">
            <a:extLst>
              <a:ext uri="{28A0092B-C50C-407E-A947-70E740481C1C}">
                <a14:useLocalDpi xmlns:a14="http://schemas.microsoft.com/office/drawing/2010/main" val="0"/>
              </a:ext>
            </a:extLst>
          </a:blip>
          <a:srcRect t="55062" r="-5181"/>
          <a:stretch/>
        </p:blipFill>
        <p:spPr>
          <a:xfrm>
            <a:off x="185188" y="2268534"/>
            <a:ext cx="3927234" cy="1768789"/>
          </a:xfrm>
          <a:prstGeom prst="rect">
            <a:avLst/>
          </a:prstGeom>
        </p:spPr>
      </p:pic>
      <p:pic>
        <p:nvPicPr>
          <p:cNvPr id="7" name="Rezervirano mjesto sadržaja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88712" y="4664429"/>
            <a:ext cx="5762096" cy="2881048"/>
          </a:xfr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992" y="1661572"/>
            <a:ext cx="5269161" cy="3386534"/>
          </a:xfrm>
          <a:prstGeom prst="rect">
            <a:avLst/>
          </a:prstGeom>
        </p:spPr>
      </p:pic>
      <p:sp>
        <p:nvSpPr>
          <p:cNvPr id="9" name="Zaobljeni pravokutnik 8"/>
          <p:cNvSpPr/>
          <p:nvPr/>
        </p:nvSpPr>
        <p:spPr>
          <a:xfrm>
            <a:off x="518725" y="1618186"/>
            <a:ext cx="2895600" cy="640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t>PRIKUPLJAJU PODATKE</a:t>
            </a:r>
            <a:endParaRPr lang="hr-HR" b="1" dirty="0"/>
          </a:p>
        </p:txBody>
      </p:sp>
      <p:sp>
        <p:nvSpPr>
          <p:cNvPr id="11" name="Zaobljeni pravokutnik 10"/>
          <p:cNvSpPr/>
          <p:nvPr/>
        </p:nvSpPr>
        <p:spPr>
          <a:xfrm>
            <a:off x="4379392" y="4465053"/>
            <a:ext cx="2895600" cy="640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t>LOCIRAJU SPREMNIKE</a:t>
            </a:r>
            <a:endParaRPr lang="hr-HR" b="1" dirty="0"/>
          </a:p>
        </p:txBody>
      </p:sp>
      <p:sp>
        <p:nvSpPr>
          <p:cNvPr id="12" name="Zaobljeni pravokutnik 11"/>
          <p:cNvSpPr/>
          <p:nvPr/>
        </p:nvSpPr>
        <p:spPr>
          <a:xfrm>
            <a:off x="9293373" y="1206082"/>
            <a:ext cx="2895600" cy="640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smtClean="0"/>
              <a:t>JAVNO DIJELE NA #EKOKVART</a:t>
            </a:r>
            <a:endParaRPr lang="hr-HR" b="1" dirty="0"/>
          </a:p>
        </p:txBody>
      </p:sp>
      <p:sp>
        <p:nvSpPr>
          <p:cNvPr id="14" name="Strelica zakrivljena udesno 13"/>
          <p:cNvSpPr/>
          <p:nvPr/>
        </p:nvSpPr>
        <p:spPr>
          <a:xfrm>
            <a:off x="736478" y="4037323"/>
            <a:ext cx="1170525" cy="22333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15" name="Strelica zakrivljena udesno 14"/>
          <p:cNvSpPr/>
          <p:nvPr/>
        </p:nvSpPr>
        <p:spPr>
          <a:xfrm rot="13113702">
            <a:off x="10155911" y="4465219"/>
            <a:ext cx="1170525" cy="22333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Tree>
    <p:custDataLst>
      <p:tags r:id="rId1"/>
    </p:custDataLst>
    <p:extLst>
      <p:ext uri="{BB962C8B-B14F-4D97-AF65-F5344CB8AC3E}">
        <p14:creationId xmlns:p14="http://schemas.microsoft.com/office/powerpoint/2010/main" val="19473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80">
                                          <p:stCondLst>
                                            <p:cond delay="0"/>
                                          </p:stCondLst>
                                        </p:cTn>
                                        <p:tgtEl>
                                          <p:spTgt spid="7"/>
                                        </p:tgtEl>
                                      </p:cBhvr>
                                    </p:animEffect>
                                    <p:anim calcmode="lin" valueType="num">
                                      <p:cBhvr>
                                        <p:cTn id="4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2" dur="26">
                                          <p:stCondLst>
                                            <p:cond delay="650"/>
                                          </p:stCondLst>
                                        </p:cTn>
                                        <p:tgtEl>
                                          <p:spTgt spid="7"/>
                                        </p:tgtEl>
                                      </p:cBhvr>
                                      <p:to x="100000" y="60000"/>
                                    </p:animScale>
                                    <p:animScale>
                                      <p:cBhvr>
                                        <p:cTn id="53" dur="166" decel="50000">
                                          <p:stCondLst>
                                            <p:cond delay="676"/>
                                          </p:stCondLst>
                                        </p:cTn>
                                        <p:tgtEl>
                                          <p:spTgt spid="7"/>
                                        </p:tgtEl>
                                      </p:cBhvr>
                                      <p:to x="100000" y="100000"/>
                                    </p:animScale>
                                    <p:animScale>
                                      <p:cBhvr>
                                        <p:cTn id="54" dur="26">
                                          <p:stCondLst>
                                            <p:cond delay="1312"/>
                                          </p:stCondLst>
                                        </p:cTn>
                                        <p:tgtEl>
                                          <p:spTgt spid="7"/>
                                        </p:tgtEl>
                                      </p:cBhvr>
                                      <p:to x="100000" y="80000"/>
                                    </p:animScale>
                                    <p:animScale>
                                      <p:cBhvr>
                                        <p:cTn id="55" dur="166" decel="50000">
                                          <p:stCondLst>
                                            <p:cond delay="1338"/>
                                          </p:stCondLst>
                                        </p:cTn>
                                        <p:tgtEl>
                                          <p:spTgt spid="7"/>
                                        </p:tgtEl>
                                      </p:cBhvr>
                                      <p:to x="100000" y="100000"/>
                                    </p:animScale>
                                    <p:animScale>
                                      <p:cBhvr>
                                        <p:cTn id="56" dur="26">
                                          <p:stCondLst>
                                            <p:cond delay="1642"/>
                                          </p:stCondLst>
                                        </p:cTn>
                                        <p:tgtEl>
                                          <p:spTgt spid="7"/>
                                        </p:tgtEl>
                                      </p:cBhvr>
                                      <p:to x="100000" y="90000"/>
                                    </p:animScale>
                                    <p:animScale>
                                      <p:cBhvr>
                                        <p:cTn id="57" dur="166" decel="50000">
                                          <p:stCondLst>
                                            <p:cond delay="1668"/>
                                          </p:stCondLst>
                                        </p:cTn>
                                        <p:tgtEl>
                                          <p:spTgt spid="7"/>
                                        </p:tgtEl>
                                      </p:cBhvr>
                                      <p:to x="100000" y="100000"/>
                                    </p:animScale>
                                    <p:animScale>
                                      <p:cBhvr>
                                        <p:cTn id="58" dur="26">
                                          <p:stCondLst>
                                            <p:cond delay="1808"/>
                                          </p:stCondLst>
                                        </p:cTn>
                                        <p:tgtEl>
                                          <p:spTgt spid="7"/>
                                        </p:tgtEl>
                                      </p:cBhvr>
                                      <p:to x="100000" y="95000"/>
                                    </p:animScale>
                                    <p:animScale>
                                      <p:cBhvr>
                                        <p:cTn id="59" dur="166" decel="50000">
                                          <p:stCondLst>
                                            <p:cond delay="1834"/>
                                          </p:stCondLst>
                                        </p:cTn>
                                        <p:tgtEl>
                                          <p:spTgt spid="7"/>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80">
                                          <p:stCondLst>
                                            <p:cond delay="0"/>
                                          </p:stCondLst>
                                        </p:cTn>
                                        <p:tgtEl>
                                          <p:spTgt spid="11"/>
                                        </p:tgtEl>
                                      </p:cBhvr>
                                    </p:animEffect>
                                    <p:anim calcmode="lin" valueType="num">
                                      <p:cBhvr>
                                        <p:cTn id="6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8" dur="26">
                                          <p:stCondLst>
                                            <p:cond delay="650"/>
                                          </p:stCondLst>
                                        </p:cTn>
                                        <p:tgtEl>
                                          <p:spTgt spid="11"/>
                                        </p:tgtEl>
                                      </p:cBhvr>
                                      <p:to x="100000" y="60000"/>
                                    </p:animScale>
                                    <p:animScale>
                                      <p:cBhvr>
                                        <p:cTn id="69" dur="166" decel="50000">
                                          <p:stCondLst>
                                            <p:cond delay="676"/>
                                          </p:stCondLst>
                                        </p:cTn>
                                        <p:tgtEl>
                                          <p:spTgt spid="11"/>
                                        </p:tgtEl>
                                      </p:cBhvr>
                                      <p:to x="100000" y="100000"/>
                                    </p:animScale>
                                    <p:animScale>
                                      <p:cBhvr>
                                        <p:cTn id="70" dur="26">
                                          <p:stCondLst>
                                            <p:cond delay="1312"/>
                                          </p:stCondLst>
                                        </p:cTn>
                                        <p:tgtEl>
                                          <p:spTgt spid="11"/>
                                        </p:tgtEl>
                                      </p:cBhvr>
                                      <p:to x="100000" y="80000"/>
                                    </p:animScale>
                                    <p:animScale>
                                      <p:cBhvr>
                                        <p:cTn id="71" dur="166" decel="50000">
                                          <p:stCondLst>
                                            <p:cond delay="1338"/>
                                          </p:stCondLst>
                                        </p:cTn>
                                        <p:tgtEl>
                                          <p:spTgt spid="11"/>
                                        </p:tgtEl>
                                      </p:cBhvr>
                                      <p:to x="100000" y="100000"/>
                                    </p:animScale>
                                    <p:animScale>
                                      <p:cBhvr>
                                        <p:cTn id="72" dur="26">
                                          <p:stCondLst>
                                            <p:cond delay="1642"/>
                                          </p:stCondLst>
                                        </p:cTn>
                                        <p:tgtEl>
                                          <p:spTgt spid="11"/>
                                        </p:tgtEl>
                                      </p:cBhvr>
                                      <p:to x="100000" y="90000"/>
                                    </p:animScale>
                                    <p:animScale>
                                      <p:cBhvr>
                                        <p:cTn id="73" dur="166" decel="50000">
                                          <p:stCondLst>
                                            <p:cond delay="1668"/>
                                          </p:stCondLst>
                                        </p:cTn>
                                        <p:tgtEl>
                                          <p:spTgt spid="11"/>
                                        </p:tgtEl>
                                      </p:cBhvr>
                                      <p:to x="100000" y="100000"/>
                                    </p:animScale>
                                    <p:animScale>
                                      <p:cBhvr>
                                        <p:cTn id="74" dur="26">
                                          <p:stCondLst>
                                            <p:cond delay="1808"/>
                                          </p:stCondLst>
                                        </p:cTn>
                                        <p:tgtEl>
                                          <p:spTgt spid="11"/>
                                        </p:tgtEl>
                                      </p:cBhvr>
                                      <p:to x="100000" y="95000"/>
                                    </p:animScale>
                                    <p:animScale>
                                      <p:cBhvr>
                                        <p:cTn id="75" dur="166" decel="50000">
                                          <p:stCondLst>
                                            <p:cond delay="1834"/>
                                          </p:stCondLst>
                                        </p:cTn>
                                        <p:tgtEl>
                                          <p:spTgt spid="11"/>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down)">
                                      <p:cBhvr>
                                        <p:cTn id="85" dur="580">
                                          <p:stCondLst>
                                            <p:cond delay="0"/>
                                          </p:stCondLst>
                                        </p:cTn>
                                        <p:tgtEl>
                                          <p:spTgt spid="8"/>
                                        </p:tgtEl>
                                      </p:cBhvr>
                                    </p:animEffect>
                                    <p:anim calcmode="lin" valueType="num">
                                      <p:cBhvr>
                                        <p:cTn id="8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1" dur="26">
                                          <p:stCondLst>
                                            <p:cond delay="650"/>
                                          </p:stCondLst>
                                        </p:cTn>
                                        <p:tgtEl>
                                          <p:spTgt spid="8"/>
                                        </p:tgtEl>
                                      </p:cBhvr>
                                      <p:to x="100000" y="60000"/>
                                    </p:animScale>
                                    <p:animScale>
                                      <p:cBhvr>
                                        <p:cTn id="92" dur="166" decel="50000">
                                          <p:stCondLst>
                                            <p:cond delay="676"/>
                                          </p:stCondLst>
                                        </p:cTn>
                                        <p:tgtEl>
                                          <p:spTgt spid="8"/>
                                        </p:tgtEl>
                                      </p:cBhvr>
                                      <p:to x="100000" y="100000"/>
                                    </p:animScale>
                                    <p:animScale>
                                      <p:cBhvr>
                                        <p:cTn id="93" dur="26">
                                          <p:stCondLst>
                                            <p:cond delay="1312"/>
                                          </p:stCondLst>
                                        </p:cTn>
                                        <p:tgtEl>
                                          <p:spTgt spid="8"/>
                                        </p:tgtEl>
                                      </p:cBhvr>
                                      <p:to x="100000" y="80000"/>
                                    </p:animScale>
                                    <p:animScale>
                                      <p:cBhvr>
                                        <p:cTn id="94" dur="166" decel="50000">
                                          <p:stCondLst>
                                            <p:cond delay="1338"/>
                                          </p:stCondLst>
                                        </p:cTn>
                                        <p:tgtEl>
                                          <p:spTgt spid="8"/>
                                        </p:tgtEl>
                                      </p:cBhvr>
                                      <p:to x="100000" y="100000"/>
                                    </p:animScale>
                                    <p:animScale>
                                      <p:cBhvr>
                                        <p:cTn id="95" dur="26">
                                          <p:stCondLst>
                                            <p:cond delay="1642"/>
                                          </p:stCondLst>
                                        </p:cTn>
                                        <p:tgtEl>
                                          <p:spTgt spid="8"/>
                                        </p:tgtEl>
                                      </p:cBhvr>
                                      <p:to x="100000" y="90000"/>
                                    </p:animScale>
                                    <p:animScale>
                                      <p:cBhvr>
                                        <p:cTn id="96" dur="166" decel="50000">
                                          <p:stCondLst>
                                            <p:cond delay="1668"/>
                                          </p:stCondLst>
                                        </p:cTn>
                                        <p:tgtEl>
                                          <p:spTgt spid="8"/>
                                        </p:tgtEl>
                                      </p:cBhvr>
                                      <p:to x="100000" y="100000"/>
                                    </p:animScale>
                                    <p:animScale>
                                      <p:cBhvr>
                                        <p:cTn id="97" dur="26">
                                          <p:stCondLst>
                                            <p:cond delay="1808"/>
                                          </p:stCondLst>
                                        </p:cTn>
                                        <p:tgtEl>
                                          <p:spTgt spid="8"/>
                                        </p:tgtEl>
                                      </p:cBhvr>
                                      <p:to x="100000" y="95000"/>
                                    </p:animScale>
                                    <p:animScale>
                                      <p:cBhvr>
                                        <p:cTn id="98" dur="166" decel="50000">
                                          <p:stCondLst>
                                            <p:cond delay="1834"/>
                                          </p:stCondLst>
                                        </p:cTn>
                                        <p:tgtEl>
                                          <p:spTgt spid="8"/>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down)">
                                      <p:cBhvr>
                                        <p:cTn id="101" dur="580">
                                          <p:stCondLst>
                                            <p:cond delay="0"/>
                                          </p:stCondLst>
                                        </p:cTn>
                                        <p:tgtEl>
                                          <p:spTgt spid="12"/>
                                        </p:tgtEl>
                                      </p:cBhvr>
                                    </p:animEffect>
                                    <p:anim calcmode="lin" valueType="num">
                                      <p:cBhvr>
                                        <p:cTn id="10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7" dur="26">
                                          <p:stCondLst>
                                            <p:cond delay="650"/>
                                          </p:stCondLst>
                                        </p:cTn>
                                        <p:tgtEl>
                                          <p:spTgt spid="12"/>
                                        </p:tgtEl>
                                      </p:cBhvr>
                                      <p:to x="100000" y="60000"/>
                                    </p:animScale>
                                    <p:animScale>
                                      <p:cBhvr>
                                        <p:cTn id="108" dur="166" decel="50000">
                                          <p:stCondLst>
                                            <p:cond delay="676"/>
                                          </p:stCondLst>
                                        </p:cTn>
                                        <p:tgtEl>
                                          <p:spTgt spid="12"/>
                                        </p:tgtEl>
                                      </p:cBhvr>
                                      <p:to x="100000" y="100000"/>
                                    </p:animScale>
                                    <p:animScale>
                                      <p:cBhvr>
                                        <p:cTn id="109" dur="26">
                                          <p:stCondLst>
                                            <p:cond delay="1312"/>
                                          </p:stCondLst>
                                        </p:cTn>
                                        <p:tgtEl>
                                          <p:spTgt spid="12"/>
                                        </p:tgtEl>
                                      </p:cBhvr>
                                      <p:to x="100000" y="80000"/>
                                    </p:animScale>
                                    <p:animScale>
                                      <p:cBhvr>
                                        <p:cTn id="110" dur="166" decel="50000">
                                          <p:stCondLst>
                                            <p:cond delay="1338"/>
                                          </p:stCondLst>
                                        </p:cTn>
                                        <p:tgtEl>
                                          <p:spTgt spid="12"/>
                                        </p:tgtEl>
                                      </p:cBhvr>
                                      <p:to x="100000" y="100000"/>
                                    </p:animScale>
                                    <p:animScale>
                                      <p:cBhvr>
                                        <p:cTn id="111" dur="26">
                                          <p:stCondLst>
                                            <p:cond delay="1642"/>
                                          </p:stCondLst>
                                        </p:cTn>
                                        <p:tgtEl>
                                          <p:spTgt spid="12"/>
                                        </p:tgtEl>
                                      </p:cBhvr>
                                      <p:to x="100000" y="90000"/>
                                    </p:animScale>
                                    <p:animScale>
                                      <p:cBhvr>
                                        <p:cTn id="112" dur="166" decel="50000">
                                          <p:stCondLst>
                                            <p:cond delay="1668"/>
                                          </p:stCondLst>
                                        </p:cTn>
                                        <p:tgtEl>
                                          <p:spTgt spid="12"/>
                                        </p:tgtEl>
                                      </p:cBhvr>
                                      <p:to x="100000" y="100000"/>
                                    </p:animScale>
                                    <p:animScale>
                                      <p:cBhvr>
                                        <p:cTn id="113" dur="26">
                                          <p:stCondLst>
                                            <p:cond delay="1808"/>
                                          </p:stCondLst>
                                        </p:cTn>
                                        <p:tgtEl>
                                          <p:spTgt spid="12"/>
                                        </p:tgtEl>
                                      </p:cBhvr>
                                      <p:to x="100000" y="95000"/>
                                    </p:animScale>
                                    <p:animScale>
                                      <p:cBhvr>
                                        <p:cTn id="114" dur="166" decel="50000">
                                          <p:stCondLst>
                                            <p:cond delay="1834"/>
                                          </p:stCondLst>
                                        </p:cTn>
                                        <p:tgtEl>
                                          <p:spTgt spid="12"/>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wipe(up)">
                                      <p:cBhvr>
                                        <p:cTn id="1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56753" y="129872"/>
            <a:ext cx="8911687" cy="1280890"/>
          </a:xfrm>
        </p:spPr>
        <p:txBody>
          <a:bodyPr/>
          <a:lstStyle/>
          <a:p>
            <a:r>
              <a:rPr lang="hr-HR" dirty="0" smtClean="0"/>
              <a:t>STVARANJE DOBRIH NAVIKA I DUGOTRAJNOG ZNANJA</a:t>
            </a:r>
            <a:endParaRPr lang="hr-HR" dirty="0"/>
          </a:p>
        </p:txBody>
      </p:sp>
      <p:pic>
        <p:nvPicPr>
          <p:cNvPr id="4" name="Rezervirano mjesto sadržaja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56753" y="3500439"/>
            <a:ext cx="2706688" cy="2857500"/>
          </a:xfrm>
        </p:spPr>
      </p:pic>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533" y="1266059"/>
            <a:ext cx="5897639" cy="5897639"/>
          </a:xfrm>
          <a:prstGeom prst="rect">
            <a:avLst/>
          </a:prstGeom>
        </p:spPr>
      </p:pic>
      <p:sp>
        <p:nvSpPr>
          <p:cNvPr id="3" name="Pravokutnik 2"/>
          <p:cNvSpPr/>
          <p:nvPr/>
        </p:nvSpPr>
        <p:spPr>
          <a:xfrm>
            <a:off x="7956156" y="2394549"/>
            <a:ext cx="2612284" cy="4175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solidFill>
                  <a:schemeClr val="accent1">
                    <a:lumMod val="75000"/>
                  </a:schemeClr>
                </a:solidFill>
              </a:rPr>
              <a:t>Postavljajući se u ulogu edukatora prema ostalima u svojoj zajednici, učenik se osjeća korisno, a istraživanjem samostalno upotpunjuje svoje znanje</a:t>
            </a:r>
          </a:p>
        </p:txBody>
      </p:sp>
    </p:spTree>
    <p:custDataLst>
      <p:tags r:id="rId1"/>
    </p:custDataLst>
    <p:extLst>
      <p:ext uri="{BB962C8B-B14F-4D97-AF65-F5344CB8AC3E}">
        <p14:creationId xmlns:p14="http://schemas.microsoft.com/office/powerpoint/2010/main" val="697612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Informacijski Sustav #</a:t>
            </a:r>
            <a:r>
              <a:rPr lang="hr-HR" dirty="0" err="1" smtClean="0"/>
              <a:t>ekokvart</a:t>
            </a:r>
            <a:endParaRPr lang="hr-HR" dirty="0"/>
          </a:p>
        </p:txBody>
      </p:sp>
      <p:sp>
        <p:nvSpPr>
          <p:cNvPr id="3" name="Rezervirano mjesto sadržaja 2"/>
          <p:cNvSpPr>
            <a:spLocks noGrp="1"/>
          </p:cNvSpPr>
          <p:nvPr>
            <p:ph idx="1"/>
          </p:nvPr>
        </p:nvSpPr>
        <p:spPr>
          <a:xfrm>
            <a:off x="2236285" y="1668379"/>
            <a:ext cx="8915400" cy="3777622"/>
          </a:xfrm>
        </p:spPr>
        <p:txBody>
          <a:bodyPr>
            <a:normAutofit/>
          </a:bodyPr>
          <a:lstStyle/>
          <a:p>
            <a:r>
              <a:rPr lang="hr-HR" sz="2400" dirty="0"/>
              <a:t> U okviru projekta zamišljena je izrada geografskog informacijskog sustava kojeg smo nazvali #</a:t>
            </a:r>
            <a:r>
              <a:rPr lang="hr-HR" sz="2400" dirty="0" err="1"/>
              <a:t>ekokvart</a:t>
            </a:r>
            <a:r>
              <a:rPr lang="hr-HR" sz="2400" dirty="0"/>
              <a:t> </a:t>
            </a:r>
            <a:endParaRPr lang="hr-HR" sz="2400" dirty="0" smtClean="0"/>
          </a:p>
          <a:p>
            <a:r>
              <a:rPr lang="hr-HR" sz="2400" b="1" dirty="0" smtClean="0"/>
              <a:t>CILJ </a:t>
            </a:r>
          </a:p>
          <a:p>
            <a:pPr lvl="1"/>
            <a:r>
              <a:rPr lang="hr-HR" sz="2400" dirty="0" smtClean="0"/>
              <a:t>Spremanje i prikaz </a:t>
            </a:r>
            <a:r>
              <a:rPr lang="hr-HR" sz="2400" dirty="0"/>
              <a:t>prikupljenih fotografija i drugih multimedijskih podataka u </a:t>
            </a:r>
            <a:r>
              <a:rPr lang="hr-HR" sz="2400" dirty="0" smtClean="0"/>
              <a:t>prostoru</a:t>
            </a:r>
          </a:p>
          <a:p>
            <a:pPr lvl="1"/>
            <a:r>
              <a:rPr lang="hr-HR" sz="2400" dirty="0" smtClean="0"/>
              <a:t>Planirano </a:t>
            </a:r>
            <a:r>
              <a:rPr lang="hr-HR" sz="2400" dirty="0"/>
              <a:t>je korištenje dostupne platforme </a:t>
            </a:r>
            <a:r>
              <a:rPr lang="hr-HR" sz="2400" dirty="0" smtClean="0"/>
              <a:t>kao </a:t>
            </a:r>
            <a:r>
              <a:rPr lang="hr-HR" sz="2400" dirty="0"/>
              <a:t>osnove našeg informacijskog sustava #</a:t>
            </a:r>
            <a:r>
              <a:rPr lang="hr-HR" sz="2400" dirty="0" err="1"/>
              <a:t>ekokvart</a:t>
            </a:r>
            <a:r>
              <a:rPr lang="hr-HR" sz="2400" dirty="0"/>
              <a:t>. </a:t>
            </a:r>
            <a:endParaRPr lang="hr-HR" sz="2400" dirty="0" smtClean="0"/>
          </a:p>
          <a:p>
            <a:pPr lvl="1"/>
            <a:r>
              <a:rPr lang="hr-HR" sz="2400" dirty="0" smtClean="0"/>
              <a:t>koristio </a:t>
            </a:r>
            <a:r>
              <a:rPr lang="hr-HR" sz="2400" dirty="0"/>
              <a:t>bi </a:t>
            </a:r>
            <a:r>
              <a:rPr lang="hr-HR" sz="2400" dirty="0" err="1" smtClean="0"/>
              <a:t>OpenStreetMaps</a:t>
            </a:r>
            <a:r>
              <a:rPr lang="hr-HR" sz="2400" dirty="0" smtClean="0"/>
              <a:t>.</a:t>
            </a:r>
          </a:p>
        </p:txBody>
      </p:sp>
    </p:spTree>
    <p:custDataLst>
      <p:tags r:id="rId1"/>
    </p:custDataLst>
    <p:extLst>
      <p:ext uri="{BB962C8B-B14F-4D97-AF65-F5344CB8AC3E}">
        <p14:creationId xmlns:p14="http://schemas.microsoft.com/office/powerpoint/2010/main" val="777959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Informacijska infrastruktura sustava #</a:t>
            </a:r>
            <a:r>
              <a:rPr lang="hr-HR" dirty="0" err="1"/>
              <a:t>ekokvart</a:t>
            </a:r>
            <a:endParaRPr lang="hr-HR" dirty="0"/>
          </a:p>
        </p:txBody>
      </p:sp>
      <p:sp>
        <p:nvSpPr>
          <p:cNvPr id="3" name="Rezervirano mjesto sadržaja 2"/>
          <p:cNvSpPr>
            <a:spLocks noGrp="1"/>
          </p:cNvSpPr>
          <p:nvPr>
            <p:ph idx="1"/>
          </p:nvPr>
        </p:nvSpPr>
        <p:spPr/>
        <p:txBody>
          <a:bodyPr>
            <a:noAutofit/>
          </a:bodyPr>
          <a:lstStyle/>
          <a:p>
            <a:r>
              <a:rPr lang="hr-HR" sz="2400" dirty="0" smtClean="0"/>
              <a:t>baza </a:t>
            </a:r>
            <a:r>
              <a:rPr lang="hr-HR" sz="2400" dirty="0"/>
              <a:t>podataka za pohranu prikupljenih </a:t>
            </a:r>
            <a:r>
              <a:rPr lang="hr-HR" sz="2400" dirty="0" smtClean="0"/>
              <a:t>podatka</a:t>
            </a:r>
          </a:p>
          <a:p>
            <a:r>
              <a:rPr lang="hr-HR" sz="2400" dirty="0" smtClean="0"/>
              <a:t>podsustava </a:t>
            </a:r>
            <a:r>
              <a:rPr lang="hr-HR" sz="2400" dirty="0"/>
              <a:t>za povezivanje s kartama dostupnih kroz </a:t>
            </a:r>
            <a:r>
              <a:rPr lang="hr-HR" sz="2400" dirty="0" err="1" smtClean="0"/>
              <a:t>OpenStreetMaps</a:t>
            </a:r>
            <a:endParaRPr lang="hr-HR" sz="2400" dirty="0"/>
          </a:p>
          <a:p>
            <a:r>
              <a:rPr lang="hr-HR" sz="2400" dirty="0" smtClean="0"/>
              <a:t>web </a:t>
            </a:r>
            <a:r>
              <a:rPr lang="hr-HR" sz="2400" dirty="0"/>
              <a:t>orijentiran sustav koji pruža mogućnost pristupa kroz </a:t>
            </a:r>
            <a:r>
              <a:rPr lang="hr-HR" sz="2400" dirty="0" err="1"/>
              <a:t>responzivnu</a:t>
            </a:r>
            <a:r>
              <a:rPr lang="hr-HR" sz="2400" dirty="0"/>
              <a:t> web </a:t>
            </a:r>
            <a:r>
              <a:rPr lang="hr-HR" sz="2400" dirty="0" smtClean="0"/>
              <a:t>stranicu</a:t>
            </a:r>
          </a:p>
          <a:p>
            <a:r>
              <a:rPr lang="hr-HR" sz="2400" dirty="0" smtClean="0"/>
              <a:t>sustav </a:t>
            </a:r>
            <a:r>
              <a:rPr lang="hr-HR" sz="2400" dirty="0"/>
              <a:t>se sastoji od dva osnovna dijela: korisnički dio i učenički </a:t>
            </a:r>
            <a:r>
              <a:rPr lang="hr-HR" sz="2400" dirty="0" smtClean="0"/>
              <a:t>dio</a:t>
            </a:r>
          </a:p>
          <a:p>
            <a:r>
              <a:rPr lang="hr-HR" sz="2400" dirty="0" smtClean="0"/>
              <a:t>Učenički </a:t>
            </a:r>
            <a:r>
              <a:rPr lang="hr-HR" sz="2400" dirty="0"/>
              <a:t>dio omogućava administraciju te postavljanja </a:t>
            </a:r>
            <a:r>
              <a:rPr lang="hr-HR" sz="2400" dirty="0" err="1"/>
              <a:t>geolokacijskih</a:t>
            </a:r>
            <a:r>
              <a:rPr lang="hr-HR" sz="2400" dirty="0"/>
              <a:t> </a:t>
            </a:r>
            <a:r>
              <a:rPr lang="hr-HR" sz="2400" dirty="0" smtClean="0"/>
              <a:t>oznaka</a:t>
            </a:r>
            <a:endParaRPr lang="hr-HR" sz="2400" dirty="0"/>
          </a:p>
          <a:p>
            <a:endParaRPr lang="hr-HR" sz="2400" dirty="0"/>
          </a:p>
        </p:txBody>
      </p:sp>
    </p:spTree>
    <p:custDataLst>
      <p:tags r:id="rId1"/>
    </p:custDataLst>
    <p:extLst>
      <p:ext uri="{BB962C8B-B14F-4D97-AF65-F5344CB8AC3E}">
        <p14:creationId xmlns:p14="http://schemas.microsoft.com/office/powerpoint/2010/main" val="24985995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amen">
  <a:themeElements>
    <a:clrScheme name="Pramen">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Pram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am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260</TotalTime>
  <Words>2825</Words>
  <Application>Microsoft Office PowerPoint</Application>
  <PresentationFormat>Widescreen</PresentationFormat>
  <Paragraphs>171</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Wingdings 3</vt:lpstr>
      <vt:lpstr>Pramen</vt:lpstr>
      <vt:lpstr>Školski #digitalni eko čuvari - tagirajmo #otpad</vt:lpstr>
      <vt:lpstr>Školarci aktivni ekočuvari</vt:lpstr>
      <vt:lpstr>Organizacija kurikuluma nastavnoga predmeta Priroda i društvo </vt:lpstr>
      <vt:lpstr>Plan gospodarenja otpadom za Republiku Hrvatsku </vt:lpstr>
      <vt:lpstr>Cilj projekta</vt:lpstr>
      <vt:lpstr>POTIČU STANOVNIKE SVOJE LOKALNE ZAJEDNICE DA VODE RAČUNA O ODLAGANJU OTPADA</vt:lpstr>
      <vt:lpstr>STVARANJE DOBRIH NAVIKA I DUGOTRAJNOG ZNANJA</vt:lpstr>
      <vt:lpstr>Informacijski Sustav #ekokvart</vt:lpstr>
      <vt:lpstr>Informacijska infrastruktura sustava #ekokvart</vt:lpstr>
      <vt:lpstr>Informacijski Sustav #ekokvart - učenici</vt:lpstr>
      <vt:lpstr>Informacijski Sustav #ekokvart - građani</vt:lpstr>
      <vt:lpstr>TIJEK PROJEKTA</vt:lpstr>
      <vt:lpstr>TIJEK PROJEKTA</vt:lpstr>
      <vt:lpstr>TIJEK PROJEKTA</vt:lpstr>
      <vt:lpstr>TIJEK PROJEKTA – 2. FAZA</vt:lpstr>
      <vt:lpstr>TIJEK PROJEKTA – 3. FAZA</vt:lpstr>
      <vt:lpstr>Rad s učenicima - dnevnik zapažanja </vt:lpstr>
      <vt:lpstr>Rad s učenicima - dnevnik zapažanja</vt:lpstr>
      <vt:lpstr>Rad s učenicima - dnevnik zapažanja</vt:lpstr>
      <vt:lpstr>POTICAJ NASTAVKU PROJEKTA</vt:lpstr>
      <vt:lpstr>POTICAJ NASTAVKU PROJEKTA</vt:lpstr>
      <vt:lpstr>ZAKLJUČAK</vt:lpstr>
      <vt:lpstr>PowerPoint Presentation</vt:lpstr>
      <vt:lpstr>Mi smo tu samo da pomognemo i usmjerimo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Školski #digitalni eko čuvari - tagirajmo #otpad</dc:title>
  <dc:creator>Windows User</dc:creator>
  <cp:lastModifiedBy>MIRENA MALJKOVIĆ</cp:lastModifiedBy>
  <cp:revision>33</cp:revision>
  <dcterms:created xsi:type="dcterms:W3CDTF">2019-10-17T13:55:25Z</dcterms:created>
  <dcterms:modified xsi:type="dcterms:W3CDTF">2019-10-22T09:11:42Z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E9FFE5CD-6053-4A05-8E29-ECA97DC09F17</vt:lpwstr>
  </property>
  <property fmtid="{D5CDD505-2E9C-101B-9397-08002B2CF9AE}" pid="3" name="ArticulatePath">
    <vt:lpwstr>Skolski_digitalni_eko_cuvari-tagirajmo_otpad</vt:lpwstr>
  </property>
</Properties>
</file>