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7" r:id="rId9"/>
    <p:sldId id="263" r:id="rId10"/>
    <p:sldId id="268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/>
    <p:restoredTop sz="95934"/>
  </p:normalViewPr>
  <p:slideViewPr>
    <p:cSldViewPr snapToGrid="0" snapToObjects="1">
      <p:cViewPr varScale="1">
        <p:scale>
          <a:sx n="115" d="100"/>
          <a:sy n="115" d="100"/>
        </p:scale>
        <p:origin x="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-icons.net/lorc/originals/two-shadow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ame-icons.net/lorc/originals/two-shadows.htm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ame-icons.net/lorc/originals/two-shadows.htm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-icons.net/lorc/originals/two-shadow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XYalLlGdC5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-icons.net/lorc/originals/two-shadow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ko/%EB%8F%8B%EB%B3%B4%EA%B8%B0-%EC%9C%A0%EB%A6%AC-%EC%95%84%EC%9D%B4%EC%BD%98-nero-%EB%B2%A1%ED%84%B0-%EC%8A%A4%ED%83%80%EC%9D%BC-%EA%B2%80%EC%83%89-%EC%A1%B0%EC%82%AC-1093184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hyperlink" Target="https://game-icons.net/lorc/originals/two-shadows.html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ame-icons.net/lorc/originals/two-shadow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game-icons.net/lorc/originals/two-shadows.htm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e-icons.net/lorc/originals/two-shadows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ame-icons.net/lorc/originals/two-shadows.htm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ame-icons.net/lorc/originals/two-shadows.htm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ame-icons.net/lorc/originals/two-shadows.htm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76FD8-FD97-DB40-98A3-E1430A164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/>
              <a:t>Jobshadowing</a:t>
            </a:r>
            <a:r>
              <a:rPr lang="hr-HR" dirty="0"/>
              <a:t> u našoj učionici </a:t>
            </a:r>
            <a:br>
              <a:rPr lang="hr-HR" dirty="0"/>
            </a:br>
            <a:r>
              <a:rPr lang="hr-HR" dirty="0"/>
              <a:t>- </a:t>
            </a:r>
            <a:br>
              <a:rPr lang="hr-HR" dirty="0"/>
            </a:br>
            <a:r>
              <a:rPr lang="hr-HR" dirty="0"/>
              <a:t>nova iskustva u podučavanju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627C3-BC73-E948-81B2-F6DFD8D5C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0739" y="5363737"/>
            <a:ext cx="6015882" cy="1154251"/>
          </a:xfrm>
        </p:spPr>
        <p:txBody>
          <a:bodyPr>
            <a:normAutofit fontScale="92500" lnSpcReduction="20000"/>
          </a:bodyPr>
          <a:lstStyle/>
          <a:p>
            <a:endParaRPr lang="hr-HR" sz="2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Ivana </a:t>
            </a:r>
            <a:r>
              <a:rPr lang="hr-HR" sz="2400" dirty="0" err="1">
                <a:solidFill>
                  <a:schemeClr val="bg2">
                    <a:lumMod val="50000"/>
                  </a:schemeClr>
                </a:solidFill>
              </a:rPr>
              <a:t>Bokavšek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, prof. engleskog i talijanskog jezika</a:t>
            </a:r>
          </a:p>
          <a:p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OŠ </a:t>
            </a:r>
            <a:r>
              <a:rPr lang="hr-HR" sz="2400" dirty="0" err="1">
                <a:solidFill>
                  <a:schemeClr val="bg2">
                    <a:lumMod val="50000"/>
                  </a:schemeClr>
                </a:solidFill>
              </a:rPr>
              <a:t>Spinut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, Split</a:t>
            </a:r>
          </a:p>
          <a:p>
            <a:endParaRPr lang="hr-HR" dirty="0"/>
          </a:p>
        </p:txBody>
      </p:sp>
      <p:pic>
        <p:nvPicPr>
          <p:cNvPr id="16" name="Picture 15" descr="Two shadows icon | Game-icons.net">
            <a:extLst>
              <a:ext uri="{FF2B5EF4-FFF2-40B4-BE49-F238E27FC236}">
                <a16:creationId xmlns:a16="http://schemas.microsoft.com/office/drawing/2014/main" id="{8508BD5F-AA98-934E-8621-1D5E29AAD6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94427" y="760592"/>
            <a:ext cx="4603145" cy="46031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23E01D-6728-CB48-8545-1CBF456346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56118" y="5363737"/>
            <a:ext cx="2608452" cy="137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28981-C5A2-F547-AF51-D2C827E4791D}"/>
              </a:ext>
            </a:extLst>
          </p:cNvPr>
          <p:cNvSpPr txBox="1"/>
          <p:nvPr/>
        </p:nvSpPr>
        <p:spPr>
          <a:xfrm>
            <a:off x="1172363" y="524107"/>
            <a:ext cx="9847274" cy="858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Od 2017. – studeni 2019. u OŠ </a:t>
            </a:r>
            <a:r>
              <a:rPr lang="hr-HR" sz="2400" dirty="0" err="1"/>
              <a:t>Spinut</a:t>
            </a:r>
            <a:r>
              <a:rPr lang="hr-HR" sz="2400" dirty="0"/>
              <a:t> održano je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r-HR" sz="2400" dirty="0"/>
              <a:t> </a:t>
            </a:r>
            <a:r>
              <a:rPr lang="hr-HR" sz="2400" dirty="0" err="1"/>
              <a:t>jobshadowing</a:t>
            </a:r>
            <a:r>
              <a:rPr lang="hr-HR" sz="2400" dirty="0"/>
              <a:t> posjeta</a:t>
            </a:r>
          </a:p>
          <a:p>
            <a:pPr algn="ctr"/>
            <a:r>
              <a:rPr lang="hr-HR" sz="2400" dirty="0"/>
              <a:t>Zemlje: Poljska, Španjolska, Rumunjska, Slovačka, Irska, Srbija, Litva i Italija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EABBC-EA04-E54E-9F23-BED19852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07" y="1591835"/>
            <a:ext cx="4230029" cy="3172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1741E3-9E05-EB49-8F68-9569B7AE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776" y="3454088"/>
            <a:ext cx="4230029" cy="3172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EAFF4B-F13B-D84B-97C4-E9209285B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052" y="1984917"/>
            <a:ext cx="2468208" cy="4683512"/>
          </a:xfrm>
          <a:prstGeom prst="rect">
            <a:avLst/>
          </a:prstGeom>
        </p:spPr>
      </p:pic>
      <p:pic>
        <p:nvPicPr>
          <p:cNvPr id="4" name="Picture 3" descr="Two shadows icon | Game-icons.net">
            <a:extLst>
              <a:ext uri="{FF2B5EF4-FFF2-40B4-BE49-F238E27FC236}">
                <a16:creationId xmlns:a16="http://schemas.microsoft.com/office/drawing/2014/main" id="{B3BA4FDC-896B-364E-83B1-F539FCB0D7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73706" y="1028409"/>
            <a:ext cx="2375503" cy="23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3202-8884-2C4A-826E-4E4BA2C7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7211"/>
            <a:ext cx="7729728" cy="1188720"/>
          </a:xfrm>
        </p:spPr>
        <p:txBody>
          <a:bodyPr/>
          <a:lstStyle/>
          <a:p>
            <a:r>
              <a:rPr lang="hr-HR" dirty="0"/>
              <a:t>Školska godina 2019./</a:t>
            </a:r>
            <a:r>
              <a:rPr lang="hr-HR"/>
              <a:t>2020 </a:t>
            </a:r>
            <a:br>
              <a:rPr lang="hr-HR"/>
            </a:br>
            <a:r>
              <a:rPr lang="hr-HR"/>
              <a:t>to </a:t>
            </a:r>
            <a:r>
              <a:rPr lang="hr-HR" dirty="0" err="1"/>
              <a:t>be</a:t>
            </a:r>
            <a:r>
              <a:rPr lang="hr-HR" dirty="0"/>
              <a:t> </a:t>
            </a:r>
            <a:r>
              <a:rPr lang="hr-HR" dirty="0" err="1"/>
              <a:t>continued</a:t>
            </a:r>
            <a:r>
              <a:rPr lang="hr-HR" dirty="0"/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3BF3C-3B7F-0D4C-8954-DE114255E2E1}"/>
              </a:ext>
            </a:extLst>
          </p:cNvPr>
          <p:cNvSpPr/>
          <p:nvPr/>
        </p:nvSpPr>
        <p:spPr>
          <a:xfrm>
            <a:off x="8037642" y="2300779"/>
            <a:ext cx="236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Učiteljice iz Italije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7C94F-1A0D-C146-B7B3-1FDF8BA3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40" y="3774004"/>
            <a:ext cx="3720792" cy="27905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E0AD5F-DA84-184A-A92B-E86AFA789741}"/>
              </a:ext>
            </a:extLst>
          </p:cNvPr>
          <p:cNvSpPr/>
          <p:nvPr/>
        </p:nvSpPr>
        <p:spPr>
          <a:xfrm>
            <a:off x="1080693" y="3312339"/>
            <a:ext cx="2300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/>
              <a:t>Učiteljice iz Litve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FDDF3-0ACA-A945-B0D1-D56E46A3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00" y="2933292"/>
            <a:ext cx="5272349" cy="3631306"/>
          </a:xfrm>
          <a:prstGeom prst="rect">
            <a:avLst/>
          </a:prstGeom>
        </p:spPr>
      </p:pic>
      <p:pic>
        <p:nvPicPr>
          <p:cNvPr id="12" name="Picture 11" descr="Two shadows icon | Game-icons.net">
            <a:extLst>
              <a:ext uri="{FF2B5EF4-FFF2-40B4-BE49-F238E27FC236}">
                <a16:creationId xmlns:a16="http://schemas.microsoft.com/office/drawing/2014/main" id="{F0539434-D867-3946-8B07-A9E367E3F2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61855" y="3609109"/>
            <a:ext cx="3071091" cy="30710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C33762-3C09-1F46-9DEE-B7D092A1E538}"/>
              </a:ext>
            </a:extLst>
          </p:cNvPr>
          <p:cNvSpPr txBox="1"/>
          <p:nvPr/>
        </p:nvSpPr>
        <p:spPr>
          <a:xfrm>
            <a:off x="2152186" y="1772416"/>
            <a:ext cx="4252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LISTOPAD - 2 posjete: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4077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83FE3-A442-6E4B-8686-0A0353DB2017}"/>
              </a:ext>
            </a:extLst>
          </p:cNvPr>
          <p:cNvSpPr txBox="1"/>
          <p:nvPr/>
        </p:nvSpPr>
        <p:spPr>
          <a:xfrm>
            <a:off x="447288" y="1407727"/>
            <a:ext cx="11528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Otvaranjem svojih vrata učionice učimo, podučavamo i postajemo bolji učitelji</a:t>
            </a:r>
            <a:r>
              <a:rPr lang="hr-HR" sz="24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CF232-5771-9E4D-B9D6-164F25B35F2A}"/>
              </a:ext>
            </a:extLst>
          </p:cNvPr>
          <p:cNvSpPr/>
          <p:nvPr/>
        </p:nvSpPr>
        <p:spPr>
          <a:xfrm>
            <a:off x="4066349" y="3244334"/>
            <a:ext cx="34050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/>
              <a:t>Hvala na pažnji!</a:t>
            </a:r>
          </a:p>
        </p:txBody>
      </p:sp>
      <p:pic>
        <p:nvPicPr>
          <p:cNvPr id="6" name="Picture 5" descr="Two shadows icon | Game-icons.net">
            <a:extLst>
              <a:ext uri="{FF2B5EF4-FFF2-40B4-BE49-F238E27FC236}">
                <a16:creationId xmlns:a16="http://schemas.microsoft.com/office/drawing/2014/main" id="{1719F800-4D1F-DA42-AD49-6CFF4B4E8F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77122" y="1707809"/>
            <a:ext cx="4626648" cy="4626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D774D5-DBE6-D24D-9372-4D95CFF3D951}"/>
              </a:ext>
            </a:extLst>
          </p:cNvPr>
          <p:cNvSpPr txBox="1"/>
          <p:nvPr/>
        </p:nvSpPr>
        <p:spPr>
          <a:xfrm>
            <a:off x="8689023" y="6111319"/>
            <a:ext cx="331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/>
              <a:t>ivana.bokavsek@skole.hr</a:t>
            </a:r>
            <a:endParaRPr lang="hr-HR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4CDBF1-4C12-DD42-AEBD-7C8D686897C7}"/>
              </a:ext>
            </a:extLst>
          </p:cNvPr>
          <p:cNvSpPr/>
          <p:nvPr/>
        </p:nvSpPr>
        <p:spPr>
          <a:xfrm>
            <a:off x="3787034" y="2290227"/>
            <a:ext cx="46179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https://youtu.be/XYalLlGdC5w</a:t>
            </a:r>
            <a:endParaRPr lang="hr-HR" sz="2800" dirty="0">
              <a:solidFill>
                <a:srgbClr val="002060"/>
              </a:solidFill>
            </a:endParaRP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26763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4011-0970-F146-AEA1-C97251A86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85898"/>
            <a:ext cx="7729728" cy="1188720"/>
          </a:xfrm>
        </p:spPr>
        <p:txBody>
          <a:bodyPr>
            <a:normAutofit/>
          </a:bodyPr>
          <a:lstStyle/>
          <a:p>
            <a:r>
              <a:rPr lang="hr-HR" sz="3600" dirty="0"/>
              <a:t>Što je </a:t>
            </a:r>
            <a:r>
              <a:rPr lang="hr-HR" sz="3600" dirty="0" err="1"/>
              <a:t>jobshadowing</a:t>
            </a:r>
            <a:r>
              <a:rPr lang="hr-HR" sz="3600" dirty="0"/>
              <a:t>?</a:t>
            </a:r>
          </a:p>
        </p:txBody>
      </p:sp>
      <p:pic>
        <p:nvPicPr>
          <p:cNvPr id="4" name="Picture 3" descr="Two shadows icon | Game-icons.net">
            <a:extLst>
              <a:ext uri="{FF2B5EF4-FFF2-40B4-BE49-F238E27FC236}">
                <a16:creationId xmlns:a16="http://schemas.microsoft.com/office/drawing/2014/main" id="{708A216F-6216-E24E-94A4-F4F3F645FC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9443">
            <a:off x="9217846" y="337982"/>
            <a:ext cx="2673273" cy="2673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A46AA-CC49-FD4A-BBD0-CF4FAE8400C8}"/>
              </a:ext>
            </a:extLst>
          </p:cNvPr>
          <p:cNvSpPr txBox="1"/>
          <p:nvPr/>
        </p:nvSpPr>
        <p:spPr>
          <a:xfrm>
            <a:off x="1657947" y="2191390"/>
            <a:ext cx="93297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        </a:t>
            </a:r>
            <a:r>
              <a:rPr lang="hr-HR" sz="2400" dirty="0"/>
              <a:t>Promatranje nečijeg rada</a:t>
            </a:r>
          </a:p>
          <a:p>
            <a:endParaRPr lang="hr-HR" sz="2400" dirty="0"/>
          </a:p>
          <a:p>
            <a:r>
              <a:rPr lang="hr-HR" sz="2400" dirty="0"/>
              <a:t>       Aktivnost u KA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r-HR" sz="2400" dirty="0"/>
              <a:t> </a:t>
            </a:r>
            <a:r>
              <a:rPr lang="hr-HR" sz="2400" dirty="0" err="1"/>
              <a:t>Erasmus</a:t>
            </a:r>
            <a:r>
              <a:rPr lang="hr-HR" sz="2400" dirty="0"/>
              <a:t>+ programima – stručno usavršavanje</a:t>
            </a:r>
          </a:p>
          <a:p>
            <a:endParaRPr lang="hr-HR" sz="2400" dirty="0"/>
          </a:p>
          <a:p>
            <a:r>
              <a:rPr lang="hr-HR" sz="2400" dirty="0"/>
              <a:t>       Razmjena iskustava tijekom promatranja nečijeg rada</a:t>
            </a:r>
          </a:p>
          <a:p>
            <a:endParaRPr lang="hr-HR" sz="2400" dirty="0"/>
          </a:p>
          <a:p>
            <a:r>
              <a:rPr lang="hr-HR" sz="2400" dirty="0"/>
              <a:t>       Učenje od drugih kolega izravno „na terenu”</a:t>
            </a:r>
          </a:p>
          <a:p>
            <a:endParaRPr lang="hr-HR" sz="2400" dirty="0"/>
          </a:p>
          <a:p>
            <a:r>
              <a:rPr lang="hr-HR" sz="2400" dirty="0"/>
              <a:t>       Stjecanje novih poslovnih kontakata i stvaranje novih </a:t>
            </a:r>
            <a:r>
              <a:rPr lang="hr-HR" sz="2400" dirty="0" err="1"/>
              <a:t>eTwinning</a:t>
            </a:r>
            <a:r>
              <a:rPr lang="hr-HR" sz="2400" dirty="0"/>
              <a:t> i   </a:t>
            </a:r>
          </a:p>
          <a:p>
            <a:r>
              <a:rPr lang="hr-HR" sz="2400" dirty="0"/>
              <a:t>       </a:t>
            </a:r>
            <a:r>
              <a:rPr lang="hr-HR" sz="2400" dirty="0" err="1"/>
              <a:t>Erasmus</a:t>
            </a:r>
            <a:r>
              <a:rPr lang="hr-HR" sz="2400" dirty="0"/>
              <a:t>+ projekata</a:t>
            </a:r>
          </a:p>
          <a:p>
            <a:endParaRPr lang="hr-HR" sz="2400" dirty="0"/>
          </a:p>
          <a:p>
            <a:r>
              <a:rPr lang="hr-HR" sz="2400" dirty="0"/>
              <a:t>       Osobni profesionalni razvoj</a:t>
            </a:r>
          </a:p>
        </p:txBody>
      </p:sp>
      <p:pic>
        <p:nvPicPr>
          <p:cNvPr id="15" name="Picture 14" descr="돋보기 유리 아이콘 · Pixabay의 무료 벡터 그래픽">
            <a:extLst>
              <a:ext uri="{FF2B5EF4-FFF2-40B4-BE49-F238E27FC236}">
                <a16:creationId xmlns:a16="http://schemas.microsoft.com/office/drawing/2014/main" id="{A26D1689-10B1-E44C-A9CC-D033D4CC5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57947" y="2298016"/>
            <a:ext cx="474691" cy="491766"/>
          </a:xfrm>
          <a:prstGeom prst="rect">
            <a:avLst/>
          </a:prstGeom>
        </p:spPr>
      </p:pic>
      <p:pic>
        <p:nvPicPr>
          <p:cNvPr id="16" name="Picture 15" descr="돋보기 유리 아이콘 · Pixabay의 무료 벡터 그래픽">
            <a:extLst>
              <a:ext uri="{FF2B5EF4-FFF2-40B4-BE49-F238E27FC236}">
                <a16:creationId xmlns:a16="http://schemas.microsoft.com/office/drawing/2014/main" id="{1472E0E4-7469-CE44-9045-4135423EC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78659" y="2975136"/>
            <a:ext cx="474691" cy="491766"/>
          </a:xfrm>
          <a:prstGeom prst="rect">
            <a:avLst/>
          </a:prstGeom>
        </p:spPr>
      </p:pic>
      <p:pic>
        <p:nvPicPr>
          <p:cNvPr id="17" name="Picture 16" descr="돋보기 유리 아이콘 · Pixabay의 무료 벡터 그래픽">
            <a:extLst>
              <a:ext uri="{FF2B5EF4-FFF2-40B4-BE49-F238E27FC236}">
                <a16:creationId xmlns:a16="http://schemas.microsoft.com/office/drawing/2014/main" id="{67C97B3B-7761-DA49-9296-53CD25F6D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78659" y="3699255"/>
            <a:ext cx="474691" cy="491766"/>
          </a:xfrm>
          <a:prstGeom prst="rect">
            <a:avLst/>
          </a:prstGeom>
        </p:spPr>
      </p:pic>
      <p:pic>
        <p:nvPicPr>
          <p:cNvPr id="18" name="Picture 17" descr="돋보기 유리 아이콘 · Pixabay의 무료 벡터 그래픽">
            <a:extLst>
              <a:ext uri="{FF2B5EF4-FFF2-40B4-BE49-F238E27FC236}">
                <a16:creationId xmlns:a16="http://schemas.microsoft.com/office/drawing/2014/main" id="{658F2DCD-6214-6D4B-B3E9-11387EA1F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78659" y="4423374"/>
            <a:ext cx="474691" cy="491766"/>
          </a:xfrm>
          <a:prstGeom prst="rect">
            <a:avLst/>
          </a:prstGeom>
        </p:spPr>
      </p:pic>
      <p:pic>
        <p:nvPicPr>
          <p:cNvPr id="19" name="Picture 18" descr="돋보기 유리 아이콘 · Pixabay의 무료 벡터 그래픽">
            <a:extLst>
              <a:ext uri="{FF2B5EF4-FFF2-40B4-BE49-F238E27FC236}">
                <a16:creationId xmlns:a16="http://schemas.microsoft.com/office/drawing/2014/main" id="{5707E067-EB49-C648-8F8E-027841C16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78659" y="5172826"/>
            <a:ext cx="474691" cy="491766"/>
          </a:xfrm>
          <a:prstGeom prst="rect">
            <a:avLst/>
          </a:prstGeom>
        </p:spPr>
      </p:pic>
      <p:pic>
        <p:nvPicPr>
          <p:cNvPr id="20" name="Picture 19" descr="돋보기 유리 아이콘 · Pixabay의 무료 벡터 그래픽">
            <a:extLst>
              <a:ext uri="{FF2B5EF4-FFF2-40B4-BE49-F238E27FC236}">
                <a16:creationId xmlns:a16="http://schemas.microsoft.com/office/drawing/2014/main" id="{1EC67D2E-9E69-CC49-B5A9-70F9E731C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78659" y="6223939"/>
            <a:ext cx="474691" cy="4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9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B3E2-AECC-7740-9A90-E62BFA68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43371"/>
            <a:ext cx="7729728" cy="1188720"/>
          </a:xfrm>
        </p:spPr>
        <p:txBody>
          <a:bodyPr/>
          <a:lstStyle/>
          <a:p>
            <a:r>
              <a:rPr lang="hr-HR" dirty="0"/>
              <a:t>Zašto biti </a:t>
            </a:r>
            <a:r>
              <a:rPr lang="hr-HR" dirty="0" err="1"/>
              <a:t>jobshadowing</a:t>
            </a:r>
            <a:r>
              <a:rPr lang="hr-HR" dirty="0"/>
              <a:t> </a:t>
            </a:r>
            <a:r>
              <a:rPr lang="hr-HR" dirty="0" err="1"/>
              <a:t>host</a:t>
            </a:r>
            <a:r>
              <a:rPr lang="hr-HR" dirty="0"/>
              <a:t>?</a:t>
            </a:r>
          </a:p>
        </p:txBody>
      </p:sp>
      <p:pic>
        <p:nvPicPr>
          <p:cNvPr id="5" name="Graphic 4" descr="Business Growth">
            <a:extLst>
              <a:ext uri="{FF2B5EF4-FFF2-40B4-BE49-F238E27FC236}">
                <a16:creationId xmlns:a16="http://schemas.microsoft.com/office/drawing/2014/main" id="{A92B187E-D26C-3149-A1BF-F0D90EA49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8950" y="1867537"/>
            <a:ext cx="833437" cy="833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D8356-BA27-D043-8BC0-74B9757A65E8}"/>
              </a:ext>
            </a:extLst>
          </p:cNvPr>
          <p:cNvSpPr txBox="1"/>
          <p:nvPr/>
        </p:nvSpPr>
        <p:spPr>
          <a:xfrm>
            <a:off x="4414649" y="1938993"/>
            <a:ext cx="3269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 err="1"/>
              <a:t>Unaprijeđenje</a:t>
            </a:r>
            <a:r>
              <a:rPr lang="hr-HR" sz="2400" dirty="0"/>
              <a:t> rada škole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E80F-CB6B-1A45-988A-90102EF68598}"/>
              </a:ext>
            </a:extLst>
          </p:cNvPr>
          <p:cNvSpPr txBox="1"/>
          <p:nvPr/>
        </p:nvSpPr>
        <p:spPr>
          <a:xfrm>
            <a:off x="4414649" y="2839123"/>
            <a:ext cx="5171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Razvijanje jezičnih kompetencija učenika,  ravnatelja, učitelja i stručnih suradnika</a:t>
            </a:r>
          </a:p>
        </p:txBody>
      </p:sp>
      <p:pic>
        <p:nvPicPr>
          <p:cNvPr id="9" name="Graphic 8" descr="Customer review RTL">
            <a:extLst>
              <a:ext uri="{FF2B5EF4-FFF2-40B4-BE49-F238E27FC236}">
                <a16:creationId xmlns:a16="http://schemas.microsoft.com/office/drawing/2014/main" id="{9B42A66A-B6FF-0F42-9BEA-71B0BE070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8468" y="2826693"/>
            <a:ext cx="830997" cy="830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A58733-221B-114A-ACEB-7D9B93E6F545}"/>
              </a:ext>
            </a:extLst>
          </p:cNvPr>
          <p:cNvSpPr txBox="1"/>
          <p:nvPr/>
        </p:nvSpPr>
        <p:spPr>
          <a:xfrm>
            <a:off x="4362022" y="4023189"/>
            <a:ext cx="301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Međunarodna suradnja</a:t>
            </a:r>
          </a:p>
        </p:txBody>
      </p:sp>
      <p:pic>
        <p:nvPicPr>
          <p:cNvPr id="12" name="Graphic 11" descr="Handshake">
            <a:extLst>
              <a:ext uri="{FF2B5EF4-FFF2-40B4-BE49-F238E27FC236}">
                <a16:creationId xmlns:a16="http://schemas.microsoft.com/office/drawing/2014/main" id="{0093C18A-7EB1-BC41-9507-01684EFF4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8468" y="3838524"/>
            <a:ext cx="830997" cy="830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EB8EDC-6AEC-B449-AD7C-52F090AAE89A}"/>
              </a:ext>
            </a:extLst>
          </p:cNvPr>
          <p:cNvSpPr txBox="1"/>
          <p:nvPr/>
        </p:nvSpPr>
        <p:spPr>
          <a:xfrm>
            <a:off x="4362022" y="4853544"/>
            <a:ext cx="496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Nove metode rada i učinak na učenike</a:t>
            </a:r>
          </a:p>
        </p:txBody>
      </p:sp>
      <p:pic>
        <p:nvPicPr>
          <p:cNvPr id="16" name="Graphic 15" descr="Group brainstorm">
            <a:extLst>
              <a:ext uri="{FF2B5EF4-FFF2-40B4-BE49-F238E27FC236}">
                <a16:creationId xmlns:a16="http://schemas.microsoft.com/office/drawing/2014/main" id="{213D9FFC-579C-F440-94A5-F064D46917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47987" y="4668879"/>
            <a:ext cx="830997" cy="8309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7E605E-FB90-4846-B372-EC7723AA8AA7}"/>
              </a:ext>
            </a:extLst>
          </p:cNvPr>
          <p:cNvSpPr txBox="1"/>
          <p:nvPr/>
        </p:nvSpPr>
        <p:spPr>
          <a:xfrm>
            <a:off x="4362022" y="5697006"/>
            <a:ext cx="627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Stručni i osobni razvoj učitelja / </a:t>
            </a:r>
            <a:r>
              <a:rPr lang="hr-HR" sz="2400" dirty="0" err="1"/>
              <a:t>samoanaliza</a:t>
            </a:r>
            <a:r>
              <a:rPr lang="hr-HR" sz="2400" dirty="0"/>
              <a:t> rada</a:t>
            </a:r>
          </a:p>
        </p:txBody>
      </p:sp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BAC5E5CA-E997-704D-B5C2-78788CEEDE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5650" y="5656670"/>
            <a:ext cx="746599" cy="746599"/>
          </a:xfrm>
          <a:prstGeom prst="rect">
            <a:avLst/>
          </a:prstGeom>
        </p:spPr>
      </p:pic>
      <p:pic>
        <p:nvPicPr>
          <p:cNvPr id="21" name="Graphic 20" descr="Head with gears">
            <a:extLst>
              <a:ext uri="{FF2B5EF4-FFF2-40B4-BE49-F238E27FC236}">
                <a16:creationId xmlns:a16="http://schemas.microsoft.com/office/drawing/2014/main" id="{AD594CB6-2B2B-7F4D-8D41-43D3A7570C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52987" y="5583631"/>
            <a:ext cx="673561" cy="673561"/>
          </a:xfrm>
          <a:prstGeom prst="rect">
            <a:avLst/>
          </a:prstGeom>
        </p:spPr>
      </p:pic>
      <p:pic>
        <p:nvPicPr>
          <p:cNvPr id="23" name="Picture 22" descr="Two shadows icon | Game-icons.net">
            <a:extLst>
              <a:ext uri="{FF2B5EF4-FFF2-40B4-BE49-F238E27FC236}">
                <a16:creationId xmlns:a16="http://schemas.microsoft.com/office/drawing/2014/main" id="{9B3EC143-2837-F949-9CBA-B8AF3AAF06AD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367784">
            <a:off x="9585718" y="177803"/>
            <a:ext cx="2523171" cy="252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5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92E3B-2047-3544-9318-D98EBD4C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450" y="397848"/>
            <a:ext cx="7503414" cy="998894"/>
          </a:xfrm>
        </p:spPr>
        <p:txBody>
          <a:bodyPr>
            <a:normAutofit fontScale="90000"/>
          </a:bodyPr>
          <a:lstStyle/>
          <a:p>
            <a:r>
              <a:rPr lang="hr-HR" sz="3600" dirty="0"/>
              <a:t>Što je </a:t>
            </a:r>
            <a:r>
              <a:rPr lang="hr-HR" sz="3600" dirty="0" err="1"/>
              <a:t>jobshadowing</a:t>
            </a:r>
            <a:r>
              <a:rPr lang="hr-HR" sz="3600" dirty="0"/>
              <a:t> </a:t>
            </a:r>
            <a:r>
              <a:rPr lang="hr-HR" sz="3600" dirty="0" err="1"/>
              <a:t>host</a:t>
            </a:r>
            <a:br>
              <a:rPr lang="hr-HR" sz="3600" dirty="0"/>
            </a:br>
            <a:r>
              <a:rPr lang="hr-HR" sz="3600" dirty="0"/>
              <a:t>koordinator?</a:t>
            </a:r>
          </a:p>
        </p:txBody>
      </p: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CECF71A0-7E98-104B-9554-917D02264FCC}"/>
              </a:ext>
            </a:extLst>
          </p:cNvPr>
          <p:cNvCxnSpPr>
            <a:cxnSpLocks/>
          </p:cNvCxnSpPr>
          <p:nvPr/>
        </p:nvCxnSpPr>
        <p:spPr>
          <a:xfrm>
            <a:off x="7733936" y="2558116"/>
            <a:ext cx="971550" cy="67151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E548110-C402-4348-9BC9-3B290CD9AACA}"/>
              </a:ext>
            </a:extLst>
          </p:cNvPr>
          <p:cNvSpPr txBox="1"/>
          <p:nvPr/>
        </p:nvSpPr>
        <p:spPr>
          <a:xfrm>
            <a:off x="244161" y="1551611"/>
            <a:ext cx="2686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r-HR" sz="2400" dirty="0"/>
              <a:t>Priprema program rada za strane učitelje goste u skladu s ciljevima njihove projektne prijave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1AB36F2-63F3-104E-8693-279BC35C59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04767" y="3956751"/>
            <a:ext cx="857250" cy="63374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778D2323-0D16-4B48-9060-535E578FA5D1}"/>
              </a:ext>
            </a:extLst>
          </p:cNvPr>
          <p:cNvCxnSpPr>
            <a:cxnSpLocks/>
          </p:cNvCxnSpPr>
          <p:nvPr/>
        </p:nvCxnSpPr>
        <p:spPr>
          <a:xfrm rot="10800000">
            <a:off x="2905131" y="2558116"/>
            <a:ext cx="1123224" cy="7000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F12CDAD2-5557-074B-AC22-9733A8CBF6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93789" y="4879333"/>
            <a:ext cx="743843" cy="414334"/>
          </a:xfrm>
          <a:prstGeom prst="bentConnector3">
            <a:avLst>
              <a:gd name="adj1" fmla="val 9994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4169CC5-8038-6146-8322-46375F5B07B7}"/>
              </a:ext>
            </a:extLst>
          </p:cNvPr>
          <p:cNvSpPr txBox="1"/>
          <p:nvPr/>
        </p:nvSpPr>
        <p:spPr>
          <a:xfrm>
            <a:off x="4872878" y="4486336"/>
            <a:ext cx="220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3 Realizira svoju nastavu, radionice i sastanke za strane učitelje goste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E1233AB5-6680-6B4E-9D35-6CF72B869496}"/>
              </a:ext>
            </a:extLst>
          </p:cNvPr>
          <p:cNvCxnSpPr/>
          <p:nvPr/>
        </p:nvCxnSpPr>
        <p:spPr>
          <a:xfrm>
            <a:off x="7781306" y="4048034"/>
            <a:ext cx="914400" cy="914400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1B0346F-66C5-2544-8FF5-99CF904035B5}"/>
              </a:ext>
            </a:extLst>
          </p:cNvPr>
          <p:cNvSpPr txBox="1"/>
          <p:nvPr/>
        </p:nvSpPr>
        <p:spPr>
          <a:xfrm>
            <a:off x="336302" y="4486336"/>
            <a:ext cx="2686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2  Vodi pisanu i govornu komunikaciju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70F9336-B508-D444-A863-49605D92FCCE}"/>
              </a:ext>
            </a:extLst>
          </p:cNvPr>
          <p:cNvSpPr txBox="1"/>
          <p:nvPr/>
        </p:nvSpPr>
        <p:spPr>
          <a:xfrm>
            <a:off x="8965652" y="1842685"/>
            <a:ext cx="19904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5 </a:t>
            </a:r>
            <a:r>
              <a:rPr lang="hr-HR" sz="2400" dirty="0" err="1"/>
              <a:t>Diseminira</a:t>
            </a:r>
            <a:r>
              <a:rPr lang="hr-HR" sz="2400" dirty="0"/>
              <a:t> </a:t>
            </a:r>
            <a:r>
              <a:rPr lang="hr-HR" sz="2400" dirty="0" err="1"/>
              <a:t>jobshadowing</a:t>
            </a:r>
            <a:r>
              <a:rPr lang="hr-HR" sz="2400" dirty="0"/>
              <a:t> aktivnost na lokalnoj i široj razini / dogovara nove projekte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40CE96-4A72-844F-8D13-C1276CCCC052}"/>
              </a:ext>
            </a:extLst>
          </p:cNvPr>
          <p:cNvSpPr txBox="1"/>
          <p:nvPr/>
        </p:nvSpPr>
        <p:spPr>
          <a:xfrm>
            <a:off x="8705486" y="4590491"/>
            <a:ext cx="1990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4 Finalizira potrebnu dokumentaciju za strane učitelje goste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9CFC630-72BA-F847-A81C-F8E64727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686" y="1740153"/>
            <a:ext cx="3382100" cy="2746183"/>
          </a:xfrm>
          <a:prstGeom prst="rect">
            <a:avLst/>
          </a:prstGeom>
        </p:spPr>
      </p:pic>
      <p:pic>
        <p:nvPicPr>
          <p:cNvPr id="61" name="Picture 60" descr="Two shadows icon | Game-icons.net">
            <a:extLst>
              <a:ext uri="{FF2B5EF4-FFF2-40B4-BE49-F238E27FC236}">
                <a16:creationId xmlns:a16="http://schemas.microsoft.com/office/drawing/2014/main" id="{20E7FC31-F46F-3A4B-891F-B232E26084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34435">
            <a:off x="9907573" y="133269"/>
            <a:ext cx="1866833" cy="186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9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5E012-9A65-7242-9C5F-E80F594921DB}"/>
              </a:ext>
            </a:extLst>
          </p:cNvPr>
          <p:cNvSpPr txBox="1"/>
          <p:nvPr/>
        </p:nvSpPr>
        <p:spPr>
          <a:xfrm>
            <a:off x="1246710" y="451865"/>
            <a:ext cx="199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Raspored rada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F452B-5CB3-4B44-9E59-1CB5EB51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7" y="1658075"/>
            <a:ext cx="4060919" cy="5030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2CD5B-FC9B-9B4E-8DB3-77CF81E27AE1}"/>
              </a:ext>
            </a:extLst>
          </p:cNvPr>
          <p:cNvSpPr txBox="1"/>
          <p:nvPr/>
        </p:nvSpPr>
        <p:spPr>
          <a:xfrm>
            <a:off x="9248847" y="451865"/>
            <a:ext cx="189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Brošura škole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53457-AF0F-994A-A8D5-6E7013DC4E1C}"/>
              </a:ext>
            </a:extLst>
          </p:cNvPr>
          <p:cNvSpPr txBox="1"/>
          <p:nvPr/>
        </p:nvSpPr>
        <p:spPr>
          <a:xfrm>
            <a:off x="5384042" y="409939"/>
            <a:ext cx="187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/>
              <a:t>Program rada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16F31-44E6-3C48-9424-4EA8954A1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537" y="1637489"/>
            <a:ext cx="3058486" cy="5030938"/>
          </a:xfrm>
          <a:prstGeom prst="rect">
            <a:avLst/>
          </a:prstGeom>
        </p:spPr>
      </p:pic>
      <p:pic>
        <p:nvPicPr>
          <p:cNvPr id="15" name="Picture 14" descr="Two shadows icon | Game-icons.net">
            <a:extLst>
              <a:ext uri="{FF2B5EF4-FFF2-40B4-BE49-F238E27FC236}">
                <a16:creationId xmlns:a16="http://schemas.microsoft.com/office/drawing/2014/main" id="{D31E215F-A7C1-C04B-BDFF-8491B29E32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19552" y="189572"/>
            <a:ext cx="2153536" cy="2153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217682-F942-8449-9771-7449CA97D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734" y="1637489"/>
            <a:ext cx="3567992" cy="50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7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F8AE36-DAB6-9F4E-ACEF-FE9B36FCBACF}"/>
              </a:ext>
            </a:extLst>
          </p:cNvPr>
          <p:cNvSpPr txBox="1"/>
          <p:nvPr/>
        </p:nvSpPr>
        <p:spPr>
          <a:xfrm>
            <a:off x="490652" y="490654"/>
            <a:ext cx="7947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Pisana i govorna komunikacija</a:t>
            </a:r>
          </a:p>
          <a:p>
            <a:endParaRPr lang="hr-HR" dirty="0"/>
          </a:p>
          <a:p>
            <a:r>
              <a:rPr lang="hr-HR" sz="2200" dirty="0"/>
              <a:t>Dogovor oko termina, rasporeda i programa </a:t>
            </a:r>
            <a:r>
              <a:rPr lang="hr-HR" sz="2200" dirty="0" err="1"/>
              <a:t>jobshadowing</a:t>
            </a:r>
            <a:r>
              <a:rPr lang="hr-HR" sz="2200" dirty="0"/>
              <a:t> aktivnosti, pomoć oko smještaja, osnovnih uputa, korisnih informacija, ispunjavanje dokumentacije mobilnosti i evaluacija rada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EEF59-526B-BC4A-9678-48210812DD61}"/>
              </a:ext>
            </a:extLst>
          </p:cNvPr>
          <p:cNvSpPr txBox="1"/>
          <p:nvPr/>
        </p:nvSpPr>
        <p:spPr>
          <a:xfrm>
            <a:off x="1943448" y="3814154"/>
            <a:ext cx="808463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Realizacija mojih nastavnih sati / projektnih sastanaka / radionica</a:t>
            </a:r>
          </a:p>
          <a:p>
            <a:r>
              <a:rPr lang="hr-HR" sz="2400" dirty="0"/>
              <a:t>Školska godina 2018./2019. :</a:t>
            </a:r>
          </a:p>
          <a:p>
            <a:endParaRPr lang="hr-HR" sz="2200" dirty="0"/>
          </a:p>
          <a:p>
            <a:r>
              <a:rPr lang="hr-HR" sz="2200" dirty="0"/>
              <a:t>15 oglednih sati redovne nastave</a:t>
            </a:r>
          </a:p>
          <a:p>
            <a:r>
              <a:rPr lang="hr-HR" sz="2200" dirty="0"/>
              <a:t>8 oglednih sati terenske nastave</a:t>
            </a:r>
          </a:p>
          <a:p>
            <a:r>
              <a:rPr lang="hr-HR" sz="2200" dirty="0"/>
              <a:t>30 sati radnih/projektnih sastanaka/radionica</a:t>
            </a:r>
          </a:p>
          <a:p>
            <a:r>
              <a:rPr lang="hr-HR" sz="2200" dirty="0"/>
              <a:t>8 oglednih sati izvannastavnih aktivnosti 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4" descr="Two shadows icon | Game-icons.net">
            <a:extLst>
              <a:ext uri="{FF2B5EF4-FFF2-40B4-BE49-F238E27FC236}">
                <a16:creationId xmlns:a16="http://schemas.microsoft.com/office/drawing/2014/main" id="{1EEFAC60-7CAE-E74C-9B3C-80E311CF08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36303">
            <a:off x="7978776" y="335117"/>
            <a:ext cx="3863820" cy="38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69DB0-8C78-F64C-A9A2-7217ABDF5DE4}"/>
              </a:ext>
            </a:extLst>
          </p:cNvPr>
          <p:cNvSpPr txBox="1"/>
          <p:nvPr/>
        </p:nvSpPr>
        <p:spPr>
          <a:xfrm>
            <a:off x="1000125" y="842963"/>
            <a:ext cx="108201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Finaliziranje dokumentacije za </a:t>
            </a:r>
            <a:r>
              <a:rPr lang="hr-HR" sz="2400" dirty="0" err="1"/>
              <a:t>jobshadowing</a:t>
            </a:r>
            <a:r>
              <a:rPr lang="hr-HR" sz="2400" dirty="0"/>
              <a:t> partnere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FBC97-E1FF-104B-9747-3A65419F2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497012"/>
            <a:ext cx="5468365" cy="1931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1E99C-CE32-AB46-AB63-601B8E62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645" y="3857432"/>
            <a:ext cx="5468366" cy="1931988"/>
          </a:xfrm>
          <a:prstGeom prst="rect">
            <a:avLst/>
          </a:prstGeom>
        </p:spPr>
      </p:pic>
      <p:pic>
        <p:nvPicPr>
          <p:cNvPr id="14" name="Picture 13" descr="Two shadows icon | Game-icons.net">
            <a:extLst>
              <a:ext uri="{FF2B5EF4-FFF2-40B4-BE49-F238E27FC236}">
                <a16:creationId xmlns:a16="http://schemas.microsoft.com/office/drawing/2014/main" id="{D14DA24B-496D-BB46-AD6F-02456558A9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28563">
            <a:off x="8983922" y="3562490"/>
            <a:ext cx="2938169" cy="29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0EEEF5-BEF9-C14C-9EDA-60122FD18EFC}"/>
              </a:ext>
            </a:extLst>
          </p:cNvPr>
          <p:cNvSpPr txBox="1"/>
          <p:nvPr/>
        </p:nvSpPr>
        <p:spPr>
          <a:xfrm>
            <a:off x="314092" y="238590"/>
            <a:ext cx="11563816" cy="808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r>
              <a:rPr lang="hr-HR" sz="2400" dirty="0"/>
              <a:t>Diseminacija </a:t>
            </a:r>
            <a:r>
              <a:rPr lang="hr-HR" sz="2400" dirty="0" err="1"/>
              <a:t>jobshadowing</a:t>
            </a:r>
            <a:r>
              <a:rPr lang="hr-HR" sz="2400" dirty="0"/>
              <a:t> </a:t>
            </a:r>
            <a:r>
              <a:rPr lang="hr-HR" sz="2400" dirty="0" err="1"/>
              <a:t>hostinga</a:t>
            </a:r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FB741-A2DE-E540-B9E7-CA7FEEF0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2" y="4501404"/>
            <a:ext cx="7354906" cy="2118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8302E-8E8F-EF40-B544-9165FD16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186" y="357602"/>
            <a:ext cx="4887952" cy="4437421"/>
          </a:xfrm>
          <a:prstGeom prst="rect">
            <a:avLst/>
          </a:prstGeom>
        </p:spPr>
      </p:pic>
      <p:pic>
        <p:nvPicPr>
          <p:cNvPr id="9" name="Picture 8" descr="Two shadows icon | Game-icons.net">
            <a:extLst>
              <a:ext uri="{FF2B5EF4-FFF2-40B4-BE49-F238E27FC236}">
                <a16:creationId xmlns:a16="http://schemas.microsoft.com/office/drawing/2014/main" id="{F464B22A-0C86-934B-9EE9-2D78B41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9862" y="101600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6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04BB2F-1BD5-E044-BB6A-35A67074D33A}"/>
              </a:ext>
            </a:extLst>
          </p:cNvPr>
          <p:cNvSpPr txBox="1"/>
          <p:nvPr/>
        </p:nvSpPr>
        <p:spPr>
          <a:xfrm>
            <a:off x="144966" y="278780"/>
            <a:ext cx="1153036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Što meni znači biti domaćin </a:t>
            </a:r>
            <a:r>
              <a:rPr lang="hr-HR" sz="2800" dirty="0" err="1"/>
              <a:t>jobshadowing</a:t>
            </a:r>
            <a:r>
              <a:rPr lang="hr-HR" sz="2800" dirty="0"/>
              <a:t> aktivnosti?</a:t>
            </a:r>
          </a:p>
          <a:p>
            <a:endParaRPr lang="hr-HR" sz="2800" dirty="0"/>
          </a:p>
          <a:p>
            <a:r>
              <a:rPr lang="hr-HR" sz="2400" dirty="0"/>
              <a:t>Planiranje i izvedba programa</a:t>
            </a:r>
          </a:p>
          <a:p>
            <a:r>
              <a:rPr lang="hr-HR" sz="2400" dirty="0"/>
              <a:t>Stvaranje međunarodne suradnje kroz projekte</a:t>
            </a:r>
          </a:p>
          <a:p>
            <a:r>
              <a:rPr lang="hr-HR" sz="2400" dirty="0"/>
              <a:t>Stvaranje i izvedba projekata</a:t>
            </a:r>
          </a:p>
          <a:p>
            <a:r>
              <a:rPr lang="hr-HR" sz="2400" dirty="0"/>
              <a:t>Kreativnije planiranje i izvedba nastave</a:t>
            </a:r>
          </a:p>
          <a:p>
            <a:r>
              <a:rPr lang="hr-HR" sz="2400" dirty="0" err="1"/>
              <a:t>Samoevaluacija</a:t>
            </a:r>
            <a:r>
              <a:rPr lang="hr-HR" sz="2400" dirty="0"/>
              <a:t> i </a:t>
            </a:r>
            <a:r>
              <a:rPr lang="hr-HR" sz="2400" dirty="0" err="1"/>
              <a:t>samoanaliza</a:t>
            </a:r>
            <a:r>
              <a:rPr lang="hr-HR" sz="2400" dirty="0"/>
              <a:t> </a:t>
            </a:r>
          </a:p>
          <a:p>
            <a:r>
              <a:rPr lang="hr-HR" sz="2400" dirty="0"/>
              <a:t>Evaluacija učitelja koji promatraju nastavu</a:t>
            </a:r>
          </a:p>
          <a:p>
            <a:r>
              <a:rPr lang="hr-HR" sz="2400" dirty="0"/>
              <a:t>Uloga učitelja mentora/savjetnika</a:t>
            </a:r>
          </a:p>
          <a:p>
            <a:r>
              <a:rPr lang="hr-HR" sz="2400" dirty="0"/>
              <a:t>Učenje od drugih i stranih primjera dobre prakse</a:t>
            </a:r>
          </a:p>
          <a:p>
            <a:r>
              <a:rPr lang="hr-HR" sz="2400" dirty="0"/>
              <a:t>Veća radna motivacija</a:t>
            </a:r>
          </a:p>
          <a:p>
            <a:r>
              <a:rPr lang="hr-HR" sz="2400" dirty="0"/>
              <a:t>Veći učinak ishoda nastave na učenike</a:t>
            </a:r>
          </a:p>
          <a:p>
            <a:r>
              <a:rPr lang="hr-HR" sz="2400" dirty="0"/>
              <a:t>”Otvaranje” vrata učionice nije bauk – to je učenje!</a:t>
            </a: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01A8B-F04A-CD4D-95E7-3F4989470D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rot="463403">
            <a:off x="7493534" y="2549949"/>
            <a:ext cx="3616712" cy="2734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684A1-ACD0-4048-8354-FE5E02B1BF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21405235">
            <a:off x="8246906" y="384782"/>
            <a:ext cx="3807055" cy="2222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89630-FF8B-884F-8B1E-9C62A60AD8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608070" y="5347798"/>
            <a:ext cx="3365257" cy="1425067"/>
          </a:xfrm>
          <a:prstGeom prst="rect">
            <a:avLst/>
          </a:prstGeom>
        </p:spPr>
      </p:pic>
      <p:pic>
        <p:nvPicPr>
          <p:cNvPr id="10" name="Picture 9" descr="Two shadows icon | Game-icons.net">
            <a:extLst>
              <a:ext uri="{FF2B5EF4-FFF2-40B4-BE49-F238E27FC236}">
                <a16:creationId xmlns:a16="http://schemas.microsoft.com/office/drawing/2014/main" id="{44D18420-F022-3F44-B352-F4ACBCA60F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03691" y="128247"/>
            <a:ext cx="3212910" cy="3212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201D26-6D6F-F448-B80C-0CF59B51B5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 rot="21059627">
            <a:off x="8304019" y="4829541"/>
            <a:ext cx="3040616" cy="173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4411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525</TotalTime>
  <Words>393</Words>
  <Application>Microsoft Macintosh PowerPoint</Application>
  <PresentationFormat>Widescreen</PresentationFormat>
  <Paragraphs>99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Parcel</vt:lpstr>
      <vt:lpstr>Jobshadowing u našoj učionici  -  nova iskustva u podučavanju</vt:lpstr>
      <vt:lpstr>Što je jobshadowing?</vt:lpstr>
      <vt:lpstr>Zašto biti jobshadowing host?</vt:lpstr>
      <vt:lpstr>Što je jobshadowing host koordinator?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Školska godina 2019./2020  to be continued…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Jobshadowing u našoj učionici - nova iskustva u podučavanju</dc:title>
  <dc:creator>Ivana Bokavšek</dc:creator>
  <cp:lastModifiedBy>Ivana Bokavšek</cp:lastModifiedBy>
  <cp:revision>57</cp:revision>
  <dcterms:created xsi:type="dcterms:W3CDTF">2019-10-21T14:54:00Z</dcterms:created>
  <dcterms:modified xsi:type="dcterms:W3CDTF">2019-10-27T18:45:44Z</dcterms:modified>
</cp:coreProperties>
</file>