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5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7B3F14-5528-4ABB-A159-006962134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FCBF8B9-275B-447F-9AF3-435C223AE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C1D99A-062F-45DF-B391-F7B14344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7497E3-71F9-425D-8068-0BE127DF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A949D4-F306-4C03-9003-487BA598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72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FCCDFB-6D1D-41EB-A675-30DE1068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654DD5C-A752-46FE-9D82-C4706030A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835D06-17B6-416B-976C-1927C2D8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431E212-900A-4B84-8038-457929D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BEC63C-C224-4E13-B9B5-3ABFF30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98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348A6AA-2C74-4233-B31E-7AF9132BA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85F277B-A83B-440E-92A6-AFBA3511F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84FCB5-EDB9-48E9-B861-5B746B90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5A7DBE-F8CB-4F0D-9DE7-4A741240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07BB0F-F60B-445A-8FE3-89F80CB1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383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6AB7C-B4E1-4799-88DA-ED9E6BB7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56D16D-E52D-45A1-AEF9-4EE1468C2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2847EC5-5F13-4E92-85C8-4DC9D2E1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1E7EB08-75CB-4B57-BA7D-3CBE2AA8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C458F4-893D-48B3-927E-28324D4D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09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04BF68-B8D7-4E6C-A88A-6CA44AEA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C4B7584-CD08-40AC-94C9-6662AC1E0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F63291-F265-4E8A-8870-D93524C9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E18CE8-BFF8-4F3E-AF15-1A7348E4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9FAC36-FF01-45E2-AB6D-E877EBFC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51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EA4684-A04A-4549-94FC-1EF7BCA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116123-3F7D-4E40-AE53-7F878FFD8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1414A05-AE60-41DE-959B-C050C85CD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37D92E3-0A17-4498-965E-693CF00B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FA1B5D4-3F94-4420-81A0-B3820FCE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DD9B68F-E529-4060-B607-FC9481F0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8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D25CF6-1CC0-4E18-9F7C-8B13C7EA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A3C50C3-59E1-4D84-9B31-879B0429E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1C30B32-21A4-43B9-AAD8-1D0475EF6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9490C58-E67B-4DE5-BE27-84ECFA9AC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F8D7366-79FC-4D79-86C2-F47BA5630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8772BDF-39D2-4920-A380-04E678F3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E61EE6F-9DC3-41F9-A75B-6DEA94E9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6B46257-91A6-4281-BA3F-BCE1D3E0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894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BCD4E-E0AC-4EFE-9FB5-CD535F05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2D21B45-4D7A-4071-8C89-8606F34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7827FA0-ACA9-4477-BBA6-DB9BA9E2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BE8664C-D5CB-4D9A-850F-1A6C59CF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08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A73D4E8-45DF-4779-8015-18575946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2EF343C-5D06-4B5A-86BD-F0CAFD67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636D53F-AC9C-4AF6-A069-CA426C28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79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63253A-92B2-4BF7-AC6B-8562B3DC8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2FAAC7-79AE-479E-81D4-6E4411014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4035E8-2137-47DC-ADA9-859B702BC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1D1937-933C-4038-B147-5490C4DA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33E59D2-8FFC-4C4E-9C8B-DD082BD5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E3B95A0-15BD-4FD0-B847-444D498A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66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288549-8291-41F2-8434-C4916C811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815C935-8D02-48E3-ADEA-289462171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4050EB4-A9FB-4912-ADCF-3B7FCA072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9876442-480F-4CD6-8D21-E533B9D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065C3F-F1EB-425E-B97B-31743180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EB70B84-5E35-4AC7-AD2E-329A8A7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56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055BBA4-4A54-4514-ABFE-6254E815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F3C38C9-09BB-474D-870E-0C4A16942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1AEA55-ACFD-4762-A800-EF119D0B7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4AA0-7127-44C3-B3EC-FBF83F9FF68E}" type="datetimeFigureOut">
              <a:rPr lang="hr-HR" smtClean="0"/>
              <a:t>12.11.2019.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BC1FF1-3603-4565-9C0B-B88236B58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04B27C-3F3D-4E16-BDCE-2E947AD8B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3FF89-1134-45FF-9B2A-984DF60A3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14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54E3A-3969-49EB-B75D-699EE9F6B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677" y="1477814"/>
            <a:ext cx="9144000" cy="1413877"/>
          </a:xfrm>
        </p:spPr>
        <p:txBody>
          <a:bodyPr>
            <a:normAutofit/>
          </a:bodyPr>
          <a:lstStyle/>
          <a:p>
            <a:r>
              <a:rPr lang="hr-HR" sz="5400" dirty="0">
                <a:latin typeface="Arial" panose="020B0604020202020204" pitchFamily="34" charset="0"/>
                <a:cs typeface="Arial" panose="020B0604020202020204" pitchFamily="34" charset="0"/>
              </a:rPr>
              <a:t>Decimalni izazov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12C0DB-145D-49AD-BC4E-089E57FE3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677" y="2951796"/>
            <a:ext cx="9144000" cy="618271"/>
          </a:xfrm>
        </p:spPr>
        <p:txBody>
          <a:bodyPr>
            <a:normAutofit/>
          </a:bodyPr>
          <a:lstStyle/>
          <a:p>
            <a:r>
              <a:rPr lang="hr-HR" dirty="0"/>
              <a:t>Ogledni sat matematike za 5. razred</a:t>
            </a:r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572F6E6-E3A9-401D-B5E4-45FEA5A416EE}"/>
              </a:ext>
            </a:extLst>
          </p:cNvPr>
          <p:cNvSpPr txBox="1"/>
          <p:nvPr/>
        </p:nvSpPr>
        <p:spPr>
          <a:xfrm>
            <a:off x="1087902" y="4501662"/>
            <a:ext cx="50080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dirty="0"/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CUC </a:t>
            </a:r>
          </a:p>
          <a:p>
            <a:r>
              <a:rPr lang="hr-HR" sz="2400" dirty="0"/>
              <a:t>   Šibenik, 6.- 8. studenoga 2019.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2A437555-FA99-4BFE-B01F-AF6D6D634F85}"/>
              </a:ext>
            </a:extLst>
          </p:cNvPr>
          <p:cNvSpPr txBox="1"/>
          <p:nvPr/>
        </p:nvSpPr>
        <p:spPr>
          <a:xfrm>
            <a:off x="6682154" y="4740813"/>
            <a:ext cx="5148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         Valentina Pajdaković </a:t>
            </a:r>
          </a:p>
          <a:p>
            <a:r>
              <a:rPr lang="hr-HR" sz="2400" dirty="0"/>
              <a:t>OŠ Zrinskih i Frankopana Otočac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042E5A3F-76D6-4A9B-A6E0-9DD27C13E707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02E457FF-5FE9-4C48-8856-181EDFDBE000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EE32621-58D0-4BB2-81CC-567A10872298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A23ADC85-2049-41B6-BFB0-0C1DD4348D5B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7A2771D-E8D1-4BA0-A955-3EB75FD790FE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50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54E3A-3969-49EB-B75D-699EE9F6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Ishodi učenja-Matematika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12C0DB-145D-49AD-BC4E-089E57FE3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MAT OŠ A 5.5 Računa s decimalnim brojevima </a:t>
            </a:r>
          </a:p>
          <a:p>
            <a:r>
              <a:rPr lang="hr-HR" dirty="0"/>
              <a:t>MAT OŠ A 5.6 Zaokružuje prirodne i decimalne brojeve </a:t>
            </a:r>
          </a:p>
          <a:p>
            <a:r>
              <a:rPr lang="hr-HR" dirty="0"/>
              <a:t>MAT OŠ D 5.3 Primjenjuje računanje s novcem</a:t>
            </a:r>
          </a:p>
          <a:p>
            <a:r>
              <a:rPr lang="hr-HR" dirty="0"/>
              <a:t>MAT OŠ D 5.4 Računa i primjenjuje opseg i površinu geometrijskih likova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042E5A3F-76D6-4A9B-A6E0-9DD27C13E707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02E457FF-5FE9-4C48-8856-181EDFDBE000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EE32621-58D0-4BB2-81CC-567A10872298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A23ADC85-2049-41B6-BFB0-0C1DD4348D5B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7A2771D-E8D1-4BA0-A955-3EB75FD790FE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54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85613D-A513-4370-8746-F479EB8A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Ishodi učenja-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međupredmetne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teme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9BEE62-8973-433E-95C4-739C28BFF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66120" cy="49633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3600" b="1" dirty="0"/>
              <a:t>MPT Poduzetništvo</a:t>
            </a:r>
          </a:p>
          <a:p>
            <a:r>
              <a:rPr lang="hr-HR" sz="3600" dirty="0"/>
              <a:t>pod B 2.2. Planira i upravlja aktivnostima</a:t>
            </a:r>
          </a:p>
          <a:p>
            <a:r>
              <a:rPr lang="hr-HR" sz="3600" dirty="0"/>
              <a:t>pod C 2.3. Prepoznaje ulogu novca u osobnom i obiteljskom životu.</a:t>
            </a:r>
          </a:p>
          <a:p>
            <a:pPr marL="0" indent="0">
              <a:buNone/>
            </a:pPr>
            <a:r>
              <a:rPr lang="hr-HR" sz="3600" b="1" dirty="0"/>
              <a:t>MPT Uporaba IKT-a</a:t>
            </a:r>
          </a:p>
          <a:p>
            <a:r>
              <a:rPr lang="hr-HR" sz="3600" dirty="0" err="1"/>
              <a:t>ikt</a:t>
            </a:r>
            <a:r>
              <a:rPr lang="hr-HR" sz="3600" dirty="0"/>
              <a:t> A 2.1. Učenik prema savjetu odabire odgovarajuću digitalnu tehnologiju za izvršavanje zadatka</a:t>
            </a:r>
          </a:p>
          <a:p>
            <a:pPr marL="0" indent="0">
              <a:buNone/>
            </a:pPr>
            <a:r>
              <a:rPr lang="hr-HR" sz="3600" b="1" dirty="0"/>
              <a:t>MPT Učiti kako učiti</a:t>
            </a:r>
          </a:p>
          <a:p>
            <a:r>
              <a:rPr lang="hr-HR" sz="3600" dirty="0" err="1"/>
              <a:t>uku</a:t>
            </a:r>
            <a:r>
              <a:rPr lang="hr-HR" sz="3600" dirty="0"/>
              <a:t> D 2.2 Učenik ostvaruje dobru komunikaciju s drugima, uspješno surađuje u različitim situacijama i spreman je zatražiti i ponuditi pomoć.</a:t>
            </a:r>
          </a:p>
          <a:p>
            <a:r>
              <a:rPr lang="hr-HR" sz="3600" dirty="0" err="1"/>
              <a:t>uku</a:t>
            </a:r>
            <a:r>
              <a:rPr lang="hr-HR" sz="3600" dirty="0"/>
              <a:t> A 2.2. Učenik primjenjuje strategije učenja i rješava probleme u svim područjima učenja uz praćenje i podršku učitelja.</a:t>
            </a:r>
          </a:p>
          <a:p>
            <a:r>
              <a:rPr lang="hr-HR" sz="3600" dirty="0" err="1"/>
              <a:t>uku</a:t>
            </a:r>
            <a:r>
              <a:rPr lang="hr-HR" sz="3600" dirty="0"/>
              <a:t> C 2.1 Učenik može objasniti vrijednost učenja za svoj život.</a:t>
            </a:r>
          </a:p>
          <a:p>
            <a:r>
              <a:rPr lang="hr-HR" sz="3600" dirty="0" err="1"/>
              <a:t>uku</a:t>
            </a:r>
            <a:r>
              <a:rPr lang="hr-HR" sz="3600" dirty="0"/>
              <a:t> B 2.4 Na poticaj učitelja, ali i samostalno, učenik </a:t>
            </a:r>
            <a:r>
              <a:rPr lang="hr-HR" sz="3600" dirty="0" err="1"/>
              <a:t>samovrednuje</a:t>
            </a:r>
            <a:r>
              <a:rPr lang="hr-HR" sz="3600" dirty="0"/>
              <a:t> proces učenja i svoje rezultate te procjenjuje ostvareni napredak.</a:t>
            </a:r>
          </a:p>
          <a:p>
            <a:pPr marL="0" indent="0">
              <a:buNone/>
            </a:pPr>
            <a:r>
              <a:rPr lang="hr-HR" sz="3600" b="1" dirty="0"/>
              <a:t>MPT Osobni i socijalni razvoj</a:t>
            </a:r>
          </a:p>
          <a:p>
            <a:r>
              <a:rPr lang="hr-HR" sz="3600" dirty="0" err="1"/>
              <a:t>osr</a:t>
            </a:r>
            <a:r>
              <a:rPr lang="hr-HR" sz="3600" dirty="0"/>
              <a:t> A.2.3. Razvija osobne potencijale</a:t>
            </a:r>
          </a:p>
          <a:p>
            <a:endParaRPr lang="hr-HR" dirty="0"/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70320419-6783-4F46-8315-01C86369AC99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71EED86E-3399-485E-81DD-512329BB483B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924F5F31-E7D6-45E0-BAEF-6765012FA7A0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5C3BB8D0-0CA9-4242-9355-50B2F2AFBEE2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utnik 7">
            <a:extLst>
              <a:ext uri="{FF2B5EF4-FFF2-40B4-BE49-F238E27FC236}">
                <a16:creationId xmlns:a16="http://schemas.microsoft.com/office/drawing/2014/main" id="{4F3E0712-53FC-4058-8FD3-42F444434508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95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54E3A-3969-49EB-B75D-699EE9F6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Cilj sata: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12C0DB-145D-49AD-BC4E-089E57FE3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u suradničkom načinu rada riješiti problemski zadatak iz života, u kojem će primijeniti stečena znanja o decimalnim brojevima te izračunavanju opsega i površine pravokutnika.</a:t>
            </a:r>
          </a:p>
          <a:p>
            <a:endParaRPr lang="hr-HR" dirty="0"/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042E5A3F-76D6-4A9B-A6E0-9DD27C13E707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02E457FF-5FE9-4C48-8856-181EDFDBE000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EE32621-58D0-4BB2-81CC-567A10872298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A23ADC85-2049-41B6-BFB0-0C1DD4348D5B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7A2771D-E8D1-4BA0-A955-3EB75FD790FE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Slika 11" descr="Slika na kojoj se prikazuje soba&#10;&#10;Opis je automatski generiran">
            <a:extLst>
              <a:ext uri="{FF2B5EF4-FFF2-40B4-BE49-F238E27FC236}">
                <a16:creationId xmlns:a16="http://schemas.microsoft.com/office/drawing/2014/main" id="{8C7DDD61-D81E-49A5-88E7-2DC36C10C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 r="68659"/>
          <a:stretch/>
        </p:blipFill>
        <p:spPr>
          <a:xfrm>
            <a:off x="6524495" y="3743853"/>
            <a:ext cx="2689843" cy="256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4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B99A79-C9D2-4881-8616-5CC589CC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8" y="238516"/>
            <a:ext cx="10515600" cy="1325563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Organizacija nastavnog sata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B0B2A9-C5F0-4ABE-8C44-9E9E9CCC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1564079"/>
            <a:ext cx="11140439" cy="4667250"/>
          </a:xfrm>
        </p:spPr>
        <p:txBody>
          <a:bodyPr>
            <a:noAutofit/>
          </a:bodyPr>
          <a:lstStyle/>
          <a:p>
            <a:r>
              <a:rPr lang="hr-HR" sz="2400" dirty="0"/>
              <a:t>Tehnička priprema za rad</a:t>
            </a:r>
          </a:p>
          <a:p>
            <a:r>
              <a:rPr lang="hr-HR" sz="2400" dirty="0"/>
              <a:t>Motivacija i najava cilja</a:t>
            </a:r>
          </a:p>
          <a:p>
            <a:r>
              <a:rPr lang="hr-HR" sz="2400" b="1" dirty="0"/>
              <a:t>1. aktivnost</a:t>
            </a:r>
            <a:r>
              <a:rPr lang="hr-HR" sz="2400" dirty="0"/>
              <a:t>: rješavanje </a:t>
            </a:r>
            <a:r>
              <a:rPr lang="hr-HR" sz="2400" i="1" dirty="0"/>
              <a:t>Radnog lista</a:t>
            </a:r>
            <a:r>
              <a:rPr lang="hr-HR" sz="2400" dirty="0"/>
              <a:t>  - ponavljanje računskih operacija s decimalnim brojevima</a:t>
            </a:r>
          </a:p>
          <a:p>
            <a:r>
              <a:rPr lang="hr-HR" sz="2400" b="1" dirty="0"/>
              <a:t>2. aktivnost</a:t>
            </a:r>
            <a:r>
              <a:rPr lang="hr-HR" sz="2400" dirty="0"/>
              <a:t>: zajedničko praćenje animiranog prikaza </a:t>
            </a:r>
            <a:r>
              <a:rPr lang="hr-HR" sz="2400" i="1" dirty="0"/>
              <a:t>Bojenje sobe</a:t>
            </a:r>
            <a:endParaRPr lang="hr-HR" sz="2400" dirty="0"/>
          </a:p>
          <a:p>
            <a:r>
              <a:rPr lang="hr-HR" sz="2400" b="1" dirty="0"/>
              <a:t>3. aktivnost</a:t>
            </a:r>
            <a:r>
              <a:rPr lang="hr-HR" sz="2400" dirty="0"/>
              <a:t>:  rješavanje problemskog zadatka </a:t>
            </a:r>
            <a:r>
              <a:rPr lang="hr-HR" sz="2400" i="1" dirty="0"/>
              <a:t>Bojenje sobe, </a:t>
            </a:r>
            <a:r>
              <a:rPr lang="hr-HR" sz="2400" dirty="0"/>
              <a:t>suradničkim načinom rada</a:t>
            </a:r>
          </a:p>
          <a:p>
            <a:r>
              <a:rPr lang="hr-HR" sz="2400" b="1" dirty="0"/>
              <a:t>4. aktivnost</a:t>
            </a:r>
            <a:r>
              <a:rPr lang="hr-HR" sz="2400" dirty="0"/>
              <a:t>: predstavljanje rješenja problemskog zadatka - rad na zajedničkom dijeljenom tekstualnom dokumentu</a:t>
            </a:r>
          </a:p>
          <a:p>
            <a:r>
              <a:rPr lang="hr-HR" sz="2400" b="1" dirty="0"/>
              <a:t>5. aktivnost: </a:t>
            </a:r>
            <a:r>
              <a:rPr lang="hr-HR" sz="2400" dirty="0"/>
              <a:t>Vrednovanje za učenje- izlazna kartica</a:t>
            </a:r>
          </a:p>
          <a:p>
            <a:r>
              <a:rPr lang="hr-HR" sz="2400" b="1" dirty="0"/>
              <a:t>Zadavanje domaće zadaće </a:t>
            </a:r>
          </a:p>
          <a:p>
            <a:r>
              <a:rPr lang="hr-HR" sz="2400" dirty="0"/>
              <a:t>Završetak rada s računalom</a:t>
            </a:r>
            <a:br>
              <a:rPr lang="hr-HR" sz="2400" dirty="0"/>
            </a:br>
            <a:endParaRPr lang="hr-HR" sz="2400" dirty="0"/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E4F82C00-DAB2-4E53-8CA3-E4D0C9863BEF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B88B1EC0-5C82-4678-A548-7C3C669E898B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DF9D3C0E-A07C-47C2-AD7B-F7192AE778EB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E41AC5E4-B382-4A3D-B38A-8EA5125F10D8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utnik 7">
            <a:extLst>
              <a:ext uri="{FF2B5EF4-FFF2-40B4-BE49-F238E27FC236}">
                <a16:creationId xmlns:a16="http://schemas.microsoft.com/office/drawing/2014/main" id="{360062D4-5154-4113-8991-73D19E6A6151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13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420D5F-6F6F-4ABC-AEF4-4718DFDD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9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128165-478C-47CB-896A-255189DA0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258"/>
            <a:ext cx="10515600" cy="67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 dirty="0"/>
              <a:t>valentina.pajdakovic@skole.hr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11A02FF0-5564-4A67-BF5C-91255CCAC02B}"/>
              </a:ext>
            </a:extLst>
          </p:cNvPr>
          <p:cNvSpPr txBox="1">
            <a:spLocks/>
          </p:cNvSpPr>
          <p:nvPr/>
        </p:nvSpPr>
        <p:spPr>
          <a:xfrm>
            <a:off x="948397" y="3556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Pitanja ?</a:t>
            </a:r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923A29CE-FAFA-47E5-B3C7-E4A9E0C932B1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048453F9-16A6-4E0B-A21B-FEE9ECD201A4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B8F9CB64-3FA8-4427-847F-B8E0DD1758B0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57E630FC-F554-47CA-B7D6-6CE090973D05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avokutnik 8">
            <a:extLst>
              <a:ext uri="{FF2B5EF4-FFF2-40B4-BE49-F238E27FC236}">
                <a16:creationId xmlns:a16="http://schemas.microsoft.com/office/drawing/2014/main" id="{95C9F14E-0A24-4231-B319-8D971A47CAB0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457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5A75F71-CC31-484B-92A2-4532E0BF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7145"/>
            <a:ext cx="9144000" cy="1512351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Hvala na suradnji !</a:t>
            </a:r>
          </a:p>
        </p:txBody>
      </p:sp>
      <p:pic>
        <p:nvPicPr>
          <p:cNvPr id="7" name="Slika 6" descr="Slika na kojoj se prikazuje karta, tekst&#10;&#10;Opis je automatski generiran">
            <a:extLst>
              <a:ext uri="{FF2B5EF4-FFF2-40B4-BE49-F238E27FC236}">
                <a16:creationId xmlns:a16="http://schemas.microsoft.com/office/drawing/2014/main" id="{A6E2E031-CCED-48E0-86D4-2019605F0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329" y="3051484"/>
            <a:ext cx="3465341" cy="3340805"/>
          </a:xfrm>
          <a:prstGeom prst="rect">
            <a:avLst/>
          </a:prstGeom>
        </p:spPr>
      </p:pic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684151ED-2F21-4BCC-B929-42216E10AFC2}"/>
              </a:ext>
            </a:extLst>
          </p:cNvPr>
          <p:cNvCxnSpPr/>
          <p:nvPr/>
        </p:nvCxnSpPr>
        <p:spPr>
          <a:xfrm>
            <a:off x="239151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A0E8F3FA-EC9D-4773-ACE5-A70E9ED547E0}"/>
              </a:ext>
            </a:extLst>
          </p:cNvPr>
          <p:cNvCxnSpPr/>
          <p:nvPr/>
        </p:nvCxnSpPr>
        <p:spPr>
          <a:xfrm>
            <a:off x="370447" y="-625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2CDBD356-D602-4DA5-8633-386247292E41}"/>
              </a:ext>
            </a:extLst>
          </p:cNvPr>
          <p:cNvCxnSpPr/>
          <p:nvPr/>
        </p:nvCxnSpPr>
        <p:spPr>
          <a:xfrm>
            <a:off x="1195284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4D120C75-4356-4E2D-8232-73D707EBEDCA}"/>
              </a:ext>
            </a:extLst>
          </p:cNvPr>
          <p:cNvCxnSpPr/>
          <p:nvPr/>
        </p:nvCxnSpPr>
        <p:spPr>
          <a:xfrm>
            <a:off x="1180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>
            <a:extLst>
              <a:ext uri="{FF2B5EF4-FFF2-40B4-BE49-F238E27FC236}">
                <a16:creationId xmlns:a16="http://schemas.microsoft.com/office/drawing/2014/main" id="{3203D10A-646E-403D-A562-48601A8099E2}"/>
              </a:ext>
            </a:extLst>
          </p:cNvPr>
          <p:cNvSpPr/>
          <p:nvPr/>
        </p:nvSpPr>
        <p:spPr>
          <a:xfrm>
            <a:off x="519348" y="0"/>
            <a:ext cx="961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1104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331</Words>
  <Application>Microsoft Office PowerPoint</Application>
  <PresentationFormat>Široki zaslon</PresentationFormat>
  <Paragraphs>41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Decimalni izazov</vt:lpstr>
      <vt:lpstr>Ishodi učenja-Matematika</vt:lpstr>
      <vt:lpstr>Ishodi učenja- međupredmetne teme</vt:lpstr>
      <vt:lpstr>Cilj sata: </vt:lpstr>
      <vt:lpstr>Organizacija nastavnog sata</vt:lpstr>
      <vt:lpstr>Kontakt: </vt:lpstr>
      <vt:lpstr>Hvala na suradnji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Decimalni izazov</dc:title>
  <dc:creator>Valentina Pajdaković</dc:creator>
  <cp:lastModifiedBy>Valentina Pajdaković</cp:lastModifiedBy>
  <cp:revision>14</cp:revision>
  <dcterms:created xsi:type="dcterms:W3CDTF">2019-10-16T18:01:00Z</dcterms:created>
  <dcterms:modified xsi:type="dcterms:W3CDTF">2019-11-12T12:09:57Z</dcterms:modified>
</cp:coreProperties>
</file>