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71" r:id="rId5"/>
    <p:sldId id="264" r:id="rId6"/>
    <p:sldId id="272" r:id="rId7"/>
    <p:sldId id="278" r:id="rId8"/>
    <p:sldId id="285" r:id="rId9"/>
    <p:sldId id="269" r:id="rId10"/>
    <p:sldId id="284" r:id="rId11"/>
    <p:sldId id="273" r:id="rId12"/>
    <p:sldId id="279" r:id="rId13"/>
    <p:sldId id="274" r:id="rId14"/>
    <p:sldId id="280" r:id="rId15"/>
    <p:sldId id="276" r:id="rId16"/>
    <p:sldId id="281" r:id="rId17"/>
    <p:sldId id="277" r:id="rId18"/>
    <p:sldId id="282" r:id="rId19"/>
    <p:sldId id="275" r:id="rId20"/>
    <p:sldId id="283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20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69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980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06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10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93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96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80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06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858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918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E5B3-E3A7-4773-9944-971502F2ABEA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EECD-D308-4FDA-8582-6EF2673F6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5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c97569e6f346c7226479c13/interactive-content-ferenc-molnar-junaci-pavlove-ulic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ew.genial.ly/5d7d32a533375a0f68008b10/interactive-content-ivan-kusan-koko-u-pariz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da5b4b73d8b1a0f668c5f70/horizontal-infographic-timeline-karta-gusarskoga-blaga-osobne-i-povratne-zamjenic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ew.genial.ly/5d7dd1d899e4720f3409e321/game-stilska-izrazajna-sredstva" TargetMode="External"/><Relationship Id="rId5" Type="http://schemas.openxmlformats.org/officeDocument/2006/relationships/hyperlink" Target="https://view.genial.ly/5c8bdffa6f346c7226335ade/interactive-content-kviz-oscar-wilde" TargetMode="External"/><Relationship Id="rId4" Type="http://schemas.openxmlformats.org/officeDocument/2006/relationships/hyperlink" Target="https://view.genial.ly/5ae5a633fbda0e2661d476a8/interactive-content-pravopisno-sazvijezde-ivana-maca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ca11de2fbe2c24e886c7c12/social-action-gusarsko-pism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ew.genial.ly/5c96769168711f76b9a212f2/learning-experience-challenges-kviz-prijateljstvu" TargetMode="External"/><Relationship Id="rId5" Type="http://schemas.openxmlformats.org/officeDocument/2006/relationships/hyperlink" Target="https://view.genial.ly/5c8910ac2682f972207d7470/game-action-vocka-poslije-kise" TargetMode="External"/><Relationship Id="rId4" Type="http://schemas.openxmlformats.org/officeDocument/2006/relationships/hyperlink" Target="https://view.genial.ly/5c0fcbd2cd013556bbb9ab79/interactive-content-bozicni-ugodaj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ad9ae11ea9c8d436edecec3/interactive-content-spomenic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ew.genial.ly/5aa9613769b63a6ade97265a/interactive-content-istine-i-predrasude-o-osobama-sa-sindromo-dow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cc1a109db97e30f5d4c5b9d/horizontal-infographic-review-lista-za-procjen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ew.genial.ly/5ccc64c5decf900f57fcd878/vertical-infographic-popis-lektire" TargetMode="External"/><Relationship Id="rId4" Type="http://schemas.openxmlformats.org/officeDocument/2006/relationships/hyperlink" Target="https://view.genial.ly/5c98cccec8d4e77aabc062b6/horizontal-infographic-diagrams-fabularna-piramid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d997ff06875b30f68282dfb/guide-deset-cinjenica-o-aplikacii-geniall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86EAF479-D84E-4114-8059-CF16441D6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75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EBB526B-D479-40E5-8E09-F75726CBB187}"/>
              </a:ext>
            </a:extLst>
          </p:cNvPr>
          <p:cNvSpPr txBox="1"/>
          <p:nvPr/>
        </p:nvSpPr>
        <p:spPr>
          <a:xfrm>
            <a:off x="943442" y="1055859"/>
            <a:ext cx="72571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Digitalna aplikacija </a:t>
            </a:r>
            <a:r>
              <a:rPr lang="hr-H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Genially</a:t>
            </a:r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nastavi </a:t>
            </a:r>
          </a:p>
          <a:p>
            <a:pPr algn="ctr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Hrvatskoga jezika</a:t>
            </a:r>
          </a:p>
          <a:p>
            <a:pPr algn="ctr"/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(PODTEMA: Sadržaj je kralj)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8DE4CB0-3035-43F0-A3D9-05B05C5BB7DB}"/>
              </a:ext>
            </a:extLst>
          </p:cNvPr>
          <p:cNvSpPr txBox="1"/>
          <p:nvPr/>
        </p:nvSpPr>
        <p:spPr>
          <a:xfrm>
            <a:off x="576728" y="5670136"/>
            <a:ext cx="2544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Ivana Macan, prof.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OŠ Vijenac, Osijek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21F083D-1D5E-4081-8FA5-EE418D707F94}"/>
              </a:ext>
            </a:extLst>
          </p:cNvPr>
          <p:cNvSpPr txBox="1"/>
          <p:nvPr/>
        </p:nvSpPr>
        <p:spPr>
          <a:xfrm>
            <a:off x="4754881" y="5620117"/>
            <a:ext cx="4217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 2019.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Šibenik, 6. – 8. studenoga 2019. </a:t>
            </a:r>
          </a:p>
        </p:txBody>
      </p:sp>
    </p:spTree>
    <p:extLst>
      <p:ext uri="{BB962C8B-B14F-4D97-AF65-F5344CB8AC3E}">
        <p14:creationId xmlns:p14="http://schemas.microsoft.com/office/powerpoint/2010/main" val="220609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zgrada, na otvorenom, cigla, crveno&#10;&#10;Opis je automatski generiran">
            <a:extLst>
              <a:ext uri="{FF2B5EF4-FFF2-40B4-BE49-F238E27FC236}">
                <a16:creationId xmlns:a16="http://schemas.microsoft.com/office/drawing/2014/main" id="{17046639-9658-4FA3-A87D-72187D4B1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75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170CB16-BB08-415B-98BE-897C66FA3E16}"/>
              </a:ext>
            </a:extLst>
          </p:cNvPr>
          <p:cNvSpPr txBox="1"/>
          <p:nvPr/>
        </p:nvSpPr>
        <p:spPr>
          <a:xfrm>
            <a:off x="731520" y="604910"/>
            <a:ext cx="604910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Digitalni sadržaji podijeljeni su na </a:t>
            </a: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tematskih područja: 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Lektirni sadržaji 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Jezične igre i kvizovi</a:t>
            </a:r>
          </a:p>
          <a:p>
            <a:pPr marL="342900" indent="-342900">
              <a:buAutoNum type="arabicPeriod" startAt="2"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Motivacijski sadržaji</a:t>
            </a:r>
          </a:p>
          <a:p>
            <a:pPr marL="342900" indent="-342900">
              <a:buAutoNum type="arabicPeriod" startAt="3"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Prezentacijski sadržaji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Sadržaji za vrednovanje, nastavni listići, preglednici/plakati</a:t>
            </a:r>
          </a:p>
          <a:p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81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grada, na otvorenom, cigla, sjedenje&#10;&#10;Opis je automatski generiran">
            <a:extLst>
              <a:ext uri="{FF2B5EF4-FFF2-40B4-BE49-F238E27FC236}">
                <a16:creationId xmlns:a16="http://schemas.microsoft.com/office/drawing/2014/main" id="{91323B01-6BD0-4CA0-92B9-88F0004A4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"/>
            <a:ext cx="9144000" cy="719375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F8C1929-036E-40F2-848A-A26EC70AC4AF}"/>
              </a:ext>
            </a:extLst>
          </p:cNvPr>
          <p:cNvSpPr txBox="1"/>
          <p:nvPr/>
        </p:nvSpPr>
        <p:spPr>
          <a:xfrm>
            <a:off x="1758461" y="2520594"/>
            <a:ext cx="72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Lektirni sat uz interaktivne sadržaje</a:t>
            </a:r>
          </a:p>
        </p:txBody>
      </p:sp>
    </p:spTree>
    <p:extLst>
      <p:ext uri="{BB962C8B-B14F-4D97-AF65-F5344CB8AC3E}">
        <p14:creationId xmlns:p14="http://schemas.microsoft.com/office/powerpoint/2010/main" val="331288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29916BA-54FC-488C-BCB4-D86E83696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75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58BF603A-0DA7-49B5-8A95-E8D377AD0E28}"/>
              </a:ext>
            </a:extLst>
          </p:cNvPr>
          <p:cNvSpPr/>
          <p:nvPr/>
        </p:nvSpPr>
        <p:spPr>
          <a:xfrm>
            <a:off x="766688" y="632099"/>
            <a:ext cx="7533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Roboto-Numeral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Ferenc Molnar, Junaci Pavlove Ulice</a:t>
            </a:r>
            <a:endParaRPr lang="hr-HR" sz="3200" b="1" dirty="0">
              <a:solidFill>
                <a:srgbClr val="C00000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496A025-3C78-44A1-8A2B-2BDDC48B20A5}"/>
              </a:ext>
            </a:extLst>
          </p:cNvPr>
          <p:cNvSpPr/>
          <p:nvPr/>
        </p:nvSpPr>
        <p:spPr>
          <a:xfrm>
            <a:off x="766688" y="1996665"/>
            <a:ext cx="6900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 Kušan, Koko u Parizu</a:t>
            </a:r>
            <a:endParaRPr lang="hr-H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5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grada, na otvorenom, cigla, sjedenje&#10;&#10;Opis je automatski generiran">
            <a:extLst>
              <a:ext uri="{FF2B5EF4-FFF2-40B4-BE49-F238E27FC236}">
                <a16:creationId xmlns:a16="http://schemas.microsoft.com/office/drawing/2014/main" id="{A654ACF5-64B4-4412-BE88-4A9F310DF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"/>
            <a:ext cx="9144000" cy="719375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410D699-ADB6-4417-8C91-3D8E88F0D4EC}"/>
              </a:ext>
            </a:extLst>
          </p:cNvPr>
          <p:cNvSpPr txBox="1"/>
          <p:nvPr/>
        </p:nvSpPr>
        <p:spPr>
          <a:xfrm>
            <a:off x="2574388" y="3105834"/>
            <a:ext cx="472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Jezične igre i kvizovi</a:t>
            </a:r>
          </a:p>
        </p:txBody>
      </p:sp>
    </p:spTree>
    <p:extLst>
      <p:ext uri="{BB962C8B-B14F-4D97-AF65-F5344CB8AC3E}">
        <p14:creationId xmlns:p14="http://schemas.microsoft.com/office/powerpoint/2010/main" val="258918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A0DAE2A-85F7-4A34-97C2-51FEAAFA6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75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8422A609-9C02-423B-AB5F-DC84A5FC0538}"/>
              </a:ext>
            </a:extLst>
          </p:cNvPr>
          <p:cNvSpPr/>
          <p:nvPr/>
        </p:nvSpPr>
        <p:spPr>
          <a:xfrm>
            <a:off x="640081" y="496408"/>
            <a:ext cx="7561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Roboto-Numeral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Karta gusarskoga blaga (Osobne i povratna zamjenica)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6D20741-B485-466D-8BB9-B660DA605752}"/>
              </a:ext>
            </a:extLst>
          </p:cNvPr>
          <p:cNvSpPr/>
          <p:nvPr/>
        </p:nvSpPr>
        <p:spPr>
          <a:xfrm>
            <a:off x="640080" y="223249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Pravopisno sazviježđe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A4579D5-7BBF-4440-A2F0-2C308ED0A91F}"/>
              </a:ext>
            </a:extLst>
          </p:cNvPr>
          <p:cNvSpPr/>
          <p:nvPr/>
        </p:nvSpPr>
        <p:spPr>
          <a:xfrm>
            <a:off x="640080" y="3304490"/>
            <a:ext cx="7322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Roboto-Numeral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Kviz slagalica (Oscar Wilde)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62441F3A-08E7-4518-B700-8F90D9BD71E2}"/>
              </a:ext>
            </a:extLst>
          </p:cNvPr>
          <p:cNvSpPr/>
          <p:nvPr/>
        </p:nvSpPr>
        <p:spPr>
          <a:xfrm>
            <a:off x="668215" y="4368116"/>
            <a:ext cx="7807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Roboto-Numeral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Čudesni kotač (književnoteorijski pojmovi)</a:t>
            </a:r>
            <a:endParaRPr lang="hr-H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8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grada, na otvorenom, cigla, sjedenje&#10;&#10;Opis je automatski generiran">
            <a:extLst>
              <a:ext uri="{FF2B5EF4-FFF2-40B4-BE49-F238E27FC236}">
                <a16:creationId xmlns:a16="http://schemas.microsoft.com/office/drawing/2014/main" id="{A47B626C-A60D-42D1-B4EB-72E40C94E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"/>
            <a:ext cx="9144000" cy="719375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D71957B-D384-4909-BEE7-D66D47927674}"/>
              </a:ext>
            </a:extLst>
          </p:cNvPr>
          <p:cNvSpPr txBox="1"/>
          <p:nvPr/>
        </p:nvSpPr>
        <p:spPr>
          <a:xfrm>
            <a:off x="2475914" y="2963039"/>
            <a:ext cx="481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Motivacijski sadržaji</a:t>
            </a:r>
          </a:p>
        </p:txBody>
      </p:sp>
    </p:spTree>
    <p:extLst>
      <p:ext uri="{BB962C8B-B14F-4D97-AF65-F5344CB8AC3E}">
        <p14:creationId xmlns:p14="http://schemas.microsoft.com/office/powerpoint/2010/main" val="1599468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6BA16E4-9746-45F1-B870-D35728810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711"/>
            <a:ext cx="9144000" cy="719375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B0D2E76C-BF30-4E8E-AAB6-BB92658B4419}"/>
              </a:ext>
            </a:extLst>
          </p:cNvPr>
          <p:cNvSpPr/>
          <p:nvPr/>
        </p:nvSpPr>
        <p:spPr>
          <a:xfrm>
            <a:off x="900332" y="51179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Roboto-Numeral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Gusarsko pismo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970D4BA8-F10F-4F5D-8956-F24CBB686F63}"/>
              </a:ext>
            </a:extLst>
          </p:cNvPr>
          <p:cNvSpPr/>
          <p:nvPr/>
        </p:nvSpPr>
        <p:spPr>
          <a:xfrm>
            <a:off x="900332" y="1347373"/>
            <a:ext cx="7399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Otkrij skrivenu sliku (božićna ilustracija)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F0C4D08B-C31E-412C-B07C-B33031D08284}"/>
              </a:ext>
            </a:extLst>
          </p:cNvPr>
          <p:cNvSpPr/>
          <p:nvPr/>
        </p:nvSpPr>
        <p:spPr>
          <a:xfrm>
            <a:off x="900332" y="2397949"/>
            <a:ext cx="6850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Roboto-Numeral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Motivacija za Voćku poslije kiše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0A4F621B-65CC-4D93-A0F7-21A84FFC88C3}"/>
              </a:ext>
            </a:extLst>
          </p:cNvPr>
          <p:cNvSpPr/>
          <p:nvPr/>
        </p:nvSpPr>
        <p:spPr>
          <a:xfrm>
            <a:off x="900332" y="3336668"/>
            <a:ext cx="6668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Roboto-Numeral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Kviz slagalica (Prijateljstvo</a:t>
            </a:r>
            <a:r>
              <a:rPr lang="hr-HR" dirty="0">
                <a:solidFill>
                  <a:srgbClr val="000000"/>
                </a:solidFill>
                <a:latin typeface="Roboto-Numeral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9689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grada, na otvorenom, cigla, sjedenje&#10;&#10;Opis je automatski generiran">
            <a:extLst>
              <a:ext uri="{FF2B5EF4-FFF2-40B4-BE49-F238E27FC236}">
                <a16:creationId xmlns:a16="http://schemas.microsoft.com/office/drawing/2014/main" id="{DDF89360-1ADD-46EC-B29F-69A7ABDA3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"/>
            <a:ext cx="9144000" cy="719375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C2108CB-9238-4B6B-9520-2FDA12AB435F}"/>
              </a:ext>
            </a:extLst>
          </p:cNvPr>
          <p:cNvSpPr txBox="1"/>
          <p:nvPr/>
        </p:nvSpPr>
        <p:spPr>
          <a:xfrm>
            <a:off x="2039815" y="2883877"/>
            <a:ext cx="5139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Prezentacijski sadržaji</a:t>
            </a:r>
          </a:p>
        </p:txBody>
      </p:sp>
    </p:spTree>
    <p:extLst>
      <p:ext uri="{BB962C8B-B14F-4D97-AF65-F5344CB8AC3E}">
        <p14:creationId xmlns:p14="http://schemas.microsoft.com/office/powerpoint/2010/main" val="231142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8B9D91E-66EE-4965-8B68-92B8DF77A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711"/>
            <a:ext cx="9144000" cy="719375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E1191D46-40EE-439F-9158-999AF9781B69}"/>
              </a:ext>
            </a:extLst>
          </p:cNvPr>
          <p:cNvSpPr/>
          <p:nvPr/>
        </p:nvSpPr>
        <p:spPr>
          <a:xfrm>
            <a:off x="1174652" y="93941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Roboto-Numeral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Glagoljični spomenici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EF18FB9-E363-49A2-8B54-BC09BD017BB3}"/>
              </a:ext>
            </a:extLst>
          </p:cNvPr>
          <p:cNvSpPr/>
          <p:nvPr/>
        </p:nvSpPr>
        <p:spPr>
          <a:xfrm>
            <a:off x="1174652" y="2044005"/>
            <a:ext cx="6239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Istine</a:t>
            </a:r>
            <a:r>
              <a:rPr lang="it-IT" sz="2800" dirty="0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it-IT" sz="2800" dirty="0" err="1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predrasude</a:t>
            </a:r>
            <a:r>
              <a:rPr lang="it-IT" sz="2800" dirty="0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 </a:t>
            </a:r>
            <a:r>
              <a:rPr lang="it-IT" sz="2800" dirty="0" err="1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osobama</a:t>
            </a:r>
            <a:r>
              <a:rPr lang="it-IT" sz="2800" dirty="0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sa </a:t>
            </a:r>
            <a:r>
              <a:rPr lang="it-IT" sz="2800" dirty="0" err="1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sindromom</a:t>
            </a:r>
            <a:r>
              <a:rPr lang="it-IT" sz="2800" dirty="0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Down</a:t>
            </a:r>
            <a:endParaRPr lang="hr-H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1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grada, na otvorenom, cigla, sjedenje&#10;&#10;Opis je automatski generiran">
            <a:extLst>
              <a:ext uri="{FF2B5EF4-FFF2-40B4-BE49-F238E27FC236}">
                <a16:creationId xmlns:a16="http://schemas.microsoft.com/office/drawing/2014/main" id="{EE3D1B53-7266-4EE8-8EAB-4D5053657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"/>
            <a:ext cx="9144000" cy="719375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0854511-A6E4-42DB-9254-7358A283C711}"/>
              </a:ext>
            </a:extLst>
          </p:cNvPr>
          <p:cNvSpPr txBox="1"/>
          <p:nvPr/>
        </p:nvSpPr>
        <p:spPr>
          <a:xfrm>
            <a:off x="1780759" y="2504051"/>
            <a:ext cx="67880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Sadržaji za vršnjačko vrednovanje </a:t>
            </a:r>
          </a:p>
          <a:p>
            <a:pPr algn="ctr"/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(lista procjene), </a:t>
            </a:r>
          </a:p>
          <a:p>
            <a:pPr algn="ctr"/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nastavni listići,</a:t>
            </a:r>
          </a:p>
          <a:p>
            <a:pPr algn="ctr"/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preglednici/plakati</a:t>
            </a:r>
          </a:p>
        </p:txBody>
      </p:sp>
    </p:spTree>
    <p:extLst>
      <p:ext uri="{BB962C8B-B14F-4D97-AF65-F5344CB8AC3E}">
        <p14:creationId xmlns:p14="http://schemas.microsoft.com/office/powerpoint/2010/main" val="370795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zavjesa, ulica, bijelo&#10;&#10;Opis je automatski generiran">
            <a:extLst>
              <a:ext uri="{FF2B5EF4-FFF2-40B4-BE49-F238E27FC236}">
                <a16:creationId xmlns:a16="http://schemas.microsoft.com/office/drawing/2014/main" id="{517635F1-6AF8-4D3A-B248-23EFAA13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72"/>
            <a:ext cx="9144000" cy="6883872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C0432141-728C-4F72-B891-62F0A77DD4B8}"/>
              </a:ext>
            </a:extLst>
          </p:cNvPr>
          <p:cNvSpPr/>
          <p:nvPr/>
        </p:nvSpPr>
        <p:spPr>
          <a:xfrm>
            <a:off x="538088" y="515026"/>
            <a:ext cx="8067823" cy="423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ISHODI INTERAKTIVNOGA IZLAGANJA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Sudionici će: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-upoznati osobitosti još jednoga digitalnoga alata višestruko primjenjivoga u nastavi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otkriti njegove mogućnosti, prednosti i eventualne nedostatke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-iznijeti vlastite prosudbe, komentare i mišljenje o prikazanim sadržajima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rješavati zadatke izrađene u navedenoj aplikaciji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(**pričuvno vrijeme).</a:t>
            </a:r>
          </a:p>
        </p:txBody>
      </p:sp>
    </p:spTree>
    <p:extLst>
      <p:ext uri="{BB962C8B-B14F-4D97-AF65-F5344CB8AC3E}">
        <p14:creationId xmlns:p14="http://schemas.microsoft.com/office/powerpoint/2010/main" val="33140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F54AE99-0E66-4C5B-86DE-EFB8A9265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711"/>
            <a:ext cx="9144000" cy="719375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4182AD7D-4C8E-475E-895F-511091A50D98}"/>
              </a:ext>
            </a:extLst>
          </p:cNvPr>
          <p:cNvSpPr/>
          <p:nvPr/>
        </p:nvSpPr>
        <p:spPr>
          <a:xfrm>
            <a:off x="773723" y="2871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Roboto-Numeral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za procjenu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D92D477-1AF5-48DE-941A-9D8074BBB657}"/>
              </a:ext>
            </a:extLst>
          </p:cNvPr>
          <p:cNvSpPr/>
          <p:nvPr/>
        </p:nvSpPr>
        <p:spPr>
          <a:xfrm>
            <a:off x="773723" y="11701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 err="1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Fabularna</a:t>
            </a:r>
            <a:r>
              <a:rPr lang="hr-HR" sz="3200" dirty="0">
                <a:solidFill>
                  <a:srgbClr val="C00000"/>
                </a:solidFill>
                <a:latin typeface="Roboto-Numera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piramida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94E0D74D-2A29-493D-A4BE-C1892D78EEC8}"/>
              </a:ext>
            </a:extLst>
          </p:cNvPr>
          <p:cNvSpPr/>
          <p:nvPr/>
        </p:nvSpPr>
        <p:spPr>
          <a:xfrm>
            <a:off x="773723" y="2053172"/>
            <a:ext cx="7371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Roboto-Numeral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Plakat (popis djela za cjelovito čitanje)</a:t>
            </a:r>
            <a:endParaRPr lang="hr-H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1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02126D1-D575-4A6A-A1E0-5E084BCF685A}"/>
              </a:ext>
            </a:extLst>
          </p:cNvPr>
          <p:cNvSpPr txBox="1"/>
          <p:nvPr/>
        </p:nvSpPr>
        <p:spPr>
          <a:xfrm>
            <a:off x="675249" y="389895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KVIZ: Moje tajne moći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465F56F-7387-4D7F-BE60-86035B437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47" y="974670"/>
            <a:ext cx="5133181" cy="5133181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A5573534-197C-4EE7-B5E1-FF418F100C2A}"/>
              </a:ext>
            </a:extLst>
          </p:cNvPr>
          <p:cNvSpPr/>
          <p:nvPr/>
        </p:nvSpPr>
        <p:spPr>
          <a:xfrm>
            <a:off x="5719396" y="407889"/>
            <a:ext cx="2481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bit.ly/31AmCuC</a:t>
            </a:r>
          </a:p>
        </p:txBody>
      </p:sp>
    </p:spTree>
    <p:extLst>
      <p:ext uri="{BB962C8B-B14F-4D97-AF65-F5344CB8AC3E}">
        <p14:creationId xmlns:p14="http://schemas.microsoft.com/office/powerpoint/2010/main" val="83411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zgrada, na otvorenom, cigla, sjedenje&#10;&#10;Opis je automatski generiran">
            <a:extLst>
              <a:ext uri="{FF2B5EF4-FFF2-40B4-BE49-F238E27FC236}">
                <a16:creationId xmlns:a16="http://schemas.microsoft.com/office/drawing/2014/main" id="{B13F2297-F347-4F12-809A-09A656B21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"/>
            <a:ext cx="9144000" cy="719375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57DF39C-0EA5-4AFF-910F-411C67C892D6}"/>
              </a:ext>
            </a:extLst>
          </p:cNvPr>
          <p:cNvSpPr txBox="1"/>
          <p:nvPr/>
        </p:nvSpPr>
        <p:spPr>
          <a:xfrm>
            <a:off x="2489983" y="2593707"/>
            <a:ext cx="5139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</a:t>
            </a:r>
            <a:r>
              <a:rPr lang="hr-H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Genially</a:t>
            </a:r>
            <a:r>
              <a:rPr lang="hr-H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133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grada, na otvorenom, cigla, sjedenje&#10;&#10;Opis je automatski generiran">
            <a:extLst>
              <a:ext uri="{FF2B5EF4-FFF2-40B4-BE49-F238E27FC236}">
                <a16:creationId xmlns:a16="http://schemas.microsoft.com/office/drawing/2014/main" id="{A3604155-80E2-4D85-8210-1F3BA96CF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"/>
            <a:ext cx="9144000" cy="719375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9E373314-4C6F-44CB-858E-767D87E56FB4}"/>
              </a:ext>
            </a:extLst>
          </p:cNvPr>
          <p:cNvSpPr/>
          <p:nvPr/>
        </p:nvSpPr>
        <p:spPr>
          <a:xfrm>
            <a:off x="1997613" y="1377686"/>
            <a:ext cx="5978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rgbClr val="C00000"/>
                </a:solidFill>
                <a:latin typeface="Roboto-Numeral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Deset činjenica o aplikaciji Genially</a:t>
            </a:r>
            <a:endParaRPr lang="hr-HR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zavjesa, ulica, bijelo&#10;&#10;Opis je automatski generiran">
            <a:extLst>
              <a:ext uri="{FF2B5EF4-FFF2-40B4-BE49-F238E27FC236}">
                <a16:creationId xmlns:a16="http://schemas.microsoft.com/office/drawing/2014/main" id="{2427D97F-BDD2-47DB-B0CD-7D487353A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72"/>
            <a:ext cx="9144000" cy="688387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D210D4F-8C8E-48D9-B64C-2BCFDFF19CDE}"/>
              </a:ext>
            </a:extLst>
          </p:cNvPr>
          <p:cNvSpPr txBox="1"/>
          <p:nvPr/>
        </p:nvSpPr>
        <p:spPr>
          <a:xfrm>
            <a:off x="1686434" y="2011681"/>
            <a:ext cx="5771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NEDOSTATAK: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 u potpunosti nekomercijalan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(besplatan) alat. </a:t>
            </a:r>
          </a:p>
        </p:txBody>
      </p:sp>
    </p:spTree>
    <p:extLst>
      <p:ext uri="{BB962C8B-B14F-4D97-AF65-F5344CB8AC3E}">
        <p14:creationId xmlns:p14="http://schemas.microsoft.com/office/powerpoint/2010/main" val="17136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zgrada, na otvorenom, cigla, crveno&#10;&#10;Opis je automatski generiran">
            <a:extLst>
              <a:ext uri="{FF2B5EF4-FFF2-40B4-BE49-F238E27FC236}">
                <a16:creationId xmlns:a16="http://schemas.microsoft.com/office/drawing/2014/main" id="{A77C8B63-409D-46F4-8FD7-D0EE49B53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75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C4361C31-6C2D-4AF9-BF8A-9BA9F64C6248}"/>
              </a:ext>
            </a:extLst>
          </p:cNvPr>
          <p:cNvSpPr/>
          <p:nvPr/>
        </p:nvSpPr>
        <p:spPr>
          <a:xfrm>
            <a:off x="858128" y="2033346"/>
            <a:ext cx="693537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Uporaba ponuđenih predložaka i sadržaja te izrada korisničkoga </a:t>
            </a:r>
          </a:p>
          <a:p>
            <a:r>
              <a:rPr lang="hr-H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računa naplaćuje se ovisno o korisnikovim potrebama i izboru.</a:t>
            </a:r>
          </a:p>
          <a:p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2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grada, na otvorenom, cigla, crveno&#10;&#10;Opis je automatski generiran">
            <a:extLst>
              <a:ext uri="{FF2B5EF4-FFF2-40B4-BE49-F238E27FC236}">
                <a16:creationId xmlns:a16="http://schemas.microsoft.com/office/drawing/2014/main" id="{117882BB-7F7C-4184-9543-305A87868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75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5999C737-1650-45A9-AAD9-9B209AB51BD4}"/>
              </a:ext>
            </a:extLst>
          </p:cNvPr>
          <p:cNvSpPr/>
          <p:nvPr/>
        </p:nvSpPr>
        <p:spPr>
          <a:xfrm>
            <a:off x="576775" y="2397948"/>
            <a:ext cx="6808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nekomercijalnoj inačici, kroz koju </a:t>
            </a:r>
          </a:p>
          <a:p>
            <a:r>
              <a:rPr lang="hr-H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javnosti predstavlja i reklamira, </a:t>
            </a:r>
          </a:p>
          <a:p>
            <a:r>
              <a:rPr lang="hr-H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nudi impresivan broj sadržaja, podloga </a:t>
            </a:r>
          </a:p>
          <a:p>
            <a:r>
              <a:rPr lang="hr-H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predložaka.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8046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47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364DF17-602A-44B8-96D4-D6F39B5EE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3" b="5357"/>
          <a:stretch/>
        </p:blipFill>
        <p:spPr>
          <a:xfrm>
            <a:off x="0" y="1809775"/>
            <a:ext cx="9144000" cy="4392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2D3C773-30D8-42B7-B317-41137B496C6E}"/>
              </a:ext>
            </a:extLst>
          </p:cNvPr>
          <p:cNvSpPr txBox="1"/>
          <p:nvPr/>
        </p:nvSpPr>
        <p:spPr>
          <a:xfrm>
            <a:off x="2883945" y="351692"/>
            <a:ext cx="4284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 predložaka</a:t>
            </a:r>
          </a:p>
        </p:txBody>
      </p:sp>
    </p:spTree>
    <p:extLst>
      <p:ext uri="{BB962C8B-B14F-4D97-AF65-F5344CB8AC3E}">
        <p14:creationId xmlns:p14="http://schemas.microsoft.com/office/powerpoint/2010/main" val="275004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45EC27B-3943-4123-A3B3-5D5CD1A3B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75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A04B40C-711E-444F-B11A-6819E7BE2E23}"/>
              </a:ext>
            </a:extLst>
          </p:cNvPr>
          <p:cNvSpPr txBox="1"/>
          <p:nvPr/>
        </p:nvSpPr>
        <p:spPr>
          <a:xfrm>
            <a:off x="1101450" y="2673548"/>
            <a:ext cx="7251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Primjeri (dobre) prakse</a:t>
            </a:r>
          </a:p>
        </p:txBody>
      </p:sp>
    </p:spTree>
    <p:extLst>
      <p:ext uri="{BB962C8B-B14F-4D97-AF65-F5344CB8AC3E}">
        <p14:creationId xmlns:p14="http://schemas.microsoft.com/office/powerpoint/2010/main" val="199298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313</Words>
  <Application>Microsoft Office PowerPoint</Application>
  <PresentationFormat>Prikaz na zaslonu (4:3)</PresentationFormat>
  <Paragraphs>67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Roboto-Numerals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ivana.macan5@skole.hr</dc:creator>
  <cp:lastModifiedBy>ivana.macan5@skole.hr</cp:lastModifiedBy>
  <cp:revision>31</cp:revision>
  <dcterms:created xsi:type="dcterms:W3CDTF">2019-10-06T04:43:21Z</dcterms:created>
  <dcterms:modified xsi:type="dcterms:W3CDTF">2019-10-21T12:58:19Z</dcterms:modified>
</cp:coreProperties>
</file>