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84" r:id="rId4"/>
    <p:sldId id="285" r:id="rId5"/>
    <p:sldId id="264" r:id="rId6"/>
    <p:sldId id="259" r:id="rId7"/>
    <p:sldId id="286" r:id="rId8"/>
    <p:sldId id="287" r:id="rId9"/>
    <p:sldId id="262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5" r:id="rId20"/>
    <p:sldId id="258" r:id="rId21"/>
  </p:sldIdLst>
  <p:sldSz cx="9144000" cy="5143500" type="screen16x9"/>
  <p:notesSz cx="6858000" cy="9144000"/>
  <p:embeddedFontLst>
    <p:embeddedFont>
      <p:font typeface="Amatic SC" panose="020B0604020202020204" charset="-79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veat" panose="020B0604020202020204" charset="-18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D3EF3A-7327-4CB9-A22F-9BB753F00D32}">
  <a:tblStyle styleId="{EDD3EF3A-7327-4CB9-A22F-9BB753F00D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4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5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393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922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0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560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641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955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52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3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60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20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9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zer.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izer.me/preview/I8ZCD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497394" y="864546"/>
            <a:ext cx="4768645" cy="2271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sz="2400" i="1" dirty="0">
                <a:latin typeface="+mj-lt"/>
              </a:rPr>
            </a:br>
            <a:r>
              <a:rPr lang="hr-HR" sz="2400" i="1" dirty="0">
                <a:solidFill>
                  <a:schemeClr val="tx1"/>
                </a:solidFill>
                <a:latin typeface="+mj-lt"/>
              </a:rPr>
              <a:t>Lektira bez papira</a:t>
            </a:r>
            <a:br>
              <a:rPr lang="hr-HR" sz="2400" i="1" dirty="0">
                <a:solidFill>
                  <a:schemeClr val="tx1"/>
                </a:solidFill>
                <a:latin typeface="+mj-lt"/>
              </a:rPr>
            </a:br>
            <a:br>
              <a:rPr lang="hr-HR" sz="2400" b="0" dirty="0">
                <a:solidFill>
                  <a:schemeClr val="tx1"/>
                </a:solidFill>
                <a:latin typeface="+mj-lt"/>
              </a:rPr>
            </a:br>
            <a:r>
              <a:rPr lang="hr-HR" sz="2400" i="1" dirty="0">
                <a:solidFill>
                  <a:schemeClr val="tx1"/>
                </a:solidFill>
                <a:latin typeface="+mj-lt"/>
              </a:rPr>
              <a:t>Nevidljiva Iva – gdje li se skriva?</a:t>
            </a:r>
            <a:br>
              <a:rPr lang="hr-HR" sz="2400" b="0" i="1" dirty="0">
                <a:solidFill>
                  <a:schemeClr val="tx1"/>
                </a:solidFill>
                <a:latin typeface="+mj-lt"/>
              </a:rPr>
            </a:br>
            <a:br>
              <a:rPr lang="hr-HR" sz="2400" b="0" i="1" dirty="0">
                <a:latin typeface="+mj-lt"/>
              </a:rPr>
            </a:br>
            <a:r>
              <a:rPr lang="hr-HR" sz="1700" b="0" i="1" dirty="0">
                <a:solidFill>
                  <a:schemeClr val="tx1"/>
                </a:solidFill>
                <a:latin typeface="+mj-lt"/>
              </a:rPr>
              <a:t>Dubravka Namjesnik, </a:t>
            </a:r>
            <a:r>
              <a:rPr lang="hr-HR" sz="1700" i="1" dirty="0">
                <a:solidFill>
                  <a:schemeClr val="tx1"/>
                </a:solidFill>
                <a:latin typeface="+mj-lt"/>
              </a:rPr>
              <a:t>CUC</a:t>
            </a:r>
            <a:r>
              <a:rPr lang="hr-HR" sz="1700" b="0" i="1" dirty="0">
                <a:solidFill>
                  <a:schemeClr val="tx1"/>
                </a:solidFill>
                <a:latin typeface="+mj-lt"/>
              </a:rPr>
              <a:t> 8.11.2019.</a:t>
            </a:r>
            <a:br>
              <a:rPr lang="hr-HR" sz="800" b="0" i="1" dirty="0">
                <a:solidFill>
                  <a:schemeClr val="tx1"/>
                </a:solidFill>
                <a:latin typeface="+mj-lt"/>
              </a:rPr>
            </a:br>
            <a:br>
              <a:rPr lang="hr-HR" sz="1700" b="0" i="1" dirty="0">
                <a:solidFill>
                  <a:schemeClr val="tx1"/>
                </a:solidFill>
                <a:latin typeface="+mj-lt"/>
              </a:rPr>
            </a:br>
            <a:r>
              <a:rPr lang="hr-HR" sz="1700" b="0" i="1" dirty="0">
                <a:solidFill>
                  <a:schemeClr val="tx1"/>
                </a:solidFill>
                <a:latin typeface="+mj-lt"/>
              </a:rPr>
              <a:t>Osnovna škola braće Radića Pakrac</a:t>
            </a:r>
            <a:endParaRPr sz="1700" b="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sz="2400" b="0" dirty="0">
                <a:solidFill>
                  <a:schemeClr val="tx1"/>
                </a:solidFill>
                <a:latin typeface="+mj-lt"/>
              </a:rPr>
              <a:t>Samostalno rješavanje listića u alatu </a:t>
            </a:r>
            <a:r>
              <a:rPr lang="hr-HR" sz="2400" b="0" dirty="0" err="1">
                <a:solidFill>
                  <a:schemeClr val="tx1"/>
                </a:solidFill>
                <a:latin typeface="+mj-lt"/>
              </a:rPr>
              <a:t>wizer.me</a:t>
            </a:r>
            <a:r>
              <a:rPr lang="hr-HR" sz="2400" b="0" dirty="0">
                <a:solidFill>
                  <a:schemeClr val="tx1"/>
                </a:solidFill>
                <a:latin typeface="+mj-lt"/>
              </a:rPr>
              <a:t> </a:t>
            </a:r>
            <a:endParaRPr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4" y="884903"/>
            <a:ext cx="7426226" cy="27137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1347CC-4B86-4C68-8C10-8B33BF1F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97" y="1210821"/>
            <a:ext cx="6546087" cy="33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b="0" dirty="0">
                <a:solidFill>
                  <a:schemeClr val="tx1"/>
                </a:solidFill>
                <a:latin typeface="+mj-lt"/>
              </a:rPr>
              <a:t>Prijava učenika preko koda </a:t>
            </a:r>
            <a:endParaRPr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4" y="884903"/>
            <a:ext cx="7426226" cy="27137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78E5B1-6C50-49EE-8DBD-A94C1C86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54" y="1111452"/>
            <a:ext cx="3793526" cy="373486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F528136-8EDE-4939-9D38-4676DD4D9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40" y="1111451"/>
            <a:ext cx="3149600" cy="37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8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sz="2800" b="0" dirty="0">
                <a:solidFill>
                  <a:schemeClr val="tx1"/>
                </a:solidFill>
                <a:latin typeface="+mj-lt"/>
              </a:rPr>
              <a:t>Različite vrste pitanja 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4" y="884903"/>
            <a:ext cx="7426226" cy="34019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samostalan upis odgovora</a:t>
            </a:r>
          </a:p>
          <a:p>
            <a:pPr marL="342900" lvl="0" indent="-34290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odabir između ponuđenih odgovora</a:t>
            </a:r>
          </a:p>
          <a:p>
            <a:pPr marL="342900" lvl="0" indent="-34290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upisati predviđene riječi na zadana mjesta (unutar slike)</a:t>
            </a:r>
          </a:p>
          <a:p>
            <a:pPr marL="342900" lvl="0" indent="-34290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spajanje parova riječi </a:t>
            </a:r>
          </a:p>
          <a:p>
            <a:pPr marL="342900" lvl="0" indent="-34290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razvrstavanje pojmova</a:t>
            </a:r>
          </a:p>
          <a:p>
            <a:pPr marL="342900" lvl="0" indent="-34290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crtanje uz pomoć jednostavnih alata – </a:t>
            </a:r>
            <a:r>
              <a:rPr lang="hr-HR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paint</a:t>
            </a:r>
            <a:endParaRPr lang="hr-HR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spajanje slike i riječi/rečenica</a:t>
            </a:r>
          </a:p>
          <a:p>
            <a:pPr marL="342900" lvl="0" indent="-34290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umetnuti snimku (</a:t>
            </a:r>
            <a:r>
              <a:rPr lang="hr-HR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yotube</a:t>
            </a:r>
            <a:r>
              <a:rPr lang="hr-H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13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hr-HR" sz="2400" b="0" dirty="0">
                <a:solidFill>
                  <a:schemeClr val="tx1"/>
                </a:solidFill>
                <a:latin typeface="+mj-lt"/>
              </a:rPr>
              <a:t>Izgled kontrolne ploče učitelja – pregled uradaka</a:t>
            </a:r>
            <a:endParaRPr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4D0538C-9136-4AEA-919A-631926346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65" y="1224420"/>
            <a:ext cx="6651173" cy="37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sz="2600" b="0" dirty="0">
                <a:solidFill>
                  <a:schemeClr val="tx1"/>
                </a:solidFill>
                <a:latin typeface="+mj-lt"/>
              </a:rPr>
              <a:t>Pregledavanje odgovora  - povratne informacije</a:t>
            </a:r>
            <a:endParaRPr sz="26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6CC2DC"/>
                </a:solidFill>
                <a:effectLst/>
                <a:uLnTx/>
                <a:uFillTx/>
                <a:latin typeface="Caveat"/>
                <a:sym typeface="Cave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CC2DC"/>
              </a:solidFill>
              <a:effectLst/>
              <a:uLnTx/>
              <a:uFillTx/>
              <a:latin typeface="Caveat"/>
              <a:sym typeface="Cavea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EA63AD-AFA1-4A82-B824-FFF6CDAEB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858" y="1160206"/>
            <a:ext cx="6630526" cy="3746091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ED951542-D04C-443F-8326-351FC08CF39F}"/>
              </a:ext>
            </a:extLst>
          </p:cNvPr>
          <p:cNvSpPr/>
          <p:nvPr/>
        </p:nvSpPr>
        <p:spPr>
          <a:xfrm>
            <a:off x="6351637" y="2674373"/>
            <a:ext cx="324465" cy="275304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EAE430B-EB4F-4879-8AF5-3A284129F9A6}"/>
              </a:ext>
            </a:extLst>
          </p:cNvPr>
          <p:cNvSpPr/>
          <p:nvPr/>
        </p:nvSpPr>
        <p:spPr>
          <a:xfrm>
            <a:off x="3991897" y="3106995"/>
            <a:ext cx="2163096" cy="3637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0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sz="2800" b="0" dirty="0">
                <a:solidFill>
                  <a:schemeClr val="tx1"/>
                </a:solidFill>
                <a:latin typeface="+mj-lt"/>
              </a:rPr>
              <a:t>Crteži nastali rješavanjem listića: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FB692A-D962-4AFF-9826-924D4D382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69" t="30193" r="8087" b="23524"/>
          <a:stretch/>
        </p:blipFill>
        <p:spPr>
          <a:xfrm>
            <a:off x="953730" y="1347019"/>
            <a:ext cx="3843681" cy="26350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4B2CB3D-1566-430F-BF34-CD75F5E75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28" t="29148" r="7143" b="11726"/>
          <a:stretch/>
        </p:blipFill>
        <p:spPr>
          <a:xfrm>
            <a:off x="4797411" y="1962507"/>
            <a:ext cx="4139380" cy="2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9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sz="2800" b="0" dirty="0">
                <a:solidFill>
                  <a:schemeClr val="tx1"/>
                </a:solidFill>
                <a:latin typeface="+mj-lt"/>
              </a:rPr>
              <a:t>Primjeri riješenih zadataka: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64A8CF3-1072-4F73-A9BE-D054EC7E7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7" t="27516" r="8088" b="6502"/>
          <a:stretch/>
        </p:blipFill>
        <p:spPr>
          <a:xfrm>
            <a:off x="1238864" y="1288026"/>
            <a:ext cx="3824749" cy="32938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FC8C548-7CDC-4AC9-8D62-CAD1C1E38D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6" t="22926" r="9140"/>
          <a:stretch/>
        </p:blipFill>
        <p:spPr>
          <a:xfrm>
            <a:off x="5128334" y="1288025"/>
            <a:ext cx="3824749" cy="32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5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hr-HR" sz="2800" b="0" dirty="0">
                <a:solidFill>
                  <a:schemeClr val="tx1"/>
                </a:solidFill>
                <a:latin typeface="+mj-lt"/>
              </a:rPr>
              <a:t>Pjevanje pjesme „Nije lako </a:t>
            </a:r>
            <a:r>
              <a:rPr lang="hr-HR" sz="2800" b="0" dirty="0" err="1">
                <a:solidFill>
                  <a:schemeClr val="tx1"/>
                </a:solidFill>
                <a:latin typeface="+mj-lt"/>
              </a:rPr>
              <a:t>bubamarcu</a:t>
            </a:r>
            <a:r>
              <a:rPr lang="hr-HR" sz="2800" b="0" dirty="0">
                <a:solidFill>
                  <a:schemeClr val="tx1"/>
                </a:solidFill>
                <a:latin typeface="+mj-lt"/>
              </a:rPr>
              <a:t>”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A41952-78F1-4C1D-83F8-272871A70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8" t="19178" r="41935" b="12240"/>
          <a:stretch/>
        </p:blipFill>
        <p:spPr>
          <a:xfrm>
            <a:off x="1769806" y="1242806"/>
            <a:ext cx="6076335" cy="35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114036" y="355628"/>
            <a:ext cx="7564698" cy="5840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hr-HR" sz="2400" b="0" dirty="0">
                <a:solidFill>
                  <a:schemeClr val="tx1"/>
                </a:solidFill>
                <a:latin typeface="+mj-lt"/>
              </a:rPr>
              <a:t>Iva je znatiželjna djevojčica – što se krije u njezinoj glavi </a:t>
            </a:r>
            <a:endParaRPr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BD92F27-D33D-44B9-8120-026FFBCF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33" y="1402786"/>
            <a:ext cx="2214451" cy="295260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4577D19-537B-4BDE-BFCD-B43EE5F31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486" y="1224421"/>
            <a:ext cx="2214450" cy="29526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E5E6289-347D-474E-8DE1-D1038C3E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881" y="1402786"/>
            <a:ext cx="2052330" cy="307396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0549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4227" y="901216"/>
            <a:ext cx="3101100" cy="3101100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olid"/>
          </a:ln>
        </p:spPr>
      </p:pic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677246" y="389277"/>
            <a:ext cx="3927141" cy="57333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 </a:t>
            </a:r>
            <a:r>
              <a:rPr lang="hr-HR" sz="2800" b="0" dirty="0">
                <a:solidFill>
                  <a:schemeClr val="tx1"/>
                </a:solidFill>
                <a:latin typeface="+mj-lt"/>
              </a:rPr>
              <a:t>Novi pristup lektiri…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1448223" y="1172563"/>
            <a:ext cx="3716004" cy="13761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+mn-lt"/>
              </a:rPr>
              <a:t>Iva se skriva u pjesmama, riječima, stihovima, strofama, knjigama, slikama, igrama, igricama...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F2A3636-83EC-4D47-B431-04E49CFE2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4" r="9953"/>
          <a:stretch/>
        </p:blipFill>
        <p:spPr>
          <a:xfrm>
            <a:off x="2939845" y="2571750"/>
            <a:ext cx="1750143" cy="251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>
                <a:solidFill>
                  <a:schemeClr val="tx1"/>
                </a:solidFill>
                <a:latin typeface="+mj-lt"/>
              </a:rPr>
              <a:t>Obrada lektire bez papira</a:t>
            </a:r>
            <a:endParaRPr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1775" y="1653349"/>
            <a:ext cx="754011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"Sadržaj je kralj„ - „Jež bez kućice?/Lektira bez papira"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prikaz obrade lektire na inovativan način uz primjenu tehnologije:</a:t>
            </a: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    web alat </a:t>
            </a:r>
            <a:r>
              <a:rPr lang="hr-HR" sz="1800" dirty="0" err="1">
                <a:solidFill>
                  <a:schemeClr val="tx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wizer.me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 , interaktivan </a:t>
            </a:r>
            <a:r>
              <a:rPr lang="hr-H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ppt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hr-H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popplet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hr-H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spiner</a:t>
            </a:r>
            <a:endParaRPr lang="hr-HR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za doživljaj lektire nije nužno pisanje već doživljaj svim osjetilima 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čitamo – zato znamo 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poticanje ljubavi prema čitanju i istraživanje novih pojmova/riječi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novi prostor za lektiru – informatička učionica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</a:rPr>
              <a:t>aktivnost – motivacija - čitanje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 idx="4294967295"/>
          </p:nvPr>
        </p:nvSpPr>
        <p:spPr>
          <a:xfrm>
            <a:off x="2204138" y="1028875"/>
            <a:ext cx="1411500" cy="68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dirty="0">
                <a:solidFill>
                  <a:schemeClr val="tx1"/>
                </a:solidFill>
              </a:rPr>
              <a:t>hvala</a:t>
            </a:r>
            <a:r>
              <a:rPr lang="en" sz="4800" b="0" dirty="0">
                <a:solidFill>
                  <a:schemeClr val="tx1"/>
                </a:solidFill>
              </a:rPr>
              <a:t>!</a:t>
            </a:r>
            <a:endParaRPr sz="4800" b="0" dirty="0">
              <a:solidFill>
                <a:schemeClr val="tx1"/>
              </a:solidFill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294967295"/>
          </p:nvPr>
        </p:nvSpPr>
        <p:spPr>
          <a:xfrm>
            <a:off x="2654709" y="2451136"/>
            <a:ext cx="5598134" cy="18160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tx1"/>
                </a:solidFill>
                <a:latin typeface="+mn-lt"/>
              </a:rPr>
              <a:t>Pitanja?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tx1"/>
                </a:solidFill>
                <a:latin typeface="+mn-lt"/>
              </a:rPr>
              <a:t>dubravka.namjesnik@skole.hr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925059" y="547745"/>
            <a:ext cx="1817263" cy="167442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F0B15AAC-D2D9-4D2A-88B3-42C138A00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627" y="547745"/>
            <a:ext cx="1993341" cy="23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>
                <a:solidFill>
                  <a:schemeClr val="tx1"/>
                </a:solidFill>
                <a:latin typeface="+mj-lt"/>
              </a:rPr>
              <a:t>Obrada lektire bez papira</a:t>
            </a:r>
            <a:endParaRPr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176721" y="987168"/>
            <a:ext cx="7652647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prikazati doživljaj i interpretaciju lektire na drukčiji način 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klasičnog pisanja u bilježnicu za lektiru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prezentirati kako su učenici razgovorom, čitanjem, pisanjem, slušanjem, pjevanjem, slikanjem i crtanjem doživjeli poeziju svim osjetilima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možemo djelovati na osvješćivanje pozitivnih emocija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primijeniti igru kao oblik učenja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razumjeti važnost doživljaja poezije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41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984426" y="350770"/>
            <a:ext cx="7854773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sz="2000" b="0" dirty="0">
                <a:solidFill>
                  <a:schemeClr val="tx1"/>
                </a:solidFill>
                <a:latin typeface="+mj-lt"/>
              </a:rPr>
              <a:t>Pojmovi iz književnosti/jezika – utrka do cilja </a:t>
            </a:r>
            <a:br>
              <a:rPr lang="hr-HR" sz="2000" b="0" dirty="0">
                <a:latin typeface="+mj-lt"/>
              </a:rPr>
            </a:br>
            <a:endParaRPr sz="2000" b="0" dirty="0">
              <a:latin typeface="+mj-lt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4" y="1001229"/>
            <a:ext cx="7426226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0B574D-5780-448A-99FF-79D14C60AE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74" y="1299771"/>
            <a:ext cx="7426225" cy="3588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44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dirty="0">
                <a:solidFill>
                  <a:schemeClr val="tx1"/>
                </a:solidFill>
                <a:latin typeface="+mj-lt"/>
              </a:rPr>
              <a:t>Pitanja po grupama – kretanje bubamare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1411775" y="1988856"/>
            <a:ext cx="2238000" cy="28289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sam izgovorila?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nazivamo skup glasova koji imaju značenje?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pjesma?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rima/srok?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3789723" y="1988856"/>
            <a:ext cx="2238000" cy="26154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sam zapisala?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rečenica?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kitica/strofa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motiv?</a:t>
            </a:r>
          </a:p>
          <a:p>
            <a:pPr marL="88900" indent="0">
              <a:buNone/>
            </a:pPr>
            <a:endParaRPr sz="2000"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6167671" y="1988392"/>
            <a:ext cx="2785413" cy="28289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nazivamo skup slova kojima pišemo 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glasove zapisujemo pomoću dva slova?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stih?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personifikacija?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D4DCADD-E185-4606-821A-C2B3CAC2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808" y="1333356"/>
            <a:ext cx="792549" cy="60965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682C5F8-AE03-4305-9585-C4C521709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090" y="1336404"/>
            <a:ext cx="786452" cy="60355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A0719A8-7B32-495F-9132-1232C3740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102" y="1311283"/>
            <a:ext cx="792549" cy="597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dirty="0">
                <a:solidFill>
                  <a:schemeClr val="tx1"/>
                </a:solidFill>
                <a:latin typeface="+mj-lt"/>
              </a:rPr>
              <a:t>Upoznajmo pisca – Zvonimir Balog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977D3D-1A1D-4464-A70D-5E52B6C5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75" y="1163673"/>
            <a:ext cx="7060517" cy="3725776"/>
          </a:xfrm>
          <a:prstGeom prst="rect">
            <a:avLst/>
          </a:prstGeom>
        </p:spPr>
      </p:pic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hr-HR" sz="2800" b="0" dirty="0">
                <a:solidFill>
                  <a:schemeClr val="tx1"/>
                </a:solidFill>
                <a:latin typeface="+mj-lt"/>
              </a:rPr>
              <a:t>Kompozicija zbirke pjesama </a:t>
            </a:r>
            <a:r>
              <a:rPr lang="hr-HR" sz="2800" b="0" i="1" u="sng" dirty="0">
                <a:solidFill>
                  <a:schemeClr val="tx1"/>
                </a:solidFill>
                <a:latin typeface="+mj-lt"/>
              </a:rPr>
              <a:t>Nevidljiva Iva</a:t>
            </a:r>
            <a:endParaRPr sz="2800" b="0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317523" y="1214898"/>
            <a:ext cx="7635561" cy="27137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razgovor o kompoziciji zbirke pjesama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zbirka počinje pjesmama Najprije i Kako se pjesma pravi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slijede pjesme koje su objedinjene zajedničkim podnaslovom, primjerice Pjesme o vodi, Igre, Pjesme za razmišljanje, Glavate pjesme…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kraju zbirke nalazi se pjesma Na kraju – simboličan kraj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razgovorom potaknuti učenike na izražavanje dojmova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uobičajene odrednice: strofe, stihovi, rima, ritam…</a:t>
            </a: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46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r-HR" sz="2800" b="0" dirty="0">
                <a:solidFill>
                  <a:schemeClr val="tx1"/>
                </a:solidFill>
                <a:latin typeface="+mj-lt"/>
              </a:rPr>
              <a:t>Vizualni zapis pjesme </a:t>
            </a:r>
            <a:r>
              <a:rPr lang="hr-HR" sz="2800" b="0" i="1" u="sng" dirty="0">
                <a:solidFill>
                  <a:schemeClr val="tx1"/>
                </a:solidFill>
                <a:latin typeface="+mj-lt"/>
              </a:rPr>
              <a:t>Kako se pjesma pravi </a:t>
            </a:r>
            <a:endParaRPr sz="2800" b="0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769F01B-407C-4410-8F04-805A74E25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" t="3299"/>
          <a:stretch/>
        </p:blipFill>
        <p:spPr>
          <a:xfrm rot="5400000">
            <a:off x="1597053" y="1685544"/>
            <a:ext cx="3559271" cy="27249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C22DE8A-4A03-4A4F-A095-0F79E65CD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46" r="2296" b="3153"/>
          <a:stretch/>
        </p:blipFill>
        <p:spPr>
          <a:xfrm rot="5400000">
            <a:off x="4980640" y="1769021"/>
            <a:ext cx="3549441" cy="25481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66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 idx="4294967295"/>
          </p:nvPr>
        </p:nvSpPr>
        <p:spPr>
          <a:xfrm>
            <a:off x="1780311" y="514583"/>
            <a:ext cx="7059561" cy="7964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dirty="0">
                <a:solidFill>
                  <a:schemeClr val="tx1"/>
                </a:solidFill>
                <a:latin typeface="+mj-lt"/>
              </a:rPr>
              <a:t>Informatička učionica – novi prostor </a:t>
            </a:r>
            <a:endParaRPr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4294967295"/>
          </p:nvPr>
        </p:nvSpPr>
        <p:spPr>
          <a:xfrm>
            <a:off x="1941451" y="1635604"/>
            <a:ext cx="6737283" cy="31133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+mn-lt"/>
              </a:rPr>
              <a:t>svaki učenik – osobno računalo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+mn-lt"/>
              </a:rPr>
              <a:t>pronaći školsku stranicu – razredna stranica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+mn-lt"/>
              </a:rPr>
              <a:t>link unutar fotografije – klik na sličicu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9" name="Google Shape;89;p17"/>
          <p:cNvSpPr/>
          <p:nvPr/>
        </p:nvSpPr>
        <p:spPr>
          <a:xfrm>
            <a:off x="6949658" y="2948066"/>
            <a:ext cx="1693301" cy="171584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rot="1472978">
            <a:off x="5171507" y="3405154"/>
            <a:ext cx="989994" cy="9643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6436709" y="2821879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6104829" y="4295571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B227AA2-5EB5-47BA-9BC5-F3699D76D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2" t="3992" r="14702" b="1341"/>
          <a:stretch/>
        </p:blipFill>
        <p:spPr>
          <a:xfrm>
            <a:off x="1941451" y="2913071"/>
            <a:ext cx="2296252" cy="171584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417</Words>
  <Application>Microsoft Office PowerPoint</Application>
  <PresentationFormat>Prikaz na zaslonu (16:9)</PresentationFormat>
  <Paragraphs>91</Paragraphs>
  <Slides>20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Amatic SC</vt:lpstr>
      <vt:lpstr>Calibri</vt:lpstr>
      <vt:lpstr>Caveat</vt:lpstr>
      <vt:lpstr>Wingdings</vt:lpstr>
      <vt:lpstr>Kate template</vt:lpstr>
      <vt:lpstr> Lektira bez papira  Nevidljiva Iva – gdje li se skriva?  Dubravka Namjesnik, CUC 8.11.2019.  Osnovna škola braće Radića Pakrac</vt:lpstr>
      <vt:lpstr>Obrada lektire bez papira</vt:lpstr>
      <vt:lpstr>Obrada lektire bez papira</vt:lpstr>
      <vt:lpstr>Pojmovi iz književnosti/jezika – utrka do cilja  </vt:lpstr>
      <vt:lpstr>Pitanja po grupama – kretanje bubamare</vt:lpstr>
      <vt:lpstr>Upoznajmo pisca – Zvonimir Balog</vt:lpstr>
      <vt:lpstr>Kompozicija zbirke pjesama Nevidljiva Iva</vt:lpstr>
      <vt:lpstr>Vizualni zapis pjesme Kako se pjesma pravi </vt:lpstr>
      <vt:lpstr>Informatička učionica – novi prostor </vt:lpstr>
      <vt:lpstr>Samostalno rješavanje listića u alatu wizer.me </vt:lpstr>
      <vt:lpstr>Prijava učenika preko koda </vt:lpstr>
      <vt:lpstr>Različite vrste pitanja </vt:lpstr>
      <vt:lpstr>Izgled kontrolne ploče učitelja – pregled uradaka</vt:lpstr>
      <vt:lpstr>Pregledavanje odgovora  - povratne informacije</vt:lpstr>
      <vt:lpstr>Crteži nastali rješavanjem listića:</vt:lpstr>
      <vt:lpstr>Primjeri riješenih zadataka:</vt:lpstr>
      <vt:lpstr>Pjevanje pjesme „Nije lako bubamarcu”</vt:lpstr>
      <vt:lpstr>Iva je znatiželjna djevojčica – što se krije u njezinoj glavi </vt:lpstr>
      <vt:lpstr> Novi pristup lektiri…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Lektira bez papira Nevidljiva Iva – gdje li se skriva  Dubravka Namjesnik, CUC 8.11.2019. Osnovna škola braće Radića</dc:title>
  <dc:creator>Korisnik</dc:creator>
  <cp:lastModifiedBy>DubravkaN.</cp:lastModifiedBy>
  <cp:revision>28</cp:revision>
  <dcterms:modified xsi:type="dcterms:W3CDTF">2019-10-30T17:08:44Z</dcterms:modified>
</cp:coreProperties>
</file>