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726" r:id="rId2"/>
  </p:sldMasterIdLst>
  <p:notesMasterIdLst>
    <p:notesMasterId r:id="rId24"/>
  </p:notesMasterIdLst>
  <p:sldIdLst>
    <p:sldId id="256" r:id="rId3"/>
    <p:sldId id="272" r:id="rId4"/>
    <p:sldId id="260" r:id="rId5"/>
    <p:sldId id="273" r:id="rId6"/>
    <p:sldId id="276" r:id="rId7"/>
    <p:sldId id="275" r:id="rId8"/>
    <p:sldId id="274" r:id="rId9"/>
    <p:sldId id="277" r:id="rId10"/>
    <p:sldId id="262" r:id="rId11"/>
    <p:sldId id="278" r:id="rId12"/>
    <p:sldId id="258" r:id="rId13"/>
    <p:sldId id="269" r:id="rId14"/>
    <p:sldId id="284" r:id="rId15"/>
    <p:sldId id="279" r:id="rId16"/>
    <p:sldId id="280" r:id="rId17"/>
    <p:sldId id="265" r:id="rId18"/>
    <p:sldId id="266" r:id="rId19"/>
    <p:sldId id="282" r:id="rId20"/>
    <p:sldId id="283" r:id="rId21"/>
    <p:sldId id="281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B493-3935-4CB4-8543-5652807BDBF8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FC5A-F512-4A6B-B5C3-F465998B6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29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be9d906e3fef875a25b20b7e51194b20/2de3df1eb4cf/edi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zajednički rad skupine koja je posvećena obavljanju određenog zadatka ili posla. </a:t>
            </a:r>
          </a:p>
          <a:p>
            <a:r>
              <a:rPr lang="hr-HR" dirty="0" smtClean="0"/>
              <a:t>članovi tima u zadovoljavanju i ostvarivanju zajedničkih ciljeva izmjenjuju ideje, strategije, iskustva, dijele savjete i međusobno si pomažu</a:t>
            </a:r>
          </a:p>
          <a:p>
            <a:r>
              <a:rPr lang="hr-HR" dirty="0" smtClean="0"/>
              <a:t> ne mislite samo na svoj zadatak već i na ostvarivanje zadataka ostalih članova tima kako bi kao tim postigli što bolji uspjeh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52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nakon cijelog</a:t>
            </a:r>
            <a:r>
              <a:rPr lang="hr-HR" baseline="0" dirty="0" smtClean="0"/>
              <a:t> jutra provedenog sjedeći vrijeme je za razgibavanje i timski rad</a:t>
            </a:r>
          </a:p>
          <a:p>
            <a:r>
              <a:rPr lang="hr-HR" baseline="0" dirty="0" smtClean="0"/>
              <a:t>cilj vašeg projekta je u što kraćem roku napraviti krug oko prostorije sa špagicom zavezanom oko zajedničke noge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81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https://www.mentimeter.com/s/be9d906e3fef875a25b20b7e51194b20/2de3df1eb4cf/edit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6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učenik kreira projekt u timu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93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1. Idejna faza= pronalaženje problema iz stvarnog života (aplikacije za rad u knjižnici, trgovini, školi,…)</a:t>
            </a:r>
          </a:p>
          <a:p>
            <a:r>
              <a:rPr lang="hr-HR" dirty="0" smtClean="0"/>
              <a:t> 2. Faza oblikovanja=UML</a:t>
            </a:r>
            <a:r>
              <a:rPr lang="hr-HR" baseline="0" dirty="0" smtClean="0"/>
              <a:t> dijagrami korištenja aplikacije, modeliranje baze podataka, …</a:t>
            </a:r>
          </a:p>
          <a:p>
            <a:r>
              <a:rPr lang="hr-HR" dirty="0" smtClean="0"/>
              <a:t> 3. Faza provedbe= pisanje</a:t>
            </a:r>
            <a:r>
              <a:rPr lang="hr-HR" baseline="0" dirty="0" smtClean="0"/>
              <a:t>, komentiranje i </a:t>
            </a:r>
            <a:r>
              <a:rPr lang="hr-HR" dirty="0" smtClean="0"/>
              <a:t> dokumentiranje programskog koda, testiranje i</a:t>
            </a:r>
            <a:r>
              <a:rPr lang="hr-HR" baseline="0" dirty="0" smtClean="0"/>
              <a:t> otklanjanje pogrešaka</a:t>
            </a:r>
            <a:endParaRPr lang="hr-HR" dirty="0" smtClean="0"/>
          </a:p>
          <a:p>
            <a:r>
              <a:rPr lang="hr-HR" dirty="0" smtClean="0"/>
              <a:t>4. Faza završavanja=testiranje većeg</a:t>
            </a:r>
            <a:r>
              <a:rPr lang="hr-HR" baseline="0" dirty="0" smtClean="0"/>
              <a:t> broja korisnika, pisanje korisničke dokumentacije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1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use-</a:t>
            </a:r>
            <a:r>
              <a:rPr lang="hr-HR" dirty="0" err="1" smtClean="0"/>
              <a:t>modify</a:t>
            </a:r>
            <a:r>
              <a:rPr lang="hr-HR" dirty="0" smtClean="0"/>
              <a:t>-</a:t>
            </a:r>
            <a:r>
              <a:rPr lang="hr-HR" dirty="0" err="1" smtClean="0"/>
              <a:t>create</a:t>
            </a:r>
            <a:r>
              <a:rPr lang="hr-HR" baseline="0" dirty="0" smtClean="0"/>
              <a:t> = svjetska znanstvena istraživanja su pokazala da učenik koji razumije manje od 50% već gotovog koda, nije usvojio vještinu programiranja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37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hr-HR" dirty="0" smtClean="0"/>
              <a:t>teže usvajaju gradivo jer smatraju da odabrani fakultet ne zahtijeva primjenu računalnog razmišljanja</a:t>
            </a:r>
          </a:p>
          <a:p>
            <a:pPr fontAlgn="base"/>
            <a:r>
              <a:rPr lang="hr-HR" dirty="0" smtClean="0"/>
              <a:t>primjenom PRIMM metode sam im pokušala približiti komplicirane i apstraktne algoritamske probleme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99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kako bih senzibilizirala</a:t>
            </a:r>
            <a:r>
              <a:rPr lang="hr-HR" baseline="0" dirty="0" smtClean="0"/>
              <a:t> učenike za </a:t>
            </a:r>
            <a:r>
              <a:rPr lang="hr-HR" baseline="0" dirty="0" err="1" smtClean="0"/>
              <a:t>github</a:t>
            </a:r>
            <a:r>
              <a:rPr lang="hr-HR" baseline="0" dirty="0" smtClean="0"/>
              <a:t> provela sam kratku anketu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0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 #1: Immensely Powerful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 #2: The Largest Shared Repository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 #3: Easy Version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 #4: A Myriad Of Integrations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 #4: A Myriad Of Integrations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 #5: Secure Cloud Storage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FC5A-F512-4A6B-B5C3-F465998B656E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6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9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3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017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9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020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7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6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7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2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0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7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59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7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9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xpandedramblings.com/index.php/github-statistics/" TargetMode="External"/><Relationship Id="rId3" Type="http://schemas.openxmlformats.org/officeDocument/2006/relationships/hyperlink" Target="https://users.soe.ucsc.edu/~linda/pubs/ACMInroads.pdf" TargetMode="External"/><Relationship Id="rId7" Type="http://schemas.openxmlformats.org/officeDocument/2006/relationships/hyperlink" Target="https://www.forbes.com/sites/forbestechcouncil/2018/07/30/what-does-microsofts-github-acquisition-mean-for-the-developer-community/#53f0203556b8" TargetMode="External"/><Relationship Id="rId2" Type="http://schemas.openxmlformats.org/officeDocument/2006/relationships/hyperlink" Target="https://www.cs.auckland.ac.nz/~j-hamer/ITiCSE04-wg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zone.com/articles/5-reasons-why-devs-love-github-and-microsoft-buys" TargetMode="External"/><Relationship Id="rId5" Type="http://schemas.openxmlformats.org/officeDocument/2006/relationships/hyperlink" Target="https://blogs.kcl.ac.uk/cser/2017/09/01/primm-a-structured-approach-to-teaching-programming/" TargetMode="External"/><Relationship Id="rId4" Type="http://schemas.openxmlformats.org/officeDocument/2006/relationships/hyperlink" Target="http://blogs.kcl.ac.uk/cser/2017/02/20/exploring-pedagogies-for-teaching-programming-in-schoo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timeter.com/s/be9d906e3fef875a25b20b7e51194b20/2de3df1eb4c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git+hub</a:t>
            </a:r>
            <a:r>
              <a:rPr lang="hr-HR" dirty="0" smtClean="0"/>
              <a:t>=timski rad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6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Faza provedbe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temeljena na računalnom razmišljanju </a:t>
            </a:r>
          </a:p>
          <a:p>
            <a:r>
              <a:rPr lang="hr-HR" dirty="0" smtClean="0"/>
              <a:t>„use-</a:t>
            </a:r>
            <a:r>
              <a:rPr lang="hr-HR" dirty="0" err="1" smtClean="0"/>
              <a:t>modify</a:t>
            </a:r>
            <a:r>
              <a:rPr lang="hr-HR" dirty="0" smtClean="0"/>
              <a:t>-</a:t>
            </a:r>
            <a:r>
              <a:rPr lang="hr-HR" dirty="0" err="1" smtClean="0"/>
              <a:t>create</a:t>
            </a:r>
            <a:r>
              <a:rPr lang="hr-HR" dirty="0" smtClean="0"/>
              <a:t>” metoda</a:t>
            </a:r>
          </a:p>
          <a:p>
            <a:r>
              <a:rPr lang="hr-HR" dirty="0" smtClean="0"/>
              <a:t>2017. </a:t>
            </a:r>
            <a:r>
              <a:rPr lang="hr-HR" dirty="0" err="1" smtClean="0"/>
              <a:t>King’s</a:t>
            </a:r>
            <a:r>
              <a:rPr lang="hr-HR" dirty="0" smtClean="0"/>
              <a:t> </a:t>
            </a:r>
            <a:r>
              <a:rPr lang="hr-HR" dirty="0" err="1" smtClean="0"/>
              <a:t>College</a:t>
            </a:r>
            <a:r>
              <a:rPr lang="hr-HR" dirty="0" smtClean="0"/>
              <a:t> London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60" y="4004468"/>
            <a:ext cx="42100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9397" y="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 smtClean="0"/>
              <a:t>PRIMM za maturante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6942" y="1828800"/>
            <a:ext cx="9330290" cy="4351337"/>
          </a:xfrm>
        </p:spPr>
        <p:txBody>
          <a:bodyPr>
            <a:normAutofit/>
          </a:bodyPr>
          <a:lstStyle/>
          <a:p>
            <a:pPr fontAlgn="base"/>
            <a:r>
              <a:rPr lang="hr-HR" dirty="0" smtClean="0"/>
              <a:t>maturanti intenzivno razvijaju samo ona područja sukladna fakultetu koji žele upisati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4" y="3084324"/>
            <a:ext cx="5398576" cy="35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872" y="680554"/>
            <a:ext cx="9692640" cy="6985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Timski rad i PRIMM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904258"/>
            <a:ext cx="8595360" cy="4351337"/>
          </a:xfrm>
        </p:spPr>
        <p:txBody>
          <a:bodyPr>
            <a:normAutofit/>
          </a:bodyPr>
          <a:lstStyle/>
          <a:p>
            <a:r>
              <a:rPr lang="sv-SE" dirty="0"/>
              <a:t>timski rad i suradnja </a:t>
            </a:r>
            <a:r>
              <a:rPr lang="hr-HR" dirty="0" smtClean="0"/>
              <a:t>dodatna</a:t>
            </a:r>
            <a:r>
              <a:rPr lang="sv-SE" dirty="0" smtClean="0"/>
              <a:t> </a:t>
            </a:r>
            <a:r>
              <a:rPr lang="sv-SE" dirty="0"/>
              <a:t>motivacija za </a:t>
            </a:r>
            <a:r>
              <a:rPr lang="sv-SE" dirty="0" smtClean="0"/>
              <a:t>učenje</a:t>
            </a:r>
            <a:endParaRPr lang="hr-HR" dirty="0" smtClean="0"/>
          </a:p>
          <a:p>
            <a:r>
              <a:rPr lang="hr-HR" dirty="0" smtClean="0"/>
              <a:t>potreba za timskom platformom koja nudi uvid u već gotove programske kodove sličnih projekata</a:t>
            </a:r>
            <a:endParaRPr lang="hr-HR" dirty="0"/>
          </a:p>
        </p:txBody>
      </p:sp>
      <p:pic>
        <p:nvPicPr>
          <p:cNvPr id="2050" name="Picture 2" descr="Slikovni rezultat za githu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70" y="4373541"/>
            <a:ext cx="2315640" cy="20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470" y="2533338"/>
            <a:ext cx="2530255" cy="13255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Što je </a:t>
            </a:r>
            <a:r>
              <a:rPr lang="hr-HR" dirty="0" err="1" smtClean="0"/>
              <a:t>GitHub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4" y="0"/>
            <a:ext cx="9272353" cy="68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232" y="117788"/>
            <a:ext cx="9692640" cy="1325562"/>
          </a:xfrm>
        </p:spPr>
        <p:txBody>
          <a:bodyPr/>
          <a:lstStyle/>
          <a:p>
            <a:r>
              <a:rPr lang="hr-HR" dirty="0" smtClean="0"/>
              <a:t>Uvodna anketa </a:t>
            </a:r>
            <a:r>
              <a:rPr lang="hr-HR" dirty="0" smtClean="0"/>
              <a:t>za učenike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1828800"/>
            <a:ext cx="9831737" cy="50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20516"/>
            <a:ext cx="9438468" cy="66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9879" y="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 err="1" smtClean="0"/>
              <a:t>GitHub</a:t>
            </a:r>
            <a:r>
              <a:rPr lang="hr-HR" dirty="0" smtClean="0"/>
              <a:t> statistika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83886" y="1504605"/>
            <a:ext cx="9968719" cy="3778207"/>
          </a:xfrm>
        </p:spPr>
        <p:txBody>
          <a:bodyPr>
            <a:normAutofit/>
          </a:bodyPr>
          <a:lstStyle/>
          <a:p>
            <a:r>
              <a:rPr lang="hr-HR" dirty="0" smtClean="0"/>
              <a:t>36 milijuna korisnika</a:t>
            </a:r>
          </a:p>
          <a:p>
            <a:r>
              <a:rPr lang="hr-HR" dirty="0" smtClean="0"/>
              <a:t>100 milijuna repozitorija</a:t>
            </a:r>
          </a:p>
          <a:p>
            <a:r>
              <a:rPr lang="hr-HR" dirty="0" smtClean="0"/>
              <a:t>korisnici iz 200 zemalja</a:t>
            </a:r>
          </a:p>
          <a:p>
            <a:r>
              <a:rPr lang="hr-HR" dirty="0" smtClean="0"/>
              <a:t>100 000 poslovnih projekata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235" y="4933950"/>
            <a:ext cx="5048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GitHub Social Coding Poster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58"/>
            <a:ext cx="1047750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tHub Repository How It 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0" y="292020"/>
            <a:ext cx="1047750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tHub Version Cont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1" y="646929"/>
            <a:ext cx="1047750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tHub Integr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1053160"/>
            <a:ext cx="1047750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tHub 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1001838"/>
            <a:ext cx="1047750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0428" y="365759"/>
            <a:ext cx="6068826" cy="2439433"/>
          </a:xfrm>
        </p:spPr>
        <p:txBody>
          <a:bodyPr>
            <a:normAutofit fontScale="90000"/>
          </a:bodyPr>
          <a:lstStyle/>
          <a:p>
            <a:r>
              <a:rPr lang="hr-HR" dirty="0"/>
              <a:t>Koji su razlozi za odabir </a:t>
            </a:r>
            <a:r>
              <a:rPr lang="hr-HR" dirty="0" err="1"/>
              <a:t>GitHub</a:t>
            </a:r>
            <a:r>
              <a:rPr lang="hr-HR" dirty="0"/>
              <a:t> umjesto nekih drugih platformi?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0428" y="3223648"/>
            <a:ext cx="4859959" cy="2712204"/>
          </a:xfrm>
        </p:spPr>
        <p:txBody>
          <a:bodyPr/>
          <a:lstStyle/>
          <a:p>
            <a:r>
              <a:rPr lang="hr-HR" dirty="0" smtClean="0"/>
              <a:t>alternative poput </a:t>
            </a:r>
            <a:r>
              <a:rPr lang="hr-HR" dirty="0" err="1" smtClean="0"/>
              <a:t>GitLab</a:t>
            </a:r>
            <a:r>
              <a:rPr lang="hr-HR" dirty="0" smtClean="0"/>
              <a:t> ili </a:t>
            </a:r>
            <a:r>
              <a:rPr lang="hr-HR" dirty="0" err="1" smtClean="0"/>
              <a:t>BitBucket</a:t>
            </a:r>
            <a:r>
              <a:rPr lang="hr-HR" dirty="0"/>
              <a:t> </a:t>
            </a:r>
            <a:r>
              <a:rPr lang="hr-HR" dirty="0" smtClean="0"/>
              <a:t>– </a:t>
            </a:r>
            <a:r>
              <a:rPr lang="hr-HR" u="sng" dirty="0" smtClean="0"/>
              <a:t>manji broj korisnika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39" y="0"/>
            <a:ext cx="5341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03473"/>
          </a:xfrm>
        </p:spPr>
        <p:txBody>
          <a:bodyPr/>
          <a:lstStyle/>
          <a:p>
            <a:r>
              <a:rPr lang="hr-HR" dirty="0" smtClean="0"/>
              <a:t>Rječnik </a:t>
            </a:r>
            <a:r>
              <a:rPr lang="hr-HR" dirty="0" err="1" smtClean="0"/>
              <a:t>GitHub</a:t>
            </a:r>
            <a:r>
              <a:rPr lang="hr-HR" dirty="0" smtClean="0"/>
              <a:t> pojmova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7314" y="1364105"/>
            <a:ext cx="10683694" cy="5276538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forkati</a:t>
            </a:r>
            <a:r>
              <a:rPr lang="hr-HR" dirty="0" smtClean="0"/>
              <a:t> (od engl. </a:t>
            </a:r>
            <a:r>
              <a:rPr lang="hr-HR" dirty="0" err="1" smtClean="0"/>
              <a:t>fork</a:t>
            </a:r>
            <a:r>
              <a:rPr lang="hr-HR" dirty="0" smtClean="0"/>
              <a:t> = vilica) – stvoriti novu granu odvojenu od glavnog projekta (</a:t>
            </a:r>
            <a:r>
              <a:rPr lang="hr-HR" dirty="0" err="1" smtClean="0"/>
              <a:t>master</a:t>
            </a:r>
            <a:r>
              <a:rPr lang="hr-HR" dirty="0" smtClean="0"/>
              <a:t>, </a:t>
            </a:r>
            <a:r>
              <a:rPr lang="hr-HR" dirty="0" err="1" smtClean="0"/>
              <a:t>origin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komitati</a:t>
            </a:r>
            <a:r>
              <a:rPr lang="hr-HR" dirty="0" smtClean="0"/>
              <a:t> (od engl. </a:t>
            </a:r>
            <a:r>
              <a:rPr lang="hr-HR" dirty="0" err="1" smtClean="0"/>
              <a:t>commit</a:t>
            </a:r>
            <a:r>
              <a:rPr lang="hr-HR" dirty="0" smtClean="0"/>
              <a:t>) – spremiti izmjene</a:t>
            </a:r>
          </a:p>
          <a:p>
            <a:r>
              <a:rPr lang="hr-HR" dirty="0" smtClean="0"/>
              <a:t>klonirati (od engl. </a:t>
            </a:r>
            <a:r>
              <a:rPr lang="hr-HR" dirty="0" err="1" smtClean="0"/>
              <a:t>clone</a:t>
            </a:r>
            <a:r>
              <a:rPr lang="hr-HR" dirty="0" smtClean="0"/>
              <a:t>) – kopirati</a:t>
            </a:r>
          </a:p>
          <a:p>
            <a:r>
              <a:rPr lang="hr-HR" dirty="0" err="1" smtClean="0"/>
              <a:t>push</a:t>
            </a:r>
            <a:r>
              <a:rPr lang="hr-HR" dirty="0" smtClean="0"/>
              <a:t> </a:t>
            </a:r>
            <a:r>
              <a:rPr lang="hr-HR" dirty="0" err="1" smtClean="0"/>
              <a:t>request</a:t>
            </a:r>
            <a:r>
              <a:rPr lang="hr-HR" dirty="0" smtClean="0"/>
              <a:t> –slanje izmjena u kodu s lokalnog računala na </a:t>
            </a:r>
            <a:r>
              <a:rPr lang="hr-HR" dirty="0" err="1" smtClean="0"/>
              <a:t>gihub</a:t>
            </a:r>
            <a:r>
              <a:rPr lang="hr-HR" dirty="0" smtClean="0"/>
              <a:t> online repozitorij</a:t>
            </a:r>
          </a:p>
          <a:p>
            <a:r>
              <a:rPr lang="hr-HR" dirty="0" err="1" smtClean="0"/>
              <a:t>pull</a:t>
            </a:r>
            <a:r>
              <a:rPr lang="hr-HR" dirty="0" smtClean="0"/>
              <a:t> </a:t>
            </a:r>
            <a:r>
              <a:rPr lang="hr-HR" dirty="0" err="1" smtClean="0"/>
              <a:t>request</a:t>
            </a:r>
            <a:r>
              <a:rPr lang="hr-HR" dirty="0" smtClean="0"/>
              <a:t> – zahtjev za prihvaćanjem izmjena i spajanjem s glavnim projektom</a:t>
            </a:r>
          </a:p>
          <a:p>
            <a:r>
              <a:rPr lang="hr-HR" dirty="0" smtClean="0"/>
              <a:t>„</a:t>
            </a:r>
            <a:r>
              <a:rPr lang="hr-HR" dirty="0" err="1" smtClean="0"/>
              <a:t>mrđati</a:t>
            </a:r>
            <a:r>
              <a:rPr lang="hr-HR" dirty="0" smtClean="0"/>
              <a:t>” (od engl. </a:t>
            </a:r>
            <a:r>
              <a:rPr lang="hr-HR" dirty="0" err="1" smtClean="0"/>
              <a:t>merge</a:t>
            </a:r>
            <a:r>
              <a:rPr lang="hr-HR" dirty="0" smtClean="0"/>
              <a:t>) – spojiti granu s glavnim projektom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01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0168" y="0"/>
            <a:ext cx="3323565" cy="1325562"/>
          </a:xfrm>
        </p:spPr>
        <p:txBody>
          <a:bodyPr/>
          <a:lstStyle/>
          <a:p>
            <a:r>
              <a:rPr lang="hr-HR" dirty="0" smtClean="0"/>
              <a:t>Timski rad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29" y="1477103"/>
            <a:ext cx="7208845" cy="5359529"/>
          </a:xfrm>
          <a:prstGeom prst="rect">
            <a:avLst/>
          </a:prstGeom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1414272" y="19812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3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25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479" y="335779"/>
            <a:ext cx="11854521" cy="623591"/>
          </a:xfrm>
        </p:spPr>
        <p:txBody>
          <a:bodyPr>
            <a:normAutofit fontScale="90000"/>
          </a:bodyPr>
          <a:lstStyle/>
          <a:p>
            <a:r>
              <a:rPr lang="hr-HR" dirty="0"/>
              <a:t>K</a:t>
            </a:r>
            <a:r>
              <a:rPr lang="hr-HR" dirty="0" smtClean="0"/>
              <a:t>orisničko </a:t>
            </a:r>
            <a:r>
              <a:rPr lang="hr-HR" dirty="0"/>
              <a:t>iskustvo iz učeničke </a:t>
            </a:r>
            <a:r>
              <a:rPr lang="hr-HR" dirty="0" smtClean="0"/>
              <a:t>perspektive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7294" y="959370"/>
            <a:ext cx="10205603" cy="545642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voditelji učeničkih timova </a:t>
            </a:r>
            <a:r>
              <a:rPr lang="hr-HR" dirty="0" err="1" smtClean="0"/>
              <a:t>forkaju</a:t>
            </a:r>
            <a:r>
              <a:rPr lang="hr-HR" dirty="0" smtClean="0"/>
              <a:t> projekt „Objektni model” s nastavničkog repozitorija</a:t>
            </a:r>
          </a:p>
          <a:p>
            <a:r>
              <a:rPr lang="hr-HR" dirty="0" smtClean="0"/>
              <a:t>svaki član učeničkog tima dodatno </a:t>
            </a:r>
            <a:r>
              <a:rPr lang="hr-HR" dirty="0" err="1" smtClean="0"/>
              <a:t>forka</a:t>
            </a:r>
            <a:r>
              <a:rPr lang="hr-HR" dirty="0" smtClean="0"/>
              <a:t> projekt svog voditelja tima</a:t>
            </a:r>
          </a:p>
          <a:p>
            <a:r>
              <a:rPr lang="hr-HR" dirty="0" smtClean="0"/>
              <a:t>nakon što svaki član tima pridonese - konkretno u ovom projektu  - pisanjem </a:t>
            </a:r>
            <a:r>
              <a:rPr lang="hr-HR" dirty="0" err="1" smtClean="0"/>
              <a:t>Python</a:t>
            </a:r>
            <a:r>
              <a:rPr lang="hr-HR" dirty="0" smtClean="0"/>
              <a:t> objektnog koda koji kreira i implementira pojedine klase – spajaju se izmjene</a:t>
            </a:r>
          </a:p>
          <a:p>
            <a:r>
              <a:rPr lang="hr-HR" dirty="0" smtClean="0"/>
              <a:t>nastavnik dobiva „</a:t>
            </a:r>
            <a:r>
              <a:rPr lang="hr-HR" dirty="0" err="1" smtClean="0"/>
              <a:t>pull</a:t>
            </a:r>
            <a:r>
              <a:rPr lang="hr-HR" dirty="0" smtClean="0"/>
              <a:t> </a:t>
            </a:r>
            <a:r>
              <a:rPr lang="hr-HR" dirty="0" err="1" smtClean="0"/>
              <a:t>request</a:t>
            </a:r>
            <a:r>
              <a:rPr lang="hr-HR" dirty="0" smtClean="0"/>
              <a:t>” zahtjev za spajanjem s glavnom granom – vrednuje učeničke izmjene te ih može spremiti u novu granu na svom repozitoriju (</a:t>
            </a:r>
            <a:r>
              <a:rPr lang="hr-HR" dirty="0" err="1" smtClean="0"/>
              <a:t>eportfolio</a:t>
            </a:r>
            <a:r>
              <a:rPr lang="hr-HR" dirty="0" smtClean="0"/>
              <a:t>)</a:t>
            </a:r>
          </a:p>
          <a:p>
            <a:r>
              <a:rPr lang="hr-HR" dirty="0" err="1" smtClean="0">
                <a:hlinkClick r:id="rId2"/>
              </a:rPr>
              <a:t>Vimeo</a:t>
            </a:r>
            <a:r>
              <a:rPr lang="hr-HR" dirty="0" smtClean="0">
                <a:hlinkClick r:id="rId2"/>
              </a:rPr>
              <a:t> 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7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>
                <a:hlinkClick r:id="rId2"/>
              </a:rPr>
              <a:t>https://www.cs.auckland.ac.nz/~</a:t>
            </a:r>
            <a:r>
              <a:rPr lang="hr-HR" dirty="0" smtClean="0">
                <a:hlinkClick r:id="rId2"/>
              </a:rPr>
              <a:t>j-hamer/ITiCSE04-wg.pdf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https://users.soe.ucsc.edu/~linda/pubs/ACMInroads.pdf</a:t>
            </a:r>
            <a:endParaRPr lang="hr-HR" dirty="0" smtClean="0">
              <a:hlinkClick r:id="rId4"/>
            </a:endParaRPr>
          </a:p>
          <a:p>
            <a:r>
              <a:rPr lang="hr-HR" dirty="0" smtClean="0">
                <a:hlinkClick r:id="rId4"/>
              </a:rPr>
              <a:t>http</a:t>
            </a:r>
            <a:r>
              <a:rPr lang="hr-HR" dirty="0">
                <a:hlinkClick r:id="rId4"/>
              </a:rPr>
              <a:t>://blogs.kcl.ac.uk/cser/2017/02/20/exploring-pedagogies-for-teaching-programming-in-school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https://blogs.kcl.ac.uk/cser/2017/09/01/primm-a-structured-approach-to-teaching-programming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dzone.com/articles/5-reasons-why-devs-love-github-and-microsoft-buys</a:t>
            </a:r>
            <a:endParaRPr lang="hr-HR" dirty="0" smtClean="0"/>
          </a:p>
          <a:p>
            <a:r>
              <a:rPr lang="hr-HR" dirty="0">
                <a:hlinkClick r:id="rId7"/>
              </a:rPr>
              <a:t>https://www.forbes.com/sites/forbestechcouncil/2018/07/30/what-does-microsofts-github-acquisition-mean-for-the-developer-community/#</a:t>
            </a:r>
            <a:r>
              <a:rPr lang="hr-HR" dirty="0" smtClean="0">
                <a:hlinkClick r:id="rId7"/>
              </a:rPr>
              <a:t>53f0203556b8</a:t>
            </a:r>
            <a:endParaRPr lang="hr-HR" dirty="0" smtClean="0"/>
          </a:p>
          <a:p>
            <a:r>
              <a:rPr lang="hr-HR" dirty="0">
                <a:hlinkClick r:id="rId8"/>
              </a:rPr>
              <a:t>https://expandedramblings.com/index.php/github-statistics</a:t>
            </a:r>
            <a:r>
              <a:rPr lang="hr-HR" dirty="0" smtClean="0">
                <a:hlinkClick r:id="rId8"/>
              </a:rPr>
              <a:t>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74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Aktivnost: timski hod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podijelite se u timove po 2-3 člana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/>
          </a:p>
          <a:p>
            <a:pPr marL="342900" indent="-342900">
              <a:buFont typeface="+mj-lt"/>
              <a:buAutoNum type="arabicPeriod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28" y="2738376"/>
            <a:ext cx="5078657" cy="40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232" y="350262"/>
            <a:ext cx="9692640" cy="90510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Koje su tajne uspješnog timskog rada?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1673817"/>
            <a:ext cx="10036392" cy="4897464"/>
          </a:xfrm>
        </p:spPr>
        <p:txBody>
          <a:bodyPr>
            <a:normAutofit/>
          </a:bodyPr>
          <a:lstStyle/>
          <a:p>
            <a:r>
              <a:rPr lang="hr-HR" dirty="0" smtClean="0"/>
              <a:t>osjećaj </a:t>
            </a:r>
            <a:r>
              <a:rPr lang="hr-HR" dirty="0"/>
              <a:t>zajedništva i pripadanja </a:t>
            </a:r>
            <a:r>
              <a:rPr lang="hr-HR" dirty="0" smtClean="0"/>
              <a:t>timu</a:t>
            </a:r>
          </a:p>
          <a:p>
            <a:r>
              <a:rPr lang="hr-HR" dirty="0" smtClean="0"/>
              <a:t>članovi tima </a:t>
            </a:r>
            <a:r>
              <a:rPr lang="hr-HR" dirty="0"/>
              <a:t>natječu se s drugim </a:t>
            </a:r>
            <a:r>
              <a:rPr lang="hr-HR" dirty="0" smtClean="0"/>
              <a:t>timovima, a ne međusobno</a:t>
            </a:r>
          </a:p>
          <a:p>
            <a:r>
              <a:rPr lang="hr-HR" dirty="0" smtClean="0"/>
              <a:t>članovi tima imaju </a:t>
            </a:r>
            <a:r>
              <a:rPr lang="hr-HR" dirty="0"/>
              <a:t>istovjetne ciljeve i planove i nastoje ih ostvariti putem timskog </a:t>
            </a:r>
            <a:r>
              <a:rPr lang="hr-HR" dirty="0" smtClean="0"/>
              <a:t>rada</a:t>
            </a:r>
          </a:p>
          <a:p>
            <a:r>
              <a:rPr lang="hr-HR" dirty="0"/>
              <a:t>članovi timova </a:t>
            </a:r>
            <a:r>
              <a:rPr lang="hr-HR" dirty="0" smtClean="0"/>
              <a:t>uživaju </a:t>
            </a:r>
            <a:r>
              <a:rPr lang="hr-HR" dirty="0"/>
              <a:t>u </a:t>
            </a:r>
            <a:r>
              <a:rPr lang="hr-HR" dirty="0" smtClean="0"/>
              <a:t>međusobnom radu, a ne „toleriraju” se samo</a:t>
            </a:r>
          </a:p>
          <a:p>
            <a:r>
              <a:rPr lang="hr-HR" dirty="0"/>
              <a:t>različitosti u timu se poštuju i cijene</a:t>
            </a:r>
          </a:p>
        </p:txBody>
      </p:sp>
    </p:spTree>
    <p:extLst>
      <p:ext uri="{BB962C8B-B14F-4D97-AF65-F5344CB8AC3E}">
        <p14:creationId xmlns:p14="http://schemas.microsoft.com/office/powerpoint/2010/main" val="285068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www.menti.com</a:t>
            </a:r>
            <a:r>
              <a:rPr lang="hr-HR" dirty="0" smtClean="0"/>
              <a:t>  35 65 75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872" y="2506663"/>
            <a:ext cx="8595360" cy="4351337"/>
          </a:xfrm>
        </p:spPr>
        <p:txBody>
          <a:bodyPr/>
          <a:lstStyle/>
          <a:p>
            <a:r>
              <a:rPr lang="hr-HR" dirty="0" smtClean="0"/>
              <a:t>poredajte karakteristike uspješnog timskog rada od bitnije ka manje bitnoj</a:t>
            </a:r>
          </a:p>
          <a:p>
            <a:endParaRPr lang="hr-HR" dirty="0"/>
          </a:p>
          <a:p>
            <a:r>
              <a:rPr lang="hr-HR" dirty="0" smtClean="0">
                <a:hlinkClick r:id="rId4"/>
              </a:rPr>
              <a:t>Rezultati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78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4481" y="340963"/>
            <a:ext cx="10547837" cy="4045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„Izjave </a:t>
            </a:r>
            <a:r>
              <a:rPr lang="hr-HR" dirty="0"/>
              <a:t>poput: «pogriješio sam», «žao mi je», «u ovom ste bolji od mene» tako postaju </a:t>
            </a:r>
            <a:r>
              <a:rPr lang="hr-HR" b="1" dirty="0">
                <a:solidFill>
                  <a:srgbClr val="FF0000"/>
                </a:solidFill>
              </a:rPr>
              <a:t>indikator</a:t>
            </a:r>
            <a:r>
              <a:rPr lang="hr-HR" dirty="0"/>
              <a:t> uspostavljenog visokog stupnja </a:t>
            </a:r>
            <a:r>
              <a:rPr lang="hr-HR" dirty="0" smtClean="0"/>
              <a:t>međusobnog </a:t>
            </a:r>
            <a:r>
              <a:rPr lang="hr-HR" dirty="0"/>
              <a:t>povjerenja i poštovanja članova tima što je preduvjet za njihov zajednički učinkoviti rad</a:t>
            </a:r>
            <a:r>
              <a:rPr lang="hr-HR" dirty="0" smtClean="0"/>
              <a:t>.”</a:t>
            </a:r>
          </a:p>
          <a:p>
            <a:r>
              <a:rPr lang="hr-HR" dirty="0" smtClean="0"/>
              <a:t>dr. </a:t>
            </a:r>
            <a:r>
              <a:rPr lang="hr-HR" dirty="0" err="1" smtClean="0"/>
              <a:t>sc</a:t>
            </a:r>
            <a:r>
              <a:rPr lang="hr-HR" dirty="0" smtClean="0"/>
              <a:t>. Nataša Rupčić, Ekonomski fakultet Rijeka</a:t>
            </a:r>
            <a:endParaRPr lang="hr-HR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75" y="3589200"/>
            <a:ext cx="6536136" cy="32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7472" y="148784"/>
            <a:ext cx="9692640" cy="1325562"/>
          </a:xfrm>
        </p:spPr>
        <p:txBody>
          <a:bodyPr/>
          <a:lstStyle/>
          <a:p>
            <a:r>
              <a:rPr lang="hr-HR" dirty="0" smtClean="0"/>
              <a:t>Projektni virtualni tim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162" y="19050"/>
            <a:ext cx="4535837" cy="239391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8468" y="2046751"/>
            <a:ext cx="10842305" cy="1317357"/>
          </a:xfrm>
        </p:spPr>
        <p:txBody>
          <a:bodyPr>
            <a:noAutofit/>
          </a:bodyPr>
          <a:lstStyle/>
          <a:p>
            <a:pPr algn="just"/>
            <a:r>
              <a:rPr lang="hr-HR" sz="3000" dirty="0"/>
              <a:t>u 3. i 4. razredu prirodoslovno matematičke gimnazije učenik „definira problem iz stvarnoga života, stvara programsko rješenje prolazeći sve faze programiranja, predstavlja programsko rješenje i vrednuje ga</a:t>
            </a:r>
            <a:r>
              <a:rPr lang="hr-HR" sz="3000" dirty="0" smtClean="0"/>
              <a:t>”</a:t>
            </a:r>
            <a:endParaRPr lang="hr-HR" sz="3000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378468" y="4425110"/>
            <a:ext cx="10873301" cy="374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3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</a:t>
            </a:r>
            <a:r>
              <a:rPr lang="hr-HR" dirty="0" smtClean="0"/>
              <a:t>imovi su posebno pogodni baš za rješavanje takvih složenih zadataka tzv. </a:t>
            </a:r>
            <a:r>
              <a:rPr lang="hr-HR" b="1" dirty="0" smtClean="0"/>
              <a:t>projektni timovi</a:t>
            </a:r>
            <a:r>
              <a:rPr lang="hr-HR" dirty="0" smtClean="0"/>
              <a:t> </a:t>
            </a:r>
          </a:p>
          <a:p>
            <a:r>
              <a:rPr lang="hr-HR" dirty="0" smtClean="0"/>
              <a:t>učenici su članovi </a:t>
            </a:r>
            <a:r>
              <a:rPr lang="hr-HR" b="1" dirty="0" smtClean="0"/>
              <a:t>virtualnih timova </a:t>
            </a:r>
          </a:p>
        </p:txBody>
      </p:sp>
    </p:spTree>
    <p:extLst>
      <p:ext uri="{BB962C8B-B14F-4D97-AF65-F5344CB8AC3E}">
        <p14:creationId xmlns:p14="http://schemas.microsoft.com/office/powerpoint/2010/main" val="22825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421" y="3593972"/>
            <a:ext cx="2984664" cy="13255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Projekti u Gimnaziji Velika Gorica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69" y="0"/>
            <a:ext cx="6834752" cy="66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7886" y="94997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 smtClean="0"/>
              <a:t>Faze </a:t>
            </a:r>
            <a:r>
              <a:rPr lang="hr-HR" dirty="0"/>
              <a:t>izrade </a:t>
            </a:r>
            <a:r>
              <a:rPr lang="hr-HR" dirty="0" smtClean="0"/>
              <a:t>projekta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Idejna faza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Faza oblikovanja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Faza provedbe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Faza završavanja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09" y="1539240"/>
            <a:ext cx="4851357" cy="32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TM02900743[[fn=Organski]]</Template>
  <TotalTime>389</TotalTime>
  <Words>779</Words>
  <Application>Microsoft Office PowerPoint</Application>
  <PresentationFormat>Široki zaslon</PresentationFormat>
  <Paragraphs>95</Paragraphs>
  <Slides>21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Schoolbook</vt:lpstr>
      <vt:lpstr>Wingdings 2</vt:lpstr>
      <vt:lpstr>HDOfficeLightV0</vt:lpstr>
      <vt:lpstr>View</vt:lpstr>
      <vt:lpstr>git+hub=timski rad</vt:lpstr>
      <vt:lpstr>Timski rad</vt:lpstr>
      <vt:lpstr>Aktivnost: timski hod</vt:lpstr>
      <vt:lpstr>Koje su tajne uspješnog timskog rada?</vt:lpstr>
      <vt:lpstr>www.menti.com  35 65 75</vt:lpstr>
      <vt:lpstr>PowerPoint prezentacija</vt:lpstr>
      <vt:lpstr>Projektni virtualni tim</vt:lpstr>
      <vt:lpstr>Projekti u Gimnaziji Velika Gorica</vt:lpstr>
      <vt:lpstr>Faze izrade projekta</vt:lpstr>
      <vt:lpstr>Faza provedbe</vt:lpstr>
      <vt:lpstr>PRIMM za maturante</vt:lpstr>
      <vt:lpstr>Timski rad i PRIMM</vt:lpstr>
      <vt:lpstr>Što je GitHub?</vt:lpstr>
      <vt:lpstr>Uvodna anketa za učenike</vt:lpstr>
      <vt:lpstr>PowerPoint prezentacija</vt:lpstr>
      <vt:lpstr>GitHub statistika</vt:lpstr>
      <vt:lpstr>PowerPoint prezentacija</vt:lpstr>
      <vt:lpstr>Koji su razlozi za odabir GitHub umjesto nekih drugih platformi?</vt:lpstr>
      <vt:lpstr>Rječnik GitHub pojmova</vt:lpstr>
      <vt:lpstr>Korisničko iskustvo iz učeničke perspektive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git+hub=timski rad</dc:title>
  <dc:creator>Kristina Lučić</dc:creator>
  <cp:lastModifiedBy>Kristina Lučić</cp:lastModifiedBy>
  <cp:revision>42</cp:revision>
  <dcterms:created xsi:type="dcterms:W3CDTF">2019-09-15T12:41:35Z</dcterms:created>
  <dcterms:modified xsi:type="dcterms:W3CDTF">2019-10-04T07:10:08Z</dcterms:modified>
</cp:coreProperties>
</file>