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8" r:id="rId4"/>
    <p:sldId id="266" r:id="rId5"/>
    <p:sldId id="267" r:id="rId6"/>
    <p:sldId id="265" r:id="rId7"/>
    <p:sldId id="272" r:id="rId8"/>
    <p:sldId id="273" r:id="rId9"/>
    <p:sldId id="274" r:id="rId10"/>
    <p:sldId id="275" r:id="rId11"/>
    <p:sldId id="276" r:id="rId12"/>
    <p:sldId id="269" r:id="rId13"/>
    <p:sldId id="260" r:id="rId14"/>
    <p:sldId id="270" r:id="rId15"/>
    <p:sldId id="263" r:id="rId16"/>
    <p:sldId id="264"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2FC601-4891-AF92-3A27-AD35C4A6A806}" v="5143" dt="2019-11-06T21:27:10.298"/>
    <p1510:client id="{DD7363D5-1AAD-E665-DD39-EA52770B536D}" v="262" dt="2019-11-03T23:58:12.51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3"/>
    <p:restoredTop sz="86380"/>
  </p:normalViewPr>
  <p:slideViewPr>
    <p:cSldViewPr snapToGrid="0" snapToObjects="1">
      <p:cViewPr varScale="1">
        <p:scale>
          <a:sx n="33" d="100"/>
          <a:sy n="33" d="100"/>
        </p:scale>
        <p:origin x="42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71" d="100"/>
        <a:sy n="17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xfrm>
            <a:off x="1143000" y="685800"/>
            <a:ext cx="4572000" cy="3429000"/>
          </a:xfrm>
          <a:prstGeom prst="rect">
            <a:avLst/>
          </a:prstGeom>
        </p:spPr>
        <p:txBody>
          <a:bodyPr/>
          <a:lstStyle/>
          <a:p>
            <a:endParaRPr/>
          </a:p>
        </p:txBody>
      </p:sp>
      <p:sp>
        <p:nvSpPr>
          <p:cNvPr id="43" name="Shape 4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hr-HR" dirty="0"/>
          </a:p>
        </p:txBody>
      </p:sp>
    </p:spTree>
    <p:extLst>
      <p:ext uri="{BB962C8B-B14F-4D97-AF65-F5344CB8AC3E}">
        <p14:creationId xmlns:p14="http://schemas.microsoft.com/office/powerpoint/2010/main" val="391987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Bullets copy">
    <p:spTree>
      <p:nvGrpSpPr>
        <p:cNvPr id="1" name=""/>
        <p:cNvGrpSpPr/>
        <p:nvPr/>
      </p:nvGrpSpPr>
      <p:grpSpPr>
        <a:xfrm>
          <a:off x="0" y="0"/>
          <a:ext cx="0" cy="0"/>
          <a:chOff x="0" y="0"/>
          <a:chExt cx="0" cy="0"/>
        </a:xfrm>
      </p:grpSpPr>
      <p:sp>
        <p:nvSpPr>
          <p:cNvPr id="1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Cover p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6F415A-DE78-2D47-B085-C85C6D4865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13780" y="1890366"/>
            <a:ext cx="8104633" cy="9320327"/>
          </a:xfrm>
          <a:prstGeom prst="rect">
            <a:avLst/>
          </a:prstGeom>
        </p:spPr>
      </p:pic>
      <p:sp>
        <p:nvSpPr>
          <p:cNvPr id="36" name="Slide Number"/>
          <p:cNvSpPr>
            <a:spLocks noGrp="1"/>
          </p:cNvSpPr>
          <p:nvPr>
            <p:ph type="sldNum" sz="quarter" idx="2"/>
          </p:nvPr>
        </p:nvSpPr>
        <p:spPr>
          <a:prstGeom prst="rect">
            <a:avLst/>
          </a:prstGeom>
        </p:spPr>
        <p:txBody>
          <a:bodyPr/>
          <a:lstStyle/>
          <a:p>
            <a:fld id="{86CB4B4D-7CA3-9044-876B-883B54F8677D}" type="slidenum">
              <a:t>‹#›</a:t>
            </a:fld>
            <a:endParaRPr/>
          </a:p>
        </p:txBody>
      </p:sp>
      <p:pic>
        <p:nvPicPr>
          <p:cNvPr id="9" name="Picture 8">
            <a:extLst>
              <a:ext uri="{FF2B5EF4-FFF2-40B4-BE49-F238E27FC236}">
                <a16:creationId xmlns:a16="http://schemas.microsoft.com/office/drawing/2014/main" id="{B3FB36F0-2632-3441-B713-33393C7B427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0500" y="2698237"/>
            <a:ext cx="6040686" cy="3216788"/>
          </a:xfrm>
          <a:prstGeom prst="rect">
            <a:avLst/>
          </a:prstGeom>
        </p:spPr>
      </p:pic>
      <p:pic>
        <p:nvPicPr>
          <p:cNvPr id="12" name="Picture 11">
            <a:extLst>
              <a:ext uri="{FF2B5EF4-FFF2-40B4-BE49-F238E27FC236}">
                <a16:creationId xmlns:a16="http://schemas.microsoft.com/office/drawing/2014/main" id="{17893F57-8A8E-0041-9617-20CE532B96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37879" y="11696910"/>
            <a:ext cx="20262680" cy="1463278"/>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Slide Number"/>
          <p:cNvSpPr>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pic>
        <p:nvPicPr>
          <p:cNvPr id="6" name="Picture 5">
            <a:extLst>
              <a:ext uri="{FF2B5EF4-FFF2-40B4-BE49-F238E27FC236}">
                <a16:creationId xmlns:a16="http://schemas.microsoft.com/office/drawing/2014/main" id="{BC51A8FA-AAF2-C04F-B797-636AE6930F7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24386972" cy="17935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MREŽA IDEJA…"/>
          <p:cNvSpPr/>
          <p:nvPr/>
        </p:nvSpPr>
        <p:spPr>
          <a:xfrm>
            <a:off x="2661714" y="7176777"/>
            <a:ext cx="12611067" cy="211153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spAutoFit/>
          </a:bodyPr>
          <a:lstStyle/>
          <a:p>
            <a:pPr algn="l">
              <a:lnSpc>
                <a:spcPts val="7500"/>
              </a:lnSpc>
              <a:defRPr b="1">
                <a:solidFill>
                  <a:srgbClr val="FFFFFF"/>
                </a:solidFill>
                <a:latin typeface="Roboto"/>
                <a:ea typeface="Roboto"/>
                <a:cs typeface="Roboto"/>
                <a:sym typeface="Roboto"/>
              </a:defRPr>
            </a:pPr>
            <a:r>
              <a:rPr lang="hr-HR" sz="8000" b="1" dirty="0">
                <a:solidFill>
                  <a:schemeClr val="tx1">
                    <a:lumMod val="50000"/>
                    <a:lumOff val="50000"/>
                  </a:schemeClr>
                </a:solidFill>
                <a:latin typeface="Camber SemiBold" pitchFamily="2" charset="0"/>
              </a:rPr>
              <a:t>NA GRANICI</a:t>
            </a:r>
          </a:p>
          <a:p>
            <a:pPr algn="l">
              <a:lnSpc>
                <a:spcPts val="7500"/>
              </a:lnSpc>
              <a:defRPr b="1">
                <a:solidFill>
                  <a:srgbClr val="FFFFFF"/>
                </a:solidFill>
                <a:latin typeface="Roboto"/>
                <a:ea typeface="Roboto"/>
                <a:cs typeface="Roboto"/>
                <a:sym typeface="Roboto"/>
              </a:defRPr>
            </a:pPr>
            <a:r>
              <a:rPr lang="hr-HR" sz="8000" b="1" dirty="0">
                <a:solidFill>
                  <a:schemeClr val="tx1">
                    <a:lumMod val="50000"/>
                    <a:lumOff val="50000"/>
                  </a:schemeClr>
                </a:solidFill>
                <a:latin typeface="Camber SemiBold" pitchFamily="2" charset="0"/>
              </a:rPr>
              <a:t>MOGUĆEGA</a:t>
            </a:r>
            <a:endParaRPr sz="8000" b="1" dirty="0">
              <a:solidFill>
                <a:schemeClr val="tx1">
                  <a:lumMod val="50000"/>
                  <a:lumOff val="50000"/>
                </a:schemeClr>
              </a:solidFill>
              <a:latin typeface="Camber SemiBold" pitchFamily="2" charset="0"/>
            </a:endParaRPr>
          </a:p>
        </p:txBody>
      </p:sp>
      <p:sp>
        <p:nvSpPr>
          <p:cNvPr id="2" name="TextBox 1">
            <a:extLst>
              <a:ext uri="{FF2B5EF4-FFF2-40B4-BE49-F238E27FC236}">
                <a16:creationId xmlns:a16="http://schemas.microsoft.com/office/drawing/2014/main" id="{B6EC78BD-2F3B-8448-90F1-D459ECF3B1B9}"/>
              </a:ext>
            </a:extLst>
          </p:cNvPr>
          <p:cNvSpPr txBox="1"/>
          <p:nvPr/>
        </p:nvSpPr>
        <p:spPr>
          <a:xfrm>
            <a:off x="2718864" y="9123807"/>
            <a:ext cx="5245025" cy="12214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algn="l"/>
            <a:r>
              <a:rPr lang="hr-HR" sz="3500" dirty="0">
                <a:solidFill>
                  <a:schemeClr val="tx1">
                    <a:lumMod val="50000"/>
                    <a:lumOff val="50000"/>
                  </a:schemeClr>
                </a:solidFill>
                <a:latin typeface="Camber Light" pitchFamily="2" charset="0"/>
              </a:rPr>
              <a:t>Konferencija za korisnike</a:t>
            </a:r>
          </a:p>
          <a:p>
            <a:pPr algn="l"/>
            <a:r>
              <a:rPr lang="hr-HR" sz="3500" dirty="0">
                <a:solidFill>
                  <a:schemeClr val="tx1">
                    <a:lumMod val="50000"/>
                    <a:lumOff val="50000"/>
                  </a:schemeClr>
                </a:solidFill>
                <a:latin typeface="Camber Light" pitchFamily="2" charset="0"/>
              </a:rPr>
              <a:t>Šibenik 6. - 8. 11. 2019.</a:t>
            </a:r>
            <a:endParaRPr kumimoji="0" lang="hr-HR" sz="3500" u="none" strike="noStrike" cap="none" spc="0" normalizeH="0" baseline="0" dirty="0">
              <a:ln>
                <a:noFill/>
              </a:ln>
              <a:solidFill>
                <a:schemeClr val="tx1">
                  <a:lumMod val="50000"/>
                  <a:lumOff val="50000"/>
                </a:schemeClr>
              </a:solidFill>
              <a:effectLst/>
              <a:uFillTx/>
              <a:latin typeface="Camber Light" pitchFamily="2" charset="0"/>
              <a:sym typeface="Helvetica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384020"/>
            <a:ext cx="19973701" cy="7069242"/>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HTTP i TCP protokoli imaju neki overhead</a:t>
            </a:r>
            <a:endParaRPr lang="en-US" dirty="0"/>
          </a:p>
          <a:p>
            <a:pPr marL="685800" indent="-685800">
              <a:buFont typeface="Arial"/>
              <a:buChar char="•"/>
            </a:pPr>
            <a:r>
              <a:rPr lang="hr-HR" dirty="0"/>
              <a:t>Još nije sazrela tehnologija</a:t>
            </a:r>
          </a:p>
          <a:p>
            <a:pPr marL="685800" indent="-685800">
              <a:buFont typeface="Arial"/>
              <a:buChar char="•"/>
            </a:pPr>
            <a:r>
              <a:rPr lang="hr-HR" dirty="0"/>
              <a:t>Ne radi split horizon (</a:t>
            </a:r>
            <a:r>
              <a:rPr lang="hr-HR" i="1" dirty="0"/>
              <a:t>bind views</a:t>
            </a:r>
            <a:r>
              <a:rPr lang="hr-HR" dirty="0"/>
              <a:t>) za interne mreže</a:t>
            </a:r>
          </a:p>
          <a:p>
            <a:pPr marL="685800" indent="-685800">
              <a:buFont typeface="Arial"/>
              <a:buChar char="•"/>
            </a:pPr>
            <a:r>
              <a:rPr lang="hr-HR" dirty="0"/>
              <a:t>Ne štiti nas GDPR kod brisanja osobnih podataka</a:t>
            </a:r>
          </a:p>
          <a:p>
            <a:pPr marL="685800" indent="-685800">
              <a:buFont typeface="Arial"/>
              <a:buChar char="•"/>
            </a:pPr>
            <a:r>
              <a:rPr lang="hr-HR" dirty="0"/>
              <a:t>Ne radi GEO-IP lociranje</a:t>
            </a:r>
          </a:p>
          <a:p>
            <a:pPr marL="685800" indent="-685800">
              <a:buFont typeface="Arial"/>
              <a:buChar char="•"/>
            </a:pPr>
            <a:r>
              <a:rPr lang="hr-HR" dirty="0"/>
              <a:t>Teže je otkrivanje problema</a:t>
            </a:r>
          </a:p>
          <a:p>
            <a:pPr marL="685800" indent="-685800">
              <a:buFont typeface="Arial"/>
              <a:buChar char="•"/>
            </a:pPr>
            <a:r>
              <a:rPr lang="hr-HR" dirty="0"/>
              <a:t>Zasad OS koristi jedan DNS, a browser neki drugi</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mane 2/2</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19348302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388571"/>
            <a:ext cx="19973701" cy="3991476"/>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He who controls the DNS,controls the Internet (Frank Herbert: "The Dune")</a:t>
            </a:r>
          </a:p>
          <a:p>
            <a:pPr marL="685800" indent="-685800">
              <a:buFont typeface="Arial"/>
              <a:buChar char="•"/>
            </a:pPr>
            <a:r>
              <a:rPr lang="hr-HR" dirty="0"/>
              <a:t>Proizvođači browsera i mobilnih operacijskih sustava mogu doslovce kontrolirati Internet</a:t>
            </a:r>
          </a:p>
          <a:p>
            <a:pPr marL="685800" indent="-685800">
              <a:buFont typeface="Arial"/>
              <a:buChar char="•"/>
            </a:pPr>
            <a:r>
              <a:rPr lang="hr-HR" dirty="0"/>
              <a:t>Cloudflare tvrdi da briše sve naše privatne podatke nakon 24h</a:t>
            </a:r>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a:t>
            </a:r>
            <a:r>
              <a:rPr lang="en-US" sz="6000" b="0" dirty="0" err="1">
                <a:solidFill>
                  <a:schemeClr val="tx1">
                    <a:lumMod val="50000"/>
                    <a:lumOff val="50000"/>
                  </a:schemeClr>
                </a:solidFill>
                <a:latin typeface="Camber SemiBold"/>
              </a:rPr>
              <a:t>kontroverze</a:t>
            </a:r>
            <a:endParaRPr lang="en-US" sz="6000" b="0" dirty="0">
              <a:solidFill>
                <a:schemeClr val="tx1">
                  <a:lumMod val="50000"/>
                  <a:lumOff val="50000"/>
                </a:schemeClr>
              </a:solidFill>
              <a:latin typeface="Camber SemiBold"/>
            </a:endParaRPr>
          </a:p>
        </p:txBody>
      </p:sp>
    </p:spTree>
    <p:extLst>
      <p:ext uri="{BB962C8B-B14F-4D97-AF65-F5344CB8AC3E}">
        <p14:creationId xmlns:p14="http://schemas.microsoft.com/office/powerpoint/2010/main" val="157299276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4322137"/>
            <a:ext cx="19973701" cy="3991476"/>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r>
              <a:rPr lang="hr-HR"/>
              <a:t>Cloudflare – </a:t>
            </a:r>
            <a:r>
              <a:rPr lang="hr-HR" b="1"/>
              <a:t>1.1.1.1</a:t>
            </a:r>
            <a:r>
              <a:rPr lang="hr-HR"/>
              <a:t> - Mozilla partner – vjerojatno default u Firefoxu</a:t>
            </a:r>
          </a:p>
          <a:p>
            <a:r>
              <a:rPr lang="hr-HR"/>
              <a:t>Google – </a:t>
            </a:r>
            <a:r>
              <a:rPr lang="hr-HR" b="1"/>
              <a:t>8.8.8.8</a:t>
            </a:r>
            <a:r>
              <a:rPr lang="hr-HR"/>
              <a:t> - za očekivati u Chromeu</a:t>
            </a:r>
          </a:p>
          <a:p>
            <a:r>
              <a:rPr lang="hr-HR"/>
              <a:t>Quad9 – </a:t>
            </a:r>
            <a:r>
              <a:rPr lang="hr-HR" b="1"/>
              <a:t>9.9.9.9</a:t>
            </a:r>
            <a:r>
              <a:rPr lang="hr-HR"/>
              <a:t> - neprofitna udruga, jaki sponzori</a:t>
            </a:r>
          </a:p>
          <a:p>
            <a:endParaRPr lang="hr-HR" dirty="0"/>
          </a:p>
          <a:p>
            <a:r>
              <a:rPr lang="hr-HR"/>
              <a:t>AdGuard, BlahDNS, CZ.NIC, PowerDNS, Snopyta</a:t>
            </a:r>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2" y="2900081"/>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DoH</a:t>
            </a:r>
            <a:r>
              <a:rPr lang="en-US" sz="6000" b="0" dirty="0">
                <a:solidFill>
                  <a:schemeClr val="tx1">
                    <a:lumMod val="50000"/>
                    <a:lumOff val="50000"/>
                  </a:schemeClr>
                </a:solidFill>
                <a:latin typeface="Camber SemiBold"/>
              </a:rPr>
              <a:t> </a:t>
            </a:r>
            <a:r>
              <a:rPr lang="en-US" sz="6000" b="0" dirty="0" err="1">
                <a:solidFill>
                  <a:schemeClr val="tx1">
                    <a:lumMod val="50000"/>
                    <a:lumOff val="50000"/>
                  </a:schemeClr>
                </a:solidFill>
                <a:latin typeface="Camber SemiBold"/>
              </a:rPr>
              <a:t>provideri</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40236203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4322137"/>
            <a:ext cx="19973701" cy="11685890"/>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r>
              <a:rPr lang="hr-HR"/>
              <a:t>Lokalni resolveri – nešto brži od udaljenih</a:t>
            </a:r>
          </a:p>
          <a:p>
            <a:pPr marL="685800" indent="-685800">
              <a:buFont typeface="Arial"/>
              <a:buChar char="•"/>
            </a:pPr>
            <a:r>
              <a:rPr lang="hr-HR"/>
              <a:t>Vrsta testa: ping</a:t>
            </a:r>
            <a:endParaRPr lang="hr-HR" dirty="0"/>
          </a:p>
          <a:p>
            <a:endParaRPr lang="en-US"/>
          </a:p>
          <a:p>
            <a:r>
              <a:rPr lang="hr-HR" b="1"/>
              <a:t>Cloudflare</a:t>
            </a:r>
            <a:r>
              <a:rPr lang="hr-HR"/>
              <a:t>: 1.1.1.1 - smješten na CIX-u</a:t>
            </a:r>
          </a:p>
          <a:p>
            <a:r>
              <a:rPr lang="hr-HR" sz="4800">
                <a:latin typeface="Courier New"/>
              </a:rPr>
              <a:t>rtt min/avg/max/mdev = 7.442/15.193/82.936/14.607 ms</a:t>
            </a:r>
          </a:p>
          <a:p>
            <a:r>
              <a:rPr lang="hr-HR" b="1"/>
              <a:t>Quad9</a:t>
            </a:r>
            <a:r>
              <a:rPr lang="hr-HR"/>
              <a:t>: 9.9.9.9 - ping</a:t>
            </a:r>
          </a:p>
          <a:p>
            <a:r>
              <a:rPr lang="hr-HR" sz="4800">
                <a:latin typeface="Courier New"/>
              </a:rPr>
              <a:t>rtt min/avg/max/mdev = 15.231/19.149/36.299/4.076 ms</a:t>
            </a:r>
          </a:p>
          <a:p>
            <a:r>
              <a:rPr lang="hr-HR" b="1"/>
              <a:t>Google</a:t>
            </a:r>
            <a:r>
              <a:rPr lang="hr-HR"/>
              <a:t>: 8.8.8.8. </a:t>
            </a:r>
            <a:br>
              <a:rPr lang="hr-HR" dirty="0"/>
            </a:br>
            <a:r>
              <a:rPr lang="hr-HR" sz="4800">
                <a:latin typeface="Courier New"/>
              </a:rPr>
              <a:t>rtt min/avg/max/mdev = 25.900/29.463/59.828/4.586 ms</a:t>
            </a:r>
          </a:p>
          <a:p>
            <a:r>
              <a:rPr lang="hr-HR" b="1"/>
              <a:t>"naš" od ISP-a:</a:t>
            </a:r>
          </a:p>
          <a:p>
            <a:r>
              <a:rPr lang="hr-HR" sz="4800">
                <a:latin typeface="Courier New"/>
              </a:rPr>
              <a:t>rtt min/avg/max/mdev = 7.549/13.244/83.010/11.301 ms</a:t>
            </a:r>
          </a:p>
          <a:p>
            <a:endParaRPr lang="hr-HR" dirty="0"/>
          </a:p>
          <a:p>
            <a:endParaRPr lang="hr-HR" dirty="0"/>
          </a:p>
          <a:p>
            <a:endParaRPr lang="hr-HR"/>
          </a:p>
          <a:p>
            <a:endParaRPr lang="hr-HR"/>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2" y="28231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Performanse</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1082866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4322137"/>
            <a:ext cx="19973701" cy="4760918"/>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r>
              <a:rPr lang="hr-HR" dirty="0"/>
              <a:t>DoH proxy – lokalni server koji "priča" obični DNS protokol, a dalje ide </a:t>
            </a:r>
            <a:r>
              <a:rPr lang="hr-HR"/>
              <a:t>kriptirano prema drugom DoH serveru</a:t>
            </a:r>
          </a:p>
          <a:p>
            <a:r>
              <a:rPr lang="hr-HR"/>
              <a:t>DoH lokalni server –između klijenta i njega kriptirano – dalje obični DNS promet</a:t>
            </a:r>
            <a:endParaRPr lang="hr-HR" dirty="0"/>
          </a:p>
          <a:p>
            <a:endParaRPr lang="hr-HR" dirty="0"/>
          </a:p>
          <a:p>
            <a:r>
              <a:rPr lang="hr-HR"/>
              <a:t>Komponente: Apache/Nginx - doh-proxy – Unbound/PiHole</a:t>
            </a:r>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2" y="2676514"/>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Vlastiti</a:t>
            </a:r>
            <a:r>
              <a:rPr lang="en-US" sz="6000" b="0" dirty="0">
                <a:solidFill>
                  <a:schemeClr val="tx1">
                    <a:lumMod val="50000"/>
                    <a:lumOff val="50000"/>
                  </a:schemeClr>
                </a:solidFill>
                <a:latin typeface="Camber SemiBold"/>
              </a:rPr>
              <a:t> </a:t>
            </a:r>
            <a:r>
              <a:rPr lang="en-US" sz="6000" b="0" dirty="0" err="1">
                <a:solidFill>
                  <a:schemeClr val="tx1">
                    <a:lumMod val="50000"/>
                    <a:lumOff val="50000"/>
                  </a:schemeClr>
                </a:solidFill>
                <a:latin typeface="Camber SemiBold"/>
              </a:rPr>
              <a:t>DoH</a:t>
            </a:r>
            <a:r>
              <a:rPr lang="en-US" sz="6000" b="0" dirty="0">
                <a:solidFill>
                  <a:schemeClr val="tx1">
                    <a:lumMod val="50000"/>
                    <a:lumOff val="50000"/>
                  </a:schemeClr>
                </a:solidFill>
                <a:latin typeface="Camber SemiBold"/>
              </a:rPr>
              <a:t> server</a:t>
            </a:r>
            <a:endParaRPr lang="en-US" sz="6000" dirty="0"/>
          </a:p>
        </p:txBody>
      </p:sp>
    </p:spTree>
    <p:extLst>
      <p:ext uri="{BB962C8B-B14F-4D97-AF65-F5344CB8AC3E}">
        <p14:creationId xmlns:p14="http://schemas.microsoft.com/office/powerpoint/2010/main" val="3189332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4452234"/>
            <a:ext cx="20847213" cy="10547117"/>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b="1" dirty="0"/>
              <a:t>Chrome</a:t>
            </a:r>
            <a:r>
              <a:rPr lang="hr-HR" dirty="0"/>
              <a:t>: dodati posebne argumente kod pokretanja: </a:t>
            </a:r>
            <a:r>
              <a:rPr lang="hr-HR" sz="4400" dirty="0">
                <a:latin typeface="Courier New"/>
              </a:rPr>
              <a:t>--enable-features="dns-over-https&lt;DoHTrial" --force-</a:t>
            </a:r>
            <a:r>
              <a:rPr lang="hr-HR" sz="4400">
                <a:latin typeface="Courier New"/>
              </a:rPr>
              <a:t>fieldtrials="DoHTrial/Group1" --force-fieldtrial-params="DoHTrial.Group1:server/https%3A%2F%2F1.1.1.1%2Fdns-query/method/POST</a:t>
            </a:r>
            <a:endParaRPr lang="en-US" sz="4400">
              <a:latin typeface="Courier New"/>
            </a:endParaRPr>
          </a:p>
          <a:p>
            <a:pPr marL="685800" indent="-685800">
              <a:buFont typeface="Arial"/>
              <a:buChar char="•"/>
            </a:pPr>
            <a:r>
              <a:rPr lang="hr-HR" b="1"/>
              <a:t>Firefox</a:t>
            </a:r>
            <a:r>
              <a:rPr lang="hr-HR"/>
              <a:t>: Network settings</a:t>
            </a:r>
            <a:endParaRPr lang="hr-HR" dirty="0"/>
          </a:p>
          <a:p>
            <a:pPr marL="685800" indent="-685800">
              <a:buFont typeface="Arial"/>
              <a:buChar char="•"/>
            </a:pPr>
            <a:r>
              <a:rPr lang="hr-HR" b="1"/>
              <a:t>Android</a:t>
            </a:r>
            <a:r>
              <a:rPr lang="hr-HR"/>
              <a:t>: Firefox – about:config, network.trr*, ostatak Androida: </a:t>
            </a:r>
            <a:r>
              <a:rPr lang="hr-HR" b="1"/>
              <a:t>Infra </a:t>
            </a:r>
            <a:r>
              <a:rPr lang="hr-HR"/>
              <a:t>aplikacija</a:t>
            </a:r>
            <a:endParaRPr lang="hr-HR" dirty="0"/>
          </a:p>
          <a:p>
            <a:r>
              <a:rPr lang="hr-HR"/>
              <a:t>Android 9 – </a:t>
            </a:r>
            <a:r>
              <a:rPr lang="hr-HR" i="1"/>
              <a:t>default</a:t>
            </a:r>
            <a:endParaRPr lang="hr-HR" i="1" dirty="0"/>
          </a:p>
          <a:p>
            <a:endParaRPr lang="hr-HR" i="1" dirty="0"/>
          </a:p>
          <a:p>
            <a:r>
              <a:rPr lang="hr-HR"/>
              <a:t>Provjera: https://1.1.1.1/help</a:t>
            </a:r>
            <a:endParaRPr lang="hr-HR" dirty="0"/>
          </a:p>
          <a:p>
            <a:endParaRPr lang="hr-HR" dirty="0"/>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031323"/>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Početak</a:t>
            </a:r>
            <a:r>
              <a:rPr lang="en-US" sz="6000" b="0" dirty="0">
                <a:solidFill>
                  <a:schemeClr val="tx1">
                    <a:lumMod val="50000"/>
                    <a:lumOff val="50000"/>
                  </a:schemeClr>
                </a:solidFill>
                <a:latin typeface="Camber SemiBold"/>
              </a:rPr>
              <a:t> </a:t>
            </a:r>
            <a:r>
              <a:rPr lang="en-US" sz="6000" b="0" dirty="0" err="1">
                <a:solidFill>
                  <a:schemeClr val="tx1">
                    <a:lumMod val="50000"/>
                    <a:lumOff val="50000"/>
                  </a:schemeClr>
                </a:solidFill>
                <a:latin typeface="Camber SemiBold"/>
              </a:rPr>
              <a:t>korištenja</a:t>
            </a:r>
            <a:endParaRPr lang="en-US" sz="6000" dirty="0">
              <a:solidFill>
                <a:schemeClr val="tx1">
                  <a:lumMod val="50000"/>
                  <a:lumOff val="50000"/>
                </a:schemeClr>
              </a:solidFill>
            </a:endParaRPr>
          </a:p>
        </p:txBody>
      </p:sp>
      <p:pic>
        <p:nvPicPr>
          <p:cNvPr id="2" name="Picture 2" descr="A picture containing table&#10;&#10;Description generated with very high confidence">
            <a:extLst>
              <a:ext uri="{FF2B5EF4-FFF2-40B4-BE49-F238E27FC236}">
                <a16:creationId xmlns:a16="http://schemas.microsoft.com/office/drawing/2014/main" id="{BC4377ED-6E78-4BBE-ACCA-CC18EB3E7CB3}"/>
              </a:ext>
            </a:extLst>
          </p:cNvPr>
          <p:cNvPicPr>
            <a:picLocks noChangeAspect="1"/>
          </p:cNvPicPr>
          <p:nvPr/>
        </p:nvPicPr>
        <p:blipFill>
          <a:blip r:embed="rId2"/>
          <a:stretch>
            <a:fillRect/>
          </a:stretch>
        </p:blipFill>
        <p:spPr>
          <a:xfrm>
            <a:off x="12696508" y="11408556"/>
            <a:ext cx="9545443" cy="1619045"/>
          </a:xfrm>
          <a:prstGeom prst="rect">
            <a:avLst/>
          </a:prstGeom>
        </p:spPr>
      </p:pic>
    </p:spTree>
    <p:extLst>
      <p:ext uri="{BB962C8B-B14F-4D97-AF65-F5344CB8AC3E}">
        <p14:creationId xmlns:p14="http://schemas.microsoft.com/office/powerpoint/2010/main" val="142582447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2" y="5307641"/>
            <a:ext cx="18802823" cy="62998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r>
              <a:rPr lang="hr-HR" dirty="0"/>
              <a:t>DA: ako želite da vas nadzire cloud provider i ako mu vjerujete</a:t>
            </a:r>
          </a:p>
          <a:p>
            <a:r>
              <a:rPr lang="hr-HR" dirty="0"/>
              <a:t>NE: ako želite da vas nadzire vaš ISP i država</a:t>
            </a:r>
          </a:p>
          <a:p>
            <a:endParaRPr lang="hr-HR" dirty="0"/>
          </a:p>
          <a:p>
            <a:r>
              <a:rPr lang="hr-HR" dirty="0"/>
              <a:t>DoH protokol nije loš, ali DNS u Cloudu bi mogao biti</a:t>
            </a:r>
          </a:p>
          <a:p>
            <a:endParaRPr lang="hr-HR" dirty="0"/>
          </a:p>
          <a:p>
            <a:r>
              <a:rPr lang="hr-HR" dirty="0"/>
              <a:t>TODO: više lokalnih DoH providera, sazrijevanje protokola i bolja podrška klijenata</a:t>
            </a:r>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Zaključak</a:t>
            </a:r>
            <a:endParaRPr lang="en-US" dirty="0"/>
          </a:p>
        </p:txBody>
      </p:sp>
    </p:spTree>
    <p:extLst>
      <p:ext uri="{BB962C8B-B14F-4D97-AF65-F5344CB8AC3E}">
        <p14:creationId xmlns:p14="http://schemas.microsoft.com/office/powerpoint/2010/main" val="95707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3078817" y="6737185"/>
            <a:ext cx="15215849" cy="2452593"/>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r>
              <a:rPr lang="hr-HR" dirty="0"/>
              <a:t>Kako smo iz jednog narušavanja privatnosti i praćenja korisnika </a:t>
            </a:r>
            <a:r>
              <a:rPr lang="hr-HR"/>
              <a:t>došli do drugog, a možda i potrgali Internet</a:t>
            </a:r>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en-US"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3318478" y="3338801"/>
            <a:ext cx="20344798" cy="4053032"/>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5400">
                <a:solidFill>
                  <a:schemeClr val="tx1">
                    <a:lumMod val="50000"/>
                    <a:lumOff val="50000"/>
                  </a:schemeClr>
                </a:solidFill>
                <a:latin typeface="Camber SemiBold"/>
              </a:rPr>
              <a:t>DNS preko HTTPS / TLS protokola – enkripcije nikad dovoljno</a:t>
            </a:r>
          </a:p>
          <a:p>
            <a:endParaRPr lang="en-US" b="0" dirty="0">
              <a:solidFill>
                <a:schemeClr val="tx1">
                  <a:lumMod val="50000"/>
                  <a:lumOff val="50000"/>
                </a:schemeClr>
              </a:solidFill>
              <a:latin typeface="Camber SemiBold"/>
            </a:endParaRPr>
          </a:p>
          <a:p>
            <a:endParaRPr lang="en-US" b="0" dirty="0">
              <a:solidFill>
                <a:schemeClr val="tx1">
                  <a:lumMod val="50000"/>
                  <a:lumOff val="50000"/>
                </a:schemeClr>
              </a:solidFill>
              <a:latin typeface="Camber SemiBold"/>
            </a:endParaRPr>
          </a:p>
          <a:p>
            <a:endParaRPr lang="en-US" b="0" dirty="0">
              <a:solidFill>
                <a:schemeClr val="tx1">
                  <a:lumMod val="50000"/>
                  <a:lumOff val="50000"/>
                </a:schemeClr>
              </a:solidFill>
              <a:latin typeface="Camber SemiBold"/>
            </a:endParaRPr>
          </a:p>
          <a:p>
            <a:endParaRPr lang="en-US" b="0" dirty="0">
              <a:solidFill>
                <a:schemeClr val="tx1">
                  <a:lumMod val="50000"/>
                  <a:lumOff val="50000"/>
                </a:schemeClr>
              </a:solidFill>
              <a:latin typeface="Camber SemiBold"/>
            </a:endParaRPr>
          </a:p>
        </p:txBody>
      </p:sp>
      <p:sp>
        <p:nvSpPr>
          <p:cNvPr id="3" name="TextBox 2">
            <a:extLst>
              <a:ext uri="{FF2B5EF4-FFF2-40B4-BE49-F238E27FC236}">
                <a16:creationId xmlns:a16="http://schemas.microsoft.com/office/drawing/2014/main" id="{8A7BCFCF-6C11-45F2-9235-93F10AD595EB}"/>
              </a:ext>
            </a:extLst>
          </p:cNvPr>
          <p:cNvSpPr txBox="1"/>
          <p:nvPr/>
        </p:nvSpPr>
        <p:spPr>
          <a:xfrm>
            <a:off x="14299610" y="10991431"/>
            <a:ext cx="7947102"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fromWordArt="0" anchor="ctr" anchorCtr="0" forceAA="0" compatLnSpc="1">
            <a:prstTxWarp prst="textNoShape">
              <a:avLst/>
            </a:prstTxWarp>
            <a:spAutoFit/>
          </a:bodyPr>
          <a:lstStyle/>
          <a:p>
            <a:pPr algn="l"/>
            <a:r>
              <a:rPr lang="en-US"/>
              <a:t>Ivan Capan - CARNET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177544"/>
            <a:ext cx="19118775" cy="62998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Nije značajnije mijenjan od 1985.</a:t>
            </a:r>
          </a:p>
          <a:p>
            <a:pPr marL="685800" indent="-685800">
              <a:buFont typeface="Arial"/>
              <a:buChar char="•"/>
            </a:pPr>
            <a:r>
              <a:rPr lang="hr-HR" dirty="0"/>
              <a:t>Sve putuje nekriptirano, dosta strana vidi koje domene posjećujete već 36 godina</a:t>
            </a:r>
          </a:p>
          <a:p>
            <a:pPr marL="685800" indent="-685800">
              <a:buFont typeface="Arial"/>
              <a:buChar char="•"/>
            </a:pPr>
            <a:r>
              <a:rPr lang="hr-HR" dirty="0"/>
              <a:t>Nadzire vas bilo tko na putu vašeg upita</a:t>
            </a:r>
          </a:p>
          <a:p>
            <a:pPr marL="685800" indent="-685800">
              <a:buFont typeface="Arial"/>
              <a:buChar char="•"/>
            </a:pPr>
            <a:r>
              <a:rPr lang="hr-HR" dirty="0"/>
              <a:t>Vjerujete li vašem ISP-u?</a:t>
            </a:r>
          </a:p>
          <a:p>
            <a:pPr marL="685800" indent="-685800">
              <a:buFont typeface="Arial"/>
              <a:buChar char="•"/>
            </a:pPr>
            <a:r>
              <a:rPr lang="hr-HR" dirty="0"/>
              <a:t>Informacija se može i lažirati u prolasku (DNS spoofing)</a:t>
            </a:r>
          </a:p>
          <a:p>
            <a:pPr marL="685800" indent="-685800">
              <a:buFont typeface="Arial"/>
              <a:buChar char="•"/>
            </a:pPr>
            <a:endParaRPr lang="hr-HR" dirty="0"/>
          </a:p>
          <a:p>
            <a:pPr marL="685800" indent="-685800">
              <a:buFont typeface="Arial"/>
              <a:buChar char="•"/>
            </a:pPr>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en-US"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err="1">
                <a:solidFill>
                  <a:schemeClr val="tx1">
                    <a:lumMod val="50000"/>
                    <a:lumOff val="50000"/>
                  </a:schemeClr>
                </a:solidFill>
                <a:latin typeface="Camber SemiBold"/>
              </a:rPr>
              <a:t>Klasični</a:t>
            </a:r>
            <a:r>
              <a:rPr lang="en-US" sz="6000" b="0" dirty="0">
                <a:solidFill>
                  <a:schemeClr val="tx1">
                    <a:lumMod val="50000"/>
                    <a:lumOff val="50000"/>
                  </a:schemeClr>
                </a:solidFill>
                <a:latin typeface="Camber SemiBold"/>
              </a:rPr>
              <a:t> DNS </a:t>
            </a:r>
            <a:r>
              <a:rPr lang="en-US" sz="6000" b="0" dirty="0" err="1">
                <a:solidFill>
                  <a:schemeClr val="tx1">
                    <a:lumMod val="50000"/>
                    <a:lumOff val="50000"/>
                  </a:schemeClr>
                </a:solidFill>
                <a:latin typeface="Camber SemiBold"/>
              </a:rPr>
              <a:t>protokol</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586855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148046"/>
            <a:ext cx="19973701" cy="4760918"/>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Napisan još 1999.</a:t>
            </a:r>
          </a:p>
          <a:p>
            <a:pPr marL="685800" indent="-685800">
              <a:buFont typeface="Arial"/>
              <a:buChar char="•"/>
            </a:pPr>
            <a:r>
              <a:rPr lang="hr-HR" dirty="0"/>
              <a:t>Ne kriptira komunikaciju, samo ju potpisuje – garancija legitimnosti izvora</a:t>
            </a:r>
          </a:p>
          <a:p>
            <a:pPr marL="685800" indent="-685800">
              <a:buFont typeface="Arial"/>
              <a:buChar char="•"/>
            </a:pPr>
            <a:r>
              <a:rPr lang="hr-HR" dirty="0"/>
              <a:t>Tek 15% DNS servera u svijetu validira taj protokol</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DNSSEC</a:t>
            </a:r>
            <a:endParaRPr lang="en-US" sz="6000" dirty="0"/>
          </a:p>
        </p:txBody>
      </p:sp>
    </p:spTree>
    <p:extLst>
      <p:ext uri="{BB962C8B-B14F-4D97-AF65-F5344CB8AC3E}">
        <p14:creationId xmlns:p14="http://schemas.microsoft.com/office/powerpoint/2010/main" val="1234050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4322137"/>
            <a:ext cx="19973701" cy="5530359"/>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napisan 2016.</a:t>
            </a:r>
            <a:endParaRPr lang="en-US" dirty="0"/>
          </a:p>
          <a:p>
            <a:pPr marL="685800" indent="-685800">
              <a:buFont typeface="Arial"/>
              <a:buChar char="•"/>
            </a:pPr>
            <a:r>
              <a:rPr lang="hr-HR" dirty="0"/>
              <a:t>Kriptira komunikaciju</a:t>
            </a:r>
          </a:p>
          <a:p>
            <a:pPr marL="685800" indent="-685800">
              <a:buFont typeface="Arial"/>
              <a:buChar char="•"/>
            </a:pPr>
            <a:r>
              <a:rPr lang="hr-HR" dirty="0"/>
              <a:t>Vrlo slabo korišten</a:t>
            </a:r>
            <a:endParaRPr lang="en-US" dirty="0"/>
          </a:p>
          <a:p>
            <a:pPr marL="685800" indent="-685800">
              <a:buFont typeface="Arial"/>
              <a:buChar char="•"/>
            </a:pPr>
            <a:r>
              <a:rPr lang="hr-HR" dirty="0"/>
              <a:t>Lako se blokira (koristi TCP port 853)</a:t>
            </a:r>
          </a:p>
          <a:p>
            <a:pPr marL="685800" indent="-685800">
              <a:buFont typeface="Arial"/>
              <a:buChar char="•"/>
            </a:pPr>
            <a:r>
              <a:rPr lang="hr-HR" dirty="0"/>
              <a:t>Lošije performanse </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913711"/>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b="0" dirty="0">
                <a:solidFill>
                  <a:schemeClr val="tx1">
                    <a:lumMod val="50000"/>
                    <a:lumOff val="50000"/>
                  </a:schemeClr>
                </a:solidFill>
                <a:latin typeface="Camber SemiBold"/>
              </a:rPr>
              <a:t>DNS over TLS (</a:t>
            </a:r>
            <a:r>
              <a:rPr lang="en-US" b="0" dirty="0" err="1">
                <a:solidFill>
                  <a:schemeClr val="tx1">
                    <a:lumMod val="50000"/>
                    <a:lumOff val="50000"/>
                  </a:schemeClr>
                </a:solidFill>
                <a:latin typeface="Camber SemiBold"/>
              </a:rPr>
              <a:t>DoH</a:t>
            </a:r>
            <a:r>
              <a:rPr lang="en-US" b="0" dirty="0">
                <a:solidFill>
                  <a:schemeClr val="tx1">
                    <a:lumMod val="50000"/>
                    <a:lumOff val="50000"/>
                  </a:schemeClr>
                </a:solidFill>
                <a:latin typeface="Camber SemiBold"/>
              </a:rPr>
              <a:t>)</a:t>
            </a:r>
            <a:endParaRPr lang="en-US" dirty="0">
              <a:solidFill>
                <a:schemeClr val="tx1">
                  <a:lumMod val="50000"/>
                  <a:lumOff val="50000"/>
                </a:schemeClr>
              </a:solidFill>
            </a:endParaRPr>
          </a:p>
        </p:txBody>
      </p:sp>
      <p:sp>
        <p:nvSpPr>
          <p:cNvPr id="8" name="NASLOV">
            <a:extLst>
              <a:ext uri="{FF2B5EF4-FFF2-40B4-BE49-F238E27FC236}">
                <a16:creationId xmlns:a16="http://schemas.microsoft.com/office/drawing/2014/main" id="{D62409CD-63A0-4E96-B42D-E2E639C2C937}"/>
              </a:ext>
            </a:extLst>
          </p:cNvPr>
          <p:cNvSpPr/>
          <p:nvPr/>
        </p:nvSpPr>
        <p:spPr>
          <a:xfrm>
            <a:off x="1918579" y="8759732"/>
            <a:ext cx="20549237" cy="913711"/>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b="0">
                <a:solidFill>
                  <a:schemeClr val="tx1">
                    <a:lumMod val="50000"/>
                    <a:lumOff val="50000"/>
                  </a:schemeClr>
                </a:solidFill>
                <a:latin typeface="Camber SemiBold"/>
              </a:rPr>
              <a:t>DNSCrypt</a:t>
            </a: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2591CE56-07FB-43AB-8CC5-23444C9EC8E9}"/>
              </a:ext>
            </a:extLst>
          </p:cNvPr>
          <p:cNvSpPr/>
          <p:nvPr/>
        </p:nvSpPr>
        <p:spPr>
          <a:xfrm>
            <a:off x="1826402" y="9853980"/>
            <a:ext cx="19973701" cy="3991476"/>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a:t>Nešto stariji od DoT</a:t>
            </a:r>
            <a:endParaRPr lang="en-US"/>
          </a:p>
          <a:p>
            <a:pPr marL="685800" indent="-685800">
              <a:buFont typeface="Arial"/>
              <a:buChar char="•"/>
            </a:pPr>
            <a:r>
              <a:rPr lang="hr-HR"/>
              <a:t>Nikad postao standard, koristi port 443, ali to nije https</a:t>
            </a:r>
            <a:endParaRPr lang="hr-HR" dirty="0"/>
          </a:p>
          <a:p>
            <a:pPr marL="685800" indent="-685800">
              <a:buFont typeface="Arial"/>
              <a:buChar char="•"/>
            </a:pPr>
            <a:r>
              <a:rPr lang="hr-HR"/>
              <a:t>Koriste ga javni DNS serveri</a:t>
            </a:r>
            <a:endParaRPr lang="hr-HR" dirty="0"/>
          </a:p>
          <a:p>
            <a:endParaRPr lang="hr-HR"/>
          </a:p>
          <a:p>
            <a:endParaRPr lang="hr-HR" dirty="0"/>
          </a:p>
        </p:txBody>
      </p:sp>
    </p:spTree>
    <p:extLst>
      <p:ext uri="{BB962C8B-B14F-4D97-AF65-F5344CB8AC3E}">
        <p14:creationId xmlns:p14="http://schemas.microsoft.com/office/powerpoint/2010/main" val="366631656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413518"/>
            <a:ext cx="19973701" cy="62998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Kriptira komunikaciju između klijenta i DoH servera</a:t>
            </a:r>
            <a:endParaRPr lang="en-US" dirty="0"/>
          </a:p>
          <a:p>
            <a:pPr marL="685800" indent="-685800">
              <a:buFont typeface="Arial"/>
              <a:buChar char="•"/>
            </a:pPr>
            <a:r>
              <a:rPr lang="hr-HR" dirty="0"/>
              <a:t>povećava privatnost jer štiti komunikaciju i onemogućava mijenjanje podataka na putu</a:t>
            </a:r>
          </a:p>
          <a:p>
            <a:pPr marL="685800" indent="-685800">
              <a:buFont typeface="Arial"/>
              <a:buChar char="•"/>
            </a:pPr>
            <a:r>
              <a:rPr lang="hr-HR" dirty="0"/>
              <a:t>Trebao bi i povećati performanse</a:t>
            </a:r>
          </a:p>
          <a:p>
            <a:pPr marL="685800" indent="-685800">
              <a:buFont typeface="Arial"/>
              <a:buChar char="•"/>
            </a:pPr>
            <a:r>
              <a:rPr lang="hr-HR" dirty="0"/>
              <a:t>Koristi standardni HTTPS protokol</a:t>
            </a:r>
          </a:p>
          <a:p>
            <a:pPr marL="685800" indent="-685800">
              <a:buFont typeface="Arial"/>
              <a:buChar char="•"/>
            </a:pPr>
            <a:r>
              <a:rPr lang="hr-HR" dirty="0"/>
              <a:t>Nije još strogo definiran standard</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a:t>
            </a:r>
            <a:r>
              <a:rPr lang="en-US" sz="6000" b="0" dirty="0" err="1">
                <a:solidFill>
                  <a:schemeClr val="tx1">
                    <a:lumMod val="50000"/>
                    <a:lumOff val="50000"/>
                  </a:schemeClr>
                </a:solidFill>
                <a:latin typeface="Camber SemiBold"/>
              </a:rPr>
              <a:t>DoH</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425254949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356942" y="5089053"/>
            <a:ext cx="19973701" cy="7069242"/>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Ne može se kontrolirati promet (Turska)</a:t>
            </a:r>
          </a:p>
          <a:p>
            <a:pPr marL="685800" indent="-685800">
              <a:buFont typeface="Arial"/>
              <a:buChar char="•"/>
            </a:pPr>
            <a:r>
              <a:rPr lang="hr-HR" dirty="0"/>
              <a:t>Štiti nas kod korištenja javnih mreža (wi-fi hotspotovi)</a:t>
            </a:r>
            <a:endParaRPr lang="en-US" dirty="0"/>
          </a:p>
          <a:p>
            <a:pPr marL="685800" indent="-685800">
              <a:buFont typeface="Arial"/>
              <a:buChar char="•"/>
            </a:pPr>
            <a:r>
              <a:rPr lang="hr-HR" dirty="0"/>
              <a:t>Lakše se probija kroz firewallove (port 443) i proxy</a:t>
            </a:r>
          </a:p>
          <a:p>
            <a:pPr marL="685800" indent="-685800">
              <a:buFont typeface="Arial"/>
              <a:buChar char="•"/>
            </a:pPr>
            <a:endParaRPr lang="hr-HR" dirty="0"/>
          </a:p>
          <a:p>
            <a:pPr marL="685800" indent="-685800">
              <a:buFont typeface="Arial"/>
              <a:buChar char="•"/>
            </a:pPr>
            <a:r>
              <a:rPr lang="hr-HR" dirty="0"/>
              <a:t>Lakše za implementaciju jer postoji puno web </a:t>
            </a:r>
            <a:br>
              <a:rPr lang="hr-HR" dirty="0"/>
            </a:br>
            <a:r>
              <a:rPr lang="hr-HR" dirty="0"/>
              <a:t>developera koji znaju napraviti servis za GET i</a:t>
            </a:r>
            <a:br>
              <a:rPr lang="hr-HR" dirty="0"/>
            </a:br>
            <a:r>
              <a:rPr lang="hr-HR" dirty="0"/>
              <a:t>PUSH</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a:t>
            </a:r>
            <a:r>
              <a:rPr lang="en-US" sz="6000" b="0" dirty="0" err="1">
                <a:solidFill>
                  <a:schemeClr val="tx1">
                    <a:lumMod val="50000"/>
                    <a:lumOff val="50000"/>
                  </a:schemeClr>
                </a:solidFill>
                <a:latin typeface="Camber SemiBold"/>
              </a:rPr>
              <a:t>prednosti</a:t>
            </a:r>
            <a:r>
              <a:rPr lang="en-US" sz="6000" b="0" dirty="0">
                <a:solidFill>
                  <a:schemeClr val="tx1">
                    <a:lumMod val="50000"/>
                    <a:lumOff val="50000"/>
                  </a:schemeClr>
                </a:solidFill>
                <a:latin typeface="Camber SemiBold"/>
              </a:rPr>
              <a:t> 1/2</a:t>
            </a:r>
            <a:endParaRPr lang="en-US" sz="6000" dirty="0">
              <a:solidFill>
                <a:schemeClr val="tx1">
                  <a:lumMod val="50000"/>
                  <a:lumOff val="50000"/>
                </a:schemeClr>
              </a:solidFill>
            </a:endParaRPr>
          </a:p>
        </p:txBody>
      </p:sp>
      <p:pic>
        <p:nvPicPr>
          <p:cNvPr id="2" name="Picture 2" descr="A sign in front of a store window&#10;&#10;Description generated with very high confidence">
            <a:extLst>
              <a:ext uri="{FF2B5EF4-FFF2-40B4-BE49-F238E27FC236}">
                <a16:creationId xmlns:a16="http://schemas.microsoft.com/office/drawing/2014/main" id="{BBE45C84-C43F-4A76-B16B-AD7D9354A3C3}"/>
              </a:ext>
            </a:extLst>
          </p:cNvPr>
          <p:cNvPicPr>
            <a:picLocks noChangeAspect="1"/>
          </p:cNvPicPr>
          <p:nvPr/>
        </p:nvPicPr>
        <p:blipFill>
          <a:blip r:embed="rId2"/>
          <a:stretch>
            <a:fillRect/>
          </a:stretch>
        </p:blipFill>
        <p:spPr>
          <a:xfrm>
            <a:off x="15972178" y="7556902"/>
            <a:ext cx="7984273" cy="5303119"/>
          </a:xfrm>
          <a:prstGeom prst="rect">
            <a:avLst/>
          </a:prstGeom>
        </p:spPr>
      </p:pic>
    </p:spTree>
    <p:extLst>
      <p:ext uri="{BB962C8B-B14F-4D97-AF65-F5344CB8AC3E}">
        <p14:creationId xmlns:p14="http://schemas.microsoft.com/office/powerpoint/2010/main" val="143050968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472511"/>
            <a:ext cx="19973701" cy="62998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HTTP/2 protokol:</a:t>
            </a:r>
          </a:p>
          <a:p>
            <a:pPr marL="685800" lvl="1" algn="l">
              <a:buFont typeface="Arial"/>
              <a:buChar char="•"/>
            </a:pPr>
            <a:r>
              <a:rPr lang="hr-HR" dirty="0"/>
              <a:t>Multipleksiranje</a:t>
            </a:r>
          </a:p>
          <a:p>
            <a:pPr marL="685800" lvl="1" algn="l">
              <a:buFont typeface="Arial"/>
              <a:buChar char="•"/>
            </a:pPr>
            <a:r>
              <a:rPr lang="hr-HR" dirty="0"/>
              <a:t>Server push</a:t>
            </a:r>
          </a:p>
          <a:p>
            <a:pPr marL="685800" lvl="1" algn="l">
              <a:buFont typeface="Arial"/>
              <a:buChar char="•"/>
            </a:pPr>
            <a:r>
              <a:rPr lang="hr-HR" dirty="0">
                <a:latin typeface="Helvetica Light"/>
              </a:rPr>
              <a:t>Pipelining</a:t>
            </a:r>
          </a:p>
          <a:p>
            <a:pPr marL="685800" lvl="1" indent="0" algn="l"/>
            <a:r>
              <a:rPr lang="hr-HR" dirty="0">
                <a:ea typeface="+mn-lt"/>
                <a:cs typeface="+mn-lt"/>
              </a:rPr>
              <a:t>Na papiru bolje performanse: reusing postojećih tcp konekcija, dakle više queryja kroz istu konekciju</a:t>
            </a:r>
            <a:endParaRPr lang="hr-HR" dirty="0"/>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a:t>
            </a:r>
            <a:r>
              <a:rPr lang="en-US" sz="6000" b="0" dirty="0" err="1">
                <a:solidFill>
                  <a:schemeClr val="tx1">
                    <a:lumMod val="50000"/>
                    <a:lumOff val="50000"/>
                  </a:schemeClr>
                </a:solidFill>
                <a:latin typeface="Camber SemiBold"/>
              </a:rPr>
              <a:t>prednosti</a:t>
            </a:r>
            <a:r>
              <a:rPr lang="en-US" sz="6000" b="0" dirty="0">
                <a:solidFill>
                  <a:schemeClr val="tx1">
                    <a:lumMod val="50000"/>
                    <a:lumOff val="50000"/>
                  </a:schemeClr>
                </a:solidFill>
                <a:latin typeface="Camber SemiBold"/>
              </a:rPr>
              <a:t> 2/2</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292455195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C2153138-DBC7-FF43-9F1E-CAB82806D4CB}"/>
              </a:ext>
            </a:extLst>
          </p:cNvPr>
          <p:cNvSpPr/>
          <p:nvPr/>
        </p:nvSpPr>
        <p:spPr>
          <a:xfrm>
            <a:off x="1917381" y="5413517"/>
            <a:ext cx="19973701" cy="62998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pPr marL="685800" indent="-685800">
              <a:buFont typeface="Arial"/>
              <a:buChar char="•"/>
            </a:pPr>
            <a:r>
              <a:rPr lang="hr-HR" dirty="0"/>
              <a:t>Ne može se kontrolirati promet (Hrvatska)</a:t>
            </a:r>
            <a:endParaRPr lang="en-US" dirty="0"/>
          </a:p>
          <a:p>
            <a:pPr marL="685800" indent="-685800">
              <a:buFont typeface="Arial"/>
              <a:buChar char="•"/>
            </a:pPr>
            <a:r>
              <a:rPr lang="hr-HR" dirty="0"/>
              <a:t>Neka američka tvrtka ima sve naše navike i popis domena koje smo posjetili</a:t>
            </a:r>
          </a:p>
          <a:p>
            <a:pPr marL="685800" indent="-685800">
              <a:buFont typeface="Arial"/>
              <a:buChar char="•"/>
            </a:pPr>
            <a:r>
              <a:rPr lang="hr-HR" dirty="0"/>
              <a:t>Potencijalno guranje reklama za pogrešno napisane domene</a:t>
            </a:r>
          </a:p>
          <a:p>
            <a:pPr marL="685800" indent="-685800">
              <a:buFont typeface="Arial"/>
              <a:buChar char="•"/>
            </a:pPr>
            <a:r>
              <a:rPr lang="hr-HR" dirty="0"/>
              <a:t>Cenzura!</a:t>
            </a:r>
          </a:p>
          <a:p>
            <a:pPr marL="685800" indent="-685800">
              <a:buFont typeface="Arial"/>
              <a:buChar char="•"/>
            </a:pPr>
            <a:r>
              <a:rPr lang="hr-HR" dirty="0"/>
              <a:t>Single-point-of-failure</a:t>
            </a:r>
          </a:p>
          <a:p>
            <a:endParaRPr lang="hr-HR" dirty="0"/>
          </a:p>
          <a:p>
            <a:endParaRPr lang="hr-HR" dirty="0"/>
          </a:p>
        </p:txBody>
      </p:sp>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t">
            <a:spAutoFit/>
          </a:bodyPr>
          <a:lstStyle>
            <a:lvl1pPr algn="l">
              <a:defRPr sz="2400" b="1">
                <a:solidFill>
                  <a:srgbClr val="53585F"/>
                </a:solidFill>
                <a:latin typeface="Roboto"/>
                <a:ea typeface="Roboto"/>
                <a:cs typeface="Roboto"/>
                <a:sym typeface="Roboto"/>
              </a:defRPr>
            </a:lvl1pPr>
          </a:lstStyle>
          <a:p>
            <a:endParaRPr lang="hr-HR" b="0" i="0" dirty="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1067599"/>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spAutoFit/>
          </a:bodyPr>
          <a:lstStyle>
            <a:lvl1pPr algn="l">
              <a:defRPr b="1">
                <a:solidFill>
                  <a:schemeClr val="accent1">
                    <a:satOff val="-3355"/>
                    <a:lumOff val="26614"/>
                  </a:schemeClr>
                </a:solidFill>
                <a:latin typeface="Roboto"/>
                <a:ea typeface="Roboto"/>
                <a:cs typeface="Roboto"/>
                <a:sym typeface="Roboto"/>
              </a:defRPr>
            </a:lvl1pPr>
          </a:lstStyle>
          <a:p>
            <a:r>
              <a:rPr lang="en-US" sz="6000" b="0" dirty="0">
                <a:solidFill>
                  <a:schemeClr val="tx1">
                    <a:lumMod val="50000"/>
                    <a:lumOff val="50000"/>
                  </a:schemeClr>
                </a:solidFill>
                <a:latin typeface="Camber SemiBold"/>
              </a:rPr>
              <a:t>DNS over HTTPS – mane 1/2</a:t>
            </a:r>
            <a:endParaRPr lang="en-US" sz="6000" dirty="0">
              <a:solidFill>
                <a:schemeClr val="tx1">
                  <a:lumMod val="50000"/>
                  <a:lumOff val="50000"/>
                </a:schemeClr>
              </a:solidFill>
            </a:endParaRPr>
          </a:p>
        </p:txBody>
      </p:sp>
    </p:spTree>
    <p:extLst>
      <p:ext uri="{BB962C8B-B14F-4D97-AF65-F5344CB8AC3E}">
        <p14:creationId xmlns:p14="http://schemas.microsoft.com/office/powerpoint/2010/main" val="396963737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TotalTime>
  <Words>610</Words>
  <Application>Microsoft Office PowerPoint</Application>
  <PresentationFormat>Custom</PresentationFormat>
  <Paragraphs>104</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Camber Light</vt:lpstr>
      <vt:lpstr>Camber Medium</vt:lpstr>
      <vt:lpstr>Camber SemiBold</vt:lpstr>
      <vt:lpstr>Courier New</vt:lpstr>
      <vt:lpstr>Helvetica Light</vt:lpstr>
      <vt:lpstr>Helvetica Neue</vt:lpstr>
      <vt:lpstr>Roboto</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Administrator</cp:lastModifiedBy>
  <cp:revision>594</cp:revision>
  <dcterms:modified xsi:type="dcterms:W3CDTF">2019-11-07T10:23:01Z</dcterms:modified>
</cp:coreProperties>
</file>