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58" r:id="rId15"/>
    <p:sldId id="266" r:id="rId16"/>
    <p:sldId id="259" r:id="rId17"/>
    <p:sldId id="260" r:id="rId18"/>
    <p:sldId id="261" r:id="rId19"/>
    <p:sldId id="277" r:id="rId20"/>
    <p:sldId id="263" r:id="rId21"/>
    <p:sldId id="264" r:id="rId22"/>
    <p:sldId id="278" r:id="rId23"/>
    <p:sldId id="279" r:id="rId24"/>
    <p:sldId id="280" r:id="rId25"/>
    <p:sldId id="281" r:id="rId26"/>
    <p:sldId id="265" r:id="rId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F7EC89-6E50-4839-8321-C7C76226E47A}" v="8" dt="2019-10-30T09:32:36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05EA6-3F15-478F-830B-5D8EE5D4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4FEE00E-0C55-490D-849C-F7C5A1392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8523459-ABCA-4B06-87E3-84527E12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D64E6A8-F648-4547-9C57-AEEE8DE1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2E8514-517C-433A-A2EF-16340CE3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340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D3F5F8-C692-407A-B51B-BE718855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750202C-717E-40FB-B733-C5419690E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EE8025-13D9-4DF5-81AC-6AD0D06E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AE8646-3B1C-41AF-87A0-1D31FC73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5D2DA1-D8AE-4861-B83F-5872AC3C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46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17EEF15-914C-4E96-B436-9D1B0720F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70A563C-6914-49F0-B4C6-D52AC2801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1091E14-46E6-4EF7-87BA-BB7D3681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2A16949-E067-46F8-839E-393B5588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24E57D-44E1-4261-B1EE-E1EF9857A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158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D295DB-E4C9-4854-ABB5-F68D8E01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7BFE3D-D118-441D-9766-29BA31420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C0874FE-96B0-451E-AB2F-E0163433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BC26779-2B46-4848-B1E1-B6C55690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C23740-635B-4E52-B434-722FD8FC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00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AE4FBA-2420-4ADF-B4BE-DB9767CF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BECB91-60BB-4A18-B462-161D9A219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149162F-750F-4F4C-A39A-B2E206D65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2DCDBD8-58F9-43D3-AF62-4AFC9CD4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18394A8-2213-4A1E-B083-E81728B0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995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965475-6DAA-4F65-AE2D-621F9419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EE8283-7A78-413B-883B-12B7D353B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3EF571D-D470-43F5-811D-D68241F3F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0DF550F-409E-4577-B1A9-5CC4C861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322A4A-5CC7-4670-A134-360A9F6B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C2FB770-F568-4695-991F-F9619AB9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516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A74E43-BA9A-4CBB-91AB-B72BA74A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E83496F-7AF6-49DC-9800-04130A572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8B14750-CBFF-41AE-A53E-DABF6B264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F8CFC00-57CC-441A-9F2E-41FED2C6F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314EBD5-0111-4764-A92F-0315A7F16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89CADD3-7A87-49CE-9261-F1EBF451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4982B0A-A9D0-4DC0-B000-72E6D405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A5F173E-DF40-4CAE-A298-98D6E08B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2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6FD1CE-BCC8-4F10-B853-1D7B0B2E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D402522-165F-4043-9795-A5AAF44A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F3F9268-88B6-486A-B71E-0F2523DB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E901C99-5F09-44B7-9F35-17B4705D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24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899C138-68DB-4A2D-9A79-E894C7E4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4C6298D-9715-4384-8290-28471523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AED2E21-1E55-41D0-B19F-6F9CF4FE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318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44E01-9918-4864-8565-C0DA09F6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11A588-40D0-4B18-90B6-04C6A4A4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9FCB297-A882-4C0A-85B4-B6FC0CC0A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721FBAC-B4FE-4F77-AE7A-51F005D5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57F55A8-D387-40CF-ACF4-267594692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84BBBA7-F40D-4B64-A09B-6A7AB964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059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BAA25D-3C7F-4D44-957E-28CF8F99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65E965A-8665-4E87-876D-B55C2C739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29E3C8E-045C-4B74-843B-6215294DB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BEF40BA-935E-4D9F-B1EB-A0462B27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DCC0B99-997E-455C-B4C6-B47FB52C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1129173-7212-4260-8335-62E7F762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61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0F617DA-5253-48C7-B0E7-517D9941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9765C23-9499-4134-A2FA-E3D4BEFFF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6A8AE8-98F1-46F7-8B2D-B290AA503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05A70-4B65-4561-8365-5D7C7ACA0032}" type="datetimeFigureOut">
              <a:rPr lang="hr-HR" smtClean="0"/>
              <a:t>30.10.2019.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0B0D8B-700C-4A13-86F4-B74ECD27E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F621953-EDCE-4B0B-B94E-1A1E5413C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E3926-9274-4A3B-81D5-E2252D68AC9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363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1cd5873b-fbcb-4b77-a18f-19065540421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live.cc/view/vNOPBMQ4RYq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330Z2Z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JjKKvA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N7M7OV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osipa.poduje@skole.hr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lma.vodopija@skole.h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9DF0A4-7F1A-4698-A71F-332A531C1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3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r-HR" dirty="0">
                <a:latin typeface="Bookman Old Style" panose="02050604050505020204" pitchFamily="18" charset="0"/>
              </a:rPr>
              <a:t>PRIMJENA DIGITALNIH ALATA NA SMOTRI UGOSTITELJSKIH ŠKOLA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BD80A6D-3398-4F1A-AD5F-A12EF08FB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1043"/>
            <a:ext cx="9144000" cy="1655762"/>
          </a:xfrm>
        </p:spPr>
        <p:txBody>
          <a:bodyPr/>
          <a:lstStyle/>
          <a:p>
            <a:r>
              <a:rPr lang="hr-HR" dirty="0">
                <a:latin typeface="Bookman Old Style" panose="02050604050505020204" pitchFamily="18" charset="0"/>
              </a:rPr>
              <a:t>Josipa </a:t>
            </a:r>
            <a:r>
              <a:rPr lang="hr-HR" dirty="0" err="1">
                <a:latin typeface="Bookman Old Style" panose="02050604050505020204" pitchFamily="18" charset="0"/>
              </a:rPr>
              <a:t>Poduje</a:t>
            </a:r>
            <a:r>
              <a:rPr lang="hr-HR" dirty="0">
                <a:latin typeface="Bookman Old Style" panose="02050604050505020204" pitchFamily="18" charset="0"/>
              </a:rPr>
              <a:t>, prof.</a:t>
            </a:r>
          </a:p>
          <a:p>
            <a:r>
              <a:rPr lang="hr-HR" dirty="0">
                <a:latin typeface="Bookman Old Style" panose="02050604050505020204" pitchFamily="18" charset="0"/>
              </a:rPr>
              <a:t>Alma Vodopija, prof.</a:t>
            </a:r>
          </a:p>
          <a:p>
            <a:r>
              <a:rPr lang="hr-HR" dirty="0">
                <a:latin typeface="Bookman Old Style" panose="02050604050505020204" pitchFamily="18" charset="0"/>
              </a:rPr>
              <a:t>CUC, Šibenik, 5.-8. studenoga 2019.</a:t>
            </a:r>
          </a:p>
        </p:txBody>
      </p:sp>
    </p:spTree>
    <p:extLst>
      <p:ext uri="{BB962C8B-B14F-4D97-AF65-F5344CB8AC3E}">
        <p14:creationId xmlns:p14="http://schemas.microsoft.com/office/powerpoint/2010/main" val="126581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1004D50-FDDA-4C37-847F-B367C50C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QR Code Generator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hrana, voće&#10;&#10;Opis je automatski generiran">
            <a:extLst>
              <a:ext uri="{FF2B5EF4-FFF2-40B4-BE49-F238E27FC236}">
                <a16:creationId xmlns:a16="http://schemas.microsoft.com/office/drawing/2014/main" id="{650D734E-49A4-4119-B72B-270FFF11A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522885"/>
            <a:ext cx="5455917" cy="38055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ptica, cvijet&#10;&#10;Opis je automatski generiran">
            <a:extLst>
              <a:ext uri="{FF2B5EF4-FFF2-40B4-BE49-F238E27FC236}">
                <a16:creationId xmlns:a16="http://schemas.microsoft.com/office/drawing/2014/main" id="{F52AE226-FD9E-4EAD-8A8D-4E8F13D95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25184"/>
            <a:ext cx="5455917" cy="36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57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Slika na kojoj se prikazuje na zatvorenom, osoba, stol, sjedenje&#10;&#10;Opis je automatski generiran">
            <a:extLst>
              <a:ext uri="{FF2B5EF4-FFF2-40B4-BE49-F238E27FC236}">
                <a16:creationId xmlns:a16="http://schemas.microsoft.com/office/drawing/2014/main" id="{A6392589-0F50-463E-8C2E-35D99E829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8756" b="-1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5" name="Rezervirano mjesto sadržaja 4" descr="Slika na kojoj se prikazuje na zatvorenom, stol, sjedenje, malo&#10;&#10;Opis je automatski generiran">
            <a:extLst>
              <a:ext uri="{FF2B5EF4-FFF2-40B4-BE49-F238E27FC236}">
                <a16:creationId xmlns:a16="http://schemas.microsoft.com/office/drawing/2014/main" id="{78587FCE-F77D-4C6F-A938-7CDF6ABC1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r="17020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7" name="Slika 6" descr="Slika na kojoj se prikazuje na zatvorenom, stol, hrana&#10;&#10;Opis je automatski generiran">
            <a:extLst>
              <a:ext uri="{FF2B5EF4-FFF2-40B4-BE49-F238E27FC236}">
                <a16:creationId xmlns:a16="http://schemas.microsoft.com/office/drawing/2014/main" id="{35ED48A7-5757-48F5-BBE8-BDF397746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 r="-5" b="2884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9" name="Slika 8" descr="Slika na kojoj se prikazuje stol, kutija, sjedenje, zeleno&#10;&#10;Opis je automatski generiran">
            <a:extLst>
              <a:ext uri="{FF2B5EF4-FFF2-40B4-BE49-F238E27FC236}">
                <a16:creationId xmlns:a16="http://schemas.microsoft.com/office/drawing/2014/main" id="{54702C5F-67F5-4134-A17D-4140CEA14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4" r="4" b="29475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11" name="Slika 10" descr="Slika na kojoj se prikazuje prozor, osoba, na zatvorenom, hrana&#10;&#10;Opis je automatski generiran">
            <a:extLst>
              <a:ext uri="{FF2B5EF4-FFF2-40B4-BE49-F238E27FC236}">
                <a16:creationId xmlns:a16="http://schemas.microsoft.com/office/drawing/2014/main" id="{7E34060D-D6D4-40CD-A028-072E6D4D1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EA85B37-FB3B-474D-AB1A-2C3C101CE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" r="1" b="709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665D477-4237-4A57-8A20-E5CC2B0F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0528B9-E6CA-44D1-899E-181442A5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17" y="2593075"/>
            <a:ext cx="5002217" cy="45174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kern="1200" dirty="0" err="1">
                <a:latin typeface="+mj-lt"/>
                <a:ea typeface="+mj-ea"/>
                <a:cs typeface="+mj-cs"/>
              </a:rPr>
              <a:t>Raspored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događanja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drugog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dana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smotre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271812B-5536-468F-A5EA-3531FEEAF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3916908"/>
            <a:ext cx="5006336" cy="2150406"/>
          </a:xfrm>
        </p:spPr>
        <p:txBody>
          <a:bodyPr anchor="t">
            <a:normAutofit/>
          </a:bodyPr>
          <a:lstStyle/>
          <a:p>
            <a:endParaRPr lang="en-US" sz="18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69F713B6-2314-4A6F-A06F-6B85EF296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1" b="17114"/>
          <a:stretch/>
        </p:blipFill>
        <p:spPr>
          <a:xfrm>
            <a:off x="4639297" y="13648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9349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4DECEC-D861-4606-A216-E59FA2BB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kern="1200" dirty="0" err="1">
                <a:latin typeface="Bookman Old Style" panose="02050604050505020204" pitchFamily="18" charset="0"/>
              </a:rPr>
              <a:t>Promišljanje</a:t>
            </a:r>
            <a:r>
              <a:rPr lang="en-US" sz="4400" kern="1200" dirty="0">
                <a:latin typeface="Bookman Old Style" panose="02050604050505020204" pitchFamily="18" charset="0"/>
              </a:rPr>
              <a:t> </a:t>
            </a:r>
            <a:r>
              <a:rPr lang="en-US" sz="4400" kern="1200" dirty="0" err="1">
                <a:latin typeface="Bookman Old Style" panose="02050604050505020204" pitchFamily="18" charset="0"/>
              </a:rPr>
              <a:t>i</a:t>
            </a:r>
            <a:r>
              <a:rPr lang="en-US" sz="4400" kern="1200" dirty="0">
                <a:latin typeface="Bookman Old Style" panose="02050604050505020204" pitchFamily="18" charset="0"/>
              </a:rPr>
              <a:t> </a:t>
            </a:r>
            <a:r>
              <a:rPr lang="en-US" sz="4400" kern="1200" dirty="0" err="1">
                <a:latin typeface="Bookman Old Style" panose="02050604050505020204" pitchFamily="18" charset="0"/>
              </a:rPr>
              <a:t>šetnja</a:t>
            </a:r>
            <a:endParaRPr lang="en-US" sz="4400" kern="1200" dirty="0">
              <a:latin typeface="Bookman Old Style" panose="02050604050505020204" pitchFamily="18" charset="0"/>
            </a:endParaRPr>
          </a:p>
        </p:txBody>
      </p:sp>
      <p:sp>
        <p:nvSpPr>
          <p:cNvPr id="48" name="Content Placeholder 29">
            <a:extLst>
              <a:ext uri="{FF2B5EF4-FFF2-40B4-BE49-F238E27FC236}">
                <a16:creationId xmlns:a16="http://schemas.microsoft.com/office/drawing/2014/main" id="{AF93A032-5529-4D0E-85DC-6FFE89C3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1cd5873b-fbcb-4b77-a18f-190655404219" descr="Image">
            <a:extLst>
              <a:ext uri="{FF2B5EF4-FFF2-40B4-BE49-F238E27FC236}">
                <a16:creationId xmlns:a16="http://schemas.microsoft.com/office/drawing/2014/main" id="{37CFD979-740B-46C9-804D-DF0A73115BF9}"/>
              </a:ext>
            </a:extLst>
          </p:cNvPr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r="-2" b="12039"/>
          <a:stretch>
            <a:fillRect/>
          </a:stretch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510021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C04E50-CC54-4858-8087-35FA860B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hr-HR" sz="4400"/>
              <a:t>Digitalna šetnja u aplikaciji </a:t>
            </a:r>
            <a:r>
              <a:rPr lang="hr-HR" sz="4400" err="1"/>
              <a:t>Relive</a:t>
            </a:r>
            <a:endParaRPr lang="hr-HR" sz="4400"/>
          </a:p>
        </p:txBody>
      </p:sp>
      <p:pic>
        <p:nvPicPr>
          <p:cNvPr id="1026" name="Picture 2" descr="Slikovni rezultat za relive">
            <a:extLst>
              <a:ext uri="{FF2B5EF4-FFF2-40B4-BE49-F238E27FC236}">
                <a16:creationId xmlns:a16="http://schemas.microsoft.com/office/drawing/2014/main" id="{871D0C4B-6B11-4CCC-802A-B6A22202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4293" y="3206418"/>
            <a:ext cx="5069382" cy="15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0D5AE678-BD8A-4CB1-815A-4C7799A31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hr-HR" sz="2400" dirty="0">
                <a:hlinkClick r:id="rId3"/>
              </a:rPr>
              <a:t>https://www.relive.cc/view/vNOPBMQ4RYq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8198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fotografija, različito, hrana, grupa&#10;&#10;Opis je automatski generiran">
            <a:extLst>
              <a:ext uri="{FF2B5EF4-FFF2-40B4-BE49-F238E27FC236}">
                <a16:creationId xmlns:a16="http://schemas.microsoft.com/office/drawing/2014/main" id="{31357240-ACF1-48C6-95F3-418E7D636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1" b="12396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Slika 6" descr="Slika na kojoj se prikazuje fotografija, različito, hrana, grupa&#10;&#10;Opis je automatski generiran">
            <a:extLst>
              <a:ext uri="{FF2B5EF4-FFF2-40B4-BE49-F238E27FC236}">
                <a16:creationId xmlns:a16="http://schemas.microsoft.com/office/drawing/2014/main" id="{6198D0B8-FA91-42A6-9480-F36570B4F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6" r="1" b="21982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35D338E-0B3B-4B44-8A19-5463AC6F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hr-HR" sz="2800"/>
              <a:t>Razgledavanje muzeja Stare Isse</a:t>
            </a:r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5D10090D-24FB-4C98-B49A-A86B813D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0095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7CA6B4F-E82A-4ADE-B216-6B9FFF91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38998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3D – </a:t>
            </a:r>
            <a:r>
              <a:rPr lang="en-US" sz="5800" kern="1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virtualna</a:t>
            </a:r>
            <a:r>
              <a:rPr lang="en-US" sz="58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šetnja</a:t>
            </a:r>
            <a:r>
              <a:rPr lang="en-US" sz="58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muzejem</a:t>
            </a:r>
            <a:br>
              <a:rPr lang="hr-HR" sz="5800" kern="12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r-HR" sz="5800" dirty="0">
                <a:latin typeface="Bookman Old Style" panose="02050604050505020204" pitchFamily="18" charset="0"/>
              </a:rPr>
            </a:br>
            <a:r>
              <a:rPr lang="hr-HR" sz="5800" dirty="0">
                <a:latin typeface="Bookman Old Style" panose="02050604050505020204" pitchFamily="18" charset="0"/>
                <a:hlinkClick r:id="rId2"/>
              </a:rPr>
              <a:t>http://bit.ly/330Z2ZF</a:t>
            </a:r>
            <a:br>
              <a:rPr lang="hr-HR" sz="5800" dirty="0">
                <a:latin typeface="Bookman Old Style" panose="02050604050505020204" pitchFamily="18" charset="0"/>
              </a:rPr>
            </a:br>
            <a:endParaRPr lang="en-US" sz="5800" kern="12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824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03935A-753F-4AA7-8DDB-3849C917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Predavanja na seminaru</a:t>
            </a:r>
          </a:p>
        </p:txBody>
      </p:sp>
      <p:pic>
        <p:nvPicPr>
          <p:cNvPr id="3" name="Slika 2" descr="Slika na kojoj se prikazuje na otvorenom, planina, osoba, ljudi&#10;&#10;Opis je automatski generiran">
            <a:extLst>
              <a:ext uri="{FF2B5EF4-FFF2-40B4-BE49-F238E27FC236}">
                <a16:creationId xmlns:a16="http://schemas.microsoft.com/office/drawing/2014/main" id="{5C004CEE-374A-4C6E-BE2D-9C3F6C15F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52" b="22629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Rezervirano mjesto sadržaja 4" descr="Slika na kojoj se prikazuje osoba, na zatvorenom, grupa, ljudi&#10;&#10;Opis je automatski generiran">
            <a:extLst>
              <a:ext uri="{FF2B5EF4-FFF2-40B4-BE49-F238E27FC236}">
                <a16:creationId xmlns:a16="http://schemas.microsoft.com/office/drawing/2014/main" id="{9B83BAC9-996A-4E32-8050-A4F971C71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2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221A19-6D44-48BB-A720-A524F220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439400" cy="1325563"/>
          </a:xfrm>
          <a:solidFill>
            <a:schemeClr val="accent5">
              <a:lumMod val="75000"/>
              <a:alpha val="3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latin typeface="Bookman Old Style" panose="02050604050505020204" pitchFamily="18" charset="0"/>
              </a:rPr>
              <a:t>Srednja škola „Antun Matijašević </a:t>
            </a:r>
            <a:r>
              <a:rPr lang="hr-HR" sz="3200" b="1" dirty="0" err="1">
                <a:latin typeface="Bookman Old Style" panose="02050604050505020204" pitchFamily="18" charset="0"/>
              </a:rPr>
              <a:t>Karamaneo</a:t>
            </a:r>
            <a:r>
              <a:rPr lang="hr-HR" sz="3200" b="1" dirty="0">
                <a:latin typeface="Bookman Old Style" panose="02050604050505020204" pitchFamily="18" charset="0"/>
              </a:rPr>
              <a:t>”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3EA802-8E8E-4DD0-9258-8A640C996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endPara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sz="1800" b="1" dirty="0">
                <a:latin typeface="Bookman Old Style" panose="02050604050505020204" pitchFamily="18" charset="0"/>
              </a:rPr>
              <a:t>osnovana 1979.</a:t>
            </a:r>
          </a:p>
          <a:p>
            <a:pPr marL="0" indent="0">
              <a:buNone/>
            </a:pPr>
            <a:r>
              <a:rPr lang="hr-HR" sz="1800" b="1" dirty="0">
                <a:latin typeface="Bookman Old Style" panose="02050604050505020204" pitchFamily="18" charset="0"/>
              </a:rPr>
              <a:t>polivalentna 	opća gimnazija</a:t>
            </a:r>
          </a:p>
          <a:p>
            <a:pPr marL="1828800" lvl="4" indent="0">
              <a:buNone/>
            </a:pPr>
            <a:r>
              <a:rPr lang="hr-HR" b="1" dirty="0">
                <a:latin typeface="Bookman Old Style" panose="02050604050505020204" pitchFamily="18" charset="0"/>
              </a:rPr>
              <a:t>četverogodišnja strukovna – ekonomija, trgovina i poslovno dopisivanje	</a:t>
            </a:r>
          </a:p>
          <a:p>
            <a:pPr marL="1828800" lvl="4" indent="0">
              <a:buNone/>
            </a:pPr>
            <a:r>
              <a:rPr lang="hr-HR" b="1" dirty="0">
                <a:latin typeface="Bookman Old Style" panose="02050604050505020204" pitchFamily="18" charset="0"/>
              </a:rPr>
              <a:t>trogodišnja strukovna – ugostiteljstvo i turizam</a:t>
            </a:r>
          </a:p>
        </p:txBody>
      </p:sp>
    </p:spTree>
    <p:extLst>
      <p:ext uri="{BB962C8B-B14F-4D97-AF65-F5344CB8AC3E}">
        <p14:creationId xmlns:p14="http://schemas.microsoft.com/office/powerpoint/2010/main" val="18432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03A6228-3C44-4C17-8327-9C2460CE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hr-HR" sz="4400" dirty="0">
                <a:solidFill>
                  <a:srgbClr val="FFFFFF"/>
                </a:solidFill>
                <a:latin typeface="Bookman Old Style" panose="02050604050505020204" pitchFamily="18" charset="0"/>
              </a:rPr>
              <a:t>Prijedlozi za primjenu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FFB69A-0A0A-4256-8AF6-10894842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sz="2000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Relive</a:t>
            </a: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 – kroz označavanje lokacija, turističkih atrakcija, restorana, vinskih puta, povijesnih lokacija, prirodnih ljepota…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virtualne šetnje – izrađene u bilo kojem od alata dostupnih na mobilnim uređajima – za prezentacije unutrašnjih prostora ili manjih zatvorenih dijelova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aplikacije koje omogućavaju 360 fotografiranje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dostupne na svim uređajima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lako se preuzimaju i dijele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besplatne su </a:t>
            </a: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hr-HR" sz="20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61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DDD003-19C6-4854-83C1-601CA78C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hr-HR" sz="4400" dirty="0">
                <a:solidFill>
                  <a:srgbClr val="FFFFFF"/>
                </a:solidFill>
              </a:rPr>
              <a:t> </a:t>
            </a:r>
            <a:r>
              <a:rPr lang="hr-HR" sz="4400" dirty="0">
                <a:solidFill>
                  <a:srgbClr val="FFFFFF"/>
                </a:solidFill>
                <a:latin typeface="Bookman Old Style" panose="02050604050505020204" pitchFamily="18" charset="0"/>
              </a:rPr>
              <a:t>Što nam je omogućio IKT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F1552F-5DA1-4D9C-BE7C-6F185918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lakša komunikacija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jednostavnija podjela i organizacija zadataka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manje potrošenog papira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dijeljenje velikog broja informacija i sadržaja na jednostavan način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„oživljavanje” slika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interaktivnost predavanja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lako dostupnu povratnu informaciju</a:t>
            </a:r>
          </a:p>
          <a:p>
            <a:pPr>
              <a:lnSpc>
                <a:spcPct val="150000"/>
              </a:lnSpc>
            </a:pPr>
            <a:r>
              <a:rPr lang="hr-HR" sz="2000" dirty="0">
                <a:solidFill>
                  <a:srgbClr val="FFFFFF"/>
                </a:solidFill>
                <a:latin typeface="Bookman Old Style" panose="02050604050505020204" pitchFamily="18" charset="0"/>
              </a:rPr>
              <a:t>svima dostupan sadržaj</a:t>
            </a:r>
          </a:p>
        </p:txBody>
      </p:sp>
    </p:spTree>
    <p:extLst>
      <p:ext uri="{BB962C8B-B14F-4D97-AF65-F5344CB8AC3E}">
        <p14:creationId xmlns:p14="http://schemas.microsoft.com/office/powerpoint/2010/main" val="3893194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84B71-3BE1-45E1-B6D1-DF5309BA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hr-HR" sz="4400"/>
              <a:t>Vrednovanje ishoda seminara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107DB30-5936-4545-AC09-6190DFFD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934173"/>
            <a:ext cx="5069382" cy="2065303"/>
          </a:xfrm>
          <a:prstGeom prst="rect">
            <a:avLst/>
          </a:prstGeom>
        </p:spPr>
      </p:pic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B965E5-B35B-41F2-BA0C-EBE59E65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hr-HR" sz="2400"/>
          </a:p>
          <a:p>
            <a:pPr marL="0" indent="0">
              <a:buNone/>
            </a:pPr>
            <a:r>
              <a:rPr lang="hr-HR" sz="2400">
                <a:hlinkClick r:id="rId3"/>
              </a:rPr>
              <a:t>http://bit.ly/2JjKKvA</a:t>
            </a:r>
            <a:r>
              <a:rPr lang="hr-HR" sz="2400"/>
              <a:t> </a:t>
            </a:r>
          </a:p>
          <a:p>
            <a:pPr marL="0" indent="0">
              <a:buNone/>
            </a:pPr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261555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B6A577-6234-485D-AE4E-326E7A593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hr-HR" sz="4400"/>
              <a:t>Evaluacija seminara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D4973F2-3645-493F-AFF3-1C49DEC1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36" y="2589086"/>
            <a:ext cx="4920496" cy="2755478"/>
          </a:xfrm>
          <a:prstGeom prst="rect">
            <a:avLst/>
          </a:prstGeom>
        </p:spPr>
      </p:pic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FBEBB3-C81D-4301-90B1-F6BA737F2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400" dirty="0">
                <a:hlinkClick r:id="rId3"/>
              </a:rPr>
              <a:t>http://bit.ly/2N7M7OV</a:t>
            </a:r>
            <a:r>
              <a:rPr lang="hr-H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2454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10AB9602-78B6-4A3F-BAF7-B44AF9407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90" r="-3" b="2587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878C96D-060D-4CC2-B05F-21D10C44A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55" b="30705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06A353-2691-490B-8A67-2C358F328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2" r="-1" b="29216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4282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D7A5129-7B12-48F4-AC72-12248B20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4" r="-1" b="28332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BDACF9E-B0B2-4817-8F07-9D9BFDE1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32" r="-3" b="844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08434AA-9DC6-4A6D-B4CA-6F5D1A2C9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55" r="-1" b="778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35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342DC816-11FC-424A-BEEA-7340362C05E9}"/>
              </a:ext>
            </a:extLst>
          </p:cNvPr>
          <p:cNvSpPr txBox="1"/>
          <p:nvPr/>
        </p:nvSpPr>
        <p:spPr>
          <a:xfrm>
            <a:off x="177421" y="4995081"/>
            <a:ext cx="4544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accent2"/>
                </a:solidFill>
                <a:latin typeface="Bookman Old Style" panose="02050604050505020204" pitchFamily="18" charset="0"/>
              </a:rPr>
              <a:t>Hvala na pažnji </a:t>
            </a:r>
            <a:r>
              <a:rPr lang="hr-HR" sz="2400" dirty="0">
                <a:solidFill>
                  <a:schemeClr val="accent2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</a:p>
          <a:p>
            <a:r>
              <a:rPr lang="hr-HR" sz="2400" dirty="0">
                <a:solidFill>
                  <a:schemeClr val="accent2"/>
                </a:solidFill>
                <a:latin typeface="Bookman Old Style" panose="02050604050505020204" pitchFamily="18" charset="0"/>
                <a:sym typeface="Wingdings" panose="05000000000000000000" pitchFamily="2" charset="2"/>
                <a:hlinkClick r:id="rId3"/>
              </a:rPr>
              <a:t>josipa.poduje@skole.hr</a:t>
            </a:r>
            <a:endParaRPr lang="hr-HR" sz="2400" dirty="0">
              <a:solidFill>
                <a:schemeClr val="accent2"/>
              </a:solidFill>
              <a:latin typeface="Bookman Old Style" panose="02050604050505020204" pitchFamily="18" charset="0"/>
              <a:sym typeface="Wingdings" panose="05000000000000000000" pitchFamily="2" charset="2"/>
            </a:endParaRPr>
          </a:p>
          <a:p>
            <a:r>
              <a:rPr lang="hr-HR" sz="2400" dirty="0">
                <a:solidFill>
                  <a:schemeClr val="accent2"/>
                </a:solidFill>
                <a:latin typeface="Bookman Old Style" panose="02050604050505020204" pitchFamily="18" charset="0"/>
                <a:sym typeface="Wingdings" panose="05000000000000000000" pitchFamily="2" charset="2"/>
                <a:hlinkClick r:id="rId4"/>
              </a:rPr>
              <a:t>alma.vodopija@skole.hr</a:t>
            </a:r>
            <a:endParaRPr lang="hr-HR" sz="2400" dirty="0">
              <a:solidFill>
                <a:schemeClr val="accent2"/>
              </a:solidFill>
              <a:latin typeface="Bookman Old Style" panose="02050604050505020204" pitchFamily="18" charset="0"/>
              <a:sym typeface="Wingdings" panose="05000000000000000000" pitchFamily="2" charset="2"/>
            </a:endParaRPr>
          </a:p>
          <a:p>
            <a:endParaRPr lang="hr-HR" sz="2400" dirty="0">
              <a:solidFill>
                <a:schemeClr val="accent2"/>
              </a:solidFill>
              <a:latin typeface="Bookman Old Style" panose="02050604050505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986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DEE618D-2E2C-461A-BA6A-5B41C2C0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55596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Osvrt na dosadašnju punoljetnost</a:t>
            </a:r>
          </a:p>
        </p:txBody>
      </p:sp>
      <p:pic>
        <p:nvPicPr>
          <p:cNvPr id="2050" name="Picture 2" descr="Fotografija Sša Antuna Matijaševića Karamanee.">
            <a:extLst>
              <a:ext uri="{FF2B5EF4-FFF2-40B4-BE49-F238E27FC236}">
                <a16:creationId xmlns:a16="http://schemas.microsoft.com/office/drawing/2014/main" id="{919E5EC5-5285-4BE6-BFA1-11F66E397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r="1" b="7897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otografija Sša Antuna Matijaševića Karamanee.">
            <a:extLst>
              <a:ext uri="{FF2B5EF4-FFF2-40B4-BE49-F238E27FC236}">
                <a16:creationId xmlns:a16="http://schemas.microsoft.com/office/drawing/2014/main" id="{4EA8D00F-94F7-4F39-BF66-41B31DA7B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8" r="1" b="5441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otografija Sša Antuna Matijaševića Karamanee.">
            <a:extLst>
              <a:ext uri="{FF2B5EF4-FFF2-40B4-BE49-F238E27FC236}">
                <a16:creationId xmlns:a16="http://schemas.microsoft.com/office/drawing/2014/main" id="{0F31645F-AE85-4895-B9D1-758095618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31120" b="-3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ografija Sša Antuna Matijaševića Karamanee.">
            <a:extLst>
              <a:ext uri="{FF2B5EF4-FFF2-40B4-BE49-F238E27FC236}">
                <a16:creationId xmlns:a16="http://schemas.microsoft.com/office/drawing/2014/main" id="{B4437816-AF8A-420B-9621-E04485D5D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r="14639" b="4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Fotografija Sša Antuna Matijaševića Karamanee.">
            <a:extLst>
              <a:ext uri="{FF2B5EF4-FFF2-40B4-BE49-F238E27FC236}">
                <a16:creationId xmlns:a16="http://schemas.microsoft.com/office/drawing/2014/main" id="{D7C4A214-FAC3-4AE3-BBBA-A3768216E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r="1" b="20012"/>
          <a:stretch/>
        </p:blipFill>
        <p:spPr bwMode="auto">
          <a:xfrm>
            <a:off x="317634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7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0EA8DDF-4052-4387-B66E-9378E70F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Suradnja između učenika i nastavnika</a:t>
            </a:r>
          </a:p>
        </p:txBody>
      </p:sp>
      <p:pic>
        <p:nvPicPr>
          <p:cNvPr id="9" name="Slika 8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1D652FD6-AAD1-4A49-8E8A-99A7A457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9" y="307731"/>
            <a:ext cx="2248670" cy="3997637"/>
          </a:xfrm>
          <a:prstGeom prst="rect">
            <a:avLst/>
          </a:prstGeom>
        </p:spPr>
      </p:pic>
      <p:pic>
        <p:nvPicPr>
          <p:cNvPr id="5" name="Rezervirano mjesto sadržaja 4" descr="Slika na kojoj se prikazuje crtež, znak&#10;&#10;Opis je automatski generiran">
            <a:extLst>
              <a:ext uri="{FF2B5EF4-FFF2-40B4-BE49-F238E27FC236}">
                <a16:creationId xmlns:a16="http://schemas.microsoft.com/office/drawing/2014/main" id="{D84AEBD6-0ED1-4C2A-9BF6-0DCAE9DB1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873137"/>
            <a:ext cx="3433324" cy="28668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B394653F-9052-44C5-B794-80243BC66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48" y="330045"/>
            <a:ext cx="2248670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32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89CA7FC-B32D-4427-BBB6-4815046A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Izrada promotivnog materijala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CD13FEE-DB7F-4227-82F2-01ED02D9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CF92C3B-BF61-4475-87E1-4F0A7F63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910011"/>
            <a:ext cx="3433324" cy="79307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BE798EB0-A427-4752-B496-D2A9A01A0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612615"/>
            <a:ext cx="3423916" cy="343249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8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5833E7E-B560-4D3C-BB19-932FD84BB07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Pozivnica</a:t>
            </a:r>
          </a:p>
        </p:txBody>
      </p:sp>
      <p:pic>
        <p:nvPicPr>
          <p:cNvPr id="3" name="Slika 2" descr="Slika na kojoj se prikazuje osoba, na otvorenom, zgrada, muškarac&#10;&#10;Opis je automatski generiran">
            <a:extLst>
              <a:ext uri="{FF2B5EF4-FFF2-40B4-BE49-F238E27FC236}">
                <a16:creationId xmlns:a16="http://schemas.microsoft.com/office/drawing/2014/main" id="{7D9F1CC4-A34A-44A3-88F3-BBAE828C7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73" y="307731"/>
            <a:ext cx="2958251" cy="399763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5FF3D9A-B419-417B-B574-D2F99331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937" y="422233"/>
            <a:ext cx="6484024" cy="3595296"/>
          </a:xfrm>
          <a:prstGeom prst="rect">
            <a:avLst/>
          </a:prstGeom>
        </p:spPr>
      </p:pic>
      <p:cxnSp>
        <p:nvCxnSpPr>
          <p:cNvPr id="32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4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15AA8ED-9F78-4C6E-9BF1-D71200985576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Akreditacija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Slika na kojoj se prikazuje na zatvorenom, prijenosnik, stol, osoba&#10;&#10;Opis je automatski generiran">
            <a:extLst>
              <a:ext uri="{FF2B5EF4-FFF2-40B4-BE49-F238E27FC236}">
                <a16:creationId xmlns:a16="http://schemas.microsoft.com/office/drawing/2014/main" id="{DF190201-86B0-465E-BE91-85CBABCD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00" y="2426818"/>
            <a:ext cx="2958251" cy="399763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FF35D642-77A7-44A5-AABB-31B774296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795681"/>
            <a:ext cx="5455917" cy="3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1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knjiga, polica, na zatvorenom, osoba&#10;&#10;Opis je automatski generiran">
            <a:extLst>
              <a:ext uri="{FF2B5EF4-FFF2-40B4-BE49-F238E27FC236}">
                <a16:creationId xmlns:a16="http://schemas.microsoft.com/office/drawing/2014/main" id="{FD608675-1C8B-45D2-9DC2-CCF9ECAE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771"/>
          <a:stretch/>
        </p:blipFill>
        <p:spPr>
          <a:xfrm>
            <a:off x="2" y="1587"/>
            <a:ext cx="6095999" cy="6856413"/>
          </a:xfrm>
          <a:custGeom>
            <a:avLst/>
            <a:gdLst>
              <a:gd name="connsiteX0" fmla="*/ 0 w 6649908"/>
              <a:gd name="connsiteY0" fmla="*/ 0 h 6856413"/>
              <a:gd name="connsiteX1" fmla="*/ 6559859 w 6649908"/>
              <a:gd name="connsiteY1" fmla="*/ 0 h 6856413"/>
              <a:gd name="connsiteX2" fmla="*/ 6572145 w 6649908"/>
              <a:gd name="connsiteY2" fmla="*/ 79394 h 6856413"/>
              <a:gd name="connsiteX3" fmla="*/ 6528796 w 6649908"/>
              <a:gd name="connsiteY3" fmla="*/ 6624522 h 6856413"/>
              <a:gd name="connsiteX4" fmla="*/ 6564680 w 6649908"/>
              <a:gd name="connsiteY4" fmla="*/ 6856413 h 6856413"/>
              <a:gd name="connsiteX5" fmla="*/ 0 w 6649908"/>
              <a:gd name="connsiteY5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843ABC6-4E32-432B-8DF1-61EC4113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640" y="0"/>
            <a:ext cx="4451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81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C31959D-4D83-4160-A517-6A3E1933039D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Zahvalnice </a:t>
            </a:r>
          </a:p>
        </p:txBody>
      </p:sp>
      <p:pic>
        <p:nvPicPr>
          <p:cNvPr id="12" name="Slika 11" descr="Slika na kojoj se prikazuje na otvorenom, zgrada, osoba, muškarac&#10;&#10;Opis je automatski generiran">
            <a:extLst>
              <a:ext uri="{FF2B5EF4-FFF2-40B4-BE49-F238E27FC236}">
                <a16:creationId xmlns:a16="http://schemas.microsoft.com/office/drawing/2014/main" id="{52F14442-E94E-41F5-8C36-93390C4E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9" y="307731"/>
            <a:ext cx="2958251" cy="399763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17A6D82-B733-46BA-A599-1594F663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301" y="307731"/>
            <a:ext cx="3078180" cy="399763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kamen&#10;&#10;Opis je automatski generiran">
            <a:extLst>
              <a:ext uri="{FF2B5EF4-FFF2-40B4-BE49-F238E27FC236}">
                <a16:creationId xmlns:a16="http://schemas.microsoft.com/office/drawing/2014/main" id="{0D442250-7639-4F29-89C3-09446795B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10" y="330045"/>
            <a:ext cx="2798345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230</Words>
  <Application>Microsoft Office PowerPoint</Application>
  <PresentationFormat>Široki zaslon</PresentationFormat>
  <Paragraphs>58</Paragraphs>
  <Slides>26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Tema sustava Office</vt:lpstr>
      <vt:lpstr>PRIMJENA DIGITALNIH ALATA NA SMOTRI UGOSTITELJSKIH ŠKOLA</vt:lpstr>
      <vt:lpstr>Srednja škola „Antun Matijašević Karamaneo”</vt:lpstr>
      <vt:lpstr>Osvrt na dosadašnju punoljetnost</vt:lpstr>
      <vt:lpstr>Suradnja između učenika i nastavnika</vt:lpstr>
      <vt:lpstr>Izrada promotivnog materijala</vt:lpstr>
      <vt:lpstr>PowerPoint prezentacija</vt:lpstr>
      <vt:lpstr>PowerPoint prezentacija</vt:lpstr>
      <vt:lpstr>PowerPoint prezentacija</vt:lpstr>
      <vt:lpstr>PowerPoint prezentacija</vt:lpstr>
      <vt:lpstr>QR Code Generator</vt:lpstr>
      <vt:lpstr>PowerPoint prezentacija</vt:lpstr>
      <vt:lpstr>PowerPoint prezentacija</vt:lpstr>
      <vt:lpstr>PowerPoint prezentacija</vt:lpstr>
      <vt:lpstr>Raspored događanja drugog dana smotre</vt:lpstr>
      <vt:lpstr>Promišljanje i šetnja</vt:lpstr>
      <vt:lpstr>Digitalna šetnja u aplikaciji Relive</vt:lpstr>
      <vt:lpstr>Razgledavanje muzeja Stare Isse</vt:lpstr>
      <vt:lpstr>3D – virtualna šetnja muzejem  http://bit.ly/330Z2ZF </vt:lpstr>
      <vt:lpstr>Predavanja na seminaru</vt:lpstr>
      <vt:lpstr>Prijedlozi za primjenu</vt:lpstr>
      <vt:lpstr> Što nam je omogućio IKT</vt:lpstr>
      <vt:lpstr>Vrednovanje ishoda seminara</vt:lpstr>
      <vt:lpstr>Evaluacija seminara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PRIMJENA DIGITALNIH ALATA NA SMOTRI UGOSTITELJSKIH ŠKOLA</dc:title>
  <dc:creator>Alma Vodopija</dc:creator>
  <cp:lastModifiedBy>Alma Vodopija</cp:lastModifiedBy>
  <cp:revision>3</cp:revision>
  <dcterms:created xsi:type="dcterms:W3CDTF">2019-10-30T08:35:53Z</dcterms:created>
  <dcterms:modified xsi:type="dcterms:W3CDTF">2019-10-30T10:18:13Z</dcterms:modified>
</cp:coreProperties>
</file>