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321" r:id="rId2"/>
    <p:sldId id="256" r:id="rId3"/>
    <p:sldId id="259" r:id="rId4"/>
    <p:sldId id="257" r:id="rId5"/>
    <p:sldId id="258" r:id="rId6"/>
    <p:sldId id="320" r:id="rId7"/>
    <p:sldId id="319" r:id="rId8"/>
    <p:sldId id="260" r:id="rId9"/>
    <p:sldId id="318" r:id="rId10"/>
    <p:sldId id="261" r:id="rId11"/>
    <p:sldId id="322" r:id="rId12"/>
    <p:sldId id="323" r:id="rId13"/>
    <p:sldId id="324" r:id="rId14"/>
    <p:sldId id="325" r:id="rId15"/>
    <p:sldId id="326" r:id="rId16"/>
    <p:sldId id="327" r:id="rId17"/>
    <p:sldId id="328" r:id="rId18"/>
    <p:sldId id="329" r:id="rId19"/>
    <p:sldId id="330" r:id="rId20"/>
    <p:sldId id="331" r:id="rId21"/>
    <p:sldId id="332" r:id="rId22"/>
    <p:sldId id="333" r:id="rId23"/>
    <p:sldId id="334" r:id="rId24"/>
    <p:sldId id="342" r:id="rId25"/>
    <p:sldId id="335" r:id="rId26"/>
    <p:sldId id="336" r:id="rId27"/>
    <p:sldId id="338" r:id="rId28"/>
    <p:sldId id="337" r:id="rId29"/>
    <p:sldId id="339" r:id="rId30"/>
    <p:sldId id="340" r:id="rId31"/>
    <p:sldId id="341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0B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17" autoAdjust="0"/>
    <p:restoredTop sz="94660"/>
  </p:normalViewPr>
  <p:slideViewPr>
    <p:cSldViewPr snapToGrid="0">
      <p:cViewPr varScale="1">
        <p:scale>
          <a:sx n="84" d="100"/>
          <a:sy n="84" d="100"/>
        </p:scale>
        <p:origin x="39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9F19538-641C-45A9-BF45-EFD621A2EBAB}" type="doc">
      <dgm:prSet loTypeId="urn:microsoft.com/office/officeart/2005/8/layout/default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AAD1573E-6491-4A3E-87F4-2F9C6C1E83B2}">
      <dgm:prSet/>
      <dgm:spPr/>
      <dgm:t>
        <a:bodyPr/>
        <a:lstStyle/>
        <a:p>
          <a:r>
            <a:rPr lang="hr-HR" dirty="0"/>
            <a:t>Jedna od 4 gradske škole</a:t>
          </a:r>
          <a:endParaRPr lang="en-US" dirty="0"/>
        </a:p>
      </dgm:t>
    </dgm:pt>
    <dgm:pt modelId="{39FB1CB5-C8EB-4E4B-A369-775ABB5FE306}" type="parTrans" cxnId="{DFDA4651-065D-4971-B746-990B9185640E}">
      <dgm:prSet/>
      <dgm:spPr/>
      <dgm:t>
        <a:bodyPr/>
        <a:lstStyle/>
        <a:p>
          <a:endParaRPr lang="en-US"/>
        </a:p>
      </dgm:t>
    </dgm:pt>
    <dgm:pt modelId="{3DFE88AA-EFBB-4095-B60F-9EE3E8FA63DF}" type="sibTrans" cxnId="{DFDA4651-065D-4971-B746-990B9185640E}">
      <dgm:prSet/>
      <dgm:spPr/>
      <dgm:t>
        <a:bodyPr/>
        <a:lstStyle/>
        <a:p>
          <a:endParaRPr lang="en-US"/>
        </a:p>
      </dgm:t>
    </dgm:pt>
    <dgm:pt modelId="{187277DB-88DC-435F-ABDE-72240526EF0A}">
      <dgm:prSet/>
      <dgm:spPr/>
      <dgm:t>
        <a:bodyPr/>
        <a:lstStyle/>
        <a:p>
          <a:r>
            <a:rPr lang="hr-HR"/>
            <a:t>Centralna škola + PŠ Vinica </a:t>
          </a:r>
          <a:endParaRPr lang="en-US"/>
        </a:p>
      </dgm:t>
    </dgm:pt>
    <dgm:pt modelId="{D82F1C2F-A10B-4009-B7A1-E5E6FAC76AD8}" type="parTrans" cxnId="{4FBB50AF-B340-486D-A764-94552322068C}">
      <dgm:prSet/>
      <dgm:spPr/>
      <dgm:t>
        <a:bodyPr/>
        <a:lstStyle/>
        <a:p>
          <a:endParaRPr lang="en-US"/>
        </a:p>
      </dgm:t>
    </dgm:pt>
    <dgm:pt modelId="{71336CDB-6C2A-4E57-920E-E898F43BDDCC}" type="sibTrans" cxnId="{4FBB50AF-B340-486D-A764-94552322068C}">
      <dgm:prSet/>
      <dgm:spPr/>
      <dgm:t>
        <a:bodyPr/>
        <a:lstStyle/>
        <a:p>
          <a:endParaRPr lang="en-US"/>
        </a:p>
      </dgm:t>
    </dgm:pt>
    <dgm:pt modelId="{AE44153E-F0CC-4C8A-96C1-3AE722BB2C72}">
      <dgm:prSet/>
      <dgm:spPr/>
      <dgm:t>
        <a:bodyPr/>
        <a:lstStyle/>
        <a:p>
          <a:r>
            <a:rPr lang="hr-HR"/>
            <a:t>745 učenika</a:t>
          </a:r>
          <a:endParaRPr lang="en-US"/>
        </a:p>
      </dgm:t>
    </dgm:pt>
    <dgm:pt modelId="{A7DE8974-E22C-4617-83C4-75B56F7C8A41}" type="parTrans" cxnId="{748F6D42-AEFC-48A3-9EC0-480CDAE54DBC}">
      <dgm:prSet/>
      <dgm:spPr/>
      <dgm:t>
        <a:bodyPr/>
        <a:lstStyle/>
        <a:p>
          <a:endParaRPr lang="en-US"/>
        </a:p>
      </dgm:t>
    </dgm:pt>
    <dgm:pt modelId="{3F507DAC-FBA8-42E7-81FB-DE7E492A8C45}" type="sibTrans" cxnId="{748F6D42-AEFC-48A3-9EC0-480CDAE54DBC}">
      <dgm:prSet/>
      <dgm:spPr/>
      <dgm:t>
        <a:bodyPr/>
        <a:lstStyle/>
        <a:p>
          <a:endParaRPr lang="en-US"/>
        </a:p>
      </dgm:t>
    </dgm:pt>
    <dgm:pt modelId="{B56D1E9D-6DFE-4983-A69A-9F8B71FC6250}">
      <dgm:prSet/>
      <dgm:spPr/>
      <dgm:t>
        <a:bodyPr/>
        <a:lstStyle/>
        <a:p>
          <a:r>
            <a:rPr lang="hr-HR"/>
            <a:t>70 zaposlenih</a:t>
          </a:r>
          <a:endParaRPr lang="en-US"/>
        </a:p>
      </dgm:t>
    </dgm:pt>
    <dgm:pt modelId="{D4D1899E-C2B9-42F2-86B8-0E55764455F1}" type="parTrans" cxnId="{C483CA31-E651-4A09-A501-3127E7EED314}">
      <dgm:prSet/>
      <dgm:spPr/>
      <dgm:t>
        <a:bodyPr/>
        <a:lstStyle/>
        <a:p>
          <a:endParaRPr lang="en-US"/>
        </a:p>
      </dgm:t>
    </dgm:pt>
    <dgm:pt modelId="{5710103B-A68D-4F33-886E-9CBC2AE5A602}" type="sibTrans" cxnId="{C483CA31-E651-4A09-A501-3127E7EED314}">
      <dgm:prSet/>
      <dgm:spPr/>
      <dgm:t>
        <a:bodyPr/>
        <a:lstStyle/>
        <a:p>
          <a:endParaRPr lang="en-US"/>
        </a:p>
      </dgm:t>
    </dgm:pt>
    <dgm:pt modelId="{DE15B60E-A1B7-46BE-BBE6-B5E8741977B2}">
      <dgm:prSet/>
      <dgm:spPr/>
      <dgm:t>
        <a:bodyPr/>
        <a:lstStyle/>
        <a:p>
          <a:r>
            <a:rPr lang="hr-HR"/>
            <a:t>2 smjene</a:t>
          </a:r>
          <a:endParaRPr lang="en-US"/>
        </a:p>
      </dgm:t>
    </dgm:pt>
    <dgm:pt modelId="{338D3791-EC3A-4590-B2F4-7E024EA3E016}" type="parTrans" cxnId="{E0C73052-0102-473B-BF71-86D781A86B3E}">
      <dgm:prSet/>
      <dgm:spPr/>
      <dgm:t>
        <a:bodyPr/>
        <a:lstStyle/>
        <a:p>
          <a:endParaRPr lang="en-US"/>
        </a:p>
      </dgm:t>
    </dgm:pt>
    <dgm:pt modelId="{586F15A8-BB0A-4058-92EF-582AB91C59CA}" type="sibTrans" cxnId="{E0C73052-0102-473B-BF71-86D781A86B3E}">
      <dgm:prSet/>
      <dgm:spPr/>
      <dgm:t>
        <a:bodyPr/>
        <a:lstStyle/>
        <a:p>
          <a:endParaRPr lang="en-US"/>
        </a:p>
      </dgm:t>
    </dgm:pt>
    <dgm:pt modelId="{5087A9EE-CBE3-421D-9175-6F4A77C8EDAB}">
      <dgm:prSet/>
      <dgm:spPr/>
      <dgm:t>
        <a:bodyPr/>
        <a:lstStyle/>
        <a:p>
          <a:r>
            <a:rPr lang="hr-HR"/>
            <a:t>Ravnateljica: Sanja Prelogović</a:t>
          </a:r>
          <a:endParaRPr lang="en-US"/>
        </a:p>
      </dgm:t>
    </dgm:pt>
    <dgm:pt modelId="{5ED2CE60-F418-4967-ABDD-74858D895458}" type="parTrans" cxnId="{307CBA2E-60A7-4E59-9CB4-D010FACB9077}">
      <dgm:prSet/>
      <dgm:spPr/>
      <dgm:t>
        <a:bodyPr/>
        <a:lstStyle/>
        <a:p>
          <a:endParaRPr lang="en-US"/>
        </a:p>
      </dgm:t>
    </dgm:pt>
    <dgm:pt modelId="{B8F386CD-4594-49E2-9E98-C5E250194CFC}" type="sibTrans" cxnId="{307CBA2E-60A7-4E59-9CB4-D010FACB9077}">
      <dgm:prSet/>
      <dgm:spPr/>
      <dgm:t>
        <a:bodyPr/>
        <a:lstStyle/>
        <a:p>
          <a:endParaRPr lang="en-US"/>
        </a:p>
      </dgm:t>
    </dgm:pt>
    <dgm:pt modelId="{3F9FE952-F112-4ECE-8C6F-8DE52A8F8304}" type="pres">
      <dgm:prSet presAssocID="{99F19538-641C-45A9-BF45-EFD621A2EBAB}" presName="diagram" presStyleCnt="0">
        <dgm:presLayoutVars>
          <dgm:dir/>
          <dgm:resizeHandles val="exact"/>
        </dgm:presLayoutVars>
      </dgm:prSet>
      <dgm:spPr/>
    </dgm:pt>
    <dgm:pt modelId="{15F40A5B-27E3-4C00-881E-932BF7D7067E}" type="pres">
      <dgm:prSet presAssocID="{AAD1573E-6491-4A3E-87F4-2F9C6C1E83B2}" presName="node" presStyleLbl="node1" presStyleIdx="0" presStyleCnt="6">
        <dgm:presLayoutVars>
          <dgm:bulletEnabled val="1"/>
        </dgm:presLayoutVars>
      </dgm:prSet>
      <dgm:spPr/>
    </dgm:pt>
    <dgm:pt modelId="{19B15B2D-1499-41E8-97F2-955CBAE688AE}" type="pres">
      <dgm:prSet presAssocID="{3DFE88AA-EFBB-4095-B60F-9EE3E8FA63DF}" presName="sibTrans" presStyleCnt="0"/>
      <dgm:spPr/>
    </dgm:pt>
    <dgm:pt modelId="{5D0D425A-37FF-407D-9AA2-BC0B223E7748}" type="pres">
      <dgm:prSet presAssocID="{187277DB-88DC-435F-ABDE-72240526EF0A}" presName="node" presStyleLbl="node1" presStyleIdx="1" presStyleCnt="6">
        <dgm:presLayoutVars>
          <dgm:bulletEnabled val="1"/>
        </dgm:presLayoutVars>
      </dgm:prSet>
      <dgm:spPr/>
    </dgm:pt>
    <dgm:pt modelId="{D58F4340-40E4-42A5-BFA5-8658BFC4E1FA}" type="pres">
      <dgm:prSet presAssocID="{71336CDB-6C2A-4E57-920E-E898F43BDDCC}" presName="sibTrans" presStyleCnt="0"/>
      <dgm:spPr/>
    </dgm:pt>
    <dgm:pt modelId="{BE539525-9BA4-470D-8B74-29B6E19230D0}" type="pres">
      <dgm:prSet presAssocID="{AE44153E-F0CC-4C8A-96C1-3AE722BB2C72}" presName="node" presStyleLbl="node1" presStyleIdx="2" presStyleCnt="6">
        <dgm:presLayoutVars>
          <dgm:bulletEnabled val="1"/>
        </dgm:presLayoutVars>
      </dgm:prSet>
      <dgm:spPr/>
    </dgm:pt>
    <dgm:pt modelId="{04C2A1AA-ABDB-4D18-A20A-E350E52D5D0C}" type="pres">
      <dgm:prSet presAssocID="{3F507DAC-FBA8-42E7-81FB-DE7E492A8C45}" presName="sibTrans" presStyleCnt="0"/>
      <dgm:spPr/>
    </dgm:pt>
    <dgm:pt modelId="{C4FF3A5E-CAA8-4323-8C91-E08E71BA5194}" type="pres">
      <dgm:prSet presAssocID="{B56D1E9D-6DFE-4983-A69A-9F8B71FC6250}" presName="node" presStyleLbl="node1" presStyleIdx="3" presStyleCnt="6">
        <dgm:presLayoutVars>
          <dgm:bulletEnabled val="1"/>
        </dgm:presLayoutVars>
      </dgm:prSet>
      <dgm:spPr/>
    </dgm:pt>
    <dgm:pt modelId="{9C6BAEB7-52D0-4D7F-93B4-5CBB8C191BA9}" type="pres">
      <dgm:prSet presAssocID="{5710103B-A68D-4F33-886E-9CBC2AE5A602}" presName="sibTrans" presStyleCnt="0"/>
      <dgm:spPr/>
    </dgm:pt>
    <dgm:pt modelId="{D4C108D8-E5A5-4363-9EDA-B3DAB57EEF56}" type="pres">
      <dgm:prSet presAssocID="{DE15B60E-A1B7-46BE-BBE6-B5E8741977B2}" presName="node" presStyleLbl="node1" presStyleIdx="4" presStyleCnt="6">
        <dgm:presLayoutVars>
          <dgm:bulletEnabled val="1"/>
        </dgm:presLayoutVars>
      </dgm:prSet>
      <dgm:spPr/>
    </dgm:pt>
    <dgm:pt modelId="{21A1DDE4-E45C-483E-B285-631BC11096F8}" type="pres">
      <dgm:prSet presAssocID="{586F15A8-BB0A-4058-92EF-582AB91C59CA}" presName="sibTrans" presStyleCnt="0"/>
      <dgm:spPr/>
    </dgm:pt>
    <dgm:pt modelId="{16CD0CE6-FF1B-4523-BD38-9E31E31603C5}" type="pres">
      <dgm:prSet presAssocID="{5087A9EE-CBE3-421D-9175-6F4A77C8EDAB}" presName="node" presStyleLbl="node1" presStyleIdx="5" presStyleCnt="6">
        <dgm:presLayoutVars>
          <dgm:bulletEnabled val="1"/>
        </dgm:presLayoutVars>
      </dgm:prSet>
      <dgm:spPr/>
    </dgm:pt>
  </dgm:ptLst>
  <dgm:cxnLst>
    <dgm:cxn modelId="{5CAE1C2B-217C-4317-9F23-0261A72E28D6}" type="presOf" srcId="{187277DB-88DC-435F-ABDE-72240526EF0A}" destId="{5D0D425A-37FF-407D-9AA2-BC0B223E7748}" srcOrd="0" destOrd="0" presId="urn:microsoft.com/office/officeart/2005/8/layout/default"/>
    <dgm:cxn modelId="{307CBA2E-60A7-4E59-9CB4-D010FACB9077}" srcId="{99F19538-641C-45A9-BF45-EFD621A2EBAB}" destId="{5087A9EE-CBE3-421D-9175-6F4A77C8EDAB}" srcOrd="5" destOrd="0" parTransId="{5ED2CE60-F418-4967-ABDD-74858D895458}" sibTransId="{B8F386CD-4594-49E2-9E98-C5E250194CFC}"/>
    <dgm:cxn modelId="{C483CA31-E651-4A09-A501-3127E7EED314}" srcId="{99F19538-641C-45A9-BF45-EFD621A2EBAB}" destId="{B56D1E9D-6DFE-4983-A69A-9F8B71FC6250}" srcOrd="3" destOrd="0" parTransId="{D4D1899E-C2B9-42F2-86B8-0E55764455F1}" sibTransId="{5710103B-A68D-4F33-886E-9CBC2AE5A602}"/>
    <dgm:cxn modelId="{1C98E739-3E59-4D0A-9343-0B41158DAD7B}" type="presOf" srcId="{99F19538-641C-45A9-BF45-EFD621A2EBAB}" destId="{3F9FE952-F112-4ECE-8C6F-8DE52A8F8304}" srcOrd="0" destOrd="0" presId="urn:microsoft.com/office/officeart/2005/8/layout/default"/>
    <dgm:cxn modelId="{748F6D42-AEFC-48A3-9EC0-480CDAE54DBC}" srcId="{99F19538-641C-45A9-BF45-EFD621A2EBAB}" destId="{AE44153E-F0CC-4C8A-96C1-3AE722BB2C72}" srcOrd="2" destOrd="0" parTransId="{A7DE8974-E22C-4617-83C4-75B56F7C8A41}" sibTransId="{3F507DAC-FBA8-42E7-81FB-DE7E492A8C45}"/>
    <dgm:cxn modelId="{3E32A54A-8E66-4188-A6C4-33D9F9638175}" type="presOf" srcId="{AE44153E-F0CC-4C8A-96C1-3AE722BB2C72}" destId="{BE539525-9BA4-470D-8B74-29B6E19230D0}" srcOrd="0" destOrd="0" presId="urn:microsoft.com/office/officeart/2005/8/layout/default"/>
    <dgm:cxn modelId="{DFDA4651-065D-4971-B746-990B9185640E}" srcId="{99F19538-641C-45A9-BF45-EFD621A2EBAB}" destId="{AAD1573E-6491-4A3E-87F4-2F9C6C1E83B2}" srcOrd="0" destOrd="0" parTransId="{39FB1CB5-C8EB-4E4B-A369-775ABB5FE306}" sibTransId="{3DFE88AA-EFBB-4095-B60F-9EE3E8FA63DF}"/>
    <dgm:cxn modelId="{E0C73052-0102-473B-BF71-86D781A86B3E}" srcId="{99F19538-641C-45A9-BF45-EFD621A2EBAB}" destId="{DE15B60E-A1B7-46BE-BBE6-B5E8741977B2}" srcOrd="4" destOrd="0" parTransId="{338D3791-EC3A-4590-B2F4-7E024EA3E016}" sibTransId="{586F15A8-BB0A-4058-92EF-582AB91C59CA}"/>
    <dgm:cxn modelId="{9A727687-60A9-425B-A2BF-A80E3E747A7C}" type="presOf" srcId="{B56D1E9D-6DFE-4983-A69A-9F8B71FC6250}" destId="{C4FF3A5E-CAA8-4323-8C91-E08E71BA5194}" srcOrd="0" destOrd="0" presId="urn:microsoft.com/office/officeart/2005/8/layout/default"/>
    <dgm:cxn modelId="{C8D4AE95-1894-4386-AE38-4C4233AB72FE}" type="presOf" srcId="{AAD1573E-6491-4A3E-87F4-2F9C6C1E83B2}" destId="{15F40A5B-27E3-4C00-881E-932BF7D7067E}" srcOrd="0" destOrd="0" presId="urn:microsoft.com/office/officeart/2005/8/layout/default"/>
    <dgm:cxn modelId="{D3BE5BA9-14ED-4881-B3C3-DB4D61266D12}" type="presOf" srcId="{DE15B60E-A1B7-46BE-BBE6-B5E8741977B2}" destId="{D4C108D8-E5A5-4363-9EDA-B3DAB57EEF56}" srcOrd="0" destOrd="0" presId="urn:microsoft.com/office/officeart/2005/8/layout/default"/>
    <dgm:cxn modelId="{4FBB50AF-B340-486D-A764-94552322068C}" srcId="{99F19538-641C-45A9-BF45-EFD621A2EBAB}" destId="{187277DB-88DC-435F-ABDE-72240526EF0A}" srcOrd="1" destOrd="0" parTransId="{D82F1C2F-A10B-4009-B7A1-E5E6FAC76AD8}" sibTransId="{71336CDB-6C2A-4E57-920E-E898F43BDDCC}"/>
    <dgm:cxn modelId="{3DA26DBA-1B3F-485C-8550-2084DD741DE2}" type="presOf" srcId="{5087A9EE-CBE3-421D-9175-6F4A77C8EDAB}" destId="{16CD0CE6-FF1B-4523-BD38-9E31E31603C5}" srcOrd="0" destOrd="0" presId="urn:microsoft.com/office/officeart/2005/8/layout/default"/>
    <dgm:cxn modelId="{7398E035-B494-4BF4-B682-B83916DE1681}" type="presParOf" srcId="{3F9FE952-F112-4ECE-8C6F-8DE52A8F8304}" destId="{15F40A5B-27E3-4C00-881E-932BF7D7067E}" srcOrd="0" destOrd="0" presId="urn:microsoft.com/office/officeart/2005/8/layout/default"/>
    <dgm:cxn modelId="{944164C4-F7D9-492D-8A0C-5B4E12CC982A}" type="presParOf" srcId="{3F9FE952-F112-4ECE-8C6F-8DE52A8F8304}" destId="{19B15B2D-1499-41E8-97F2-955CBAE688AE}" srcOrd="1" destOrd="0" presId="urn:microsoft.com/office/officeart/2005/8/layout/default"/>
    <dgm:cxn modelId="{0EFE653B-FE1A-441D-BEB8-AD7308754123}" type="presParOf" srcId="{3F9FE952-F112-4ECE-8C6F-8DE52A8F8304}" destId="{5D0D425A-37FF-407D-9AA2-BC0B223E7748}" srcOrd="2" destOrd="0" presId="urn:microsoft.com/office/officeart/2005/8/layout/default"/>
    <dgm:cxn modelId="{5B99D115-ABF7-445C-BE6B-833DEE988A9D}" type="presParOf" srcId="{3F9FE952-F112-4ECE-8C6F-8DE52A8F8304}" destId="{D58F4340-40E4-42A5-BFA5-8658BFC4E1FA}" srcOrd="3" destOrd="0" presId="urn:microsoft.com/office/officeart/2005/8/layout/default"/>
    <dgm:cxn modelId="{43FD2842-5F74-4F01-8683-604F47B1F8DB}" type="presParOf" srcId="{3F9FE952-F112-4ECE-8C6F-8DE52A8F8304}" destId="{BE539525-9BA4-470D-8B74-29B6E19230D0}" srcOrd="4" destOrd="0" presId="urn:microsoft.com/office/officeart/2005/8/layout/default"/>
    <dgm:cxn modelId="{BDC09CE4-8155-4D18-8C27-52F222B1E49E}" type="presParOf" srcId="{3F9FE952-F112-4ECE-8C6F-8DE52A8F8304}" destId="{04C2A1AA-ABDB-4D18-A20A-E350E52D5D0C}" srcOrd="5" destOrd="0" presId="urn:microsoft.com/office/officeart/2005/8/layout/default"/>
    <dgm:cxn modelId="{650579D9-483D-47EB-9623-06C445FEA235}" type="presParOf" srcId="{3F9FE952-F112-4ECE-8C6F-8DE52A8F8304}" destId="{C4FF3A5E-CAA8-4323-8C91-E08E71BA5194}" srcOrd="6" destOrd="0" presId="urn:microsoft.com/office/officeart/2005/8/layout/default"/>
    <dgm:cxn modelId="{2D26A6D6-ECCF-43BE-A4C7-AD44742E92D8}" type="presParOf" srcId="{3F9FE952-F112-4ECE-8C6F-8DE52A8F8304}" destId="{9C6BAEB7-52D0-4D7F-93B4-5CBB8C191BA9}" srcOrd="7" destOrd="0" presId="urn:microsoft.com/office/officeart/2005/8/layout/default"/>
    <dgm:cxn modelId="{CEED55B8-6A74-4243-8FAF-414B1FD03D2F}" type="presParOf" srcId="{3F9FE952-F112-4ECE-8C6F-8DE52A8F8304}" destId="{D4C108D8-E5A5-4363-9EDA-B3DAB57EEF56}" srcOrd="8" destOrd="0" presId="urn:microsoft.com/office/officeart/2005/8/layout/default"/>
    <dgm:cxn modelId="{C245F351-BEC9-4DFB-834A-884E45DB131C}" type="presParOf" srcId="{3F9FE952-F112-4ECE-8C6F-8DE52A8F8304}" destId="{21A1DDE4-E45C-483E-B285-631BC11096F8}" srcOrd="9" destOrd="0" presId="urn:microsoft.com/office/officeart/2005/8/layout/default"/>
    <dgm:cxn modelId="{30C84275-4E58-4E86-B752-49ADE78E70DF}" type="presParOf" srcId="{3F9FE952-F112-4ECE-8C6F-8DE52A8F8304}" destId="{16CD0CE6-FF1B-4523-BD38-9E31E31603C5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9F19538-641C-45A9-BF45-EFD621A2EBAB}" type="doc">
      <dgm:prSet loTypeId="urn:microsoft.com/office/officeart/2005/8/layout/default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AAD1573E-6491-4A3E-87F4-2F9C6C1E83B2}">
      <dgm:prSet/>
      <dgm:spPr/>
      <dgm:t>
        <a:bodyPr/>
        <a:lstStyle/>
        <a:p>
          <a:r>
            <a:rPr lang="hr-HR" dirty="0"/>
            <a:t>Njemački jezik</a:t>
          </a:r>
          <a:endParaRPr lang="en-US" dirty="0"/>
        </a:p>
      </dgm:t>
    </dgm:pt>
    <dgm:pt modelId="{39FB1CB5-C8EB-4E4B-A369-775ABB5FE306}" type="parTrans" cxnId="{DFDA4651-065D-4971-B746-990B9185640E}">
      <dgm:prSet/>
      <dgm:spPr/>
      <dgm:t>
        <a:bodyPr/>
        <a:lstStyle/>
        <a:p>
          <a:endParaRPr lang="en-US"/>
        </a:p>
      </dgm:t>
    </dgm:pt>
    <dgm:pt modelId="{3DFE88AA-EFBB-4095-B60F-9EE3E8FA63DF}" type="sibTrans" cxnId="{DFDA4651-065D-4971-B746-990B9185640E}">
      <dgm:prSet/>
      <dgm:spPr/>
      <dgm:t>
        <a:bodyPr/>
        <a:lstStyle/>
        <a:p>
          <a:endParaRPr lang="en-US"/>
        </a:p>
      </dgm:t>
    </dgm:pt>
    <dgm:pt modelId="{B56D1E9D-6DFE-4983-A69A-9F8B71FC6250}">
      <dgm:prSet/>
      <dgm:spPr/>
      <dgm:t>
        <a:bodyPr/>
        <a:lstStyle/>
        <a:p>
          <a:r>
            <a:rPr lang="hr-HR" dirty="0"/>
            <a:t>Francuski jezik</a:t>
          </a:r>
          <a:endParaRPr lang="en-US" dirty="0"/>
        </a:p>
      </dgm:t>
    </dgm:pt>
    <dgm:pt modelId="{D4D1899E-C2B9-42F2-86B8-0E55764455F1}" type="parTrans" cxnId="{C483CA31-E651-4A09-A501-3127E7EED314}">
      <dgm:prSet/>
      <dgm:spPr/>
      <dgm:t>
        <a:bodyPr/>
        <a:lstStyle/>
        <a:p>
          <a:endParaRPr lang="en-US"/>
        </a:p>
      </dgm:t>
    </dgm:pt>
    <dgm:pt modelId="{5710103B-A68D-4F33-886E-9CBC2AE5A602}" type="sibTrans" cxnId="{C483CA31-E651-4A09-A501-3127E7EED314}">
      <dgm:prSet/>
      <dgm:spPr/>
      <dgm:t>
        <a:bodyPr/>
        <a:lstStyle/>
        <a:p>
          <a:endParaRPr lang="en-US"/>
        </a:p>
      </dgm:t>
    </dgm:pt>
    <dgm:pt modelId="{DE15B60E-A1B7-46BE-BBE6-B5E8741977B2}">
      <dgm:prSet/>
      <dgm:spPr/>
      <dgm:t>
        <a:bodyPr/>
        <a:lstStyle/>
        <a:p>
          <a:r>
            <a:rPr lang="hr-HR" dirty="0"/>
            <a:t>Informatika</a:t>
          </a:r>
          <a:endParaRPr lang="en-US" dirty="0"/>
        </a:p>
      </dgm:t>
    </dgm:pt>
    <dgm:pt modelId="{338D3791-EC3A-4590-B2F4-7E024EA3E016}" type="parTrans" cxnId="{E0C73052-0102-473B-BF71-86D781A86B3E}">
      <dgm:prSet/>
      <dgm:spPr/>
      <dgm:t>
        <a:bodyPr/>
        <a:lstStyle/>
        <a:p>
          <a:endParaRPr lang="en-US"/>
        </a:p>
      </dgm:t>
    </dgm:pt>
    <dgm:pt modelId="{586F15A8-BB0A-4058-92EF-582AB91C59CA}" type="sibTrans" cxnId="{E0C73052-0102-473B-BF71-86D781A86B3E}">
      <dgm:prSet/>
      <dgm:spPr/>
      <dgm:t>
        <a:bodyPr/>
        <a:lstStyle/>
        <a:p>
          <a:endParaRPr lang="en-US"/>
        </a:p>
      </dgm:t>
    </dgm:pt>
    <dgm:pt modelId="{5087A9EE-CBE3-421D-9175-6F4A77C8EDAB}">
      <dgm:prSet/>
      <dgm:spPr/>
      <dgm:t>
        <a:bodyPr/>
        <a:lstStyle/>
        <a:p>
          <a:r>
            <a:rPr lang="hr-HR" dirty="0"/>
            <a:t>Vjeronauk</a:t>
          </a:r>
          <a:endParaRPr lang="en-US" dirty="0"/>
        </a:p>
      </dgm:t>
    </dgm:pt>
    <dgm:pt modelId="{5ED2CE60-F418-4967-ABDD-74858D895458}" type="parTrans" cxnId="{307CBA2E-60A7-4E59-9CB4-D010FACB9077}">
      <dgm:prSet/>
      <dgm:spPr/>
      <dgm:t>
        <a:bodyPr/>
        <a:lstStyle/>
        <a:p>
          <a:endParaRPr lang="en-US"/>
        </a:p>
      </dgm:t>
    </dgm:pt>
    <dgm:pt modelId="{B8F386CD-4594-49E2-9E98-C5E250194CFC}" type="sibTrans" cxnId="{307CBA2E-60A7-4E59-9CB4-D010FACB9077}">
      <dgm:prSet/>
      <dgm:spPr/>
      <dgm:t>
        <a:bodyPr/>
        <a:lstStyle/>
        <a:p>
          <a:endParaRPr lang="en-US"/>
        </a:p>
      </dgm:t>
    </dgm:pt>
    <dgm:pt modelId="{3F9FE952-F112-4ECE-8C6F-8DE52A8F8304}" type="pres">
      <dgm:prSet presAssocID="{99F19538-641C-45A9-BF45-EFD621A2EBAB}" presName="diagram" presStyleCnt="0">
        <dgm:presLayoutVars>
          <dgm:dir/>
          <dgm:resizeHandles val="exact"/>
        </dgm:presLayoutVars>
      </dgm:prSet>
      <dgm:spPr/>
    </dgm:pt>
    <dgm:pt modelId="{15F40A5B-27E3-4C00-881E-932BF7D7067E}" type="pres">
      <dgm:prSet presAssocID="{AAD1573E-6491-4A3E-87F4-2F9C6C1E83B2}" presName="node" presStyleLbl="node1" presStyleIdx="0" presStyleCnt="4">
        <dgm:presLayoutVars>
          <dgm:bulletEnabled val="1"/>
        </dgm:presLayoutVars>
      </dgm:prSet>
      <dgm:spPr/>
    </dgm:pt>
    <dgm:pt modelId="{19B15B2D-1499-41E8-97F2-955CBAE688AE}" type="pres">
      <dgm:prSet presAssocID="{3DFE88AA-EFBB-4095-B60F-9EE3E8FA63DF}" presName="sibTrans" presStyleCnt="0"/>
      <dgm:spPr/>
    </dgm:pt>
    <dgm:pt modelId="{C4FF3A5E-CAA8-4323-8C91-E08E71BA5194}" type="pres">
      <dgm:prSet presAssocID="{B56D1E9D-6DFE-4983-A69A-9F8B71FC6250}" presName="node" presStyleLbl="node1" presStyleIdx="1" presStyleCnt="4">
        <dgm:presLayoutVars>
          <dgm:bulletEnabled val="1"/>
        </dgm:presLayoutVars>
      </dgm:prSet>
      <dgm:spPr/>
    </dgm:pt>
    <dgm:pt modelId="{9C6BAEB7-52D0-4D7F-93B4-5CBB8C191BA9}" type="pres">
      <dgm:prSet presAssocID="{5710103B-A68D-4F33-886E-9CBC2AE5A602}" presName="sibTrans" presStyleCnt="0"/>
      <dgm:spPr/>
    </dgm:pt>
    <dgm:pt modelId="{D4C108D8-E5A5-4363-9EDA-B3DAB57EEF56}" type="pres">
      <dgm:prSet presAssocID="{DE15B60E-A1B7-46BE-BBE6-B5E8741977B2}" presName="node" presStyleLbl="node1" presStyleIdx="2" presStyleCnt="4">
        <dgm:presLayoutVars>
          <dgm:bulletEnabled val="1"/>
        </dgm:presLayoutVars>
      </dgm:prSet>
      <dgm:spPr/>
    </dgm:pt>
    <dgm:pt modelId="{21A1DDE4-E45C-483E-B285-631BC11096F8}" type="pres">
      <dgm:prSet presAssocID="{586F15A8-BB0A-4058-92EF-582AB91C59CA}" presName="sibTrans" presStyleCnt="0"/>
      <dgm:spPr/>
    </dgm:pt>
    <dgm:pt modelId="{16CD0CE6-FF1B-4523-BD38-9E31E31603C5}" type="pres">
      <dgm:prSet presAssocID="{5087A9EE-CBE3-421D-9175-6F4A77C8EDAB}" presName="node" presStyleLbl="node1" presStyleIdx="3" presStyleCnt="4">
        <dgm:presLayoutVars>
          <dgm:bulletEnabled val="1"/>
        </dgm:presLayoutVars>
      </dgm:prSet>
      <dgm:spPr/>
    </dgm:pt>
  </dgm:ptLst>
  <dgm:cxnLst>
    <dgm:cxn modelId="{307CBA2E-60A7-4E59-9CB4-D010FACB9077}" srcId="{99F19538-641C-45A9-BF45-EFD621A2EBAB}" destId="{5087A9EE-CBE3-421D-9175-6F4A77C8EDAB}" srcOrd="3" destOrd="0" parTransId="{5ED2CE60-F418-4967-ABDD-74858D895458}" sibTransId="{B8F386CD-4594-49E2-9E98-C5E250194CFC}"/>
    <dgm:cxn modelId="{C483CA31-E651-4A09-A501-3127E7EED314}" srcId="{99F19538-641C-45A9-BF45-EFD621A2EBAB}" destId="{B56D1E9D-6DFE-4983-A69A-9F8B71FC6250}" srcOrd="1" destOrd="0" parTransId="{D4D1899E-C2B9-42F2-86B8-0E55764455F1}" sibTransId="{5710103B-A68D-4F33-886E-9CBC2AE5A602}"/>
    <dgm:cxn modelId="{1C98E739-3E59-4D0A-9343-0B41158DAD7B}" type="presOf" srcId="{99F19538-641C-45A9-BF45-EFD621A2EBAB}" destId="{3F9FE952-F112-4ECE-8C6F-8DE52A8F8304}" srcOrd="0" destOrd="0" presId="urn:microsoft.com/office/officeart/2005/8/layout/default"/>
    <dgm:cxn modelId="{DFDA4651-065D-4971-B746-990B9185640E}" srcId="{99F19538-641C-45A9-BF45-EFD621A2EBAB}" destId="{AAD1573E-6491-4A3E-87F4-2F9C6C1E83B2}" srcOrd="0" destOrd="0" parTransId="{39FB1CB5-C8EB-4E4B-A369-775ABB5FE306}" sibTransId="{3DFE88AA-EFBB-4095-B60F-9EE3E8FA63DF}"/>
    <dgm:cxn modelId="{E0C73052-0102-473B-BF71-86D781A86B3E}" srcId="{99F19538-641C-45A9-BF45-EFD621A2EBAB}" destId="{DE15B60E-A1B7-46BE-BBE6-B5E8741977B2}" srcOrd="2" destOrd="0" parTransId="{338D3791-EC3A-4590-B2F4-7E024EA3E016}" sibTransId="{586F15A8-BB0A-4058-92EF-582AB91C59CA}"/>
    <dgm:cxn modelId="{9A727687-60A9-425B-A2BF-A80E3E747A7C}" type="presOf" srcId="{B56D1E9D-6DFE-4983-A69A-9F8B71FC6250}" destId="{C4FF3A5E-CAA8-4323-8C91-E08E71BA5194}" srcOrd="0" destOrd="0" presId="urn:microsoft.com/office/officeart/2005/8/layout/default"/>
    <dgm:cxn modelId="{C8D4AE95-1894-4386-AE38-4C4233AB72FE}" type="presOf" srcId="{AAD1573E-6491-4A3E-87F4-2F9C6C1E83B2}" destId="{15F40A5B-27E3-4C00-881E-932BF7D7067E}" srcOrd="0" destOrd="0" presId="urn:microsoft.com/office/officeart/2005/8/layout/default"/>
    <dgm:cxn modelId="{D3BE5BA9-14ED-4881-B3C3-DB4D61266D12}" type="presOf" srcId="{DE15B60E-A1B7-46BE-BBE6-B5E8741977B2}" destId="{D4C108D8-E5A5-4363-9EDA-B3DAB57EEF56}" srcOrd="0" destOrd="0" presId="urn:microsoft.com/office/officeart/2005/8/layout/default"/>
    <dgm:cxn modelId="{3DA26DBA-1B3F-485C-8550-2084DD741DE2}" type="presOf" srcId="{5087A9EE-CBE3-421D-9175-6F4A77C8EDAB}" destId="{16CD0CE6-FF1B-4523-BD38-9E31E31603C5}" srcOrd="0" destOrd="0" presId="urn:microsoft.com/office/officeart/2005/8/layout/default"/>
    <dgm:cxn modelId="{7398E035-B494-4BF4-B682-B83916DE1681}" type="presParOf" srcId="{3F9FE952-F112-4ECE-8C6F-8DE52A8F8304}" destId="{15F40A5B-27E3-4C00-881E-932BF7D7067E}" srcOrd="0" destOrd="0" presId="urn:microsoft.com/office/officeart/2005/8/layout/default"/>
    <dgm:cxn modelId="{944164C4-F7D9-492D-8A0C-5B4E12CC982A}" type="presParOf" srcId="{3F9FE952-F112-4ECE-8C6F-8DE52A8F8304}" destId="{19B15B2D-1499-41E8-97F2-955CBAE688AE}" srcOrd="1" destOrd="0" presId="urn:microsoft.com/office/officeart/2005/8/layout/default"/>
    <dgm:cxn modelId="{650579D9-483D-47EB-9623-06C445FEA235}" type="presParOf" srcId="{3F9FE952-F112-4ECE-8C6F-8DE52A8F8304}" destId="{C4FF3A5E-CAA8-4323-8C91-E08E71BA5194}" srcOrd="2" destOrd="0" presId="urn:microsoft.com/office/officeart/2005/8/layout/default"/>
    <dgm:cxn modelId="{2D26A6D6-ECCF-43BE-A4C7-AD44742E92D8}" type="presParOf" srcId="{3F9FE952-F112-4ECE-8C6F-8DE52A8F8304}" destId="{9C6BAEB7-52D0-4D7F-93B4-5CBB8C191BA9}" srcOrd="3" destOrd="0" presId="urn:microsoft.com/office/officeart/2005/8/layout/default"/>
    <dgm:cxn modelId="{CEED55B8-6A74-4243-8FAF-414B1FD03D2F}" type="presParOf" srcId="{3F9FE952-F112-4ECE-8C6F-8DE52A8F8304}" destId="{D4C108D8-E5A5-4363-9EDA-B3DAB57EEF56}" srcOrd="4" destOrd="0" presId="urn:microsoft.com/office/officeart/2005/8/layout/default"/>
    <dgm:cxn modelId="{C245F351-BEC9-4DFB-834A-884E45DB131C}" type="presParOf" srcId="{3F9FE952-F112-4ECE-8C6F-8DE52A8F8304}" destId="{21A1DDE4-E45C-483E-B285-631BC11096F8}" srcOrd="5" destOrd="0" presId="urn:microsoft.com/office/officeart/2005/8/layout/default"/>
    <dgm:cxn modelId="{30C84275-4E58-4E86-B752-49ADE78E70DF}" type="presParOf" srcId="{3F9FE952-F112-4ECE-8C6F-8DE52A8F8304}" destId="{16CD0CE6-FF1B-4523-BD38-9E31E31603C5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F40A5B-27E3-4C00-881E-932BF7D7067E}">
      <dsp:nvSpPr>
        <dsp:cNvPr id="0" name=""/>
        <dsp:cNvSpPr/>
      </dsp:nvSpPr>
      <dsp:spPr>
        <a:xfrm>
          <a:off x="700911" y="752"/>
          <a:ext cx="2489038" cy="1493422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900" kern="1200" dirty="0"/>
            <a:t>Jedna od 4 gradske škole</a:t>
          </a:r>
          <a:endParaRPr lang="en-US" sz="2900" kern="1200" dirty="0"/>
        </a:p>
      </dsp:txBody>
      <dsp:txXfrm>
        <a:off x="700911" y="752"/>
        <a:ext cx="2489038" cy="1493422"/>
      </dsp:txXfrm>
    </dsp:sp>
    <dsp:sp modelId="{5D0D425A-37FF-407D-9AA2-BC0B223E7748}">
      <dsp:nvSpPr>
        <dsp:cNvPr id="0" name=""/>
        <dsp:cNvSpPr/>
      </dsp:nvSpPr>
      <dsp:spPr>
        <a:xfrm>
          <a:off x="3438853" y="752"/>
          <a:ext cx="2489038" cy="1493422"/>
        </a:xfrm>
        <a:prstGeom prst="rect">
          <a:avLst/>
        </a:prstGeom>
        <a:gradFill rotWithShape="0">
          <a:gsLst>
            <a:gs pos="0">
              <a:schemeClr val="accent2">
                <a:hueOff val="-592857"/>
                <a:satOff val="2840"/>
                <a:lumOff val="2627"/>
                <a:alphaOff val="0"/>
                <a:tint val="96000"/>
                <a:lumMod val="100000"/>
              </a:schemeClr>
            </a:gs>
            <a:gs pos="78000">
              <a:schemeClr val="accent2">
                <a:hueOff val="-592857"/>
                <a:satOff val="2840"/>
                <a:lumOff val="2627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900" kern="1200"/>
            <a:t>Centralna škola + PŠ Vinica </a:t>
          </a:r>
          <a:endParaRPr lang="en-US" sz="2900" kern="1200"/>
        </a:p>
      </dsp:txBody>
      <dsp:txXfrm>
        <a:off x="3438853" y="752"/>
        <a:ext cx="2489038" cy="1493422"/>
      </dsp:txXfrm>
    </dsp:sp>
    <dsp:sp modelId="{BE539525-9BA4-470D-8B74-29B6E19230D0}">
      <dsp:nvSpPr>
        <dsp:cNvPr id="0" name=""/>
        <dsp:cNvSpPr/>
      </dsp:nvSpPr>
      <dsp:spPr>
        <a:xfrm>
          <a:off x="700911" y="1743079"/>
          <a:ext cx="2489038" cy="1493422"/>
        </a:xfrm>
        <a:prstGeom prst="rect">
          <a:avLst/>
        </a:prstGeom>
        <a:gradFill rotWithShape="0">
          <a:gsLst>
            <a:gs pos="0">
              <a:schemeClr val="accent2">
                <a:hueOff val="-1185714"/>
                <a:satOff val="5680"/>
                <a:lumOff val="5255"/>
                <a:alphaOff val="0"/>
                <a:tint val="96000"/>
                <a:lumMod val="100000"/>
              </a:schemeClr>
            </a:gs>
            <a:gs pos="78000">
              <a:schemeClr val="accent2">
                <a:hueOff val="-1185714"/>
                <a:satOff val="5680"/>
                <a:lumOff val="5255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900" kern="1200"/>
            <a:t>745 učenika</a:t>
          </a:r>
          <a:endParaRPr lang="en-US" sz="2900" kern="1200"/>
        </a:p>
      </dsp:txBody>
      <dsp:txXfrm>
        <a:off x="700911" y="1743079"/>
        <a:ext cx="2489038" cy="1493422"/>
      </dsp:txXfrm>
    </dsp:sp>
    <dsp:sp modelId="{C4FF3A5E-CAA8-4323-8C91-E08E71BA5194}">
      <dsp:nvSpPr>
        <dsp:cNvPr id="0" name=""/>
        <dsp:cNvSpPr/>
      </dsp:nvSpPr>
      <dsp:spPr>
        <a:xfrm>
          <a:off x="3438853" y="1743079"/>
          <a:ext cx="2489038" cy="1493422"/>
        </a:xfrm>
        <a:prstGeom prst="rect">
          <a:avLst/>
        </a:prstGeom>
        <a:gradFill rotWithShape="0">
          <a:gsLst>
            <a:gs pos="0">
              <a:schemeClr val="accent2">
                <a:hueOff val="-1778572"/>
                <a:satOff val="8520"/>
                <a:lumOff val="7882"/>
                <a:alphaOff val="0"/>
                <a:tint val="96000"/>
                <a:lumMod val="100000"/>
              </a:schemeClr>
            </a:gs>
            <a:gs pos="78000">
              <a:schemeClr val="accent2">
                <a:hueOff val="-1778572"/>
                <a:satOff val="8520"/>
                <a:lumOff val="7882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900" kern="1200"/>
            <a:t>70 zaposlenih</a:t>
          </a:r>
          <a:endParaRPr lang="en-US" sz="2900" kern="1200"/>
        </a:p>
      </dsp:txBody>
      <dsp:txXfrm>
        <a:off x="3438853" y="1743079"/>
        <a:ext cx="2489038" cy="1493422"/>
      </dsp:txXfrm>
    </dsp:sp>
    <dsp:sp modelId="{D4C108D8-E5A5-4363-9EDA-B3DAB57EEF56}">
      <dsp:nvSpPr>
        <dsp:cNvPr id="0" name=""/>
        <dsp:cNvSpPr/>
      </dsp:nvSpPr>
      <dsp:spPr>
        <a:xfrm>
          <a:off x="700911" y="3485405"/>
          <a:ext cx="2489038" cy="1493422"/>
        </a:xfrm>
        <a:prstGeom prst="rect">
          <a:avLst/>
        </a:prstGeom>
        <a:gradFill rotWithShape="0">
          <a:gsLst>
            <a:gs pos="0">
              <a:schemeClr val="accent2">
                <a:hueOff val="-2371429"/>
                <a:satOff val="11360"/>
                <a:lumOff val="10510"/>
                <a:alphaOff val="0"/>
                <a:tint val="96000"/>
                <a:lumMod val="100000"/>
              </a:schemeClr>
            </a:gs>
            <a:gs pos="78000">
              <a:schemeClr val="accent2">
                <a:hueOff val="-2371429"/>
                <a:satOff val="11360"/>
                <a:lumOff val="1051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900" kern="1200"/>
            <a:t>2 smjene</a:t>
          </a:r>
          <a:endParaRPr lang="en-US" sz="2900" kern="1200"/>
        </a:p>
      </dsp:txBody>
      <dsp:txXfrm>
        <a:off x="700911" y="3485405"/>
        <a:ext cx="2489038" cy="1493422"/>
      </dsp:txXfrm>
    </dsp:sp>
    <dsp:sp modelId="{16CD0CE6-FF1B-4523-BD38-9E31E31603C5}">
      <dsp:nvSpPr>
        <dsp:cNvPr id="0" name=""/>
        <dsp:cNvSpPr/>
      </dsp:nvSpPr>
      <dsp:spPr>
        <a:xfrm>
          <a:off x="3438853" y="3485405"/>
          <a:ext cx="2489038" cy="1493422"/>
        </a:xfrm>
        <a:prstGeom prst="rect">
          <a:avLst/>
        </a:prstGeom>
        <a:gradFill rotWithShape="0">
          <a:gsLst>
            <a:gs pos="0">
              <a:schemeClr val="accent2">
                <a:hueOff val="-2964286"/>
                <a:satOff val="14200"/>
                <a:lumOff val="13137"/>
                <a:alphaOff val="0"/>
                <a:tint val="96000"/>
                <a:lumMod val="100000"/>
              </a:schemeClr>
            </a:gs>
            <a:gs pos="78000">
              <a:schemeClr val="accent2">
                <a:hueOff val="-2964286"/>
                <a:satOff val="14200"/>
                <a:lumOff val="13137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900" kern="1200"/>
            <a:t>Ravnateljica: Sanja Prelogović</a:t>
          </a:r>
          <a:endParaRPr lang="en-US" sz="2900" kern="1200"/>
        </a:p>
      </dsp:txBody>
      <dsp:txXfrm>
        <a:off x="3438853" y="3485405"/>
        <a:ext cx="2489038" cy="149342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F40A5B-27E3-4C00-881E-932BF7D7067E}">
      <dsp:nvSpPr>
        <dsp:cNvPr id="0" name=""/>
        <dsp:cNvSpPr/>
      </dsp:nvSpPr>
      <dsp:spPr>
        <a:xfrm>
          <a:off x="809" y="438518"/>
          <a:ext cx="3155802" cy="1893481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4200" kern="1200" dirty="0"/>
            <a:t>Njemački jezik</a:t>
          </a:r>
          <a:endParaRPr lang="en-US" sz="4200" kern="1200" dirty="0"/>
        </a:p>
      </dsp:txBody>
      <dsp:txXfrm>
        <a:off x="809" y="438518"/>
        <a:ext cx="3155802" cy="1893481"/>
      </dsp:txXfrm>
    </dsp:sp>
    <dsp:sp modelId="{C4FF3A5E-CAA8-4323-8C91-E08E71BA5194}">
      <dsp:nvSpPr>
        <dsp:cNvPr id="0" name=""/>
        <dsp:cNvSpPr/>
      </dsp:nvSpPr>
      <dsp:spPr>
        <a:xfrm>
          <a:off x="3472192" y="438518"/>
          <a:ext cx="3155802" cy="1893481"/>
        </a:xfrm>
        <a:prstGeom prst="rect">
          <a:avLst/>
        </a:prstGeom>
        <a:gradFill rotWithShape="0">
          <a:gsLst>
            <a:gs pos="0">
              <a:schemeClr val="accent2">
                <a:hueOff val="-988095"/>
                <a:satOff val="4733"/>
                <a:lumOff val="4379"/>
                <a:alphaOff val="0"/>
                <a:tint val="96000"/>
                <a:lumMod val="100000"/>
              </a:schemeClr>
            </a:gs>
            <a:gs pos="78000">
              <a:schemeClr val="accent2">
                <a:hueOff val="-988095"/>
                <a:satOff val="4733"/>
                <a:lumOff val="4379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4200" kern="1200" dirty="0"/>
            <a:t>Francuski jezik</a:t>
          </a:r>
          <a:endParaRPr lang="en-US" sz="4200" kern="1200" dirty="0"/>
        </a:p>
      </dsp:txBody>
      <dsp:txXfrm>
        <a:off x="3472192" y="438518"/>
        <a:ext cx="3155802" cy="1893481"/>
      </dsp:txXfrm>
    </dsp:sp>
    <dsp:sp modelId="{D4C108D8-E5A5-4363-9EDA-B3DAB57EEF56}">
      <dsp:nvSpPr>
        <dsp:cNvPr id="0" name=""/>
        <dsp:cNvSpPr/>
      </dsp:nvSpPr>
      <dsp:spPr>
        <a:xfrm>
          <a:off x="809" y="2647580"/>
          <a:ext cx="3155802" cy="1893481"/>
        </a:xfrm>
        <a:prstGeom prst="rect">
          <a:avLst/>
        </a:prstGeom>
        <a:gradFill rotWithShape="0">
          <a:gsLst>
            <a:gs pos="0">
              <a:schemeClr val="accent2">
                <a:hueOff val="-1976191"/>
                <a:satOff val="9467"/>
                <a:lumOff val="8758"/>
                <a:alphaOff val="0"/>
                <a:tint val="96000"/>
                <a:lumMod val="100000"/>
              </a:schemeClr>
            </a:gs>
            <a:gs pos="78000">
              <a:schemeClr val="accent2">
                <a:hueOff val="-1976191"/>
                <a:satOff val="9467"/>
                <a:lumOff val="8758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4200" kern="1200" dirty="0"/>
            <a:t>Informatika</a:t>
          </a:r>
          <a:endParaRPr lang="en-US" sz="4200" kern="1200" dirty="0"/>
        </a:p>
      </dsp:txBody>
      <dsp:txXfrm>
        <a:off x="809" y="2647580"/>
        <a:ext cx="3155802" cy="1893481"/>
      </dsp:txXfrm>
    </dsp:sp>
    <dsp:sp modelId="{16CD0CE6-FF1B-4523-BD38-9E31E31603C5}">
      <dsp:nvSpPr>
        <dsp:cNvPr id="0" name=""/>
        <dsp:cNvSpPr/>
      </dsp:nvSpPr>
      <dsp:spPr>
        <a:xfrm>
          <a:off x="3472192" y="2647580"/>
          <a:ext cx="3155802" cy="1893481"/>
        </a:xfrm>
        <a:prstGeom prst="rect">
          <a:avLst/>
        </a:prstGeom>
        <a:gradFill rotWithShape="0">
          <a:gsLst>
            <a:gs pos="0">
              <a:schemeClr val="accent2">
                <a:hueOff val="-2964286"/>
                <a:satOff val="14200"/>
                <a:lumOff val="13137"/>
                <a:alphaOff val="0"/>
                <a:tint val="96000"/>
                <a:lumMod val="100000"/>
              </a:schemeClr>
            </a:gs>
            <a:gs pos="78000">
              <a:schemeClr val="accent2">
                <a:hueOff val="-2964286"/>
                <a:satOff val="14200"/>
                <a:lumOff val="13137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4200" kern="1200" dirty="0"/>
            <a:t>Vjeronauk</a:t>
          </a:r>
          <a:endParaRPr lang="en-US" sz="4200" kern="1200" dirty="0"/>
        </a:p>
      </dsp:txBody>
      <dsp:txXfrm>
        <a:off x="3472192" y="2647580"/>
        <a:ext cx="3155802" cy="18934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10/31/2019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10/31/2019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10/31/2019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10/31/2019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slov 2">
            <a:extLst>
              <a:ext uri="{FF2B5EF4-FFF2-40B4-BE49-F238E27FC236}">
                <a16:creationId xmlns:a16="http://schemas.microsoft.com/office/drawing/2014/main" id="{C667A67B-93C7-43E5-ACAA-1F2A939177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33054" y="61833"/>
            <a:ext cx="9497515" cy="1096899"/>
          </a:xfrm>
        </p:spPr>
        <p:txBody>
          <a:bodyPr>
            <a:noAutofit/>
          </a:bodyPr>
          <a:lstStyle/>
          <a:p>
            <a:pPr algn="l"/>
            <a:r>
              <a:rPr lang="en-US" sz="4000" b="1" dirty="0">
                <a:solidFill>
                  <a:schemeClr val="tx1"/>
                </a:solidFill>
              </a:rPr>
              <a:t>Imaš li </a:t>
            </a:r>
            <a:endParaRPr lang="hr-HR" sz="4000" b="1" dirty="0">
              <a:solidFill>
                <a:schemeClr val="tx1"/>
              </a:solidFill>
            </a:endParaRPr>
          </a:p>
          <a:p>
            <a:pPr algn="l"/>
            <a:r>
              <a:rPr lang="en-US" sz="4000" b="1" dirty="0">
                <a:solidFill>
                  <a:schemeClr val="tx1"/>
                </a:solidFill>
              </a:rPr>
              <a:t>Yammer, Teams, </a:t>
            </a:r>
            <a:r>
              <a:rPr lang="en-US" sz="4000" b="1" dirty="0" err="1">
                <a:solidFill>
                  <a:schemeClr val="tx1"/>
                </a:solidFill>
              </a:rPr>
              <a:t>Loomen</a:t>
            </a:r>
            <a:r>
              <a:rPr lang="en-US" sz="4000" b="1" dirty="0">
                <a:solidFill>
                  <a:schemeClr val="tx1"/>
                </a:solidFill>
              </a:rPr>
              <a:t>...?</a:t>
            </a:r>
            <a:endParaRPr lang="hr-HR" sz="4000" dirty="0">
              <a:solidFill>
                <a:schemeClr val="tx1"/>
              </a:solidFill>
            </a:endParaRPr>
          </a:p>
        </p:txBody>
      </p:sp>
      <p:pic>
        <p:nvPicPr>
          <p:cNvPr id="5" name="Slika 4" descr="Slika na kojoj se prikazuje crtež, znak&#10;&#10;Opis je automatski generiran">
            <a:extLst>
              <a:ext uri="{FF2B5EF4-FFF2-40B4-BE49-F238E27FC236}">
                <a16:creationId xmlns:a16="http://schemas.microsoft.com/office/drawing/2014/main" id="{4FA1210C-013E-48AA-9335-D6EB641D07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054" y="2804106"/>
            <a:ext cx="8285871" cy="3687131"/>
          </a:xfrm>
          <a:prstGeom prst="rect">
            <a:avLst/>
          </a:prstGeom>
        </p:spPr>
      </p:pic>
      <p:pic>
        <p:nvPicPr>
          <p:cNvPr id="7" name="Slika 6" descr="Slika na kojoj se prikazuje crtež, tanjur&#10;&#10;Opis je automatski generiran">
            <a:extLst>
              <a:ext uri="{FF2B5EF4-FFF2-40B4-BE49-F238E27FC236}">
                <a16:creationId xmlns:a16="http://schemas.microsoft.com/office/drawing/2014/main" id="{CEAFF423-E48F-4EC0-AC49-8A3D9EBE0D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5576" y="1532214"/>
            <a:ext cx="4164499" cy="892048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448707B7-7573-495B-975B-483F31F395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9855" y="1390096"/>
            <a:ext cx="1434270" cy="1434270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205F5CE5-B215-41CF-B5D5-ECFDF90004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7706" y="1361798"/>
            <a:ext cx="1434270" cy="1434270"/>
          </a:xfrm>
          <a:prstGeom prst="rect">
            <a:avLst/>
          </a:prstGeom>
        </p:spPr>
      </p:pic>
      <p:sp>
        <p:nvSpPr>
          <p:cNvPr id="12" name="Pravokutnik 11">
            <a:extLst>
              <a:ext uri="{FF2B5EF4-FFF2-40B4-BE49-F238E27FC236}">
                <a16:creationId xmlns:a16="http://schemas.microsoft.com/office/drawing/2014/main" id="{1A70D752-728D-4862-A0FA-9918D502CDBD}"/>
              </a:ext>
            </a:extLst>
          </p:cNvPr>
          <p:cNvSpPr/>
          <p:nvPr/>
        </p:nvSpPr>
        <p:spPr>
          <a:xfrm rot="1817630">
            <a:off x="6263518" y="2964675"/>
            <a:ext cx="234872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2000" b="1" dirty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BISERKA KNEZ</a:t>
            </a:r>
            <a:endParaRPr lang="hr-HR" sz="2000" b="1" cap="none" spc="0" dirty="0">
              <a:ln w="0"/>
              <a:solidFill>
                <a:schemeClr val="accent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4" name="Pravokutnik 13">
            <a:extLst>
              <a:ext uri="{FF2B5EF4-FFF2-40B4-BE49-F238E27FC236}">
                <a16:creationId xmlns:a16="http://schemas.microsoft.com/office/drawing/2014/main" id="{92DA08A9-E737-49F1-9AEB-5559159E4518}"/>
              </a:ext>
            </a:extLst>
          </p:cNvPr>
          <p:cNvSpPr/>
          <p:nvPr/>
        </p:nvSpPr>
        <p:spPr>
          <a:xfrm rot="19770704">
            <a:off x="5979218" y="5644492"/>
            <a:ext cx="3799502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2000" b="1" cap="none" spc="0" dirty="0">
                <a:ln w="0"/>
                <a:solidFill>
                  <a:srgbClr val="B70B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MARTINA</a:t>
            </a:r>
            <a:r>
              <a:rPr lang="hr-HR" b="1" cap="none" spc="0" dirty="0">
                <a:ln w="0"/>
                <a:solidFill>
                  <a:srgbClr val="B70B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TREŠĆEC GODEK</a:t>
            </a:r>
          </a:p>
        </p:txBody>
      </p:sp>
      <p:sp>
        <p:nvSpPr>
          <p:cNvPr id="15" name="Pravokutnik 14">
            <a:extLst>
              <a:ext uri="{FF2B5EF4-FFF2-40B4-BE49-F238E27FC236}">
                <a16:creationId xmlns:a16="http://schemas.microsoft.com/office/drawing/2014/main" id="{2F8E14EC-4929-40BE-B5F9-F37D7CA8960B}"/>
              </a:ext>
            </a:extLst>
          </p:cNvPr>
          <p:cNvSpPr/>
          <p:nvPr/>
        </p:nvSpPr>
        <p:spPr>
          <a:xfrm rot="16200000">
            <a:off x="4356396" y="4447615"/>
            <a:ext cx="2635251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r-HR" sz="20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SAŠA</a:t>
            </a:r>
            <a:r>
              <a:rPr lang="hr-HR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hr-HR" sz="20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ŠPOLJARIĆ</a:t>
            </a:r>
            <a:endParaRPr lang="hr-HR" sz="2000" b="1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6" name="Podnaslov 2">
            <a:extLst>
              <a:ext uri="{FF2B5EF4-FFF2-40B4-BE49-F238E27FC236}">
                <a16:creationId xmlns:a16="http://schemas.microsoft.com/office/drawing/2014/main" id="{162B8CE0-75ED-4999-98F6-3701314CDA56}"/>
              </a:ext>
            </a:extLst>
          </p:cNvPr>
          <p:cNvSpPr txBox="1">
            <a:spLocks/>
          </p:cNvSpPr>
          <p:nvPr/>
        </p:nvSpPr>
        <p:spPr>
          <a:xfrm>
            <a:off x="-1940643" y="2971399"/>
            <a:ext cx="9497515" cy="10968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r-HR" sz="2400" b="1" dirty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OŠ „ĐURO ESTER”</a:t>
            </a:r>
          </a:p>
          <a:p>
            <a:pPr algn="ctr"/>
            <a:r>
              <a:rPr lang="hr-HR" sz="2400" b="1" dirty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KOPRIVNICA</a:t>
            </a:r>
            <a:endParaRPr lang="hr-HR" sz="2400" dirty="0">
              <a:solidFill>
                <a:schemeClr val="bg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17" name="Slika 16">
            <a:extLst>
              <a:ext uri="{FF2B5EF4-FFF2-40B4-BE49-F238E27FC236}">
                <a16:creationId xmlns:a16="http://schemas.microsoft.com/office/drawing/2014/main" id="{A47C5D6D-358F-4835-8956-B7A884A51C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8874" y="86236"/>
            <a:ext cx="1265828" cy="1265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427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8C717-213E-403A-AFDE-C41EB83B3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5400" b="1" dirty="0">
                <a:solidFill>
                  <a:schemeClr val="tx1"/>
                </a:solidFill>
              </a:rPr>
              <a:t>Projekti</a:t>
            </a:r>
          </a:p>
        </p:txBody>
      </p:sp>
      <p:pic>
        <p:nvPicPr>
          <p:cNvPr id="9" name="Content Placeholder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4C167010-CF9A-4134-AF2E-60FBAEFF1A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04109" y="2366963"/>
            <a:ext cx="2570488" cy="3881437"/>
          </a:xfrm>
        </p:spPr>
      </p:pic>
      <p:pic>
        <p:nvPicPr>
          <p:cNvPr id="11" name="Picture 10" descr="A picture containing room, drawing&#10;&#10;Description automatically generated">
            <a:extLst>
              <a:ext uri="{FF2B5EF4-FFF2-40B4-BE49-F238E27FC236}">
                <a16:creationId xmlns:a16="http://schemas.microsoft.com/office/drawing/2014/main" id="{47E34C34-53FB-41BC-A0A4-C32ECA8A08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5586" y="609600"/>
            <a:ext cx="3841240" cy="2948152"/>
          </a:xfrm>
          <a:prstGeom prst="rect">
            <a:avLst/>
          </a:prstGeom>
        </p:spPr>
      </p:pic>
      <p:pic>
        <p:nvPicPr>
          <p:cNvPr id="14" name="Slika 8">
            <a:extLst>
              <a:ext uri="{FF2B5EF4-FFF2-40B4-BE49-F238E27FC236}">
                <a16:creationId xmlns:a16="http://schemas.microsoft.com/office/drawing/2014/main" id="{27E6A45E-A850-4560-9B08-FECA3AE5F4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771" y="3118831"/>
            <a:ext cx="2024742" cy="2111694"/>
          </a:xfrm>
          <a:prstGeom prst="rect">
            <a:avLst/>
          </a:prstGeom>
        </p:spPr>
      </p:pic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00D2CF12-6FAD-4283-9146-4769278404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8462" y="3739169"/>
            <a:ext cx="3557752" cy="3557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481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03662A9-6D3C-418A-B565-EB65D6DB1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076" y="776869"/>
            <a:ext cx="8596668" cy="1320800"/>
          </a:xfrm>
        </p:spPr>
        <p:txBody>
          <a:bodyPr/>
          <a:lstStyle/>
          <a:p>
            <a:pPr algn="ctr"/>
            <a:r>
              <a:rPr lang="hr-HR" sz="5400" b="1" i="1" dirty="0">
                <a:solidFill>
                  <a:schemeClr val="tx1"/>
                </a:solidFill>
              </a:rPr>
              <a:t>C – projekt 5.c i 6.c</a:t>
            </a:r>
          </a:p>
        </p:txBody>
      </p:sp>
      <p:sp>
        <p:nvSpPr>
          <p:cNvPr id="5" name="Pravokutnik 4">
            <a:extLst>
              <a:ext uri="{FF2B5EF4-FFF2-40B4-BE49-F238E27FC236}">
                <a16:creationId xmlns:a16="http://schemas.microsoft.com/office/drawing/2014/main" id="{E57A9CF1-139D-45F8-844A-A3E4CB2D061D}"/>
              </a:ext>
            </a:extLst>
          </p:cNvPr>
          <p:cNvSpPr/>
          <p:nvPr/>
        </p:nvSpPr>
        <p:spPr>
          <a:xfrm>
            <a:off x="1007325" y="1930400"/>
            <a:ext cx="7311485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hr-HR" dirty="0"/>
          </a:p>
          <a:p>
            <a:pPr algn="just"/>
            <a:r>
              <a:rPr lang="hr-HR" sz="2800" b="1" dirty="0"/>
              <a:t>Učenici često koriste društvene mreže ne razmišljajući o opasnostima interneta. Budući da se najbolje uči u praksi, učenici različitih smjena koji se ne poznaju međusobno su komunicirali na siguran način koristeći alate za suradnju </a:t>
            </a:r>
            <a:r>
              <a:rPr lang="hr-HR" sz="2800" b="1" dirty="0" err="1"/>
              <a:t>Yammer</a:t>
            </a:r>
            <a:r>
              <a:rPr lang="hr-HR" sz="2800" b="1" dirty="0"/>
              <a:t>, </a:t>
            </a:r>
            <a:r>
              <a:rPr lang="hr-HR" sz="2800" b="1" dirty="0" err="1"/>
              <a:t>Teams</a:t>
            </a:r>
            <a:r>
              <a:rPr lang="hr-HR" sz="2800" b="1" dirty="0"/>
              <a:t>, </a:t>
            </a:r>
            <a:r>
              <a:rPr lang="hr-HR" sz="2800" b="1" dirty="0" err="1"/>
              <a:t>Loomen</a:t>
            </a:r>
            <a:r>
              <a:rPr lang="hr-HR" sz="2800" b="1" dirty="0"/>
              <a:t> i ostale Office 365 alate.</a:t>
            </a:r>
          </a:p>
        </p:txBody>
      </p:sp>
    </p:spTree>
    <p:extLst>
      <p:ext uri="{BB962C8B-B14F-4D97-AF65-F5344CB8AC3E}">
        <p14:creationId xmlns:p14="http://schemas.microsoft.com/office/powerpoint/2010/main" val="1470406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FE1BDD1-A6AD-4187-ABA6-339525C7F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269" y="152400"/>
            <a:ext cx="9084431" cy="1320800"/>
          </a:xfrm>
        </p:spPr>
        <p:txBody>
          <a:bodyPr>
            <a:noAutofit/>
          </a:bodyPr>
          <a:lstStyle/>
          <a:p>
            <a:r>
              <a:rPr lang="hr-HR" sz="2400" b="1" dirty="0">
                <a:solidFill>
                  <a:schemeClr val="tx1"/>
                </a:solidFill>
              </a:rPr>
              <a:t>Početkom rujna 2018. godine oformljena je grupa učenika 5.c i 6. c razreda na Office 365 komunikacijskom alatu </a:t>
            </a:r>
            <a:r>
              <a:rPr lang="hr-HR" sz="2400" b="1" dirty="0" err="1">
                <a:solidFill>
                  <a:schemeClr val="tx1"/>
                </a:solidFill>
              </a:rPr>
              <a:t>Yammer</a:t>
            </a:r>
            <a:r>
              <a:rPr lang="hr-HR" sz="2400" b="1" dirty="0">
                <a:solidFill>
                  <a:schemeClr val="tx1"/>
                </a:solidFill>
              </a:rPr>
              <a:t>. 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238AAFBC-D3E2-4F8D-B9D7-4404618CCE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863" y="1233229"/>
            <a:ext cx="8535079" cy="4899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69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B334AF5-8BFD-48A2-AA21-C1652D9A7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400" b="1" dirty="0">
                <a:solidFill>
                  <a:schemeClr val="tx1"/>
                </a:solidFill>
              </a:rPr>
              <a:t>Uz pomoć alata </a:t>
            </a:r>
            <a:r>
              <a:rPr lang="hr-HR" sz="2400" b="1" dirty="0" err="1">
                <a:solidFill>
                  <a:schemeClr val="tx1"/>
                </a:solidFill>
              </a:rPr>
              <a:t>Learning</a:t>
            </a:r>
            <a:r>
              <a:rPr lang="hr-HR" sz="2400" b="1" dirty="0">
                <a:solidFill>
                  <a:schemeClr val="tx1"/>
                </a:solidFill>
              </a:rPr>
              <a:t> </a:t>
            </a:r>
            <a:r>
              <a:rPr lang="hr-HR" sz="2400" b="1" dirty="0" err="1">
                <a:solidFill>
                  <a:schemeClr val="tx1"/>
                </a:solidFill>
              </a:rPr>
              <a:t>Apps</a:t>
            </a:r>
            <a:r>
              <a:rPr lang="hr-HR" sz="2400" b="1" dirty="0">
                <a:solidFill>
                  <a:schemeClr val="tx1"/>
                </a:solidFill>
              </a:rPr>
              <a:t> učenici su se na zabavan način upoznavali kroz igru.</a:t>
            </a:r>
          </a:p>
        </p:txBody>
      </p:sp>
      <p:pic>
        <p:nvPicPr>
          <p:cNvPr id="4" name="Slika 3" descr="Slika na kojoj se prikazuje snimka zaslona, na zatvorenom&#10;&#10;Opis je automatski generiran">
            <a:extLst>
              <a:ext uri="{FF2B5EF4-FFF2-40B4-BE49-F238E27FC236}">
                <a16:creationId xmlns:a16="http://schemas.microsoft.com/office/drawing/2014/main" id="{458B910E-5E59-43FC-8B82-F1C7330F95C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9" y="1930400"/>
            <a:ext cx="5586759" cy="3405447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4D55CBB3-5B37-4979-9C66-E669DB59C4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3708" y="1930399"/>
            <a:ext cx="6463673" cy="3405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389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1165C07-0C4F-4460-B0F7-C861549C0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251" y="156238"/>
            <a:ext cx="8596668" cy="1320800"/>
          </a:xfrm>
        </p:spPr>
        <p:txBody>
          <a:bodyPr>
            <a:normAutofit/>
          </a:bodyPr>
          <a:lstStyle/>
          <a:p>
            <a:r>
              <a:rPr lang="hr-HR" sz="2400" b="1" dirty="0">
                <a:solidFill>
                  <a:schemeClr val="tx1"/>
                </a:solidFill>
              </a:rPr>
              <a:t>U prosincu 2018. godine dogovoreno je druženje razreda i snimanje spota za Božićnu priredbu u gradu Koprivnici.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C368380F-5DF0-4F44-819D-DF817747E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185" y="1222629"/>
            <a:ext cx="9241021" cy="4910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048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CDC470F-79FB-44D6-9F74-E1334826B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12" y="386575"/>
            <a:ext cx="9162490" cy="1320800"/>
          </a:xfrm>
        </p:spPr>
        <p:txBody>
          <a:bodyPr>
            <a:noAutofit/>
          </a:bodyPr>
          <a:lstStyle/>
          <a:p>
            <a:r>
              <a:rPr lang="hr-HR" sz="2400" b="1" dirty="0">
                <a:solidFill>
                  <a:schemeClr val="tx1"/>
                </a:solidFill>
              </a:rPr>
              <a:t>Na temelju naših susreta rodila se i ideja o snimanju </a:t>
            </a:r>
            <a:r>
              <a:rPr lang="hr-HR" sz="2400" b="1" dirty="0" err="1">
                <a:solidFill>
                  <a:schemeClr val="tx1"/>
                </a:solidFill>
              </a:rPr>
              <a:t>radioigre</a:t>
            </a:r>
            <a:r>
              <a:rPr lang="hr-HR" sz="2400" b="1" dirty="0">
                <a:solidFill>
                  <a:schemeClr val="tx1"/>
                </a:solidFill>
              </a:rPr>
              <a:t> u suradnji Dramske grupe 5.c razreda i IKT grupe 6.c razreda. 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346A0750-CEED-47FA-85C6-1D6820A544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223" b="14095"/>
          <a:stretch/>
        </p:blipFill>
        <p:spPr>
          <a:xfrm>
            <a:off x="699951" y="1417442"/>
            <a:ext cx="8416416" cy="4905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021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5830589-CC1D-4F0E-BE0E-601E8976C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157" y="85152"/>
            <a:ext cx="8596668" cy="1320800"/>
          </a:xfrm>
        </p:spPr>
        <p:txBody>
          <a:bodyPr>
            <a:noAutofit/>
          </a:bodyPr>
          <a:lstStyle/>
          <a:p>
            <a:r>
              <a:rPr lang="hr-HR" sz="2400" b="1" dirty="0">
                <a:solidFill>
                  <a:schemeClr val="tx1"/>
                </a:solidFill>
              </a:rPr>
              <a:t>Zajednički odlazak već navedenih grupa u Zagreb povodom dana zaštite potrošača gdje smo posjetili Tehnički muzej odjel Nikole Tesle i Akademiju dramske umjetnosti te slušali o sigurnom korištenju interneta. 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25DA2062-AB0B-44B2-83F4-C4CE48C2FC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129" y="1706137"/>
            <a:ext cx="7982865" cy="5066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74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F9E84FD-C235-40EC-B270-6B30BA1AD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495" y="241610"/>
            <a:ext cx="8596668" cy="1320800"/>
          </a:xfrm>
        </p:spPr>
        <p:txBody>
          <a:bodyPr>
            <a:normAutofit/>
          </a:bodyPr>
          <a:lstStyle/>
          <a:p>
            <a:r>
              <a:rPr lang="hr-HR" sz="2400" b="1" dirty="0">
                <a:solidFill>
                  <a:schemeClr val="tx1"/>
                </a:solidFill>
              </a:rPr>
              <a:t>Priprema za zajednički odlazak u kazalište 5.c i 6.c razreda „Kazalište što, kako i zašto uopće?“ 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670CB8FE-A413-4DF8-8003-BCBB58B498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063" y="1234206"/>
            <a:ext cx="7259443" cy="544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01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6A64412-3A38-41DF-A4CF-FF4B38504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2400" b="1" dirty="0">
                <a:solidFill>
                  <a:prstClr val="black"/>
                </a:solidFill>
              </a:rPr>
              <a:t>„Kazalište što, kako i zašto uopće?“ </a:t>
            </a:r>
            <a:r>
              <a:rPr lang="hr-HR" sz="2400" b="1" dirty="0" err="1">
                <a:solidFill>
                  <a:prstClr val="black"/>
                </a:solidFill>
              </a:rPr>
              <a:t>Loomen</a:t>
            </a:r>
            <a:endParaRPr lang="hr-HR" dirty="0"/>
          </a:p>
        </p:txBody>
      </p:sp>
      <p:pic>
        <p:nvPicPr>
          <p:cNvPr id="9" name="Slika 8" descr="Slika na kojoj se prikazuje muškarac, crno, fotografija, držanje&#10;&#10;Opis je automatski generiran">
            <a:extLst>
              <a:ext uri="{FF2B5EF4-FFF2-40B4-BE49-F238E27FC236}">
                <a16:creationId xmlns:a16="http://schemas.microsoft.com/office/drawing/2014/main" id="{FEB813F0-A2D4-40BD-930A-A9522C5CB1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2903" y="1332410"/>
            <a:ext cx="3639058" cy="5344271"/>
          </a:xfrm>
          <a:prstGeom prst="rect">
            <a:avLst/>
          </a:prstGeom>
        </p:spPr>
      </p:pic>
      <p:pic>
        <p:nvPicPr>
          <p:cNvPr id="11" name="Slika 10" descr="Slika na kojoj se prikazuje snimka zaslona&#10;&#10;Opis je automatski generiran">
            <a:extLst>
              <a:ext uri="{FF2B5EF4-FFF2-40B4-BE49-F238E27FC236}">
                <a16:creationId xmlns:a16="http://schemas.microsoft.com/office/drawing/2014/main" id="{4E43C71D-113E-4724-A24E-8CE86E58DF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4" r="53185"/>
          <a:stretch/>
        </p:blipFill>
        <p:spPr>
          <a:xfrm>
            <a:off x="637413" y="1179774"/>
            <a:ext cx="4997531" cy="2095792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CF9E4F57-600B-4553-AA01-E1BCD56892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3729" y="3429000"/>
            <a:ext cx="4384897" cy="333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739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37F2B73-3C42-4BF3-8A07-468EFCAD1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449580"/>
            <a:ext cx="8713932" cy="1320800"/>
          </a:xfrm>
        </p:spPr>
        <p:txBody>
          <a:bodyPr>
            <a:normAutofit/>
          </a:bodyPr>
          <a:lstStyle/>
          <a:p>
            <a:r>
              <a:rPr lang="hr-HR" sz="2400" b="1" dirty="0">
                <a:solidFill>
                  <a:schemeClr val="tx1"/>
                </a:solidFill>
              </a:rPr>
              <a:t>P</a:t>
            </a:r>
            <a:r>
              <a:rPr lang="it-IT" sz="2400" b="1" dirty="0">
                <a:solidFill>
                  <a:schemeClr val="tx1"/>
                </a:solidFill>
              </a:rPr>
              <a:t>riprema </a:t>
            </a:r>
            <a:r>
              <a:rPr lang="it-IT" sz="2400" b="1" dirty="0" err="1">
                <a:solidFill>
                  <a:schemeClr val="tx1"/>
                </a:solidFill>
              </a:rPr>
              <a:t>materijala</a:t>
            </a:r>
            <a:r>
              <a:rPr lang="it-IT" sz="2400" b="1" dirty="0">
                <a:solidFill>
                  <a:schemeClr val="tx1"/>
                </a:solidFill>
              </a:rPr>
              <a:t> za film o 60. </a:t>
            </a:r>
            <a:r>
              <a:rPr lang="it-IT" sz="2400" b="1" dirty="0" err="1">
                <a:solidFill>
                  <a:schemeClr val="tx1"/>
                </a:solidFill>
              </a:rPr>
              <a:t>godina</a:t>
            </a:r>
            <a:r>
              <a:rPr lang="it-IT" sz="2400" b="1" dirty="0">
                <a:solidFill>
                  <a:schemeClr val="tx1"/>
                </a:solidFill>
              </a:rPr>
              <a:t> OŠ „Đuro Ester“ </a:t>
            </a:r>
            <a:r>
              <a:rPr lang="it-IT" sz="2400" b="1" dirty="0" err="1">
                <a:solidFill>
                  <a:schemeClr val="tx1"/>
                </a:solidFill>
              </a:rPr>
              <a:t>Koprivnica</a:t>
            </a:r>
            <a:r>
              <a:rPr lang="it-IT" sz="2400" b="1" dirty="0">
                <a:solidFill>
                  <a:schemeClr val="tx1"/>
                </a:solidFill>
              </a:rPr>
              <a:t>.</a:t>
            </a:r>
            <a:endParaRPr lang="hr-HR" sz="2400" b="1" dirty="0">
              <a:solidFill>
                <a:schemeClr val="tx1"/>
              </a:solidFill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2B5EBBD7-F43F-4B8B-83EA-11656F35E7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4460" y="1536008"/>
            <a:ext cx="6339935" cy="4754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10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62A4C-EFFF-48E1-A1D3-29A1B2F0B0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8909" y="-137630"/>
            <a:ext cx="9183188" cy="2653110"/>
          </a:xfrm>
        </p:spPr>
        <p:txBody>
          <a:bodyPr/>
          <a:lstStyle/>
          <a:p>
            <a:pPr algn="ctr"/>
            <a:r>
              <a:rPr lang="hr-HR" b="1" dirty="0">
                <a:solidFill>
                  <a:schemeClr val="tx1"/>
                </a:solidFill>
              </a:rPr>
              <a:t>Osnovna škola „Đuro Ester”</a:t>
            </a:r>
            <a:br>
              <a:rPr lang="hr-HR" b="1" dirty="0">
                <a:solidFill>
                  <a:schemeClr val="tx1"/>
                </a:solidFill>
              </a:rPr>
            </a:br>
            <a:r>
              <a:rPr lang="hr-HR" b="1" dirty="0">
                <a:solidFill>
                  <a:schemeClr val="tx1"/>
                </a:solidFill>
              </a:rPr>
              <a:t>Koprivnica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C745C5A8-41AB-4DB4-AD3C-39AFF6E102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182" y="2659567"/>
            <a:ext cx="11197296" cy="2775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51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5CD94FC-154F-486E-AE88-84F84C670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015" y="1367884"/>
            <a:ext cx="9006373" cy="1320800"/>
          </a:xfrm>
        </p:spPr>
        <p:txBody>
          <a:bodyPr>
            <a:normAutofit fontScale="90000"/>
          </a:bodyPr>
          <a:lstStyle/>
          <a:p>
            <a:r>
              <a:rPr lang="hr-HR" sz="2400" b="1" dirty="0">
                <a:solidFill>
                  <a:schemeClr val="tx1"/>
                </a:solidFill>
              </a:rPr>
              <a:t>Učenici koriste </a:t>
            </a:r>
            <a:br>
              <a:rPr lang="hr-HR" sz="2400" b="1" dirty="0">
                <a:solidFill>
                  <a:schemeClr val="tx1"/>
                </a:solidFill>
              </a:rPr>
            </a:br>
            <a:r>
              <a:rPr lang="hr-HR" sz="2400" b="1" dirty="0">
                <a:solidFill>
                  <a:schemeClr val="tx1"/>
                </a:solidFill>
              </a:rPr>
              <a:t>portal </a:t>
            </a:r>
            <a:r>
              <a:rPr lang="hr-HR" sz="2400" b="1" dirty="0" err="1">
                <a:solidFill>
                  <a:schemeClr val="tx1"/>
                </a:solidFill>
              </a:rPr>
              <a:t>Loomen</a:t>
            </a:r>
            <a:r>
              <a:rPr lang="hr-HR" sz="2400" b="1" dirty="0">
                <a:solidFill>
                  <a:schemeClr val="tx1"/>
                </a:solidFill>
              </a:rPr>
              <a:t> </a:t>
            </a:r>
            <a:br>
              <a:rPr lang="hr-HR" sz="2400" b="1" dirty="0">
                <a:solidFill>
                  <a:schemeClr val="tx1"/>
                </a:solidFill>
              </a:rPr>
            </a:br>
            <a:r>
              <a:rPr lang="hr-HR" sz="2400" b="1" dirty="0">
                <a:solidFill>
                  <a:schemeClr val="tx1"/>
                </a:solidFill>
              </a:rPr>
              <a:t>za online učenje </a:t>
            </a:r>
            <a:br>
              <a:rPr lang="hr-HR" sz="2400" b="1" dirty="0">
                <a:solidFill>
                  <a:schemeClr val="tx1"/>
                </a:solidFill>
              </a:rPr>
            </a:br>
            <a:r>
              <a:rPr lang="hr-HR" sz="2400" b="1" dirty="0">
                <a:solidFill>
                  <a:schemeClr val="tx1"/>
                </a:solidFill>
              </a:rPr>
              <a:t>i međusobno si </a:t>
            </a:r>
            <a:br>
              <a:rPr lang="hr-HR" sz="2400" b="1" dirty="0">
                <a:solidFill>
                  <a:schemeClr val="tx1"/>
                </a:solidFill>
              </a:rPr>
            </a:br>
            <a:r>
              <a:rPr lang="hr-HR" sz="2400" b="1" dirty="0">
                <a:solidFill>
                  <a:schemeClr val="tx1"/>
                </a:solidFill>
              </a:rPr>
              <a:t>pomažu u usvajanju </a:t>
            </a:r>
            <a:br>
              <a:rPr lang="hr-HR" sz="2400" b="1" dirty="0">
                <a:solidFill>
                  <a:schemeClr val="tx1"/>
                </a:solidFill>
              </a:rPr>
            </a:br>
            <a:r>
              <a:rPr lang="hr-HR" sz="2400" b="1" dirty="0">
                <a:solidFill>
                  <a:schemeClr val="tx1"/>
                </a:solidFill>
              </a:rPr>
              <a:t>novih vještina i </a:t>
            </a:r>
            <a:br>
              <a:rPr lang="hr-HR" sz="2400" b="1" dirty="0">
                <a:solidFill>
                  <a:schemeClr val="tx1"/>
                </a:solidFill>
              </a:rPr>
            </a:br>
            <a:r>
              <a:rPr lang="hr-HR" sz="2400" b="1" dirty="0">
                <a:solidFill>
                  <a:schemeClr val="tx1"/>
                </a:solidFill>
              </a:rPr>
              <a:t>sadržaja.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A1075C93-687A-4264-842D-E10722955F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4439" y="301702"/>
            <a:ext cx="4690946" cy="6254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707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6D79EFD-D6B8-4774-9156-1F8E990E6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17" y="353122"/>
            <a:ext cx="8596668" cy="1320800"/>
          </a:xfrm>
        </p:spPr>
        <p:txBody>
          <a:bodyPr>
            <a:normAutofit/>
          </a:bodyPr>
          <a:lstStyle/>
          <a:p>
            <a:r>
              <a:rPr lang="hr-HR" sz="2400" b="1" dirty="0">
                <a:solidFill>
                  <a:schemeClr val="tx1"/>
                </a:solidFill>
              </a:rPr>
              <a:t>Međunarodni dječji festival u Šibeniku gdje su mentori vodili radionice, a učenici su sudjelovali u različitim radionicama, pisali blogove i stvarali video materijale…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853ABE4F-17AD-4D1B-9AA6-2EDD2AE1E9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103" y="1803448"/>
            <a:ext cx="5266024" cy="436821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15F81237-B196-470C-9781-5A217D4A37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7728" y="1803448"/>
            <a:ext cx="6012868" cy="4368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177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46E9000-73D3-458B-8C0F-F309ECC11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5295" y="0"/>
            <a:ext cx="8596668" cy="1320800"/>
          </a:xfrm>
        </p:spPr>
        <p:txBody>
          <a:bodyPr>
            <a:normAutofit/>
          </a:bodyPr>
          <a:lstStyle/>
          <a:p>
            <a:r>
              <a:rPr lang="hr-HR" sz="2400" b="1" dirty="0">
                <a:solidFill>
                  <a:schemeClr val="tx1"/>
                </a:solidFill>
              </a:rPr>
              <a:t>Zadaci za polaznike bili na </a:t>
            </a:r>
            <a:r>
              <a:rPr lang="hr-HR" sz="2400" b="1" dirty="0" err="1">
                <a:solidFill>
                  <a:schemeClr val="tx1"/>
                </a:solidFill>
              </a:rPr>
              <a:t>Loomenu</a:t>
            </a:r>
            <a:r>
              <a:rPr lang="hr-HR" sz="2400" b="1" dirty="0">
                <a:solidFill>
                  <a:schemeClr val="tx1"/>
                </a:solidFill>
              </a:rPr>
              <a:t>!</a:t>
            </a:r>
          </a:p>
        </p:txBody>
      </p:sp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id="{48CD9F84-8DB3-4373-AB99-2D33CEE710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3248" y="496028"/>
            <a:ext cx="8352264" cy="6261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33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6C585F0-887B-4AE2-8BDF-02907624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53122"/>
            <a:ext cx="8596668" cy="1320800"/>
          </a:xfrm>
        </p:spPr>
        <p:txBody>
          <a:bodyPr/>
          <a:lstStyle/>
          <a:p>
            <a:r>
              <a:rPr lang="hr-HR" sz="2400" b="1" dirty="0">
                <a:solidFill>
                  <a:schemeClr val="tx1"/>
                </a:solidFill>
              </a:rPr>
              <a:t>Nastavak slijedi… 2019./2020.</a:t>
            </a:r>
            <a:endParaRPr lang="hr-HR" dirty="0"/>
          </a:p>
        </p:txBody>
      </p:sp>
      <p:pic>
        <p:nvPicPr>
          <p:cNvPr id="5" name="Slika 4" descr="Slika na kojoj se prikazuje snimka zaslona&#10;&#10;Opis je automatski generiran">
            <a:extLst>
              <a:ext uri="{FF2B5EF4-FFF2-40B4-BE49-F238E27FC236}">
                <a16:creationId xmlns:a16="http://schemas.microsoft.com/office/drawing/2014/main" id="{22DA6B42-3E4C-4963-B00B-0B0957BF63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385" y="1592441"/>
            <a:ext cx="9448960" cy="3673117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6AB17EDD-77B1-44CA-B782-50B37C60586D}"/>
              </a:ext>
            </a:extLst>
          </p:cNvPr>
          <p:cNvSpPr/>
          <p:nvPr/>
        </p:nvSpPr>
        <p:spPr>
          <a:xfrm>
            <a:off x="323385" y="895826"/>
            <a:ext cx="19211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/>
              <a:t>Yammer</a:t>
            </a:r>
            <a:endParaRPr lang="hr-HR" sz="3600" dirty="0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64D84D8B-5E44-478B-823F-E9EBAAFEAD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7278" y="153660"/>
            <a:ext cx="1432684" cy="143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893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utnik 3">
            <a:extLst>
              <a:ext uri="{FF2B5EF4-FFF2-40B4-BE49-F238E27FC236}">
                <a16:creationId xmlns:a16="http://schemas.microsoft.com/office/drawing/2014/main" id="{2E3F385D-14A5-4F56-8D6F-CAAADD37EE72}"/>
              </a:ext>
            </a:extLst>
          </p:cNvPr>
          <p:cNvSpPr/>
          <p:nvPr/>
        </p:nvSpPr>
        <p:spPr>
          <a:xfrm>
            <a:off x="312234" y="215601"/>
            <a:ext cx="19211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/>
              <a:t>Yammer</a:t>
            </a:r>
            <a:endParaRPr lang="hr-HR" sz="3600" dirty="0"/>
          </a:p>
        </p:txBody>
      </p:sp>
      <p:pic>
        <p:nvPicPr>
          <p:cNvPr id="6" name="Slika 5" descr="Slika na kojoj se prikazuje snimka zaslona, fotografija, različito, muškarac&#10;&#10;Opis je automatski generiran">
            <a:extLst>
              <a:ext uri="{FF2B5EF4-FFF2-40B4-BE49-F238E27FC236}">
                <a16:creationId xmlns:a16="http://schemas.microsoft.com/office/drawing/2014/main" id="{00438C8C-39BB-4874-8203-6ECD5647C3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233" y="806114"/>
            <a:ext cx="11480201" cy="596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598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EB8685B-FFDB-487E-8981-C1092EDDF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err="1">
                <a:solidFill>
                  <a:schemeClr val="tx1"/>
                </a:solidFill>
              </a:rPr>
              <a:t>Teams</a:t>
            </a:r>
            <a:endParaRPr lang="hr-HR" b="1" dirty="0">
              <a:solidFill>
                <a:schemeClr val="tx1"/>
              </a:solidFill>
            </a:endParaRPr>
          </a:p>
        </p:txBody>
      </p:sp>
      <p:pic>
        <p:nvPicPr>
          <p:cNvPr id="5" name="Slika 4" descr="Slika na kojoj se prikazuje snimka zaslona&#10;&#10;Opis je automatski generiran">
            <a:extLst>
              <a:ext uri="{FF2B5EF4-FFF2-40B4-BE49-F238E27FC236}">
                <a16:creationId xmlns:a16="http://schemas.microsoft.com/office/drawing/2014/main" id="{1ACCAA2E-5A92-43F6-AB82-CB22B8032F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437" y="1661532"/>
            <a:ext cx="11683126" cy="4471639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6EA8FA41-246C-48F2-A274-8459C52BFA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9580" y="144966"/>
            <a:ext cx="1432684" cy="143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515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F3BB4D35-CD27-44BB-AECB-0D079F6EB3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992" y="384961"/>
            <a:ext cx="4170025" cy="896190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41DD6F0F-1EEF-44E1-BD3C-8331C3F055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992" y="1609078"/>
            <a:ext cx="5792008" cy="4639322"/>
          </a:xfrm>
          <a:prstGeom prst="rect">
            <a:avLst/>
          </a:prstGeom>
        </p:spPr>
      </p:pic>
      <p:pic>
        <p:nvPicPr>
          <p:cNvPr id="12" name="Slika 11" descr="Slika na kojoj se prikazuje snimka zaslona, ptica, hrana, voće&#10;&#10;Opis je automatski generiran">
            <a:extLst>
              <a:ext uri="{FF2B5EF4-FFF2-40B4-BE49-F238E27FC236}">
                <a16:creationId xmlns:a16="http://schemas.microsoft.com/office/drawing/2014/main" id="{0EECBB7D-BF79-41BB-BA29-B0F52A57EA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6358" y="1951464"/>
            <a:ext cx="7032604" cy="3406172"/>
          </a:xfrm>
          <a:prstGeom prst="rect">
            <a:avLst/>
          </a:prstGeom>
        </p:spPr>
      </p:pic>
      <p:sp>
        <p:nvSpPr>
          <p:cNvPr id="13" name="Naslov 1">
            <a:extLst>
              <a:ext uri="{FF2B5EF4-FFF2-40B4-BE49-F238E27FC236}">
                <a16:creationId xmlns:a16="http://schemas.microsoft.com/office/drawing/2014/main" id="{E1C36436-620B-44E7-9BA6-591753BFA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13620" y="5866564"/>
            <a:ext cx="8596668" cy="1320800"/>
          </a:xfrm>
        </p:spPr>
        <p:txBody>
          <a:bodyPr/>
          <a:lstStyle/>
          <a:p>
            <a:r>
              <a:rPr lang="hr-HR" b="1" dirty="0">
                <a:solidFill>
                  <a:schemeClr val="tx1"/>
                </a:solidFill>
              </a:rPr>
              <a:t>Martina</a:t>
            </a:r>
          </a:p>
        </p:txBody>
      </p:sp>
    </p:spTree>
    <p:extLst>
      <p:ext uri="{BB962C8B-B14F-4D97-AF65-F5344CB8AC3E}">
        <p14:creationId xmlns:p14="http://schemas.microsoft.com/office/powerpoint/2010/main" val="3718333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7F3BFA22-85AB-4B33-992A-3A7EA786ED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992" y="384961"/>
            <a:ext cx="4170025" cy="896190"/>
          </a:xfrm>
          <a:prstGeom prst="rect">
            <a:avLst/>
          </a:prstGeom>
        </p:spPr>
      </p:pic>
      <p:sp>
        <p:nvSpPr>
          <p:cNvPr id="5" name="Pravokutnik 4">
            <a:extLst>
              <a:ext uri="{FF2B5EF4-FFF2-40B4-BE49-F238E27FC236}">
                <a16:creationId xmlns:a16="http://schemas.microsoft.com/office/drawing/2014/main" id="{BCFDA655-EADA-42CF-8ECA-9D3A54B64E68}"/>
              </a:ext>
            </a:extLst>
          </p:cNvPr>
          <p:cNvSpPr/>
          <p:nvPr/>
        </p:nvSpPr>
        <p:spPr>
          <a:xfrm>
            <a:off x="10019422" y="5915942"/>
            <a:ext cx="18101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3600" b="1" dirty="0">
                <a:solidFill>
                  <a:prstClr val="black"/>
                </a:solidFill>
                <a:ea typeface="+mj-ea"/>
                <a:cs typeface="+mj-cs"/>
              </a:rPr>
              <a:t>Martina</a:t>
            </a:r>
            <a:endParaRPr lang="hr-HR" dirty="0"/>
          </a:p>
        </p:txBody>
      </p:sp>
      <p:pic>
        <p:nvPicPr>
          <p:cNvPr id="9" name="Slika 8" descr="Slika na kojoj se prikazuje snimka zaslona&#10;&#10;Opis je automatski generiran">
            <a:extLst>
              <a:ext uri="{FF2B5EF4-FFF2-40B4-BE49-F238E27FC236}">
                <a16:creationId xmlns:a16="http://schemas.microsoft.com/office/drawing/2014/main" id="{F15B59DD-0E9C-4D66-A812-59ABCD58A1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3404" y="1462149"/>
            <a:ext cx="5830114" cy="4382112"/>
          </a:xfrm>
          <a:prstGeom prst="rect">
            <a:avLst/>
          </a:prstGeom>
        </p:spPr>
      </p:pic>
      <p:pic>
        <p:nvPicPr>
          <p:cNvPr id="11" name="Slika 10" descr="Slika na kojoj se prikazuje snimka zaslona&#10;&#10;Opis je automatski generiran">
            <a:extLst>
              <a:ext uri="{FF2B5EF4-FFF2-40B4-BE49-F238E27FC236}">
                <a16:creationId xmlns:a16="http://schemas.microsoft.com/office/drawing/2014/main" id="{F8CF55C5-CD38-49FE-BD6C-97CBFED183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62149"/>
            <a:ext cx="5491409" cy="428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46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C9318612-534A-4F67-8F1E-494FB39990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692" y="1291870"/>
            <a:ext cx="11912616" cy="5566130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D979835D-A065-4C23-9278-53BDCE64C3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992" y="384961"/>
            <a:ext cx="4170025" cy="896190"/>
          </a:xfrm>
          <a:prstGeom prst="rect">
            <a:avLst/>
          </a:prstGeom>
        </p:spPr>
      </p:pic>
      <p:sp>
        <p:nvSpPr>
          <p:cNvPr id="10" name="Pravokutnik 9">
            <a:extLst>
              <a:ext uri="{FF2B5EF4-FFF2-40B4-BE49-F238E27FC236}">
                <a16:creationId xmlns:a16="http://schemas.microsoft.com/office/drawing/2014/main" id="{4A9D0FAB-BA8C-4FC1-A15E-CEDC3870F3B2}"/>
              </a:ext>
            </a:extLst>
          </p:cNvPr>
          <p:cNvSpPr/>
          <p:nvPr/>
        </p:nvSpPr>
        <p:spPr>
          <a:xfrm>
            <a:off x="9885608" y="186725"/>
            <a:ext cx="17427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3600" b="1" dirty="0">
                <a:solidFill>
                  <a:prstClr val="black"/>
                </a:solidFill>
                <a:ea typeface="+mj-ea"/>
                <a:cs typeface="+mj-cs"/>
              </a:rPr>
              <a:t>Biserka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640612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utnik 3">
            <a:extLst>
              <a:ext uri="{FF2B5EF4-FFF2-40B4-BE49-F238E27FC236}">
                <a16:creationId xmlns:a16="http://schemas.microsoft.com/office/drawing/2014/main" id="{FD354AF3-3BB3-4E36-B871-53C8476432D2}"/>
              </a:ext>
            </a:extLst>
          </p:cNvPr>
          <p:cNvSpPr/>
          <p:nvPr/>
        </p:nvSpPr>
        <p:spPr>
          <a:xfrm>
            <a:off x="9874457" y="220179"/>
            <a:ext cx="17427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3600" b="1" dirty="0">
                <a:solidFill>
                  <a:prstClr val="black"/>
                </a:solidFill>
                <a:ea typeface="+mj-ea"/>
                <a:cs typeface="+mj-cs"/>
              </a:rPr>
              <a:t>Biserka</a:t>
            </a:r>
            <a:endParaRPr lang="hr-HR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AB48263C-BEDD-4E73-9D66-C5C193008A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992" y="384961"/>
            <a:ext cx="4170025" cy="896190"/>
          </a:xfrm>
          <a:prstGeom prst="rect">
            <a:avLst/>
          </a:prstGeom>
        </p:spPr>
      </p:pic>
      <p:pic>
        <p:nvPicPr>
          <p:cNvPr id="7" name="Slika 6" descr="Slika na kojoj se prikazuje muškarac, osoba, odijelo, stajanje&#10;&#10;Opis je automatski generiran">
            <a:extLst>
              <a:ext uri="{FF2B5EF4-FFF2-40B4-BE49-F238E27FC236}">
                <a16:creationId xmlns:a16="http://schemas.microsoft.com/office/drawing/2014/main" id="{1761617F-F79C-48E6-AF72-6078FFE2FE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2746" y="0"/>
            <a:ext cx="4629674" cy="3632745"/>
          </a:xfrm>
          <a:prstGeom prst="rect">
            <a:avLst/>
          </a:prstGeom>
        </p:spPr>
      </p:pic>
      <p:pic>
        <p:nvPicPr>
          <p:cNvPr id="9" name="Slika 8" descr="Slika na kojoj se prikazuje snimka zaslona&#10;&#10;Opis je automatski generiran">
            <a:extLst>
              <a:ext uri="{FF2B5EF4-FFF2-40B4-BE49-F238E27FC236}">
                <a16:creationId xmlns:a16="http://schemas.microsoft.com/office/drawing/2014/main" id="{5C6C394D-FA4B-4475-A12D-5EB208BAE5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992" y="3628574"/>
            <a:ext cx="11717385" cy="3229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905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2CC07-38F6-48B5-931F-2950FC45B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anchor="t">
            <a:normAutofit/>
          </a:bodyPr>
          <a:lstStyle/>
          <a:p>
            <a:r>
              <a:rPr lang="hr-HR" sz="5400" b="1" dirty="0">
                <a:solidFill>
                  <a:schemeClr val="tx1"/>
                </a:solidFill>
              </a:rPr>
              <a:t>Osnovni podaci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18664B-727E-4A8D-B8C1-E97B64229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2160590"/>
            <a:ext cx="5483769" cy="408781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r-HR" sz="3600" dirty="0"/>
              <a:t>Osnovana 1959.</a:t>
            </a:r>
          </a:p>
          <a:p>
            <a:pPr>
              <a:lnSpc>
                <a:spcPct val="150000"/>
              </a:lnSpc>
            </a:pPr>
            <a:r>
              <a:rPr lang="hr-HR" sz="3600" dirty="0"/>
              <a:t>Dobila ime po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r-HR" sz="3600" dirty="0"/>
              <a:t>Đuri Esteru, učitelju i komediografu iz 19. st.</a:t>
            </a:r>
          </a:p>
        </p:txBody>
      </p:sp>
      <p:pic>
        <p:nvPicPr>
          <p:cNvPr id="5" name="Picture 4" descr="A picture containing photo, mirror&#10;&#10;Description automatically generated">
            <a:extLst>
              <a:ext uri="{FF2B5EF4-FFF2-40B4-BE49-F238E27FC236}">
                <a16:creationId xmlns:a16="http://schemas.microsoft.com/office/drawing/2014/main" id="{843F62A0-1310-4E92-A522-A1AEFDEB2C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9462" y="3429000"/>
            <a:ext cx="2270865" cy="31539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52C048-CFDD-4523-A154-0C315CE753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526" t="33413" r="41831" b="37097"/>
          <a:stretch/>
        </p:blipFill>
        <p:spPr>
          <a:xfrm>
            <a:off x="6497722" y="188258"/>
            <a:ext cx="2868219" cy="2835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295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3B8DDA8B-5139-4E93-8F1D-6786152D82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992" y="384961"/>
            <a:ext cx="4170025" cy="896190"/>
          </a:xfrm>
          <a:prstGeom prst="rect">
            <a:avLst/>
          </a:prstGeom>
        </p:spPr>
      </p:pic>
      <p:sp>
        <p:nvSpPr>
          <p:cNvPr id="5" name="Pravokutnik 4">
            <a:extLst>
              <a:ext uri="{FF2B5EF4-FFF2-40B4-BE49-F238E27FC236}">
                <a16:creationId xmlns:a16="http://schemas.microsoft.com/office/drawing/2014/main" id="{F62E1D3B-5B1E-430B-A69A-71F3FEE18A1B}"/>
              </a:ext>
            </a:extLst>
          </p:cNvPr>
          <p:cNvSpPr/>
          <p:nvPr/>
        </p:nvSpPr>
        <p:spPr>
          <a:xfrm>
            <a:off x="10275901" y="186725"/>
            <a:ext cx="11095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3600" b="1" dirty="0">
                <a:solidFill>
                  <a:prstClr val="black"/>
                </a:solidFill>
                <a:ea typeface="+mj-ea"/>
                <a:cs typeface="+mj-cs"/>
              </a:rPr>
              <a:t>Saša</a:t>
            </a:r>
            <a:endParaRPr lang="hr-HR" dirty="0"/>
          </a:p>
        </p:txBody>
      </p:sp>
      <p:pic>
        <p:nvPicPr>
          <p:cNvPr id="6" name="Slika 5" descr="Slika na kojoj se prikazuje snimka zaslona&#10;&#10;Opis je automatski generiran">
            <a:extLst>
              <a:ext uri="{FF2B5EF4-FFF2-40B4-BE49-F238E27FC236}">
                <a16:creationId xmlns:a16="http://schemas.microsoft.com/office/drawing/2014/main" id="{DDE98F42-C5E6-4871-A889-98C30C8FF5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607" y="1408239"/>
            <a:ext cx="5868219" cy="4286848"/>
          </a:xfrm>
          <a:prstGeom prst="rect">
            <a:avLst/>
          </a:prstGeom>
        </p:spPr>
      </p:pic>
      <p:pic>
        <p:nvPicPr>
          <p:cNvPr id="8" name="Slika 7" descr="Slika na kojoj se prikazuje snimka zaslona&#10;&#10;Opis je automatski generiran">
            <a:extLst>
              <a:ext uri="{FF2B5EF4-FFF2-40B4-BE49-F238E27FC236}">
                <a16:creationId xmlns:a16="http://schemas.microsoft.com/office/drawing/2014/main" id="{D7E7FC20-0980-4757-B02E-455E18DBFC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4837" b="11102"/>
          <a:stretch/>
        </p:blipFill>
        <p:spPr>
          <a:xfrm>
            <a:off x="5759228" y="1712864"/>
            <a:ext cx="6225955" cy="373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458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DE88DEBF-7893-45A1-B5CC-21A3B4D457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8351" y="3437369"/>
            <a:ext cx="3718882" cy="3164098"/>
          </a:xfrm>
          <a:prstGeom prst="rect">
            <a:avLst/>
          </a:prstGeom>
        </p:spPr>
      </p:pic>
      <p:pic>
        <p:nvPicPr>
          <p:cNvPr id="6" name="Slika 5" descr="Slika na kojoj se prikazuje tekst, znak, sat&#10;&#10;Opis je automatski generiran">
            <a:extLst>
              <a:ext uri="{FF2B5EF4-FFF2-40B4-BE49-F238E27FC236}">
                <a16:creationId xmlns:a16="http://schemas.microsoft.com/office/drawing/2014/main" id="{499B6C81-90CB-4B2F-B4A1-4411CDFA1B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4365" y="3180837"/>
            <a:ext cx="3801005" cy="3677163"/>
          </a:xfrm>
          <a:prstGeom prst="rect">
            <a:avLst/>
          </a:prstGeom>
        </p:spPr>
      </p:pic>
      <p:sp>
        <p:nvSpPr>
          <p:cNvPr id="7" name="Pravokutnik 6">
            <a:extLst>
              <a:ext uri="{FF2B5EF4-FFF2-40B4-BE49-F238E27FC236}">
                <a16:creationId xmlns:a16="http://schemas.microsoft.com/office/drawing/2014/main" id="{5E9D0AFD-9CC1-4A9B-B1FC-BD31C975623F}"/>
              </a:ext>
            </a:extLst>
          </p:cNvPr>
          <p:cNvSpPr/>
          <p:nvPr/>
        </p:nvSpPr>
        <p:spPr>
          <a:xfrm>
            <a:off x="1817648" y="1230363"/>
            <a:ext cx="66238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4800" b="1" dirty="0"/>
              <a:t>Hvala Vam na pažnji!</a:t>
            </a:r>
            <a:endParaRPr lang="hr-HR" sz="4800" dirty="0"/>
          </a:p>
        </p:txBody>
      </p:sp>
    </p:spTree>
    <p:extLst>
      <p:ext uri="{BB962C8B-B14F-4D97-AF65-F5344CB8AC3E}">
        <p14:creationId xmlns:p14="http://schemas.microsoft.com/office/powerpoint/2010/main" val="2902685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655AE6B0-AC9E-4167-806F-E9DB135FC4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535B5D-7614-426B-994B-273B46EDE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32" y="1378252"/>
            <a:ext cx="3547581" cy="4093028"/>
          </a:xfrm>
        </p:spPr>
        <p:txBody>
          <a:bodyPr anchor="ctr">
            <a:normAutofit/>
          </a:bodyPr>
          <a:lstStyle/>
          <a:p>
            <a:pPr algn="ctr"/>
            <a:r>
              <a:rPr lang="hr-HR" sz="5400" b="1" dirty="0">
                <a:solidFill>
                  <a:schemeClr val="tx1"/>
                </a:solidFill>
              </a:rPr>
              <a:t>Osnovni podaci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523416A-383B-4FDC-B4C9-D8EDDFE9C0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29267" y="-8467"/>
            <a:ext cx="4766733" cy="6866467"/>
            <a:chOff x="7425267" y="-8467"/>
            <a:chExt cx="4766733" cy="6866467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CB0D29D5-3F7C-4197-821B-6D60A66CC0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BFBFBF">
                  <a:alpha val="75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347FB49A-3541-428A-AADE-682A3C5056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BFBFBF">
                  <a:alpha val="8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Rectangle 23">
              <a:extLst>
                <a:ext uri="{FF2B5EF4-FFF2-40B4-BE49-F238E27FC236}">
                  <a16:creationId xmlns:a16="http://schemas.microsoft.com/office/drawing/2014/main" id="{D96F53DC-08F1-42C6-B558-B83D54B276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7" name="Rectangle 25">
              <a:extLst>
                <a:ext uri="{FF2B5EF4-FFF2-40B4-BE49-F238E27FC236}">
                  <a16:creationId xmlns:a16="http://schemas.microsoft.com/office/drawing/2014/main" id="{AFE48CAF-A51C-463F-A570-ED99439A5C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8" name="Isosceles Triangle 57">
              <a:extLst>
                <a:ext uri="{FF2B5EF4-FFF2-40B4-BE49-F238E27FC236}">
                  <a16:creationId xmlns:a16="http://schemas.microsoft.com/office/drawing/2014/main" id="{01F0C48B-50FF-4351-8207-16D0960483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9" name="Rectangle 27">
              <a:extLst>
                <a:ext uri="{FF2B5EF4-FFF2-40B4-BE49-F238E27FC236}">
                  <a16:creationId xmlns:a16="http://schemas.microsoft.com/office/drawing/2014/main" id="{300384B6-5ED6-4F91-A548-B706D83751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0" name="Rectangle 28">
              <a:extLst>
                <a:ext uri="{FF2B5EF4-FFF2-40B4-BE49-F238E27FC236}">
                  <a16:creationId xmlns:a16="http://schemas.microsoft.com/office/drawing/2014/main" id="{337AFFAE-C182-463C-9459-8AB3C69D9A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Rectangle 29">
              <a:extLst>
                <a:ext uri="{FF2B5EF4-FFF2-40B4-BE49-F238E27FC236}">
                  <a16:creationId xmlns:a16="http://schemas.microsoft.com/office/drawing/2014/main" id="{510ACF17-C3F0-42BF-BDEB-D079277121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Isosceles Triangle 61">
              <a:extLst>
                <a:ext uri="{FF2B5EF4-FFF2-40B4-BE49-F238E27FC236}">
                  <a16:creationId xmlns:a16="http://schemas.microsoft.com/office/drawing/2014/main" id="{E804EFD0-B84E-476F-9FC6-6C4A42EA00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64" name="Rectangle 63">
            <a:extLst>
              <a:ext uri="{FF2B5EF4-FFF2-40B4-BE49-F238E27FC236}">
                <a16:creationId xmlns:a16="http://schemas.microsoft.com/office/drawing/2014/main" id="{87BD1F4E-A66D-4C06-86DA-8D56CA7A3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77719" y="0"/>
            <a:ext cx="621428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8" name="Content Placeholder 2">
            <a:extLst>
              <a:ext uri="{FF2B5EF4-FFF2-40B4-BE49-F238E27FC236}">
                <a16:creationId xmlns:a16="http://schemas.microsoft.com/office/drawing/2014/main" id="{6B545D41-A0F7-4FB2-A87B-1E210326748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17557669"/>
              </p:ext>
            </p:extLst>
          </p:nvPr>
        </p:nvGraphicFramePr>
        <p:xfrm>
          <a:off x="4916553" y="944563"/>
          <a:ext cx="6628804" cy="49795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76419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11313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3290979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2568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534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33425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5592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2758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A5EC319D-0FEA-4B95-A3EA-01E35672C9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97631" y="-8467"/>
            <a:ext cx="5994369" cy="6866467"/>
          </a:xfrm>
          <a:custGeom>
            <a:avLst/>
            <a:gdLst>
              <a:gd name="connsiteX0" fmla="*/ 0 w 5994369"/>
              <a:gd name="connsiteY0" fmla="*/ 0 h 6866467"/>
              <a:gd name="connsiteX1" fmla="*/ 1249825 w 5994369"/>
              <a:gd name="connsiteY1" fmla="*/ 0 h 6866467"/>
              <a:gd name="connsiteX2" fmla="*/ 1249825 w 5994369"/>
              <a:gd name="connsiteY2" fmla="*/ 8467 h 6866467"/>
              <a:gd name="connsiteX3" fmla="*/ 5994369 w 5994369"/>
              <a:gd name="connsiteY3" fmla="*/ 8467 h 6866467"/>
              <a:gd name="connsiteX4" fmla="*/ 5994369 w 5994369"/>
              <a:gd name="connsiteY4" fmla="*/ 6866467 h 6866467"/>
              <a:gd name="connsiteX5" fmla="*/ 1249825 w 5994369"/>
              <a:gd name="connsiteY5" fmla="*/ 6866467 h 6866467"/>
              <a:gd name="connsiteX6" fmla="*/ 1109382 w 5994369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94369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5994369" y="8467"/>
                </a:lnTo>
                <a:lnTo>
                  <a:pt x="5994369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1FC55C-FB1A-4776-A604-6CCF00DE3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46" y="30498"/>
            <a:ext cx="4954278" cy="1844553"/>
          </a:xfrm>
        </p:spPr>
        <p:txBody>
          <a:bodyPr anchor="ctr">
            <a:normAutofit/>
          </a:bodyPr>
          <a:lstStyle/>
          <a:p>
            <a:r>
              <a:rPr lang="hr-HR" sz="4400" b="1" dirty="0">
                <a:solidFill>
                  <a:schemeClr val="tx1"/>
                </a:solidFill>
              </a:rPr>
              <a:t>Logo i moto škole</a:t>
            </a:r>
          </a:p>
        </p:txBody>
      </p:sp>
      <p:pic>
        <p:nvPicPr>
          <p:cNvPr id="4" name="Picture 6" descr="imagesCAA4SKVM">
            <a:extLst>
              <a:ext uri="{FF2B5EF4-FFF2-40B4-BE49-F238E27FC236}">
                <a16:creationId xmlns:a16="http://schemas.microsoft.com/office/drawing/2014/main" id="{E8A35EDB-B98E-4F86-92CA-1675733C74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2757" y="1825741"/>
            <a:ext cx="3376056" cy="3376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Content Placeholder 7" descr="A close up of a sign&#10;&#10;Description automatically generated">
            <a:extLst>
              <a:ext uri="{FF2B5EF4-FFF2-40B4-BE49-F238E27FC236}">
                <a16:creationId xmlns:a16="http://schemas.microsoft.com/office/drawing/2014/main" id="{323A808E-8AA4-4C9B-BAC3-FED9F8652D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538600" y="943067"/>
            <a:ext cx="6389281" cy="5293599"/>
          </a:xfrm>
        </p:spPr>
      </p:pic>
    </p:spTree>
    <p:extLst>
      <p:ext uri="{BB962C8B-B14F-4D97-AF65-F5344CB8AC3E}">
        <p14:creationId xmlns:p14="http://schemas.microsoft.com/office/powerpoint/2010/main" val="2558075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35B5D-7614-426B-994B-273B46EDE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481" y="1382486"/>
            <a:ext cx="3547581" cy="4093028"/>
          </a:xfrm>
        </p:spPr>
        <p:txBody>
          <a:bodyPr anchor="ctr">
            <a:normAutofit/>
          </a:bodyPr>
          <a:lstStyle/>
          <a:p>
            <a:r>
              <a:rPr lang="hr-HR" sz="5400" b="1" dirty="0">
                <a:solidFill>
                  <a:schemeClr val="tx1"/>
                </a:solidFill>
              </a:rPr>
              <a:t>Izborna nastava</a:t>
            </a:r>
          </a:p>
        </p:txBody>
      </p:sp>
      <p:graphicFrame>
        <p:nvGraphicFramePr>
          <p:cNvPr id="28" name="Content Placeholder 2">
            <a:extLst>
              <a:ext uri="{FF2B5EF4-FFF2-40B4-BE49-F238E27FC236}">
                <a16:creationId xmlns:a16="http://schemas.microsoft.com/office/drawing/2014/main" id="{6B545D41-A0F7-4FB2-A87B-1E210326748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21740033"/>
              </p:ext>
            </p:extLst>
          </p:nvPr>
        </p:nvGraphicFramePr>
        <p:xfrm>
          <a:off x="3895621" y="939209"/>
          <a:ext cx="6628804" cy="49795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48445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7C9E95-2D54-419C-A839-11DB01B214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7352" y="533722"/>
            <a:ext cx="8975324" cy="1573946"/>
          </a:xfrm>
        </p:spPr>
        <p:txBody>
          <a:bodyPr/>
          <a:lstStyle/>
          <a:p>
            <a:pPr algn="ctr"/>
            <a:r>
              <a:rPr lang="hr-HR" sz="4400" b="1" dirty="0">
                <a:solidFill>
                  <a:schemeClr val="tx1"/>
                </a:solidFill>
              </a:rPr>
              <a:t>53 grupe </a:t>
            </a:r>
          </a:p>
          <a:p>
            <a:pPr algn="ctr"/>
            <a:r>
              <a:rPr lang="hr-HR" sz="4400" b="1" dirty="0">
                <a:solidFill>
                  <a:schemeClr val="tx1"/>
                </a:solidFill>
              </a:rPr>
              <a:t>izvannastavnih aktivnosti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410ED60-BA2B-4C91-A7D9-B9A8D1EF81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2049" y="3112736"/>
            <a:ext cx="5155805" cy="576262"/>
          </a:xfrm>
        </p:spPr>
        <p:txBody>
          <a:bodyPr/>
          <a:lstStyle/>
          <a:p>
            <a:pPr algn="ctr"/>
            <a:r>
              <a:rPr lang="hr-HR" sz="3200" dirty="0">
                <a:solidFill>
                  <a:srgbClr val="92D050"/>
                </a:solidFill>
              </a:rPr>
              <a:t>Učenička zadruga Đurđica</a:t>
            </a:r>
          </a:p>
        </p:txBody>
      </p:sp>
      <p:pic>
        <p:nvPicPr>
          <p:cNvPr id="11" name="Content Placeholder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5657707C-8306-46DB-A3A1-C30DBCC09A74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5463908" y="4022142"/>
            <a:ext cx="4186237" cy="1053370"/>
          </a:xfrm>
        </p:spPr>
      </p:pic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1D73D511-5DE8-4C65-B03D-00969F2701DD}"/>
              </a:ext>
            </a:extLst>
          </p:cNvPr>
          <p:cNvSpPr txBox="1">
            <a:spLocks/>
          </p:cNvSpPr>
          <p:nvPr/>
        </p:nvSpPr>
        <p:spPr>
          <a:xfrm>
            <a:off x="5141644" y="905522"/>
            <a:ext cx="4304197" cy="34999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hr-HR" dirty="0"/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F62E6430-A6CE-4088-B512-DEEBFCC30101}"/>
              </a:ext>
            </a:extLst>
          </p:cNvPr>
          <p:cNvSpPr/>
          <p:nvPr/>
        </p:nvSpPr>
        <p:spPr>
          <a:xfrm>
            <a:off x="4674287" y="2138392"/>
            <a:ext cx="609399" cy="78844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F23BBC1A-D7E1-44C0-9342-298B11A6C38D}"/>
              </a:ext>
            </a:extLst>
          </p:cNvPr>
          <p:cNvSpPr txBox="1">
            <a:spLocks/>
          </p:cNvSpPr>
          <p:nvPr/>
        </p:nvSpPr>
        <p:spPr>
          <a:xfrm>
            <a:off x="5463908" y="3118580"/>
            <a:ext cx="4449290" cy="5762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r-HR" sz="3200" dirty="0">
                <a:solidFill>
                  <a:srgbClr val="92D050"/>
                </a:solidFill>
              </a:rPr>
              <a:t>Elektronički školski list</a:t>
            </a:r>
          </a:p>
        </p:txBody>
      </p:sp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91D45A28-4815-4EE3-9910-6CE132F7E8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5112" y="3850344"/>
            <a:ext cx="2684429" cy="240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517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E446A-1FB0-4D0F-AE0B-28CE6441F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r-HR" sz="5400" b="1" dirty="0">
                <a:solidFill>
                  <a:schemeClr val="tx1"/>
                </a:solidFill>
              </a:rPr>
              <a:t>Projekti</a:t>
            </a:r>
          </a:p>
        </p:txBody>
      </p:sp>
      <p:pic>
        <p:nvPicPr>
          <p:cNvPr id="5" name="Content Placeholder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AF3ECF6F-D47B-4C8A-9C56-A459FEB4E5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81712" y="2258569"/>
            <a:ext cx="4430243" cy="1021066"/>
          </a:xfrm>
        </p:spPr>
      </p:pic>
      <p:pic>
        <p:nvPicPr>
          <p:cNvPr id="7" name="Picture 6" descr="A picture containing drawing, table, room&#10;&#10;Description automatically generated">
            <a:extLst>
              <a:ext uri="{FF2B5EF4-FFF2-40B4-BE49-F238E27FC236}">
                <a16:creationId xmlns:a16="http://schemas.microsoft.com/office/drawing/2014/main" id="{E38343CC-DCD5-4ADA-9FC2-9FCF7CEEF0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3588" y="3842688"/>
            <a:ext cx="3020397" cy="2169825"/>
          </a:xfrm>
          <a:prstGeom prst="rect">
            <a:avLst/>
          </a:prstGeom>
        </p:spPr>
      </p:pic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8F57AA99-838E-4621-8185-28610EA72E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919" t="6725" r="14451" b="7896"/>
          <a:stretch/>
        </p:blipFill>
        <p:spPr>
          <a:xfrm>
            <a:off x="168675" y="1246699"/>
            <a:ext cx="3311372" cy="3783077"/>
          </a:xfrm>
          <a:prstGeom prst="rect">
            <a:avLst/>
          </a:prstGeom>
        </p:spPr>
      </p:pic>
      <p:pic>
        <p:nvPicPr>
          <p:cNvPr id="9" name="Picture 8" descr="A picture containing food&#10;&#10;Description automatically generated">
            <a:extLst>
              <a:ext uri="{FF2B5EF4-FFF2-40B4-BE49-F238E27FC236}">
                <a16:creationId xmlns:a16="http://schemas.microsoft.com/office/drawing/2014/main" id="{3240C5D9-8E80-4467-A678-7DFD1644DD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7313" y="4927600"/>
            <a:ext cx="3020397" cy="1700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196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E446A-1FB0-4D0F-AE0B-28CE6441F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r-HR" sz="5400" b="1" dirty="0">
                <a:solidFill>
                  <a:schemeClr val="tx1"/>
                </a:solidFill>
              </a:rPr>
              <a:t>Projekti</a:t>
            </a:r>
          </a:p>
        </p:txBody>
      </p:sp>
      <p:pic>
        <p:nvPicPr>
          <p:cNvPr id="8" name="Picture 7" descr="A picture containing drawing, sign&#10;&#10;Description automatically generated">
            <a:extLst>
              <a:ext uri="{FF2B5EF4-FFF2-40B4-BE49-F238E27FC236}">
                <a16:creationId xmlns:a16="http://schemas.microsoft.com/office/drawing/2014/main" id="{EB65348D-00EB-4C92-B356-D070E81056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0733" y="1718019"/>
            <a:ext cx="1295581" cy="581106"/>
          </a:xfrm>
          <a:prstGeom prst="rect">
            <a:avLst/>
          </a:prstGeom>
        </p:spPr>
      </p:pic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B7A03524-B7FD-4368-99E6-A0845D954F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334" y="1534278"/>
            <a:ext cx="2419688" cy="2457793"/>
          </a:xfrm>
          <a:prstGeom prst="rect">
            <a:avLst/>
          </a:prstGeom>
        </p:spPr>
      </p:pic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D1138B65-6458-4830-BF76-321E932394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334" y="4128940"/>
            <a:ext cx="8242300" cy="1943100"/>
          </a:xfrm>
          <a:prstGeom prst="rect">
            <a:avLst/>
          </a:prstGeom>
        </p:spPr>
      </p:pic>
      <p:pic>
        <p:nvPicPr>
          <p:cNvPr id="16" name="Picture 15" descr="A close up of an umbrella&#10;&#10;Description automatically generated">
            <a:extLst>
              <a:ext uri="{FF2B5EF4-FFF2-40B4-BE49-F238E27FC236}">
                <a16:creationId xmlns:a16="http://schemas.microsoft.com/office/drawing/2014/main" id="{7708B53E-23EA-4DFD-83AA-7A12721D0B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0733" y="2518102"/>
            <a:ext cx="1688762" cy="1542403"/>
          </a:xfrm>
          <a:prstGeom prst="rect">
            <a:avLst/>
          </a:prstGeom>
        </p:spPr>
      </p:pic>
      <p:pic>
        <p:nvPicPr>
          <p:cNvPr id="18" name="Picture 17" descr="A picture containing plant, standing, black, sign&#10;&#10;Description automatically generated">
            <a:extLst>
              <a:ext uri="{FF2B5EF4-FFF2-40B4-BE49-F238E27FC236}">
                <a16:creationId xmlns:a16="http://schemas.microsoft.com/office/drawing/2014/main" id="{6464C2FC-623E-49B7-A23F-AC5C475A60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36237" y="1718019"/>
            <a:ext cx="3756179" cy="19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661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</TotalTime>
  <Words>393</Words>
  <Application>Microsoft Office PowerPoint</Application>
  <PresentationFormat>Široki zaslon</PresentationFormat>
  <Paragraphs>56</Paragraphs>
  <Slides>31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31</vt:i4>
      </vt:variant>
    </vt:vector>
  </HeadingPairs>
  <TitlesOfParts>
    <vt:vector size="36" baseType="lpstr">
      <vt:lpstr>Arial</vt:lpstr>
      <vt:lpstr>Arial Black</vt:lpstr>
      <vt:lpstr>Trebuchet MS</vt:lpstr>
      <vt:lpstr>Wingdings 3</vt:lpstr>
      <vt:lpstr>Facet</vt:lpstr>
      <vt:lpstr>PowerPoint prezentacija</vt:lpstr>
      <vt:lpstr>Osnovna škola „Đuro Ester” Koprivnica</vt:lpstr>
      <vt:lpstr>Osnovni podaci</vt:lpstr>
      <vt:lpstr>Osnovni podaci</vt:lpstr>
      <vt:lpstr>Logo i moto škole</vt:lpstr>
      <vt:lpstr>Izborna nastava</vt:lpstr>
      <vt:lpstr>PowerPoint prezentacija</vt:lpstr>
      <vt:lpstr>Projekti</vt:lpstr>
      <vt:lpstr>Projekti</vt:lpstr>
      <vt:lpstr>Projekti</vt:lpstr>
      <vt:lpstr>C – projekt 5.c i 6.c</vt:lpstr>
      <vt:lpstr>Početkom rujna 2018. godine oformljena je grupa učenika 5.c i 6. c razreda na Office 365 komunikacijskom alatu Yammer. </vt:lpstr>
      <vt:lpstr>Uz pomoć alata Learning Apps učenici su se na zabavan način upoznavali kroz igru.</vt:lpstr>
      <vt:lpstr>U prosincu 2018. godine dogovoreno je druženje razreda i snimanje spota za Božićnu priredbu u gradu Koprivnici.</vt:lpstr>
      <vt:lpstr>Na temelju naših susreta rodila se i ideja o snimanju radioigre u suradnji Dramske grupe 5.c razreda i IKT grupe 6.c razreda. </vt:lpstr>
      <vt:lpstr>Zajednički odlazak već navedenih grupa u Zagreb povodom dana zaštite potrošača gdje smo posjetili Tehnički muzej odjel Nikole Tesle i Akademiju dramske umjetnosti te slušali o sigurnom korištenju interneta. </vt:lpstr>
      <vt:lpstr>Priprema za zajednički odlazak u kazalište 5.c i 6.c razreda „Kazalište što, kako i zašto uopće?“ </vt:lpstr>
      <vt:lpstr>„Kazalište što, kako i zašto uopće?“ Loomen</vt:lpstr>
      <vt:lpstr>Priprema materijala za film o 60. godina OŠ „Đuro Ester“ Koprivnica.</vt:lpstr>
      <vt:lpstr>Učenici koriste  portal Loomen  za online učenje  i međusobno si  pomažu u usvajanju  novih vještina i  sadržaja.</vt:lpstr>
      <vt:lpstr>Međunarodni dječji festival u Šibeniku gdje su mentori vodili radionice, a učenici su sudjelovali u različitim radionicama, pisali blogove i stvarali video materijale…</vt:lpstr>
      <vt:lpstr>Zadaci za polaznike bili na Loomenu!</vt:lpstr>
      <vt:lpstr>Nastavak slijedi… 2019./2020.</vt:lpstr>
      <vt:lpstr>PowerPoint prezentacija</vt:lpstr>
      <vt:lpstr>Teams</vt:lpstr>
      <vt:lpstr>Martina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Osnovna škola „Đuro Ester” Koprivnica</dc:title>
  <dc:creator>Matija Knez</dc:creator>
  <cp:lastModifiedBy>Saša Špoljarić</cp:lastModifiedBy>
  <cp:revision>19</cp:revision>
  <dcterms:created xsi:type="dcterms:W3CDTF">2019-10-28T07:57:18Z</dcterms:created>
  <dcterms:modified xsi:type="dcterms:W3CDTF">2019-10-31T22:31:31Z</dcterms:modified>
</cp:coreProperties>
</file>