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4" r:id="rId4"/>
    <p:sldId id="275" r:id="rId5"/>
    <p:sldId id="276" r:id="rId6"/>
    <p:sldId id="270" r:id="rId7"/>
    <p:sldId id="272" r:id="rId8"/>
    <p:sldId id="277" r:id="rId9"/>
    <p:sldId id="261" r:id="rId10"/>
    <p:sldId id="278" r:id="rId11"/>
    <p:sldId id="264" r:id="rId12"/>
    <p:sldId id="279" r:id="rId13"/>
    <p:sldId id="262" r:id="rId14"/>
    <p:sldId id="280" r:id="rId15"/>
    <p:sldId id="263" r:id="rId16"/>
    <p:sldId id="281" r:id="rId17"/>
    <p:sldId id="267" r:id="rId18"/>
    <p:sldId id="282" r:id="rId19"/>
    <p:sldId id="265" r:id="rId20"/>
    <p:sldId id="283" r:id="rId21"/>
    <p:sldId id="266" r:id="rId22"/>
    <p:sldId id="268" r:id="rId23"/>
    <p:sldId id="296" r:id="rId24"/>
    <p:sldId id="285" r:id="rId25"/>
    <p:sldId id="295" r:id="rId26"/>
    <p:sldId id="289" r:id="rId27"/>
    <p:sldId id="288" r:id="rId28"/>
    <p:sldId id="287" r:id="rId29"/>
    <p:sldId id="290" r:id="rId30"/>
    <p:sldId id="291" r:id="rId31"/>
    <p:sldId id="292" r:id="rId32"/>
    <p:sldId id="293" r:id="rId33"/>
    <p:sldId id="294" r:id="rId3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AA747-AA47-4DA8-8F09-8AE8CB95F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DC051CE-5973-450F-A2C1-17371039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C3EA39A-7666-4F68-91E1-1FEF69D2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D80881-1C19-4D81-973F-DEA1E9D7B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940EC04-7CCE-41E0-A268-024F176A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691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CF92FE-3B86-41D7-8DC6-DB2424C40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430266F-C37D-4FDC-A2E0-54A4EA50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FF0BF4-9524-49DA-9DA1-4F5C5F94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6B0AAE1-9477-40A0-8EEC-2391C077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E5C70AF-5B68-448F-896E-A1B733D8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6587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73A41D7-7466-40BC-9F83-EA2FAB757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ADF70E3-819A-43E8-807E-7D8E9D645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766BD7C-8A28-4A59-9BEC-6A0836D5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F5700BF-DBE0-4AFF-A136-7AD57C72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0BE77B-4C1D-45AA-80D6-87589A3A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760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75ADDD-DBA0-4C29-85B6-A05B0BEDB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E37AC5-9E14-4CDD-8C0F-E1D5A2EF9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A6940F4-E7FF-4C42-8DA5-C382F4CE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982E030-1B56-4295-AA69-F745EEDC9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0364BDD-826D-4D4C-B396-2DDD968F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1556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369EC4-0435-4D09-99E1-154A10F0A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5DD066F-C330-4F4C-85B6-F5F2C4FF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559C72-1963-4727-9B4D-9D14537B6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BAB0E77-9E51-4078-B856-EA2563B5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55D635C-9A79-483F-B0F8-C35D3001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505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A79B01-A52C-4C6A-B7EE-C69245258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AB80E8-470D-4A85-9D06-2357AAA30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18C40CE-EF8B-4B04-BAD9-5D73ED2BF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1E090F5-1C34-4596-BF39-BFC8BAE0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E11E76B-E38B-40D1-966E-37D0538F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D2716A-D55E-475C-949D-77AE6A7E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822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305B29-73B7-46BD-864B-9604F399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0357BAF-05D2-427A-83DA-98F36724B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ADE0EB4-138F-44FD-B4DA-34BA0FE1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DDEFF27-98D2-44BD-A0C9-ABDCCC5F54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4A1DE9E-48D1-4066-A5BD-62BFBBFC1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264B975-CA01-42B4-BBF7-7EAD43725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A4795BB-CCED-4742-B9F5-85A82160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8E70997-D284-4AD8-B524-832C93DB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402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ED171F-E551-4AA9-97F7-788AD5DA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6CD0CD-4689-4F33-9413-8B712D55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0C1AA0F-679E-4873-8829-95D1D11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ACC95E2-9DE2-4DD7-8DEA-DFEC61DA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3138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1C107E5-3652-46D4-AAC6-8D8D3B11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3771965-9978-4A5E-9288-A291B5E2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FBF288A-1217-4E98-A5C7-E3A51AA7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0736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DE3194-E0AA-4FF2-B07A-F9E7F567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71D7AE7-1D16-4DAE-B222-1396A45D9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48ED4E-FD64-4ECE-BC16-9E53DCAEC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1B8CF0E-4A1E-4B97-AABD-4206F57C4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EEAFF3E-1665-40D7-9E6E-09A242BE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4C9B9C7-F254-4A56-9807-F09D1D8C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675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78BBFB-D6B7-4B86-AFA2-5DFE3DBA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161FECA6-B1A5-4DE5-B1AB-7EB349CB5C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3C3DA03-2F7D-4858-809C-BCA661539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806FFBB-78BD-4878-9584-9882B259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6CB63F9-BF63-4531-AC70-F70E9457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54A182C-DD82-499A-BE64-EEB510D2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1545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27BC11F-A7EE-44FD-8EAB-8C67307F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DFDC9AB-CF7C-4088-9CEC-6336FAACA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6251DD-8403-4594-89FB-2932B9CAF6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3440F-2517-430A-8CAD-F504E88C97CC}" type="datetimeFigureOut">
              <a:rPr lang="hr-HR" smtClean="0"/>
              <a:t>29.10.2019.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F76CA2-2B5D-4148-85AC-CE50FEB3F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FA9DD55-8A9B-4241-B650-C9F105A6F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71135-F6A4-4A42-8A0A-D4411B35F1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936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6AD0FA-8063-4AF2-8B55-58732075B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171" y="1219201"/>
            <a:ext cx="8825658" cy="2382838"/>
          </a:xfrm>
        </p:spPr>
        <p:txBody>
          <a:bodyPr/>
          <a:lstStyle/>
          <a:p>
            <a:pPr algn="ctr"/>
            <a:r>
              <a:rPr lang="hr-HR" dirty="0"/>
              <a:t>Od pećine do samoodržive pametne kuće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F06BE11-6943-44EA-BE77-26D2DBEED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06472"/>
            <a:ext cx="9144000" cy="1186938"/>
          </a:xfrm>
        </p:spPr>
        <p:txBody>
          <a:bodyPr/>
          <a:lstStyle/>
          <a:p>
            <a:pPr algn="r"/>
            <a:r>
              <a:rPr lang="hr-HR" dirty="0"/>
              <a:t>Ivana Mažar Marušić, prof.</a:t>
            </a:r>
          </a:p>
          <a:p>
            <a:pPr algn="r"/>
            <a:r>
              <a:rPr lang="hr-HR" dirty="0"/>
              <a:t>mr.sc. Renata Bradvica, prof.</a:t>
            </a:r>
          </a:p>
        </p:txBody>
      </p:sp>
    </p:spTree>
    <p:extLst>
      <p:ext uri="{BB962C8B-B14F-4D97-AF65-F5344CB8AC3E}">
        <p14:creationId xmlns:p14="http://schemas.microsoft.com/office/powerpoint/2010/main" val="3372240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2087E8-854F-43CA-B6DA-C17628F7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767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1A16C3-CE7C-4187-AF51-64398CB09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Kemijom: </a:t>
            </a:r>
          </a:p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Završni zaštitni premazi i njihova učinkovitost, </a:t>
            </a:r>
            <a:r>
              <a:rPr lang="hr-HR" dirty="0" err="1">
                <a:latin typeface="Segoe UI" panose="020B0502040204020203" pitchFamily="34" charset="0"/>
                <a:ea typeface="Calibri" panose="020F0502020204030204" pitchFamily="34" charset="0"/>
              </a:rPr>
              <a:t>nano</a:t>
            </a: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 premazi (odbijanje čestica vode)</a:t>
            </a:r>
          </a:p>
          <a:p>
            <a:r>
              <a:rPr lang="hr-HR" dirty="0"/>
              <a:t>Nano površina sastoji se od </a:t>
            </a:r>
            <a:r>
              <a:rPr lang="hr-HR" dirty="0" err="1"/>
              <a:t>nano</a:t>
            </a:r>
            <a:r>
              <a:rPr lang="hr-HR" dirty="0"/>
              <a:t> čestica s komponentama koje se povezuju s površinom i drugim komponentama dajući željeni učinak.</a:t>
            </a:r>
          </a:p>
          <a:p>
            <a:r>
              <a:rPr lang="hr-HR" dirty="0"/>
              <a:t> Navedena organizacija čestica daje staklasti sloj koji s površinom čine homogenu vezu pružajući izuzetnu trajnost. </a:t>
            </a:r>
          </a:p>
          <a:p>
            <a:r>
              <a:rPr lang="hr-HR" dirty="0"/>
              <a:t>Upravo tu trajnost i hidroizolaciju na površini čini </a:t>
            </a:r>
            <a:r>
              <a:rPr lang="hr-HR" dirty="0" err="1"/>
              <a:t>nano</a:t>
            </a:r>
            <a:r>
              <a:rPr lang="hr-HR" dirty="0"/>
              <a:t> premaz.</a:t>
            </a: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90285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759A85-667F-4E1C-8B16-5C1987A2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728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9686B66-F2DE-461B-86C6-0B5909D85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05" y="1394848"/>
            <a:ext cx="11088689" cy="5225511"/>
          </a:xfrm>
        </p:spPr>
        <p:txBody>
          <a:bodyPr>
            <a:normAutofit fontScale="32500" lnSpcReduction="20000"/>
          </a:bodyPr>
          <a:lstStyle/>
          <a:p>
            <a:r>
              <a:rPr lang="hr-HR" sz="6200" dirty="0">
                <a:latin typeface="Segoe UI" panose="020B0502040204020203" pitchFamily="34" charset="0"/>
                <a:cs typeface="Segoe UI" panose="020B0502040204020203" pitchFamily="34" charset="0"/>
              </a:rPr>
              <a:t>Kemija, ishodi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A.7.3. Kritički razmatra upotrebu tvari i njihov utjecaj na čovjekovo zdravlje i okoliš.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B.7.1. Analizira fizikalne i kemijske promjene.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KEM OŠ D.7.1. Povezuje rezultate i zaključke istraživanja s konceptualnim spoznajama.</a:t>
            </a:r>
            <a:endParaRPr lang="hr-HR" sz="62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KEM OŠ D.7.2. Primjenjuje matematička znanja i vještine.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A.8.2. Povezuje građu tvari s njihovim svojstvima.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A.8.3. Kritički razmatra upotrebu tvari i njihov utjecaj na čovjekovo zdravlje i okoliš.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C.8.2. Procjenjuje učinkovitost i utjecaj različitih izvora energije na okoliš.</a:t>
            </a: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KEM OŠ D.8.1. Povezuje rezultate i zaključke istraživanja s konceptualnim spoznajama.</a:t>
            </a:r>
            <a:endParaRPr lang="hr-HR" sz="62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D.8.2. Primjenjuje matematička znanja i vještine.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6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KEM OŠ D.8.3. Uočava zakonitosti uopćavanjem podataka prikazanih tekstom, crtežom, modelima, tablicama i grafovima.</a:t>
            </a:r>
          </a:p>
          <a:p>
            <a:pPr>
              <a:lnSpc>
                <a:spcPct val="107000"/>
              </a:lnSpc>
            </a:pPr>
            <a:endParaRPr lang="hr-HR" sz="3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9653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AA7E07-23A7-47EE-AAD9-FAE503431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8278"/>
          </a:xfrm>
        </p:spPr>
        <p:txBody>
          <a:bodyPr>
            <a:normAutofit/>
          </a:bodyPr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074666-A5E8-477A-B405-1FA811C06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68" y="1100380"/>
            <a:ext cx="11059332" cy="5530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Povijesti: </a:t>
            </a:r>
          </a:p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Razvoj građevina kroz povijest</a:t>
            </a:r>
          </a:p>
          <a:p>
            <a:pPr marL="0" indent="0">
              <a:buNone/>
            </a:pP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AB9522-E233-4230-935D-097CADFC4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0574"/>
            <a:ext cx="3930112" cy="248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FB84343-E130-46F3-A94E-5DAC63CC3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60" y="2319329"/>
            <a:ext cx="3930112" cy="219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324823-98CF-4D68-8D15-10069D1A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658" y="2144439"/>
            <a:ext cx="3283703" cy="148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6C6889A-BF01-4C56-9CDF-8AAC6A0FB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922" y="4311385"/>
            <a:ext cx="5687878" cy="231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084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311C20-C6CD-4B22-9442-1D029800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11109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082E35D-FC0B-42A4-8FE2-32CDE6A6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131376"/>
            <a:ext cx="11887200" cy="5117023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Povijest, ishodi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 OŠ A.5.1. Učenik </a:t>
            </a:r>
            <a:r>
              <a:rPr lang="hr-HR" sz="2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objašnjava </a:t>
            </a:r>
            <a:r>
              <a:rPr lang="hr-HR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dinamiku i promjene u pojedinim društvima u prapovijesti i starome vijeku.</a:t>
            </a:r>
            <a:endParaRPr lang="hr-HR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B.5.1.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objašnjava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gospodarsku aktivnost pojedinih zajednica i njihovu važnost za razvoj  društva u prapovijesti i starome vijeku.</a:t>
            </a:r>
          </a:p>
          <a:p>
            <a:pPr>
              <a:lnSpc>
                <a:spcPct val="107000"/>
              </a:lnSpc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C.5.1.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obrazlaže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važnost širenja izuma i tehnologije u prapovijesti i starome vijeku.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A.6.1.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objašnjava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dinamiku i promjene u pojedinim društvima u srednjem i ranom  </a:t>
            </a:r>
            <a:r>
              <a:rPr lang="hr-HR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novom vijeku.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C.6.1.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objašnjava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utjecaj znanosti, izuma i tehnologije na razvoj društva u srednjem i  ranom novom vijeku.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C.7.1.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analizira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važnost širenja izuma i tehnologija od 18. stoljeća do početka 20.  stoljeća.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 OŠ E.7.1. Učenik </a:t>
            </a:r>
            <a:r>
              <a:rPr lang="hr-HR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analizira </a:t>
            </a:r>
            <a:r>
              <a:rPr lang="hr-HR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ideje, ideologije i umjetničke dosege od 18. stoljeća do početka 20. stoljeća.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88030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C2B969-13B0-4118-A0AB-C34E74D3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777"/>
          </a:xfrm>
        </p:spPr>
        <p:txBody>
          <a:bodyPr>
            <a:normAutofit/>
          </a:bodyPr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C474E0-AAE4-430F-A801-C28EB6E83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9864"/>
            <a:ext cx="10515600" cy="53624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Geografijom: </a:t>
            </a:r>
          </a:p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Građevine i njihova specifičnost u odnosu na klimu, reljef i tlo</a:t>
            </a:r>
          </a:p>
          <a:p>
            <a:r>
              <a:rPr lang="hr-HR" dirty="0"/>
              <a:t>prirodno bogatstvo mjesta na kojemu se gradi </a:t>
            </a:r>
          </a:p>
          <a:p>
            <a:r>
              <a:rPr lang="hr-HR" dirty="0"/>
              <a:t>kroz povijest je na odabir materijala za gradnju prvenstveno utjecala dostupnost i raspoloživost materijala, čime je određeno mjesto bogato, taj će materijal imati prednost pri gradnji</a:t>
            </a:r>
          </a:p>
          <a:p>
            <a:r>
              <a:rPr lang="hr-HR" dirty="0"/>
              <a:t>najvažnije sirovine za gradnju kuća u Hrvatskoj bile su kamen i drvo </a:t>
            </a:r>
          </a:p>
          <a:p>
            <a:r>
              <a:rPr lang="hr-HR" dirty="0"/>
              <a:t>u Nizinskoj Hrvatskoj prednjačile su drvene kuće zahvaljujući velikom bogatstvu šuma</a:t>
            </a:r>
          </a:p>
          <a:p>
            <a:r>
              <a:rPr lang="hr-HR" dirty="0"/>
              <a:t>u primorskome su dijelu kamene kuće bile većinske </a:t>
            </a:r>
          </a:p>
          <a:p>
            <a:r>
              <a:rPr lang="hr-HR" dirty="0"/>
              <a:t>u Hrvatskoj su za gradnju važna i bogata ležišta nemetala (šljunak, pijesak, cementni lapor). U kamenolomima se vade granit, pješčenjak, vapnenac (brački kamen).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873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ADE1D-534F-4D90-9484-F9E9A4B8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23825"/>
            <a:ext cx="9404723" cy="44263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688FF01-F318-4BCF-8BAA-899226C5D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895350"/>
            <a:ext cx="11525250" cy="5838825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>
                <a:latin typeface="Segoe UI" panose="020B0502040204020203" pitchFamily="34" charset="0"/>
                <a:cs typeface="Segoe UI" panose="020B0502040204020203" pitchFamily="34" charset="0"/>
              </a:rPr>
              <a:t>Geografija, ishodi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B.5.1.Učenik analizira prostorne organizacije i procese istraživačkim radom, uporabom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geografske karte i IKT-a.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B.C.5.5. Učenik uspoređuje reljefna obilježja panonskoga i dinarskoga prostora Hrvatske te ih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vrednuje kao životni prostor.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B.A.6.4. Učenik razlikuje ruralna i urbana naselja, prepoznaje funkcije i njihov prostorni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raspored te objašnjava hijerarhiju gradskih naselja na primjeru Hrvatske.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C.6.3. Učenik objašnjava međuovisnost klime, tla i živoga svijeta te utjecaj čovjeka na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promjenu bioraznolikosti na primjerima iz zavičaja i Hrvatske.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C.6.4. Učenik navodi i opisuje prirodna bogatstva, sirovine i izvore energije, navodi vrste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onečišćenja i mjere zaštite te objašnjava važnost selektiranja otpada.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A.B.7.6. Učenik analizira specifične uvjete života u velikim prirodnim regijama Srednje Europe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te objašnjava utjecaj povijesnih zbivanja na različit stupanj gospodarskoga razvoja pojedinih država.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hr-HR" sz="72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GEO OŠ A.B.7.7. Učenik analizira utjecaj prirodno-geografskih i društveno-geografskih posebnosti na  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oblikovanje mediteranskoga kulturno-civilizacijskog kruga te njegov utjecaj na Hrvatsku i svijet.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7113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95E837-D156-4E75-8576-9FDD3452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5769"/>
          </a:xfrm>
        </p:spPr>
        <p:txBody>
          <a:bodyPr>
            <a:normAutofit/>
          </a:bodyPr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9DCD03-67A2-4C21-B14A-EA29374FE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47" y="1363850"/>
            <a:ext cx="11468745" cy="51290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Likovnom kulturom: </a:t>
            </a:r>
          </a:p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Estetska uređenja i boje građevina</a:t>
            </a:r>
          </a:p>
          <a:p>
            <a:pPr marL="0" indent="0">
              <a:buNone/>
            </a:pPr>
            <a:endParaRPr lang="hr-HR" dirty="0"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boje su dobivale određeni značaj prema geografskim područjima, sjeverni narodi davali su prednost sivim i hladnijim bojama, dok su južnjaci koristili tople boje i boje zemlje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u graditeljstvu je primjetna ovisnost između prostora, materijala i boja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crvene kuće u Švedskoj rađene su od drveta, bojane crvenom bojom zbog blizine rudnika bakra i postojanosti boje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kuće otoka </a:t>
            </a:r>
            <a:r>
              <a:rPr lang="hr-HR" dirty="0" err="1">
                <a:latin typeface="Segoe UI" panose="020B0502040204020203" pitchFamily="34" charset="0"/>
                <a:ea typeface="Calibri" panose="020F0502020204030204" pitchFamily="34" charset="0"/>
              </a:rPr>
              <a:t>Burana</a:t>
            </a: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, živopisno bojane da bi moreplovci iz daljine vidjeli svoj dom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bijele kuće u Grčkoj , bijela boja s plavim prozorima kao kontrast vulkanskom masivu, a i zbog refleksije Sunca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žute kuće, Dvorac Eltz, žuta boja simbol moći i bogatstva</a:t>
            </a: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76530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5DC6F4-C882-49B9-BD8E-CF3EE3D2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0453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C183A75-7DA9-446F-A3FF-791319DEE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1" y="995643"/>
            <a:ext cx="11367111" cy="5338482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Likovna kultura, ishodi</a:t>
            </a: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A.5.1. Učenik istražuje i interpretira različite sadržaje oblikujući ideje koje izražava služeći se likovnim i vizualnim jezikom.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A.5.2. Učenik demonstrira fine motoričke vještine uporabom i variranjem različitih likovnih materijala i postupaka u vlastitome likovnom izražavanju.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A.5.3. Učenik u vlastitome radu koristi tehničke i izražajne mogućnosti </a:t>
            </a:r>
            <a:r>
              <a:rPr lang="hr-HR" sz="25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novomedijskih</a:t>
            </a: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tehnologija.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B.5.2. Učenik opisuje i uspoređuje svoj likovni ili vizualni rad i radove drugih učenika te ukazuje na zanimljiva rješenja ili moguća poboljšanja.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A.6.3. Učenik u vlastitome izražavanju koristi tehničke i izražajne mogućnosti </a:t>
            </a:r>
            <a:r>
              <a:rPr lang="hr-HR" sz="25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novomedijskih</a:t>
            </a: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tehnologija.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B.6.2. Učenik opisuje stvaralački proces, opisuje i uspoređuje svoj likovni ili vizualni rad i radove drugih učenika te ukazuje na zanimljiva rješenja ili moguća poboljšanja.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5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OŠ LK C.7.1. Učenik analizira i u likovnom i vizualnom uratku ispituje utjecaj vizualnih komunikacija i prostornoga oblikovanja okoline na vlastiti život.</a:t>
            </a:r>
            <a:endParaRPr lang="hr-HR" sz="25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992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832368-BFD3-4F09-BA3D-5AA02749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272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99184B2-9011-4ABF-A896-37B8060D1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Informatikom: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programiranje Arduina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izrada hodograma aktivnosti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umne mape</a:t>
            </a: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8932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BC6F60-B35D-4302-8FC5-C1B5CF638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728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67865B-9BA6-448C-AB37-D888F47C1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899" y="1142031"/>
            <a:ext cx="10641013" cy="5521324"/>
          </a:xfrm>
        </p:spPr>
        <p:txBody>
          <a:bodyPr>
            <a:normAutofit/>
          </a:bodyPr>
          <a:lstStyle/>
          <a:p>
            <a:r>
              <a:rPr lang="hr-HR" dirty="0"/>
              <a:t>Informatika, ishodi</a:t>
            </a: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C.5.2 koristi se mogućnostima sustava za pohranjivanje i organizaciju datoteka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C.5.3 osmišljava plan izrade digitalnog rada, izrađuje ga, pohranjuje u mapu digitalnih radova (e-portfolio) i vrednuje ga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C.5.4 upotrebljava multimedijske programe za ostvarivanje složenijih ideja u komunikacijskome ili suradničkome okruženju.</a:t>
            </a: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C.6.1 izrađuje, objavljuje te predstavlja digitalne sadržaje s pomoću nekoga online i/ili offline programa pri čemu poštuje uvjete korištenja programom te postavke privatnosti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C.6.2 koristi se online pohranom podataka i primjerenim programima kao potporom u učenju i istraživanju te suradnji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C.6.3 surađuje s drugim učenicima u stvaranju online sadržaja.</a:t>
            </a: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A.7.3 prikuplja i unosi podatke kojima se analizira neki problem s pomoću odgovarajućega programa, otkriva odnos među podatcima koristeći se različitim alatima programa te mogućnostima prikazivanja podataka</a:t>
            </a:r>
            <a:endParaRPr lang="hr-H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35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2DE1EC-3FF9-4A62-B749-757B7F96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9415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2462B461-553C-4CD2-A00B-4DF9197FB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2425" y="1623125"/>
            <a:ext cx="8947150" cy="4195762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Tip projekta: edukativno – istraživački</a:t>
            </a:r>
          </a:p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Vremenski okvir: četiri godine (2017., 2018., 2019. i 2020.)</a:t>
            </a:r>
          </a:p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Razred: početak rada u petom razredu</a:t>
            </a:r>
          </a:p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Realizatori projekta: Ivana Mažar Marušić, Draženka Kovačević, Darko </a:t>
            </a:r>
            <a:r>
              <a:rPr lang="hr-H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Tufekčić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, Damira </a:t>
            </a:r>
            <a:r>
              <a:rPr lang="hr-HR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Nujić</a:t>
            </a:r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, Lidija Miletić, Marina Žulj, Drenka Mayer i Renata Bradvica</a:t>
            </a:r>
          </a:p>
          <a:p>
            <a:r>
              <a:rPr lang="hr-HR" sz="2400" dirty="0">
                <a:latin typeface="Segoe UI" panose="020B0502040204020203" pitchFamily="34" charset="0"/>
                <a:cs typeface="Segoe UI" panose="020B0502040204020203" pitchFamily="34" charset="0"/>
              </a:rPr>
              <a:t>Provedba projekta odvija se u okviru četiri nastavne godine</a:t>
            </a:r>
          </a:p>
        </p:txBody>
      </p:sp>
    </p:spTree>
    <p:extLst>
      <p:ext uri="{BB962C8B-B14F-4D97-AF65-F5344CB8AC3E}">
        <p14:creationId xmlns:p14="http://schemas.microsoft.com/office/powerpoint/2010/main" val="727904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8D0011-E620-4BC8-9D8D-5BBA2C20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8278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E30CD9B-6F31-4E06-89BF-9EF02716F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Hrvatskim jezikom: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komunikacijske vještine  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prezentiranje tehničkih tvorevina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306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D34E8A-06B8-4F0D-A70B-1F7E542BA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7120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438FEA-92E6-4B57-8739-04A6EB7AF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31259"/>
            <a:ext cx="10333456" cy="4635588"/>
          </a:xfrm>
        </p:spPr>
        <p:txBody>
          <a:bodyPr>
            <a:normAutofit fontScale="77500" lnSpcReduction="20000"/>
          </a:bodyPr>
          <a:lstStyle/>
          <a:p>
            <a:r>
              <a:rPr lang="hr-HR" dirty="0"/>
              <a:t>Hrvatski jezik, ishodi</a:t>
            </a:r>
          </a:p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OŠ HJ A.5.1. Učenik govori i razgovara u skladu s interesima, potrebama i iskustvom.</a:t>
            </a:r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OŠ HJ B.5.4. Učenik se stvaralački izražava prema vlastitome interesu potaknut različitim iskustvima i doživljajima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</a:rPr>
              <a:t>OŠ HJ A.6.4. Učenik piše opisne tekstove prema planu pisanja.</a:t>
            </a:r>
            <a:endParaRPr lang="hr-H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HJ C.6.1. Učenik uspoređuje različito predstavljanje istih medijskih sadržaja i njihov utjecaj na razvoj mišljenja i stavova.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hr-HR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OŠ HJ </a:t>
            </a:r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A.7.1. Učenik govori prema planu i razgovara primjenjujući vještine razgovora u skupini.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OŠ HJ A.7.5. Učenik oblikuje tekst i primjenjuje znanja o sintaktičkom ustrojstvu rečenice na oglednim i čestim primjerima.</a:t>
            </a:r>
            <a:endParaRPr lang="hr-H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409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73A519-2C2A-4AEB-9A8E-AB2ACF45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80" y="276872"/>
            <a:ext cx="9404723" cy="43310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D7827F-26DF-424D-9D87-7EF63F6E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55" y="885825"/>
            <a:ext cx="12063046" cy="5843221"/>
          </a:xfrm>
        </p:spPr>
        <p:txBody>
          <a:bodyPr>
            <a:normAutofit fontScale="32500" lnSpcReduction="20000"/>
          </a:bodyPr>
          <a:lstStyle/>
          <a:p>
            <a:r>
              <a:rPr lang="hr-HR" sz="6400" dirty="0"/>
              <a:t>Tehnička kultura, ishodi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A. 5. 1. Učenik crta tehničke crteže priborom za tehničko crtanje od jednostavnih geometrijskih likova do pravokutnih projekcija geometrijskih tijela i tehničkih tvorevina sastavljenih od više geometrijskih tijela primjenjujući norme tehničkoga crtanja.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A. 5. 2. Učenik primjenjuje osnovnu tehničku dokumentaciju pri izradi tehničke tvorevine i piše izvješće o radu.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B. 5. 1. Učenik ispituje i opisuje svojstva drva i drugih materijala.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B. 5. 2. Učenik izrađuje tehničku tvorevinu prema tehničkoj dokumentaciji koristeći se alatom i priborom.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A. 6. 1. Učenik crta tehničke crteže tvorevine iz svakodnevnoga života primjenjujući norme tehničkoga crtanja.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A. 6. 2. Učenik primjenjuje norme crtanja u graditeljstvu.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A. 6. 3. Učenik izrađuje tehničku dokumentaciju uporabnoga predmeta kojemu je osmislio oblik.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B. 6. 2. Učenik objašnjava svojstva graditeljskih materijala na maketi objekta.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B. 7. 1. Učenik primjenjuje znanja i vještine usvojena iz područja metalurgije pri izboru i izradi uporabnoga predmeta od metala i drugih materijala.</a:t>
            </a:r>
          </a:p>
          <a:p>
            <a:pPr>
              <a:lnSpc>
                <a:spcPct val="120000"/>
              </a:lnSpc>
              <a:spcAft>
                <a:spcPts val="240"/>
              </a:spcAft>
            </a:pPr>
            <a:r>
              <a:rPr lang="hr-HR" sz="56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TK OŠ C. 7. 2. Učenik planira smanjenje troškova energije u kućanstvu.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38544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8D02F4-8552-4E0C-9A91-F2B252D2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3777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553B95D-4295-4C7F-8B66-3DC294F02D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25"/>
          <a:stretch>
            <a:fillRect/>
          </a:stretch>
        </p:blipFill>
        <p:spPr bwMode="auto">
          <a:xfrm>
            <a:off x="838200" y="2403610"/>
            <a:ext cx="4802120" cy="3283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DA17DFB-03C8-4D50-B9AE-14DB946951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6" b="26245"/>
          <a:stretch>
            <a:fillRect/>
          </a:stretch>
        </p:blipFill>
        <p:spPr bwMode="auto">
          <a:xfrm>
            <a:off x="7386880" y="2638798"/>
            <a:ext cx="3181350" cy="2812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321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80D44A-586B-4C30-A7BA-F81FA4FE0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1405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BF4AD97-05D8-453A-9F90-B08A39DA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157568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  <p:pic>
        <p:nvPicPr>
          <p:cNvPr id="4" name="Slika 3" descr="IMG_20171004_063448">
            <a:extLst>
              <a:ext uri="{FF2B5EF4-FFF2-40B4-BE49-F238E27FC236}">
                <a16:creationId xmlns:a16="http://schemas.microsoft.com/office/drawing/2014/main" id="{363FAEBC-A433-4B8A-A9D6-4500304E3FE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t="9615" r="6871" b="16347"/>
          <a:stretch>
            <a:fillRect/>
          </a:stretch>
        </p:blipFill>
        <p:spPr bwMode="auto">
          <a:xfrm>
            <a:off x="869949" y="1055033"/>
            <a:ext cx="412432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ka 4" descr="IMG_20171004_063932">
            <a:extLst>
              <a:ext uri="{FF2B5EF4-FFF2-40B4-BE49-F238E27FC236}">
                <a16:creationId xmlns:a16="http://schemas.microsoft.com/office/drawing/2014/main" id="{0F987BDE-BB4D-4E8B-8544-3BB4E27EE4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r="21378" b="18387"/>
          <a:stretch>
            <a:fillRect/>
          </a:stretch>
        </p:blipFill>
        <p:spPr bwMode="auto">
          <a:xfrm>
            <a:off x="1008673" y="3727422"/>
            <a:ext cx="3181350" cy="24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zervirano mjesto sadržaja 3">
            <a:extLst>
              <a:ext uri="{FF2B5EF4-FFF2-40B4-BE49-F238E27FC236}">
                <a16:creationId xmlns:a16="http://schemas.microsoft.com/office/drawing/2014/main" id="{2321B15E-ACCD-4C95-A2DB-FC13FA01FEFD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4" t="28636" r="10008" b="25459"/>
          <a:stretch>
            <a:fillRect/>
          </a:stretch>
        </p:blipFill>
        <p:spPr bwMode="auto">
          <a:xfrm>
            <a:off x="6628296" y="1504951"/>
            <a:ext cx="4124325" cy="3950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43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F9B5220-293D-44F1-813B-5D580D24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767"/>
          </a:xfrm>
        </p:spPr>
        <p:txBody>
          <a:bodyPr>
            <a:normAutofit/>
          </a:bodyPr>
          <a:lstStyle/>
          <a:p>
            <a:pPr algn="ctr"/>
            <a:r>
              <a:rPr lang="hr-HR" sz="2400" dirty="0"/>
              <a:t>Od pećine do samoodržive pametne kuće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B7A1180-3076-4EF7-83A1-502FE7C5119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25966" r="36815" b="34741"/>
          <a:stretch>
            <a:fillRect/>
          </a:stretch>
        </p:blipFill>
        <p:spPr bwMode="auto">
          <a:xfrm>
            <a:off x="3642102" y="2159601"/>
            <a:ext cx="4663704" cy="433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33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4F1263E-F078-4023-9A1E-85841BCFA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9978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FD5F4A8-04D6-44A8-A89F-5EAFA8147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527" y="1954173"/>
            <a:ext cx="2386011" cy="31813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A3433B-429B-471F-BEFC-02818587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995" y="1914287"/>
            <a:ext cx="2386010" cy="318134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404253-FF83-4161-9A4B-82F0FB306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040" y="1914287"/>
            <a:ext cx="2386010" cy="31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7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62CA0C-EA64-4685-ADF9-B3D9720F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1405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F191462-E400-4486-A13C-AEF74D4C7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132877"/>
            <a:ext cx="3040062" cy="228004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5601DD1-7FF6-4E3D-A689-494C0C51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084" y="1148952"/>
            <a:ext cx="3040063" cy="228004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8CEE876-817C-4E9A-AD34-EA8B1C858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058" y="1132877"/>
            <a:ext cx="3238500" cy="24288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D0B41A6-341D-4DAE-B723-78B9FE773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1" y="3848100"/>
            <a:ext cx="3265669" cy="24492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0975BE8-720D-46A3-99D1-8255D981A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9006" y="3783792"/>
            <a:ext cx="3238500" cy="24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9CD557-B26B-49E8-A749-357F8D0D7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04532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F5B1544-3274-496D-B268-14B7CF0C5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537" y="1266825"/>
            <a:ext cx="3759200" cy="28194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C57835D-FE3F-4B65-BC6B-72123EFDC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0" y="1266825"/>
            <a:ext cx="3981450" cy="298608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9313481-E73F-4E56-9296-450FE7C83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169444"/>
            <a:ext cx="3981450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08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A1730AD-B533-489C-83E8-065823C1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9503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832019-7F5C-4B43-B571-C3FA7863EE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7" y="2071688"/>
            <a:ext cx="3146821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7247586-E416-4281-9182-DB5E35B42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99" y="2071690"/>
            <a:ext cx="3146820" cy="419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73FAB63-85CF-4507-BAF6-E811EBD7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803" y="2119392"/>
            <a:ext cx="3146820" cy="419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08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320331-B79B-46BF-B05A-8E386B02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71450"/>
            <a:ext cx="9404723" cy="35690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B1D419E-258C-4C6A-BBEA-0F7A48E6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666750"/>
            <a:ext cx="8946541" cy="601980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lnSpc>
                <a:spcPct val="150000"/>
              </a:lnSpc>
              <a:spcBef>
                <a:spcPts val="1200"/>
              </a:spcBef>
              <a:spcAft>
                <a:spcPts val="300"/>
              </a:spcAft>
              <a:buNone/>
              <a:tabLst>
                <a:tab pos="274320" algn="l"/>
              </a:tabLst>
            </a:pPr>
            <a:r>
              <a:rPr lang="hr-HR" sz="7200" b="1" kern="1600" dirty="0">
                <a:latin typeface="Segoe UI" panose="020B0502040204020203" pitchFamily="34" charset="0"/>
                <a:cs typeface="Segoe UI" panose="020B0502040204020203" pitchFamily="34" charset="0"/>
              </a:rPr>
              <a:t>Plan rada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l. Faza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Posjet Gradskom muzeju Vukovar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Posjet Muzeju vučedolske kulture (težište postaviti na nastambama)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hr-HR" sz="72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ll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Faza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Skiciranje uz poticaj izložaka iz vremena vučedolske kulture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hr-HR" sz="72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lll</a:t>
            </a: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Faza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Upoznavanje materijala i alata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IV. Faza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Praktičan rad (izrada pećine, sojenice i kolibe) 5. razred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Fotografiranje uradaka, postavljanje izložbe</a:t>
            </a:r>
          </a:p>
          <a:p>
            <a:pPr lv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r-HR" sz="7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Evaluacija i analiza rada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4115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058C20-48BE-4E1F-A1F5-2647C6517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1408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7BA7674-66EF-42B2-A7A4-68BA710F80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" y="1339230"/>
            <a:ext cx="4287839" cy="24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DBB585-4A1A-431E-8E7B-029C3E28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82477"/>
            <a:ext cx="44958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98C9EC5-B682-41D4-B270-DB57E9BEF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 b="4813"/>
          <a:stretch/>
        </p:blipFill>
        <p:spPr bwMode="auto">
          <a:xfrm>
            <a:off x="3848100" y="4166816"/>
            <a:ext cx="44958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96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61515C-8F41-485E-89EF-9E524435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52182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43479B4-75E8-4CBE-A20F-01FCE330E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4"/>
          <a:stretch/>
        </p:blipFill>
        <p:spPr bwMode="auto">
          <a:xfrm>
            <a:off x="1847322" y="2052638"/>
            <a:ext cx="7459132" cy="37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733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7035E9-8C51-4717-97B2-AB152F41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518832"/>
          </a:xfrm>
        </p:spPr>
        <p:txBody>
          <a:bodyPr/>
          <a:lstStyle/>
          <a:p>
            <a:pPr algn="ctr"/>
            <a:r>
              <a:rPr lang="hr-HR" sz="2400" dirty="0">
                <a:solidFill>
                  <a:srgbClr val="EBEBEB"/>
                </a:solidFill>
              </a:rPr>
              <a:t>Od pećine do samoodržive pametne kuće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242592F-BDAD-4C3E-BC9F-84E99B969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/>
        </p:blipFill>
        <p:spPr>
          <a:xfrm>
            <a:off x="4494508" y="3429000"/>
            <a:ext cx="5899689" cy="300412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79EAA4-C89A-46AC-80F6-9A1C4758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452718"/>
            <a:ext cx="3310367" cy="588509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CC89DEC-BBF0-48D4-9676-05963C7BA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6"/>
          <a:stretch/>
        </p:blipFill>
        <p:spPr>
          <a:xfrm>
            <a:off x="4494509" y="452719"/>
            <a:ext cx="5899688" cy="278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7E88D3-A8B2-4AF1-B664-7CEF4C40C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69415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 err="1">
                <a:solidFill>
                  <a:srgbClr val="EBEBEB"/>
                </a:solidFill>
              </a:rPr>
              <a:t>kuće</a:t>
            </a:r>
            <a:r>
              <a:rPr lang="hr-HR" dirty="0" err="1"/>
              <a:t>Zaključak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B9E5B81-4D69-4419-A528-7D6134D8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255363"/>
            <a:ext cx="9729022" cy="4959457"/>
          </a:xfrm>
        </p:spPr>
        <p:txBody>
          <a:bodyPr>
            <a:normAutofit fontScale="92500" lnSpcReduction="10000"/>
          </a:bodyPr>
          <a:lstStyle/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Na prikazani način postižemo da učenici, koristeći usvojena znanja iz jednog nastavnog predmeta, ta ista znanja ponavljaju u drugom nastavnom predmetu.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Navedenim pristupom učenici koriste iste sadržaje za učenje različitih primjena, čime se njihovo znanje dodatno utvrđuje.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Obzirom da se bitni sadržaji navedenih predmeta na ovaj način sažimaju i povezuju, potiče se stvaranje kompleksnih kognitivnih veza, čime obuhvaćeno gradivo ostaje dostupno za primjenu u različitim situacijama, a stečeno znanje je dugotrajnije i primjenjivije.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Prikazanim načinom poučavanja i korelacijama između predmeta, znanja ostaju trajna i primjenjiva u svakodnevnom životu.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5015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402E746-E03F-49F5-A0B6-9F14087C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14057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143AC1-DD7F-4139-AEA6-BE1AD587E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981075"/>
            <a:ext cx="8946541" cy="5772149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hr-HR" sz="1800" dirty="0">
                <a:solidFill>
                  <a:prstClr val="whit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V. Faza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Praktičan rad (izrada moderne nastambe, kostur zgrade) 6. razred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Fotografiranje uradaka, postavljanje izložbe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Evaluacija i analiza rada</a:t>
            </a:r>
          </a:p>
          <a:p>
            <a:pPr marL="0" lvl="0" indent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VI. Faza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Praktičan rad (izrada sustava za odvodnju oborinskih voda, uređenje okućnice, izrada metalnih ograda, zaštita metalnih površina </a:t>
            </a:r>
            <a:r>
              <a:rPr lang="hr-HR" sz="18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nano</a:t>
            </a: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premazima)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Fotografiranje uradaka, postavljanje izložbe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Evaluacija i analiza rada</a:t>
            </a:r>
            <a:endParaRPr lang="hr-HR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8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5A116D-40AD-40B2-AB6F-DFE3B8A7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9025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AE21125-7EB6-47FB-8A61-AB0737C0D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331259"/>
            <a:ext cx="8946541" cy="4195481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VII. Faza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Praktičan rad (izrada i postavljanje rasvjete unutar i izvan kuće, postavljanje solarnih panela, nanošenje </a:t>
            </a:r>
            <a:r>
              <a:rPr lang="hr-HR" sz="18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nano</a:t>
            </a: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premaza na fasadu, programiranje Arduina za upravljanje rasvjetom i oborinskim vodama)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Fotografiranje uradaka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Postavljanje izložbe</a:t>
            </a:r>
          </a:p>
          <a:p>
            <a:pPr lvl="0">
              <a:lnSpc>
                <a:spcPct val="150000"/>
              </a:lnSpc>
              <a:buClr>
                <a:srgbClr val="1E5155">
                  <a:lumMod val="40000"/>
                  <a:lumOff val="60000"/>
                </a:srgbClr>
              </a:buClr>
              <a:buFont typeface="Symbol" panose="05050102010706020507" pitchFamily="18" charset="2"/>
              <a:buChar char=""/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Evaluacija i analiza rada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0830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057185-7E8F-46CD-950E-088D9BFC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7120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72D6FC8-B520-4EB6-AEEC-43E2BF7DE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14450"/>
            <a:ext cx="8946541" cy="4933950"/>
          </a:xfrm>
        </p:spPr>
        <p:txBody>
          <a:bodyPr>
            <a:normAutofit/>
          </a:bodyPr>
          <a:lstStyle/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sz="19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Ciljevi projekta</a:t>
            </a: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sz="19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Obrazovni: otkriti prednosti i nedostatke pri uporabi različitih vrsta materijala za gradnju i održavanje, </a:t>
            </a:r>
            <a:r>
              <a:rPr lang="hr-HR" sz="1900" dirty="0">
                <a:solidFill>
                  <a:prstClr val="white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razumijevanje i primjena novih materijala u odnosu na </a:t>
            </a:r>
            <a:r>
              <a:rPr lang="hr-HR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materijale koji su se koristili kroz povijest, razumijevanje potrebe za uporabu obnovljivih izvora energije i primjenu materijala koje je moguće nakon njegova isteka roka reciklirati i ponovno koristiti, samoodrživi razvoj, racionalno korištenje materijala kroz pravilna mjerenja.</a:t>
            </a:r>
            <a:endParaRPr lang="hr-HR" sz="1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sz="19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Odgojni: promicati odnos prema zavičaju, razvijanje svijesti o zaštiti okoliša i korištenju obnovljivih izvora energije </a:t>
            </a: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sz="19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Konačni: stjecanjem novih vještina omogućiti razumijevanje vizualnog jezika, tehnike te nove </a:t>
            </a:r>
            <a:r>
              <a:rPr lang="hr-HR" sz="1900" dirty="0" err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socijalizirajuće</a:t>
            </a:r>
            <a:r>
              <a:rPr lang="hr-HR" sz="1900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 ekološke sadržaje, razvijati divergentno mišljenje i primjenu novih tehnoloških i tehničkih spoznaja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3982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4AEBE4-F398-425E-8BFE-3DF38945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49025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71CF00-BFCC-4E3C-A724-E8523CEB7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0962" y="1252258"/>
            <a:ext cx="8946541" cy="5153024"/>
          </a:xfrm>
        </p:spPr>
        <p:txBody>
          <a:bodyPr/>
          <a:lstStyle/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Metode rada: izlaganje, vizualizacija zadatka, razgovor, demonstracija</a:t>
            </a: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Oblici rada: frontalni, rad u parovima</a:t>
            </a: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Sredstva za rad: ukočeno drvo (različiti profili i vrste), letvice, pjena, mahovina, lim, lemilica,  kombinirana kliješta, kliješta, škare za lim, </a:t>
            </a:r>
            <a:r>
              <a:rPr lang="hr-HR" dirty="0" err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nano</a:t>
            </a:r>
            <a:r>
              <a:rPr lang="hr-HR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premazi za zaštitu metalnih površina</a:t>
            </a:r>
          </a:p>
          <a:p>
            <a:pPr marL="304747" lvl="0" indent="-304747" defTabSz="1218987">
              <a:lnSpc>
                <a:spcPct val="95000"/>
              </a:lnSpc>
              <a:spcBef>
                <a:spcPts val="1866"/>
              </a:spcBef>
              <a:buClrTx/>
              <a:buSzPct val="100000"/>
              <a:buFont typeface="Arial" pitchFamily="34" charset="0"/>
              <a:buChar char="•"/>
            </a:pPr>
            <a:r>
              <a:rPr lang="hr-HR" dirty="0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Mjesto izvođenja: Muzej (vizualizacija zadatka), učionica (praktičan rad)</a:t>
            </a:r>
          </a:p>
          <a:p>
            <a:endParaRPr lang="hr-H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379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089906-A3EA-4FB0-ADC1-E91C3BC4E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268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</a:rPr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A371EF0-8A1D-4605-A30B-DC57FD1FB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Korelacija s Matematikom: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Uređenje nekog prostora uz razumnu potrošnju novca za materijal koji nam je potreban.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To znači da moramo kupiti ni premalo ni previše materijala za uređenje. </a:t>
            </a:r>
          </a:p>
          <a:p>
            <a: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  <a:t>Želimo li popločiti terasu određene površine pločicama, moramo znati izračunati površinu terase i površinu pločica.</a:t>
            </a:r>
          </a:p>
          <a:p>
            <a:pPr marL="0" indent="0">
              <a:buNone/>
            </a:pPr>
            <a:br>
              <a:rPr lang="hr-HR" dirty="0">
                <a:latin typeface="Segoe UI" panose="020B0502040204020203" pitchFamily="34" charset="0"/>
                <a:ea typeface="Calibri" panose="020F0502020204030204" pitchFamily="34" charset="0"/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992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62B990-AF60-4554-80F3-9A540BC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0787"/>
          </a:xfrm>
        </p:spPr>
        <p:txBody>
          <a:bodyPr/>
          <a:lstStyle/>
          <a:p>
            <a:pPr algn="ctr"/>
            <a:r>
              <a:rPr lang="hr-HR" sz="2400" dirty="0"/>
              <a:t>Od pećine do samoodržive pametne kuće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8D8E48E-EE38-441D-8306-EB6C4A863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45397"/>
            <a:ext cx="11201400" cy="5796365"/>
          </a:xfrm>
        </p:spPr>
        <p:txBody>
          <a:bodyPr>
            <a:normAutofit/>
          </a:bodyPr>
          <a:lstStyle/>
          <a:p>
            <a:r>
              <a:rPr lang="hr-HR" dirty="0">
                <a:latin typeface="Segoe UI" panose="020B0502040204020203" pitchFamily="34" charset="0"/>
                <a:cs typeface="Segoe UI" panose="020B0502040204020203" pitchFamily="34" charset="0"/>
              </a:rPr>
              <a:t>Matematika, ishodi</a:t>
            </a: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D.5.2. Odabire i preračunava odgovarajuće mjerne jedinice.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D.5.3. Primjenjuje računanje s novcem.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D.5.4. Računa i primjenjuje opseg i površinu geometrijskih likova.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D.5.5. Računa i primjenjuje volumen kocke i kvadra.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E.5.1. Barata podacima prikazanim na različite načine.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C.6.3. Konstruira četverokute, analizira njihova svojstva i odnose.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D.6.1. Odabire i preračunava odgovarajuće mjerne jedinice.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D.6.2. Računa i primjenjuje opseg i površinu trokuta i četverokuta te mjeru kuta.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D.7.3. Odabire strategije za računanje opsega i površine mnogokuta.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lnSpc>
                <a:spcPct val="107000"/>
              </a:lnSpc>
              <a:spcAft>
                <a:spcPts val="240"/>
              </a:spcAft>
            </a:pPr>
            <a:r>
              <a:rPr lang="hr-HR" sz="18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MAT OŠ D.7.5. Odabire i preračunava odgovarajuće mjerne jedinice.</a:t>
            </a:r>
            <a:endParaRPr lang="hr-HR" sz="18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38896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2222</Words>
  <Application>Microsoft Office PowerPoint</Application>
  <PresentationFormat>Široki zaslon</PresentationFormat>
  <Paragraphs>187</Paragraphs>
  <Slides>33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Symbol</vt:lpstr>
      <vt:lpstr>Times New Roman</vt:lpstr>
      <vt:lpstr>Tema sustava Office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Od pećine do samoodržive pametne kuće</vt:lpstr>
      <vt:lpstr>kućeZaključak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Renata Bradvica</dc:creator>
  <cp:lastModifiedBy>Zbornica</cp:lastModifiedBy>
  <cp:revision>11</cp:revision>
  <dcterms:created xsi:type="dcterms:W3CDTF">2019-10-28T07:54:38Z</dcterms:created>
  <dcterms:modified xsi:type="dcterms:W3CDTF">2019-10-29T13:42:41Z</dcterms:modified>
</cp:coreProperties>
</file>