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5"/>
  </p:notesMasterIdLst>
  <p:sldIdLst>
    <p:sldId id="273" r:id="rId2"/>
    <p:sldId id="306" r:id="rId3"/>
    <p:sldId id="298" r:id="rId4"/>
    <p:sldId id="278" r:id="rId5"/>
    <p:sldId id="275" r:id="rId6"/>
    <p:sldId id="276" r:id="rId7"/>
    <p:sldId id="303" r:id="rId8"/>
    <p:sldId id="279" r:id="rId9"/>
    <p:sldId id="305" r:id="rId10"/>
    <p:sldId id="302" r:id="rId11"/>
    <p:sldId id="280" r:id="rId12"/>
    <p:sldId id="281" r:id="rId13"/>
    <p:sldId id="301" r:id="rId14"/>
    <p:sldId id="282" r:id="rId15"/>
    <p:sldId id="304" r:id="rId16"/>
    <p:sldId id="307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0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74" r:id="rId53"/>
    <p:sldId id="308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</p:sldIdLst>
  <p:sldSz cx="9144000" cy="6858000" type="screen4x3"/>
  <p:notesSz cx="6858000" cy="9144000"/>
  <p:custDataLst>
    <p:tags r:id="rId86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18B"/>
    <a:srgbClr val="006CAE"/>
    <a:srgbClr val="D6521E"/>
    <a:srgbClr val="007839"/>
    <a:srgbClr val="439D3D"/>
    <a:srgbClr val="9C9F2F"/>
    <a:srgbClr val="611F7B"/>
    <a:srgbClr val="9C2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660"/>
  </p:normalViewPr>
  <p:slideViewPr>
    <p:cSldViewPr>
      <p:cViewPr>
        <p:scale>
          <a:sx n="76" d="100"/>
          <a:sy n="76" d="100"/>
        </p:scale>
        <p:origin x="-135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30.10.2019.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76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sr-Latn-RS" sz="1200" dirty="0"/>
              <a:t>Mrežna topologija definira više različitih kategorija po kojima možemo utvrditi sastavne dijelove i način rada računalne mreže. Na osnovu tih kategorija možemo npr., razložiti mreže na manje sastavne dijelove i napraviti raspored (tlocrt) tih elemenata. Isto tako možemo opisati način pristupa tih manjih dijelova cijeloj mreži. Najčešća podjela mrežne topologije se odnosi na fizičku topologiju i logičku topologiju.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7805-E2B3-4F88-880E-2E794E57C7D4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6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="1">
                <a:solidFill>
                  <a:srgbClr val="3366CC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800" b="1">
                <a:solidFill>
                  <a:srgbClr val="3366CC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800" b="1">
                <a:solidFill>
                  <a:srgbClr val="3366CC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800" b="1">
                <a:solidFill>
                  <a:srgbClr val="3366CC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800" b="1">
                <a:solidFill>
                  <a:srgbClr val="3366CC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 b="1">
                <a:solidFill>
                  <a:srgbClr val="3366CC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 b="1">
                <a:solidFill>
                  <a:srgbClr val="3366CC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 b="1">
                <a:solidFill>
                  <a:srgbClr val="3366CC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800" b="1">
                <a:solidFill>
                  <a:srgbClr val="3366CC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19E6A240-2573-4A6A-9CE2-F65CF48FC631}" type="slidenum">
              <a:rPr lang="hr-HR" altLang="sr-Latn-RS" sz="1200" b="0">
                <a:solidFill>
                  <a:schemeClr val="tx1"/>
                </a:solidFill>
              </a:rPr>
              <a:pPr eaLnBrk="1" hangingPunct="1"/>
              <a:t>7</a:t>
            </a:fld>
            <a:endParaRPr lang="hr-HR" altLang="sr-Latn-RS" sz="1200" b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dirty="0"/>
              <a:t>Internet mreža se u početku zasnivala na korisnik/poslužiteljskom principu.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7805-E2B3-4F88-880E-2E794E57C7D4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94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/>
              <a:t>Ovaj novi oblik mrežnog funkcioniranja sve više je zastupljen i na </a:t>
            </a:r>
            <a:r>
              <a:rPr lang="hr-HR" sz="1200" dirty="0" err="1"/>
              <a:t>internetu</a:t>
            </a:r>
            <a:r>
              <a:rPr lang="hr-HR" sz="1200" dirty="0"/>
              <a:t>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r-HR" altLang="sr-Latn-RS" sz="1200" dirty="0"/>
              <a:t>Postoje aplikacije na Internetu namijenjene dijeljenju datoteka kod kojih ne postoji jasna razlika klijenta i poslužitelja.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r-HR" altLang="sr-Latn-RS" sz="1200" dirty="0"/>
              <a:t>Jednog klijenta (korisnika) istodobno može posluživati više poslužitelja (korisnika) na način da se različiti dijelovi datoteke "skidaju" od različitih poslužitelja, čime se dobiva na brzini.</a:t>
            </a:r>
          </a:p>
          <a:p>
            <a:pPr marL="431800" indent="-323850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hr-HR" altLang="sr-Latn-RS" sz="1200" dirty="0"/>
              <a:t>Najčešća vrsta takve aplikacije danas je </a:t>
            </a:r>
            <a:r>
              <a:rPr lang="hr-HR" altLang="sr-Latn-RS" sz="1200" dirty="0" err="1"/>
              <a:t>BitTorrent</a:t>
            </a:r>
            <a:endParaRPr lang="hr-HR" altLang="sr-Latn-RS" sz="1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87805-E2B3-4F88-880E-2E794E57C7D4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938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9A58-F54D-4F6D-B53E-D7410DF880DB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0AB-DDD5-4F9C-81CB-6F66D78E74B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78E6E-8632-4A7B-85D1-082C8985F6FA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843E-362E-4FE6-B022-8F758DA337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>
            <a:lvl1pPr>
              <a:buClr>
                <a:srgbClr val="C00000"/>
              </a:buClr>
              <a:defRPr sz="1800">
                <a:latin typeface="+mn-lt"/>
              </a:defRPr>
            </a:lvl1pPr>
            <a:lvl2pPr>
              <a:buClr>
                <a:srgbClr val="C00000"/>
              </a:buClr>
              <a:defRPr sz="18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78D2-02BA-4747-B1D1-540197512E23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963F-55BC-4442-AEC5-EEBAC78D97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24" y="18639"/>
            <a:ext cx="1244732" cy="12501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7C61-9FC2-40F9-8B82-BAEEDF25C131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750C-ABBF-4908-8AB1-0210A96B53A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D212A-4EDB-495B-8B35-C8794BE52DF7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58D9-0015-4561-A58D-508964C8DE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5A25-2186-49E3-AC9D-1CF1CBB94758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3F89-BD93-47B3-BF36-D373AE2C4F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51C5-4854-41E3-AC12-B3863A36446A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86227-A84B-4C84-9DDB-F6D02AC115E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1897-A57B-490A-B6EF-D837D94FAC29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C861-9BC1-4891-9AB2-B6CA775A1F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1801-75E2-4400-89FA-0A209B9D5104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228E-FE5E-46B5-BA76-2054D1E86BB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Pritisnite ikonu za dodavanje slike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BED43-01F6-40E9-86D1-E82553D3EFBE}" type="datetime1">
              <a:rPr lang="sr-Latn-CS" smtClean="0"/>
              <a:t>30.10.2019.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BB00-F36D-489C-AEDE-3543D5BB7F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85918" y="500042"/>
            <a:ext cx="692948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Kliknite da biste uredili stil naslova matrice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596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pic>
        <p:nvPicPr>
          <p:cNvPr id="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9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FDB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3" y="642938"/>
            <a:ext cx="373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41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500166" y="0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5791" y="612775"/>
            <a:ext cx="4286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4"/>
          <p:cNvSpPr/>
          <p:nvPr/>
        </p:nvSpPr>
        <p:spPr>
          <a:xfrm>
            <a:off x="1500166" y="6715125"/>
            <a:ext cx="5000625" cy="142875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7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44926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1"/>
          <p:cNvSpPr/>
          <p:nvPr/>
        </p:nvSpPr>
        <p:spPr>
          <a:xfrm>
            <a:off x="1500188" y="6715125"/>
            <a:ext cx="5000625" cy="142875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19" name="Rectangle 12"/>
          <p:cNvSpPr/>
          <p:nvPr/>
        </p:nvSpPr>
        <p:spPr>
          <a:xfrm>
            <a:off x="1500188" y="0"/>
            <a:ext cx="5000625" cy="142875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5813" y="627063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niOkvir 1"/>
          <p:cNvSpPr txBox="1"/>
          <p:nvPr userDrawn="1"/>
        </p:nvSpPr>
        <p:spPr>
          <a:xfrm>
            <a:off x="7236296" y="62280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rgbClr val="C00000"/>
                </a:solidFill>
              </a:rPr>
              <a:t>CUC 2019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hr-HR" sz="2800" i="1" kern="1200" dirty="0" smtClean="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SzPct val="200000"/>
        <a:buFont typeface="Wingdings" pitchFamily="2" charset="2"/>
        <a:buChar char="§"/>
        <a:defRPr 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C00000"/>
        </a:buClr>
        <a:buFont typeface="Courier New" pitchFamily="49" charset="0"/>
        <a:buChar char="o"/>
        <a:defRPr lang="en-US" sz="18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hr-HR" sz="1400" kern="120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/>
          <p:nvPr/>
        </p:nvSpPr>
        <p:spPr>
          <a:xfrm>
            <a:off x="1500202" y="0"/>
            <a:ext cx="5143500" cy="6858000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357158" y="28572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14" y="1700808"/>
            <a:ext cx="4714875" cy="122413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hr-HR" sz="4400" b="1" dirty="0">
                <a:solidFill>
                  <a:schemeClr val="bg1"/>
                </a:solidFill>
                <a:latin typeface="+mn-lt"/>
              </a:rPr>
              <a:t>Cisco </a:t>
            </a:r>
            <a:r>
              <a:rPr lang="hr-HR" sz="4400" b="1" dirty="0" err="1">
                <a:solidFill>
                  <a:schemeClr val="bg1"/>
                </a:solidFill>
                <a:latin typeface="+mn-lt"/>
              </a:rPr>
              <a:t>Packet</a:t>
            </a:r>
            <a:r>
              <a:rPr lang="hr-HR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hr-HR" sz="4400" b="1" dirty="0" err="1">
                <a:solidFill>
                  <a:schemeClr val="bg1"/>
                </a:solidFill>
                <a:latin typeface="+mn-lt"/>
              </a:rPr>
              <a:t>Tracer</a:t>
            </a:r>
            <a:endParaRPr lang="hr-HR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/>
          <a:lstStyle/>
          <a:p>
            <a:r>
              <a:rPr lang="hr-HR" sz="2400" b="1" dirty="0">
                <a:solidFill>
                  <a:schemeClr val="accent6">
                    <a:lumMod val="75000"/>
                  </a:schemeClr>
                </a:solidFill>
              </a:rPr>
              <a:t>SIMULACIJA RAČUNALNIH MREŽA</a:t>
            </a: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82769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85853"/>
            <a:ext cx="2200000" cy="2209524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691680" y="5229200"/>
            <a:ext cx="46805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2400" b="1" dirty="0">
                <a:solidFill>
                  <a:schemeClr val="bg1"/>
                </a:solidFill>
              </a:rPr>
              <a:t>Autori: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b="1" dirty="0">
                <a:solidFill>
                  <a:schemeClr val="bg1"/>
                </a:solidFill>
              </a:rPr>
              <a:t>Stiven Šijak, Darko Krznar, Dragan Lukić, Miodrag Maksimović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dirty="0">
                <a:solidFill>
                  <a:schemeClr val="accent2"/>
                </a:solidFill>
              </a:rPr>
              <a:t>Primjer lokalne mreže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 dirty="0">
                <a:latin typeface="+mn-lt"/>
              </a:rPr>
              <a:t>Računala u jednoj učionici i druga strojna oprema priključena </a:t>
            </a:r>
            <a:br>
              <a:rPr lang="hr-HR" sz="2200" dirty="0">
                <a:latin typeface="+mn-lt"/>
              </a:rPr>
            </a:br>
            <a:r>
              <a:rPr lang="hr-HR" sz="2200" dirty="0">
                <a:latin typeface="+mn-lt"/>
              </a:rPr>
              <a:t>na njih mogu se povezati u jednostavnu lokalnu mrežu.</a:t>
            </a:r>
          </a:p>
        </p:txBody>
      </p:sp>
      <p:pic>
        <p:nvPicPr>
          <p:cNvPr id="8196" name="Picture 5" descr="4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81288"/>
            <a:ext cx="74676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14600" y="40528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računala učenika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413500" y="48910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računalo učitelja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5867400" y="62626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pisač</a:t>
            </a: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7391400" y="32766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veza s internetom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989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Vrste računalnih mreža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/>
              <a:t>Po ulogama koje računala mogu imati u mreži</a:t>
            </a:r>
            <a:endParaRPr lang="hr-HR" sz="2400" dirty="0"/>
          </a:p>
          <a:p>
            <a:pPr lvl="1"/>
            <a:r>
              <a:rPr lang="hr-HR" sz="2000" b="1" dirty="0">
                <a:solidFill>
                  <a:srgbClr val="06418B"/>
                </a:solidFill>
              </a:rPr>
              <a:t>korisničko-poslužiteljski model mreže (</a:t>
            </a:r>
            <a:r>
              <a:rPr lang="hr-HR" sz="2000" b="1" i="1" dirty="0" err="1">
                <a:solidFill>
                  <a:srgbClr val="06418B"/>
                </a:solidFill>
              </a:rPr>
              <a:t>Client</a:t>
            </a:r>
            <a:r>
              <a:rPr lang="hr-HR" sz="2000" b="1" i="1" dirty="0">
                <a:solidFill>
                  <a:srgbClr val="06418B"/>
                </a:solidFill>
              </a:rPr>
              <a:t>-Server</a:t>
            </a:r>
            <a:r>
              <a:rPr lang="hr-HR" sz="2000" b="1" dirty="0">
                <a:solidFill>
                  <a:srgbClr val="06418B"/>
                </a:solidFill>
              </a:rPr>
              <a:t>)</a:t>
            </a:r>
            <a:endParaRPr lang="en-US" sz="2000" b="1" dirty="0">
              <a:solidFill>
                <a:srgbClr val="06418B"/>
              </a:solidFill>
            </a:endParaRPr>
          </a:p>
          <a:p>
            <a:pPr lvl="1"/>
            <a:r>
              <a:rPr lang="hr-HR" sz="2000" b="1" dirty="0">
                <a:solidFill>
                  <a:srgbClr val="06418B"/>
                </a:solidFill>
              </a:rPr>
              <a:t>model ravnopravnih članova (</a:t>
            </a:r>
            <a:r>
              <a:rPr lang="hr-HR" sz="2000" b="1" i="1" dirty="0" err="1">
                <a:solidFill>
                  <a:srgbClr val="06418B"/>
                </a:solidFill>
              </a:rPr>
              <a:t>Peer</a:t>
            </a:r>
            <a:r>
              <a:rPr lang="hr-HR" sz="2000" b="1" i="1" dirty="0">
                <a:solidFill>
                  <a:srgbClr val="06418B"/>
                </a:solidFill>
              </a:rPr>
              <a:t>-to-</a:t>
            </a:r>
            <a:r>
              <a:rPr lang="hr-HR" sz="2000" b="1" i="1" dirty="0" err="1">
                <a:solidFill>
                  <a:srgbClr val="06418B"/>
                </a:solidFill>
              </a:rPr>
              <a:t>Peer</a:t>
            </a:r>
            <a:r>
              <a:rPr lang="hr-HR" sz="2000" b="1" dirty="0">
                <a:solidFill>
                  <a:srgbClr val="06418B"/>
                </a:solidFill>
              </a:rPr>
              <a:t>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rgbClr val="C00000"/>
                </a:solidFill>
              </a:rPr>
              <a:t>Korisničko-poslužiteljski model mreže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dvije vrste računala: </a:t>
            </a:r>
          </a:p>
          <a:p>
            <a:pPr lvl="1">
              <a:lnSpc>
                <a:spcPts val="2100"/>
              </a:lnSpc>
            </a:pPr>
            <a:r>
              <a:rPr lang="hr-HR" sz="2000" dirty="0"/>
              <a:t>korisnici (klijenti)</a:t>
            </a:r>
          </a:p>
          <a:p>
            <a:pPr lvl="1">
              <a:lnSpc>
                <a:spcPts val="2100"/>
              </a:lnSpc>
            </a:pPr>
            <a:r>
              <a:rPr lang="hr-HR" sz="2000" dirty="0"/>
              <a:t>poslužitelji (serveri)</a:t>
            </a:r>
          </a:p>
          <a:p>
            <a:r>
              <a:rPr lang="hr-HR" sz="2000" dirty="0"/>
              <a:t>uloga korisničkoga računala:</a:t>
            </a:r>
          </a:p>
          <a:p>
            <a:pPr lvl="1"/>
            <a:r>
              <a:rPr lang="hr-HR" sz="2000" dirty="0"/>
              <a:t> uputiti zahtjev za određenom uslugom (podacima)</a:t>
            </a:r>
          </a:p>
          <a:p>
            <a:r>
              <a:rPr lang="hr-HR" sz="2000" dirty="0"/>
              <a:t>uloga poslužitelja:</a:t>
            </a:r>
          </a:p>
          <a:p>
            <a:pPr lvl="1"/>
            <a:r>
              <a:rPr lang="hr-HR" sz="2000" dirty="0"/>
              <a:t>tražene podatke dostaviti (poslužiti)</a:t>
            </a:r>
            <a:endParaRPr lang="en-US" sz="2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sz="2800" dirty="0">
                <a:solidFill>
                  <a:schemeClr val="accent2"/>
                </a:solidFill>
              </a:rPr>
              <a:t>Model korisnik/poslužitelj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3568" y="2514600"/>
            <a:ext cx="36598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200" dirty="0">
                <a:latin typeface="+mn-lt"/>
              </a:rPr>
              <a:t>Na upit (zahtjev) korisnika, poslužitelj isporučuje podatke i/ili usluge.</a:t>
            </a:r>
          </a:p>
        </p:txBody>
      </p:sp>
      <p:pic>
        <p:nvPicPr>
          <p:cNvPr id="11268" name="Picture 6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2438400"/>
            <a:ext cx="984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img_gw_mb_r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5257800"/>
            <a:ext cx="14478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computer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34300" y="38862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computer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243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4305300" y="3276600"/>
            <a:ext cx="1371600" cy="838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V="1">
            <a:off x="6210300" y="3810000"/>
            <a:ext cx="0" cy="1524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6438900" y="3810000"/>
            <a:ext cx="0" cy="1524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H="1" flipV="1">
            <a:off x="6934200" y="3352800"/>
            <a:ext cx="9906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r-HR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 rot="-1878261">
            <a:off x="4533900" y="3276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 rot="-1806651">
            <a:off x="4838700" y="3733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4381500" y="3505200"/>
            <a:ext cx="13716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 flipH="1" flipV="1">
            <a:off x="7048500" y="3124200"/>
            <a:ext cx="99060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 rot="2723188">
            <a:off x="6896100" y="40005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 rot="2681204">
            <a:off x="7353300" y="3581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 rot="-5400000">
            <a:off x="5524500" y="4343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0000FF"/>
                </a:solidFill>
              </a:rPr>
              <a:t>molim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rot="5400000">
            <a:off x="62103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400">
                <a:solidFill>
                  <a:srgbClr val="CC0000"/>
                </a:solidFill>
              </a:rPr>
              <a:t>izvoli</a:t>
            </a:r>
          </a:p>
        </p:txBody>
      </p:sp>
      <p:sp>
        <p:nvSpPr>
          <p:cNvPr id="11284" name="Text Box 26"/>
          <p:cNvSpPr txBox="1">
            <a:spLocks noChangeArrowheads="1"/>
          </p:cNvSpPr>
          <p:nvPr/>
        </p:nvSpPr>
        <p:spPr bwMode="auto">
          <a:xfrm>
            <a:off x="5715000" y="2057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CC0000"/>
                </a:solidFill>
              </a:rPr>
              <a:t>poslužitelj</a:t>
            </a:r>
          </a:p>
        </p:txBody>
      </p:sp>
      <p:sp>
        <p:nvSpPr>
          <p:cNvPr id="11285" name="Text Box 28"/>
          <p:cNvSpPr txBox="1">
            <a:spLocks noChangeArrowheads="1"/>
          </p:cNvSpPr>
          <p:nvPr/>
        </p:nvSpPr>
        <p:spPr bwMode="auto">
          <a:xfrm>
            <a:off x="3581400" y="50292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6" name="Text Box 29"/>
          <p:cNvSpPr txBox="1">
            <a:spLocks noChangeArrowheads="1"/>
          </p:cNvSpPr>
          <p:nvPr/>
        </p:nvSpPr>
        <p:spPr bwMode="auto">
          <a:xfrm>
            <a:off x="5867400" y="6324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11287" name="Text Box 30"/>
          <p:cNvSpPr txBox="1">
            <a:spLocks noChangeArrowheads="1"/>
          </p:cNvSpPr>
          <p:nvPr/>
        </p:nvSpPr>
        <p:spPr bwMode="auto">
          <a:xfrm>
            <a:off x="7772400" y="4953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rgbClr val="0000FF"/>
                </a:solidFill>
              </a:rPr>
              <a:t>korisnik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96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50" grpId="0" animBg="1"/>
      <p:bldP spid="14351" grpId="0" animBg="1"/>
      <p:bldP spid="14352" grpId="0" animBg="1"/>
      <p:bldP spid="14354" grpId="0"/>
      <p:bldP spid="14355" grpId="0"/>
      <p:bldP spid="14356" grpId="0" animBg="1"/>
      <p:bldP spid="14357" grpId="0" animBg="1"/>
      <p:bldP spid="14360" grpId="0"/>
      <p:bldP spid="143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Model ravnopravnih članova P2P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sva su računala u mreži ravnopravna - sva su računala istovremeno i korisnici i poslužitelji</a:t>
            </a:r>
            <a:endParaRPr lang="en-US" sz="2000" dirty="0"/>
          </a:p>
        </p:txBody>
      </p:sp>
      <p:pic>
        <p:nvPicPr>
          <p:cNvPr id="5" name="Slika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71744"/>
            <a:ext cx="5456269" cy="36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476672"/>
            <a:ext cx="6026442" cy="792088"/>
          </a:xfrm>
        </p:spPr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Vrste računalnih mreža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4536504" cy="4525963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buNone/>
            </a:pPr>
            <a:r>
              <a:rPr lang="hr-HR" sz="2400" b="1" dirty="0"/>
              <a:t>Vrste mreža po tehnologiji prijenosa podataka</a:t>
            </a:r>
            <a:endParaRPr lang="hr-HR" altLang="sr-Latn-RS" sz="2400" b="1" dirty="0"/>
          </a:p>
          <a:p>
            <a:pPr lvl="1">
              <a:lnSpc>
                <a:spcPct val="100000"/>
              </a:lnSpc>
            </a:pPr>
            <a:r>
              <a:rPr lang="hr-HR" altLang="sr-Latn-RS" sz="2300" b="1" dirty="0">
                <a:solidFill>
                  <a:srgbClr val="3366CC"/>
                </a:solidFill>
              </a:rPr>
              <a:t>„žična” mreža </a:t>
            </a:r>
            <a:r>
              <a:rPr lang="hr-HR" altLang="sr-Latn-RS" sz="2300" dirty="0">
                <a:solidFill>
                  <a:srgbClr val="3366CC"/>
                </a:solidFill>
              </a:rPr>
              <a:t>- bakreni vod, optički kabel, ...</a:t>
            </a:r>
          </a:p>
          <a:p>
            <a:pPr lvl="1">
              <a:lnSpc>
                <a:spcPct val="100000"/>
              </a:lnSpc>
            </a:pPr>
            <a:r>
              <a:rPr lang="hr-HR" altLang="sr-Latn-RS" sz="2300" b="1" dirty="0">
                <a:solidFill>
                  <a:srgbClr val="3366CC"/>
                </a:solidFill>
              </a:rPr>
              <a:t>bežična mreža </a:t>
            </a:r>
            <a:r>
              <a:rPr lang="hr-HR" altLang="sr-Latn-RS" sz="2300" dirty="0">
                <a:solidFill>
                  <a:srgbClr val="3366CC"/>
                </a:solidFill>
              </a:rPr>
              <a:t> - radijski, infracrveni valovi, …</a:t>
            </a:r>
            <a:endParaRPr lang="hr-HR" sz="23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  <p:pic>
        <p:nvPicPr>
          <p:cNvPr id="1026" name="Picture 2" descr="Slikovni rezultat za prijenos podataka mrež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391119" cy="291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4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dirty="0">
                <a:solidFill>
                  <a:srgbClr val="C00000"/>
                </a:solidFill>
              </a:rPr>
              <a:t>Mrežni </a:t>
            </a:r>
            <a:r>
              <a:rPr lang="hr-HR" sz="3600" b="1" dirty="0" smtClean="0">
                <a:solidFill>
                  <a:srgbClr val="C00000"/>
                </a:solidFill>
              </a:rPr>
              <a:t>hardver</a:t>
            </a:r>
            <a:endParaRPr lang="hr-HR" sz="3600" b="1" dirty="0">
              <a:solidFill>
                <a:srgbClr val="C0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57" y="1988840"/>
            <a:ext cx="6840438" cy="411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70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EDC0BB-A82E-48A4-A362-44792741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Mrežne komponente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79429B2-D261-4D36-888A-5644147D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Krajnji uređaji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Network</a:t>
            </a:r>
            <a:r>
              <a:rPr lang="hr-HR" dirty="0" smtClean="0"/>
              <a:t> </a:t>
            </a:r>
            <a:r>
              <a:rPr lang="hr-HR" dirty="0" err="1" smtClean="0"/>
              <a:t>edge</a:t>
            </a:r>
            <a:r>
              <a:rPr lang="hr-HR" dirty="0" smtClean="0"/>
              <a:t>)</a:t>
            </a:r>
          </a:p>
          <a:p>
            <a:r>
              <a:rPr lang="hr-HR" dirty="0" smtClean="0"/>
              <a:t>Uređaji posrednici u komunikaciji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Network</a:t>
            </a:r>
            <a:r>
              <a:rPr lang="hr-HR" dirty="0" smtClean="0"/>
              <a:t> </a:t>
            </a:r>
            <a:r>
              <a:rPr lang="hr-HR" dirty="0" err="1" smtClean="0"/>
              <a:t>core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50" y="4295775"/>
            <a:ext cx="2638425" cy="1733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11933"/>
            <a:ext cx="833437" cy="83343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74" y="3423096"/>
            <a:ext cx="1071563" cy="10668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28975"/>
            <a:ext cx="1093269" cy="72752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28652"/>
            <a:ext cx="1368152" cy="136815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07341"/>
            <a:ext cx="1107380" cy="65006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50" y="4196804"/>
            <a:ext cx="1359594" cy="1359594"/>
          </a:xfrm>
          <a:prstGeom prst="rect">
            <a:avLst/>
          </a:prstGeom>
        </p:spPr>
      </p:pic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838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Krajnji uređaji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Računala</a:t>
            </a:r>
          </a:p>
          <a:p>
            <a:r>
              <a:rPr lang="hr-HR" dirty="0" smtClean="0"/>
              <a:t>Mrežni printeri</a:t>
            </a:r>
          </a:p>
          <a:p>
            <a:r>
              <a:rPr lang="hr-HR" dirty="0" err="1" smtClean="0"/>
              <a:t>VoiP</a:t>
            </a:r>
            <a:r>
              <a:rPr lang="hr-HR" dirty="0" smtClean="0"/>
              <a:t> telefoni</a:t>
            </a:r>
          </a:p>
          <a:p>
            <a:r>
              <a:rPr lang="hr-HR" dirty="0" err="1" smtClean="0"/>
              <a:t>Siguronosne</a:t>
            </a:r>
            <a:r>
              <a:rPr lang="hr-HR" dirty="0" smtClean="0"/>
              <a:t> kamere</a:t>
            </a:r>
          </a:p>
          <a:p>
            <a:r>
              <a:rPr lang="hr-HR" dirty="0" smtClean="0"/>
              <a:t>Mobilni uređaji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340768"/>
            <a:ext cx="2638425" cy="17335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2776"/>
            <a:ext cx="3547095" cy="2656897"/>
          </a:xfrm>
          <a:prstGeom prst="rect">
            <a:avLst/>
          </a:prstGeom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57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 posrednici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Mrežna kartica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Network</a:t>
            </a:r>
            <a:r>
              <a:rPr lang="hr-HR" dirty="0" smtClean="0"/>
              <a:t> </a:t>
            </a:r>
            <a:r>
              <a:rPr lang="hr-HR" dirty="0" err="1" smtClean="0"/>
              <a:t>Interface</a:t>
            </a:r>
            <a:r>
              <a:rPr lang="hr-HR" dirty="0" smtClean="0"/>
              <a:t> </a:t>
            </a:r>
            <a:r>
              <a:rPr lang="hr-HR" dirty="0" err="1" smtClean="0"/>
              <a:t>Card</a:t>
            </a:r>
            <a:r>
              <a:rPr lang="hr-HR" dirty="0" smtClean="0"/>
              <a:t>)</a:t>
            </a:r>
          </a:p>
          <a:p>
            <a:r>
              <a:rPr lang="hr-HR" dirty="0" err="1" smtClean="0"/>
              <a:t>Usmjernik</a:t>
            </a:r>
            <a:r>
              <a:rPr lang="hr-HR" dirty="0" smtClean="0"/>
              <a:t>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Router</a:t>
            </a:r>
            <a:r>
              <a:rPr lang="hr-HR" dirty="0" smtClean="0"/>
              <a:t>)</a:t>
            </a:r>
          </a:p>
          <a:p>
            <a:r>
              <a:rPr lang="hr-HR" dirty="0" smtClean="0"/>
              <a:t>Preklopnik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Switch</a:t>
            </a:r>
            <a:r>
              <a:rPr lang="hr-HR" dirty="0" smtClean="0"/>
              <a:t>)</a:t>
            </a:r>
          </a:p>
          <a:p>
            <a:r>
              <a:rPr lang="hr-HR" dirty="0" smtClean="0"/>
              <a:t>Most (</a:t>
            </a:r>
            <a:r>
              <a:rPr lang="hr-HR" dirty="0" err="1" smtClean="0"/>
              <a:t>eng</a:t>
            </a:r>
            <a:r>
              <a:rPr lang="hr-HR" dirty="0" smtClean="0"/>
              <a:t>. Bridge)</a:t>
            </a:r>
          </a:p>
          <a:p>
            <a:r>
              <a:rPr lang="hr-HR" dirty="0" smtClean="0"/>
              <a:t>Koncentrator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Hub</a:t>
            </a:r>
            <a:r>
              <a:rPr lang="hr-HR" dirty="0" smtClean="0"/>
              <a:t>)</a:t>
            </a:r>
          </a:p>
          <a:p>
            <a:r>
              <a:rPr lang="hr-HR" dirty="0" smtClean="0"/>
              <a:t>Pojačalo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Repeater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2790825" cy="1638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09120"/>
            <a:ext cx="5016505" cy="1685131"/>
          </a:xfrm>
          <a:prstGeom prst="rect">
            <a:avLst/>
          </a:prstGeom>
        </p:spPr>
      </p:pic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971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Sadržaj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4785395"/>
          </a:xfrm>
        </p:spPr>
        <p:txBody>
          <a:bodyPr/>
          <a:lstStyle/>
          <a:p>
            <a:r>
              <a:rPr lang="hr-HR" sz="2000" dirty="0">
                <a:latin typeface="+mj-lt"/>
              </a:rPr>
              <a:t>Uvod</a:t>
            </a:r>
          </a:p>
          <a:p>
            <a:r>
              <a:rPr lang="hr-HR" sz="2000" dirty="0">
                <a:latin typeface="+mj-lt"/>
              </a:rPr>
              <a:t>Osnovno o računalnim mrežama  i podjela</a:t>
            </a:r>
          </a:p>
          <a:p>
            <a:r>
              <a:rPr lang="hr-HR" sz="2000" dirty="0">
                <a:latin typeface="+mj-lt"/>
              </a:rPr>
              <a:t>Mrežni  hardver</a:t>
            </a:r>
          </a:p>
          <a:p>
            <a:pPr>
              <a:spcAft>
                <a:spcPts val="1200"/>
              </a:spcAft>
            </a:pPr>
            <a:r>
              <a:rPr lang="hr-HR" sz="2000" dirty="0">
                <a:latin typeface="+mj-lt"/>
              </a:rPr>
              <a:t>Klase mreža i </a:t>
            </a:r>
            <a:r>
              <a:rPr lang="hr-HR" sz="2000" dirty="0" err="1">
                <a:latin typeface="+mj-lt"/>
              </a:rPr>
              <a:t>subnetiranje</a:t>
            </a:r>
            <a:endParaRPr lang="hr-HR" sz="2000" dirty="0">
              <a:latin typeface="+mj-lt"/>
            </a:endParaRPr>
          </a:p>
          <a:p>
            <a:pPr>
              <a:lnSpc>
                <a:spcPts val="2100"/>
              </a:lnSpc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ad u Cisco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acket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racer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100"/>
              </a:lnSpc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simul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acija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slanje e-maila i komunikacij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sa mail serverom, 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100"/>
              </a:lnSpc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prijenos podataka u mreži i komunikacij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a,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100"/>
              </a:lnSpc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najvažnije naredbe za ftp server,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ts val="2100"/>
              </a:lnSpc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prikazati princip rada i komunikaciju sa web serverom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>
              <a:lnSpc>
                <a:spcPts val="2100"/>
              </a:lnSpc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polaznici -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izraditi određenu mrežnu simulaciju i testirati ju.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9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Mrežna kartica (</a:t>
            </a:r>
            <a:r>
              <a:rPr lang="hr-HR" dirty="0" err="1" smtClean="0"/>
              <a:t>Network</a:t>
            </a:r>
            <a:r>
              <a:rPr lang="hr-HR" dirty="0" smtClean="0"/>
              <a:t> </a:t>
            </a:r>
            <a:r>
              <a:rPr lang="hr-HR" dirty="0" err="1" smtClean="0"/>
              <a:t>Interface</a:t>
            </a:r>
            <a:r>
              <a:rPr lang="hr-HR" dirty="0" smtClean="0"/>
              <a:t> </a:t>
            </a:r>
            <a:r>
              <a:rPr lang="hr-HR" dirty="0" err="1" smtClean="0"/>
              <a:t>Card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Pretvara podatke razumljive računalu u signale za prijenos podataka (električne, svjetlosne ili radiosignale) i obrnuto</a:t>
            </a:r>
          </a:p>
          <a:p>
            <a:r>
              <a:rPr lang="hr-HR" dirty="0" smtClean="0"/>
              <a:t>Svaka mrežna kartica ima svoju adresu (48 bitni broj – MAC </a:t>
            </a:r>
            <a:r>
              <a:rPr lang="hr-HR" dirty="0" err="1" smtClean="0"/>
              <a:t>eng</a:t>
            </a:r>
            <a:r>
              <a:rPr lang="hr-HR" dirty="0" smtClean="0"/>
              <a:t>. ;edia Access </a:t>
            </a:r>
            <a:r>
              <a:rPr lang="hr-HR" dirty="0" err="1" smtClean="0"/>
              <a:t>Control</a:t>
            </a:r>
            <a:r>
              <a:rPr lang="hr-HR" dirty="0" smtClean="0"/>
              <a:t>) adresa) za slanje i primanje podataka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661690"/>
            <a:ext cx="4419748" cy="2594528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394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Usmjernik</a:t>
            </a:r>
            <a:r>
              <a:rPr lang="hr-HR" dirty="0" smtClean="0"/>
              <a:t> (</a:t>
            </a:r>
            <a:r>
              <a:rPr lang="hr-HR" dirty="0" err="1" smtClean="0"/>
              <a:t>Router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Povezuje i omogućava komunikaciju između računalnih mreža</a:t>
            </a:r>
          </a:p>
          <a:p>
            <a:r>
              <a:rPr lang="hr-HR" dirty="0" smtClean="0"/>
              <a:t>Može biti implementiran kao računalo ili kao poseban uređaj specijaliziran za usmjeravanje paketa podataka kroz računalne mreže</a:t>
            </a:r>
          </a:p>
          <a:p>
            <a:r>
              <a:rPr lang="hr-HR" dirty="0" smtClean="0"/>
              <a:t>Izveden kao poseban uređaj ima komponente kao računalo (CPU, memoriju, sabirnicu, ulazno-izlazno sučelje… i operacijski sustav)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168303"/>
            <a:ext cx="5350293" cy="1797256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268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Preklopnik (</a:t>
            </a:r>
            <a:r>
              <a:rPr lang="hr-HR" dirty="0" err="1" smtClean="0"/>
              <a:t>Switch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Dijeli mrežu na onoliko kolizijskih domena koliko ima priključaka (</a:t>
            </a:r>
            <a:r>
              <a:rPr lang="hr-HR" dirty="0" err="1" smtClean="0"/>
              <a:t>eng</a:t>
            </a:r>
            <a:r>
              <a:rPr lang="hr-HR" dirty="0" smtClean="0"/>
              <a:t>. </a:t>
            </a:r>
            <a:r>
              <a:rPr lang="hr-HR" dirty="0" err="1" smtClean="0"/>
              <a:t>Port</a:t>
            </a:r>
            <a:r>
              <a:rPr lang="hr-HR" dirty="0" smtClean="0"/>
              <a:t>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36390"/>
            <a:ext cx="4904754" cy="2970007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70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Most (Bridge)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Namijenjen spajanju različitih segmenata mreže</a:t>
            </a:r>
          </a:p>
          <a:p>
            <a:r>
              <a:rPr lang="hr-HR" dirty="0" smtClean="0"/>
              <a:t>Više se ne koristi jer je preklopnik više povezanih mostova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924944"/>
            <a:ext cx="4415829" cy="2495903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69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Koncentrator (</a:t>
            </a:r>
            <a:r>
              <a:rPr lang="hr-HR" dirty="0" err="1" smtClean="0"/>
              <a:t>Hub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Uređaj koji na sebi ima određen broj priključaka (</a:t>
            </a:r>
            <a:r>
              <a:rPr lang="hr-HR" dirty="0" err="1" smtClean="0"/>
              <a:t>portova</a:t>
            </a:r>
            <a:r>
              <a:rPr lang="hr-HR" dirty="0" smtClean="0"/>
              <a:t>) na koje kabelom spajamo računala</a:t>
            </a:r>
          </a:p>
          <a:p>
            <a:r>
              <a:rPr lang="hr-HR" dirty="0" smtClean="0"/>
              <a:t>Signal koji dobije na jedan </a:t>
            </a:r>
            <a:r>
              <a:rPr lang="hr-HR" dirty="0" err="1" smtClean="0"/>
              <a:t>port</a:t>
            </a:r>
            <a:r>
              <a:rPr lang="hr-HR" dirty="0" smtClean="0"/>
              <a:t> </a:t>
            </a:r>
            <a:r>
              <a:rPr lang="hr-HR" dirty="0" err="1" smtClean="0"/>
              <a:t>proslijeđuje</a:t>
            </a:r>
            <a:r>
              <a:rPr lang="hr-HR" dirty="0" smtClean="0"/>
              <a:t> na sve ostale </a:t>
            </a:r>
            <a:r>
              <a:rPr lang="hr-HR" dirty="0" err="1" smtClean="0"/>
              <a:t>portove</a:t>
            </a:r>
            <a:endParaRPr lang="hr-HR" dirty="0" smtClean="0"/>
          </a:p>
          <a:p>
            <a:r>
              <a:rPr lang="hr-HR" dirty="0" smtClean="0"/>
              <a:t>Može doći do kolizije signala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505885"/>
            <a:ext cx="3096344" cy="3096344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8825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Pojačalo (</a:t>
            </a:r>
            <a:r>
              <a:rPr lang="hr-HR" dirty="0" err="1" smtClean="0"/>
              <a:t>Repeater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Pojačava i obnavlja signal na kabelskim mrežama</a:t>
            </a:r>
          </a:p>
          <a:p>
            <a:r>
              <a:rPr lang="hr-HR" dirty="0" smtClean="0"/>
              <a:t>Koristi se kada trebamo koristiti duže kabele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20"/>
            <a:ext cx="4021385" cy="3012157"/>
          </a:xfrm>
          <a:prstGeom prst="rect">
            <a:avLst/>
          </a:prstGeo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7396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476672"/>
            <a:ext cx="7128792" cy="722511"/>
          </a:xfrm>
        </p:spPr>
        <p:txBody>
          <a:bodyPr/>
          <a:lstStyle/>
          <a:p>
            <a:r>
              <a:rPr lang="hr-HR" sz="3600" b="1" dirty="0" smtClean="0">
                <a:solidFill>
                  <a:srgbClr val="C00000"/>
                </a:solidFill>
              </a:rPr>
              <a:t>Klase mreža i </a:t>
            </a:r>
            <a:r>
              <a:rPr lang="hr-HR" sz="3600" b="1" dirty="0" err="1" smtClean="0">
                <a:solidFill>
                  <a:srgbClr val="C00000"/>
                </a:solidFill>
              </a:rPr>
              <a:t>subnetiranje</a:t>
            </a:r>
            <a:r>
              <a:rPr lang="hr-HR" sz="3600" b="1" dirty="0" smtClean="0">
                <a:solidFill>
                  <a:srgbClr val="C00000"/>
                </a:solidFill>
              </a:rPr>
              <a:t> </a:t>
            </a:r>
            <a:endParaRPr lang="hr-HR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5283951" cy="348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01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IP adresa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IP adresa je adresa mrežnog sloja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to je logička adresa uređaja koji se povezuje u mrežu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budući da se ova adresa može i dinamički dodjeljivati, odnosno mijenjati ona ne može jednoznačno identificirati uređaj u mreži, već omogućava pronalaženje uređaja i slanje podataka do njega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postoje dvije verzije IP protokola: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IPv4 – sastoji se od 32 bita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IPv6 – sastoji se od 128 bitova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IPv6 je razvijen zbog nedostatka adrese u IPv4 verziji</a:t>
            </a:r>
          </a:p>
          <a:p>
            <a:pPr>
              <a:lnSpc>
                <a:spcPct val="100000"/>
              </a:lnSpc>
            </a:pPr>
            <a:endParaRPr lang="hr-HR" sz="2400" dirty="0" smtClean="0"/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325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IPv4 adresiranje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2400" dirty="0"/>
              <a:t>IP adresa sastoji se od 32 bita informacija koji su podijeljeni na 4 sekcije koje se nazivaju okteti ili bajtovi, a svaka sekcija sadrži 1 bajt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2400" dirty="0"/>
              <a:t>IP adresa može se prokazati na 3 načina: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dirty="0"/>
              <a:t>decimalno s točkom (172.16.30.56)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dirty="0"/>
              <a:t>binarno (10101100.00010000.00011110.00111000)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r-HR" altLang="sr-Latn-RS" dirty="0" err="1"/>
              <a:t>heksadecimalno</a:t>
            </a:r>
            <a:r>
              <a:rPr lang="hr-HR" altLang="sr-Latn-RS" dirty="0"/>
              <a:t> (AC.10.1E.38)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2300" dirty="0"/>
              <a:t>najčešće se koristi decimalni i binarni </a:t>
            </a:r>
            <a:r>
              <a:rPr lang="hr-HR" altLang="sr-Latn-RS" sz="2300" dirty="0" smtClean="0"/>
              <a:t>format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r-HR" altLang="sr-Latn-RS" sz="2400" dirty="0"/>
              <a:t>32-bitni adresni prostor sa dvije moguće vrijednosti za svaku poziciju daje 2</a:t>
            </a:r>
            <a:r>
              <a:rPr lang="hr-HR" altLang="sr-Latn-RS" sz="2400" baseline="30000" dirty="0"/>
              <a:t>32</a:t>
            </a:r>
            <a:r>
              <a:rPr lang="hr-HR" altLang="sr-Latn-RS" sz="2400" dirty="0"/>
              <a:t> ili 4.294.967.296 različitih adresa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hr-HR" altLang="sr-Latn-RS" sz="23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261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Klasifikacija IP adresa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Klasa 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dizajnirana je za velike mreže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mrežni dio adrese iz klase A obuhvaća prvih 8 bitova, a za identifikaciju </a:t>
            </a:r>
            <a:r>
              <a:rPr lang="hr-HR" altLang="sr-Latn-RS" dirty="0" err="1"/>
              <a:t>hosta</a:t>
            </a:r>
            <a:r>
              <a:rPr lang="hr-HR" altLang="sr-Latn-RS" dirty="0"/>
              <a:t> se koristi 24 bita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vodeći bit u mrežnoj adresi ima vrijednost 0 pa je rang klase A mrežne adrese</a:t>
            </a:r>
          </a:p>
          <a:p>
            <a:pPr lvl="1">
              <a:lnSpc>
                <a:spcPct val="100000"/>
              </a:lnSpc>
              <a:buNone/>
            </a:pPr>
            <a:r>
              <a:rPr lang="hr-HR" altLang="sr-Latn-RS" dirty="0"/>
              <a:t>	00000000 = 0</a:t>
            </a:r>
          </a:p>
          <a:p>
            <a:pPr lvl="1">
              <a:lnSpc>
                <a:spcPct val="100000"/>
              </a:lnSpc>
              <a:buNone/>
            </a:pPr>
            <a:r>
              <a:rPr lang="hr-HR" altLang="sr-Latn-RS" dirty="0"/>
              <a:t>	01111111 = 127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mrežna klasa A definirana je u prvom oktetu između 0 i </a:t>
            </a:r>
            <a:r>
              <a:rPr lang="hr-HR" altLang="sr-Latn-RS" dirty="0" smtClean="0"/>
              <a:t>127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preostala 24 bita omogućavaju adresiranje 16.777.214 </a:t>
            </a:r>
            <a:r>
              <a:rPr lang="hr-HR" altLang="sr-Latn-RS" dirty="0" err="1"/>
              <a:t>hostova</a:t>
            </a:r>
            <a:r>
              <a:rPr lang="hr-HR" altLang="sr-Latn-RS" dirty="0"/>
              <a:t> po svakoj mreži klase A</a:t>
            </a:r>
          </a:p>
          <a:p>
            <a:pPr lvl="1">
              <a:lnSpc>
                <a:spcPct val="100000"/>
              </a:lnSpc>
            </a:pPr>
            <a:endParaRPr lang="hr-HR" altLang="sr-Latn-RS" dirty="0"/>
          </a:p>
          <a:p>
            <a:pPr marL="0" indent="0">
              <a:lnSpc>
                <a:spcPct val="100000"/>
              </a:lnSpc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81785"/>
              </p:ext>
            </p:extLst>
          </p:nvPr>
        </p:nvGraphicFramePr>
        <p:xfrm>
          <a:off x="1565176" y="5373216"/>
          <a:ext cx="6096000" cy="371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mreža</a:t>
                      </a:r>
                      <a:endParaRPr lang="hr-H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err="1" smtClean="0"/>
                        <a:t>host</a:t>
                      </a:r>
                      <a:endParaRPr lang="hr-H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err="1" smtClean="0"/>
                        <a:t>host</a:t>
                      </a:r>
                      <a:endParaRPr lang="hr-H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err="1" smtClean="0"/>
                        <a:t>host</a:t>
                      </a:r>
                      <a:endParaRPr lang="hr-HR" sz="1800" dirty="0"/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72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98EA733-4AC1-4C03-AF71-0E0BC736B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Što je Cisco </a:t>
            </a:r>
            <a:r>
              <a:rPr lang="hr-HR" sz="2800" dirty="0" err="1">
                <a:solidFill>
                  <a:srgbClr val="C00000"/>
                </a:solidFill>
              </a:rPr>
              <a:t>Packet</a:t>
            </a:r>
            <a:r>
              <a:rPr lang="hr-HR" sz="2800" dirty="0">
                <a:solidFill>
                  <a:srgbClr val="C00000"/>
                </a:solidFill>
              </a:rPr>
              <a:t> </a:t>
            </a:r>
            <a:r>
              <a:rPr lang="hr-HR" sz="2800" dirty="0" err="1">
                <a:solidFill>
                  <a:srgbClr val="C00000"/>
                </a:solidFill>
              </a:rPr>
              <a:t>Tracer</a:t>
            </a:r>
            <a:r>
              <a:rPr lang="hr-HR" sz="28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15E9656-3B13-4558-B33B-C55BF0A3D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968552"/>
          </a:xfrm>
        </p:spPr>
        <p:txBody>
          <a:bodyPr/>
          <a:lstStyle/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alat za simulaciju računalnih mreža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može se izvesti simulacija iste u stvarnom vremenu, pokazati kretanje računalnih paketa, izračunati i izmjeriti razne interferencije u mreži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te prikazati komunikacij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između računala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korisnika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 i servera.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dizajniranje većih i kompleksnijih mreža prije same praktične primjene u realnom okruženju (eksperimentiranje s ponašanjem mreže )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aziran je na „Cisco“ mrežnim uređajima i korisnicima omogućuje simuliranje konfiguracije Cisco mrežnih uređaja (usmjerivača, preklopnika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) i stvaranje mrežnih topologija 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razvila ga je tvrtka Cisco Systems i besplatan je za korištenje</a:t>
            </a:r>
          </a:p>
          <a:p>
            <a:pPr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000" dirty="0"/>
              <a:t>dio je Cisco edukacijske mrežne akademije (</a:t>
            </a:r>
            <a:r>
              <a:rPr lang="hr-HR" sz="2000" i="1" dirty="0"/>
              <a:t>Cisco </a:t>
            </a:r>
            <a:r>
              <a:rPr lang="hr-HR" sz="2000" i="1" dirty="0" err="1"/>
              <a:t>Certified</a:t>
            </a:r>
            <a:r>
              <a:rPr lang="hr-HR" sz="2000" i="1" dirty="0"/>
              <a:t> </a:t>
            </a:r>
            <a:r>
              <a:rPr lang="hr-HR" sz="2000" i="1" dirty="0" err="1"/>
              <a:t>Network</a:t>
            </a:r>
            <a:r>
              <a:rPr lang="hr-HR" sz="2000" i="1" dirty="0"/>
              <a:t> </a:t>
            </a:r>
            <a:r>
              <a:rPr lang="hr-HR" sz="2000" i="1" dirty="0" err="1"/>
              <a:t>Associate</a:t>
            </a:r>
            <a:r>
              <a:rPr lang="hr-HR" sz="2000" i="1" dirty="0"/>
              <a:t> </a:t>
            </a:r>
            <a:r>
              <a:rPr lang="hr-HR" sz="2000" i="1" dirty="0" err="1"/>
              <a:t>Routing</a:t>
            </a:r>
            <a:r>
              <a:rPr lang="hr-HR" sz="2000" i="1" dirty="0"/>
              <a:t> &amp; </a:t>
            </a:r>
            <a:r>
              <a:rPr lang="hr-HR" sz="2000" i="1" dirty="0" err="1"/>
              <a:t>Switching</a:t>
            </a:r>
            <a:r>
              <a:rPr lang="hr-HR" sz="2000" i="1" dirty="0"/>
              <a:t> - CCNA) 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97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Klasifikacija IP adresa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Klasa B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dizajnirana je za mreže srednje veličine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mrežni dio adrese klase B obuhvaća 16 bitova, a za identifikaciju prestaju također 16 bitova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prva dva bita IP adrese klase B uvijek imaju vrijednost 10 pa je rang klase B mrežne adrese</a:t>
            </a:r>
          </a:p>
          <a:p>
            <a:pPr lvl="2"/>
            <a:r>
              <a:rPr lang="hr-HR" altLang="sr-Latn-RS" sz="1800" dirty="0"/>
              <a:t>10000000 = 128</a:t>
            </a:r>
          </a:p>
          <a:p>
            <a:pPr lvl="2"/>
            <a:r>
              <a:rPr lang="hr-HR" altLang="sr-Latn-RS" sz="1800" dirty="0"/>
              <a:t>10111111 = 191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B prema tome ima 2</a:t>
            </a:r>
            <a:r>
              <a:rPr lang="hr-HR" altLang="sr-Latn-RS" baseline="30000" dirty="0"/>
              <a:t>14</a:t>
            </a:r>
            <a:r>
              <a:rPr lang="hr-HR" altLang="sr-Latn-RS" dirty="0"/>
              <a:t> (16.384) mreža, a svaka mreža može imati 2</a:t>
            </a:r>
            <a:r>
              <a:rPr lang="hr-HR" altLang="sr-Latn-RS" baseline="30000" dirty="0"/>
              <a:t>16</a:t>
            </a:r>
            <a:r>
              <a:rPr lang="hr-HR" altLang="sr-Latn-RS" dirty="0"/>
              <a:t> (16.777.214) </a:t>
            </a:r>
            <a:r>
              <a:rPr lang="hr-HR" altLang="sr-Latn-RS" dirty="0" err="1"/>
              <a:t>hostova</a:t>
            </a:r>
            <a:endParaRPr lang="hr-HR" altLang="sr-Latn-RS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u ovu klasu spada i 16 privatnih mreža u opsegu od 172.16.0.0 do 172.31.0.0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043576"/>
              </p:ext>
            </p:extLst>
          </p:nvPr>
        </p:nvGraphicFramePr>
        <p:xfrm>
          <a:off x="1495396" y="5785164"/>
          <a:ext cx="6096000" cy="3714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mreža</a:t>
                      </a:r>
                      <a:endParaRPr lang="hr-H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mreža</a:t>
                      </a:r>
                      <a:endParaRPr lang="hr-H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err="1" smtClean="0"/>
                        <a:t>host</a:t>
                      </a:r>
                      <a:endParaRPr lang="hr-HR" sz="180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err="1" smtClean="0"/>
                        <a:t>host</a:t>
                      </a:r>
                      <a:endParaRPr lang="hr-HR" sz="1800" dirty="0"/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959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Klasifikacija IP adresa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klasa C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dizajnirana je za manje mreže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mrežni dio klase C obuhvaća prva 24 bita, a za identifikaciju </a:t>
            </a:r>
            <a:r>
              <a:rPr lang="hr-HR" altLang="sr-Latn-RS" dirty="0" err="1"/>
              <a:t>hosta</a:t>
            </a:r>
            <a:r>
              <a:rPr lang="hr-HR" altLang="sr-Latn-RS" dirty="0"/>
              <a:t> preostaje 8 bitova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3 bita najveće težinu uvijek imaju vrijednost 110 pa se za mrežnu adresu koristi 21 preostali bit (mrežna adresa je u rasponu 192 – 223)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na taj način može se adresirati 2</a:t>
            </a:r>
            <a:r>
              <a:rPr lang="hr-HR" altLang="sr-Latn-RS" baseline="30000" dirty="0"/>
              <a:t>21</a:t>
            </a:r>
            <a:r>
              <a:rPr lang="hr-HR" altLang="sr-Latn-RS" dirty="0"/>
              <a:t> mreža (2.097.152), a svaka mreža može imati 254 </a:t>
            </a:r>
            <a:r>
              <a:rPr lang="hr-HR" altLang="sr-Latn-RS" dirty="0" err="1"/>
              <a:t>hosta</a:t>
            </a:r>
            <a:endParaRPr lang="hr-HR" altLang="sr-Latn-RS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primjer – privatne mreže opsega 192.168.0.0 – 192.168.255.0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092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Klasifikacija IP adresa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klasa D </a:t>
            </a:r>
          </a:p>
          <a:p>
            <a:pPr lvl="1"/>
            <a:r>
              <a:rPr lang="hr-HR" altLang="sr-Latn-RS" dirty="0"/>
              <a:t>raspon 224 – 239 koristi se za višesmjerne adrese</a:t>
            </a:r>
          </a:p>
          <a:p>
            <a:pPr lvl="1"/>
            <a:r>
              <a:rPr lang="hr-HR" altLang="sr-Latn-RS" dirty="0"/>
              <a:t>prva 4 bita ove klase imaju uvijek vrijednost 1110</a:t>
            </a:r>
          </a:p>
          <a:p>
            <a:r>
              <a:rPr lang="hr-HR" altLang="sr-Latn-RS" sz="2400" dirty="0"/>
              <a:t>klasa E</a:t>
            </a:r>
          </a:p>
          <a:p>
            <a:pPr lvl="1"/>
            <a:r>
              <a:rPr lang="hr-HR" altLang="sr-Latn-RS" dirty="0"/>
              <a:t>raspon 240 – 255, koristi se za eksperimentiranje</a:t>
            </a:r>
          </a:p>
          <a:p>
            <a:pPr lvl="1"/>
            <a:r>
              <a:rPr lang="hr-HR" altLang="sr-Latn-RS" dirty="0"/>
              <a:t>prva 4 bita ove klase imaju vrijednost 1111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094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Klasifikacija IP adresa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97609"/>
              </p:ext>
            </p:extLst>
          </p:nvPr>
        </p:nvGraphicFramePr>
        <p:xfrm>
          <a:off x="755576" y="1916387"/>
          <a:ext cx="7605713" cy="2225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28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3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859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Klasa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Dodjela bitova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A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0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Mreža</a:t>
                      </a:r>
                      <a:r>
                        <a:rPr lang="hr-HR" sz="1800" baseline="0" dirty="0" smtClean="0"/>
                        <a:t> (7)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err="1" smtClean="0"/>
                        <a:t>Host</a:t>
                      </a:r>
                      <a:r>
                        <a:rPr lang="hr-HR" sz="1800" dirty="0" smtClean="0"/>
                        <a:t> (24)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B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10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Mreža (14)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err="1" smtClean="0"/>
                        <a:t>Host</a:t>
                      </a:r>
                      <a:r>
                        <a:rPr lang="hr-HR" sz="1800" dirty="0" smtClean="0"/>
                        <a:t> (16)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C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110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Mreža (21)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err="1" smtClean="0"/>
                        <a:t>Host</a:t>
                      </a:r>
                      <a:r>
                        <a:rPr lang="hr-HR" sz="1800" dirty="0" smtClean="0"/>
                        <a:t> (8)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D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1110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 gridSpan="2">
                  <a:txBody>
                    <a:bodyPr/>
                    <a:lstStyle/>
                    <a:p>
                      <a:r>
                        <a:rPr lang="hr-HR" sz="1800" dirty="0" err="1" smtClean="0"/>
                        <a:t>multicast</a:t>
                      </a:r>
                      <a:r>
                        <a:rPr lang="hr-HR" sz="1800" dirty="0" smtClean="0"/>
                        <a:t> adrese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E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1111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 gridSpan="2">
                  <a:txBody>
                    <a:bodyPr/>
                    <a:lstStyle/>
                    <a:p>
                      <a:r>
                        <a:rPr lang="hr-HR" sz="1800" dirty="0" smtClean="0"/>
                        <a:t>za eksperimentiranje</a:t>
                      </a:r>
                      <a:endParaRPr lang="hr-HR" sz="1800" dirty="0"/>
                    </a:p>
                  </a:txBody>
                  <a:tcPr marL="91432" marR="91432" marT="45733" marB="45733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902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Privatne IP adrese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adrese koje se mogu koristiti u privatnoj mreži, ali ne i na Internetu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kreirane su u svrhu zaštite da bi se uštedio prostor IP adresa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da bi računalo s privatnom adresom moglo komunicirati na Internetu koristi se tehnologija mrežnog prevođenja adresa </a:t>
            </a:r>
            <a:r>
              <a:rPr lang="hr-HR" altLang="sr-Latn-RS" sz="2400" dirty="0" smtClean="0"/>
              <a:t>– NAT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rezervirane IP adrese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A</a:t>
            </a:r>
          </a:p>
          <a:p>
            <a:pPr lvl="2"/>
            <a:r>
              <a:rPr lang="hr-HR" altLang="sr-Latn-RS" sz="1800" dirty="0"/>
              <a:t>10.0.0.0 do 10.255.255.255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B</a:t>
            </a:r>
          </a:p>
          <a:p>
            <a:pPr lvl="2"/>
            <a:r>
              <a:rPr lang="hr-HR" altLang="sr-Latn-RS" sz="1800" dirty="0"/>
              <a:t>172.16.0.0 do 172.31.255.255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C</a:t>
            </a:r>
          </a:p>
          <a:p>
            <a:pPr lvl="2"/>
            <a:r>
              <a:rPr lang="hr-HR" altLang="sr-Latn-RS" sz="1800" dirty="0"/>
              <a:t>192.168.0.0 do 192.168.255.255</a:t>
            </a:r>
          </a:p>
          <a:p>
            <a:pPr>
              <a:lnSpc>
                <a:spcPct val="100000"/>
              </a:lnSpc>
            </a:pPr>
            <a:endParaRPr lang="hr-HR" altLang="sr-Latn-RS" sz="2400" dirty="0"/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4940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 err="1"/>
              <a:t>podmreža</a:t>
            </a:r>
            <a:r>
              <a:rPr lang="hr-HR" altLang="sr-Latn-RS" sz="2400" dirty="0"/>
              <a:t> ili </a:t>
            </a:r>
            <a:r>
              <a:rPr lang="hr-HR" altLang="sr-Latn-RS" sz="2400" dirty="0" err="1"/>
              <a:t>subnet</a:t>
            </a:r>
            <a:r>
              <a:rPr lang="hr-HR" altLang="sr-Latn-RS" sz="2400" dirty="0"/>
              <a:t> predstavlja manju mrežu unutar neke veće mreže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 err="1"/>
              <a:t>podmrežavanje</a:t>
            </a:r>
            <a:r>
              <a:rPr lang="hr-HR" altLang="sr-Latn-RS" sz="2400" dirty="0"/>
              <a:t> omogućava da jednu mrežnu adresu podijelimo na više mreža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u adresi </a:t>
            </a:r>
            <a:r>
              <a:rPr lang="hr-HR" altLang="sr-Latn-RS" sz="2400" dirty="0" err="1"/>
              <a:t>podmreže</a:t>
            </a:r>
            <a:r>
              <a:rPr lang="hr-HR" altLang="sr-Latn-RS" sz="2400" dirty="0"/>
              <a:t> početna i završna adresa imaju poseban značaj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početna adresa je adresa </a:t>
            </a:r>
            <a:r>
              <a:rPr lang="hr-HR" altLang="sr-Latn-RS" sz="2400" dirty="0" err="1"/>
              <a:t>podmreže</a:t>
            </a:r>
            <a:r>
              <a:rPr lang="hr-HR" altLang="sr-Latn-RS" sz="2400" dirty="0"/>
              <a:t> koja identificira cijelu mrežu (Network ID)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završna adresa (</a:t>
            </a:r>
            <a:r>
              <a:rPr lang="hr-HR" altLang="sr-Latn-RS" sz="2400" dirty="0" err="1"/>
              <a:t>Broadcast</a:t>
            </a:r>
            <a:r>
              <a:rPr lang="hr-HR" altLang="sr-Latn-RS" sz="2400" dirty="0"/>
              <a:t> ID) je adresa na kojoj mrežni promet primaju sva računala u </a:t>
            </a:r>
            <a:r>
              <a:rPr lang="hr-HR" altLang="sr-Latn-RS" sz="2400" dirty="0" err="1"/>
              <a:t>podmreži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navedene adrese ne mogu se koristiti za </a:t>
            </a:r>
            <a:r>
              <a:rPr lang="hr-HR" altLang="sr-Latn-RS" sz="2400" dirty="0" err="1"/>
              <a:t>hostove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dirty="0" err="1" smtClean="0"/>
              <a:t>Podmrežavanje</a:t>
            </a:r>
            <a:r>
              <a:rPr lang="hr-HR" dirty="0" smtClean="0"/>
              <a:t> (</a:t>
            </a:r>
            <a:r>
              <a:rPr lang="hr-HR" dirty="0" err="1" smtClean="0"/>
              <a:t>subnet</a:t>
            </a:r>
            <a:r>
              <a:rPr lang="hr-HR" dirty="0" smtClean="0"/>
              <a:t>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7116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Podmrežna</a:t>
            </a:r>
            <a:r>
              <a:rPr lang="hr-HR" dirty="0" smtClean="0"/>
              <a:t> maska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da bi </a:t>
            </a:r>
            <a:r>
              <a:rPr lang="hr-HR" altLang="sr-Latn-RS" sz="2400" dirty="0" err="1"/>
              <a:t>podmreža</a:t>
            </a:r>
            <a:r>
              <a:rPr lang="hr-HR" altLang="sr-Latn-RS" sz="2400" dirty="0"/>
              <a:t> funkcionirala svaki uređaj u mreži treba znati koji dio adrese matičnog računala se koristi kao adresa mreže, a koji dio kao adresa </a:t>
            </a:r>
            <a:r>
              <a:rPr lang="hr-HR" altLang="sr-Latn-RS" sz="2400" dirty="0" err="1"/>
              <a:t>hosta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to se postiže </a:t>
            </a:r>
            <a:r>
              <a:rPr lang="hr-HR" altLang="sr-Latn-RS" sz="2400" dirty="0" err="1"/>
              <a:t>podmrežnom</a:t>
            </a:r>
            <a:r>
              <a:rPr lang="hr-HR" altLang="sr-Latn-RS" sz="2400" dirty="0"/>
              <a:t> maskom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 err="1"/>
              <a:t>podmrežna</a:t>
            </a:r>
            <a:r>
              <a:rPr lang="hr-HR" altLang="sr-Latn-RS" sz="2400" dirty="0"/>
              <a:t> maska je 32-bitni broj koji se sastoji od niza jedinica i nula, a omogućava razlikovanje mrežnog dijela IP adrese od adrese </a:t>
            </a:r>
            <a:r>
              <a:rPr lang="hr-HR" altLang="sr-Latn-RS" sz="2400" dirty="0" err="1"/>
              <a:t>hosta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jedinice u </a:t>
            </a:r>
            <a:r>
              <a:rPr lang="hr-HR" altLang="sr-Latn-RS" sz="2400" dirty="0" err="1"/>
              <a:t>podmrežnoj</a:t>
            </a:r>
            <a:r>
              <a:rPr lang="hr-HR" altLang="sr-Latn-RS" sz="2400" dirty="0"/>
              <a:t> maski predstavljaju pozicije koje se odnose na mrežne adrese</a:t>
            </a:r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2396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Podmrežna</a:t>
            </a:r>
            <a:r>
              <a:rPr lang="hr-HR" dirty="0" smtClean="0"/>
              <a:t> maska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budući da nisu svim mrežama potrebne </a:t>
            </a:r>
            <a:r>
              <a:rPr lang="hr-HR" altLang="sr-Latn-RS" sz="2400" dirty="0" err="1" smtClean="0"/>
              <a:t>podmreže</a:t>
            </a:r>
            <a:r>
              <a:rPr lang="hr-HR" altLang="sr-Latn-RS" sz="2400" dirty="0" smtClean="0"/>
              <a:t>, </a:t>
            </a:r>
            <a:r>
              <a:rPr lang="hr-HR" altLang="sr-Latn-RS" sz="2400" dirty="0"/>
              <a:t>koriste se podrazumijevane </a:t>
            </a:r>
            <a:r>
              <a:rPr lang="hr-HR" altLang="sr-Latn-RS" sz="2400" dirty="0" err="1"/>
              <a:t>podmrežne</a:t>
            </a:r>
            <a:r>
              <a:rPr lang="hr-HR" altLang="sr-Latn-RS" sz="2400" dirty="0"/>
              <a:t> maske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A		255.0.0.0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B		255.255.0.0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klasa C		255.255.255.0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 err="1"/>
              <a:t>podmrežna</a:t>
            </a:r>
            <a:r>
              <a:rPr lang="hr-HR" altLang="sr-Latn-RS" sz="2400" dirty="0"/>
              <a:t> maske ne može biti 255.255.255.255 jer je to opća adresa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716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Podmrežna</a:t>
            </a:r>
            <a:r>
              <a:rPr lang="hr-HR" dirty="0" smtClean="0"/>
              <a:t> maska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primjenom </a:t>
            </a:r>
            <a:r>
              <a:rPr lang="hr-HR" altLang="sr-Latn-RS" sz="2400" dirty="0" err="1"/>
              <a:t>podmrežne</a:t>
            </a:r>
            <a:r>
              <a:rPr lang="hr-HR" altLang="sr-Latn-RS" sz="2400" dirty="0"/>
              <a:t> maske na neku adresu </a:t>
            </a:r>
            <a:r>
              <a:rPr lang="hr-HR" altLang="sr-Latn-RS" sz="2400" dirty="0" err="1"/>
              <a:t>hosta</a:t>
            </a:r>
            <a:r>
              <a:rPr lang="hr-HR" altLang="sr-Latn-RS" sz="2400" dirty="0"/>
              <a:t> možemo utvrditi kojoj mreži taj </a:t>
            </a:r>
            <a:r>
              <a:rPr lang="hr-HR" altLang="sr-Latn-RS" sz="2400" dirty="0" err="1"/>
              <a:t>host</a:t>
            </a:r>
            <a:r>
              <a:rPr lang="hr-HR" altLang="sr-Latn-RS" sz="2400" dirty="0"/>
              <a:t> pripada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IP adresa: 192.168.1.5 ili binarno</a:t>
            </a:r>
          </a:p>
          <a:p>
            <a:pPr>
              <a:lnSpc>
                <a:spcPct val="100000"/>
              </a:lnSpc>
              <a:buFont typeface="Wingdings 3" panose="05040102010807070707" pitchFamily="18" charset="2"/>
              <a:buNone/>
            </a:pPr>
            <a:r>
              <a:rPr lang="hr-HR" altLang="sr-Latn-RS" sz="2400" dirty="0"/>
              <a:t>11000000.10101000.00000001.00000101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 err="1"/>
              <a:t>Subnet</a:t>
            </a:r>
            <a:r>
              <a:rPr lang="hr-HR" altLang="sr-Latn-RS" sz="2400" dirty="0"/>
              <a:t> maska: 255.255.255.0 </a:t>
            </a:r>
            <a:r>
              <a:rPr lang="hr-HR" altLang="sr-Latn-RS" sz="2400" dirty="0" smtClean="0"/>
              <a:t>ili binarno</a:t>
            </a:r>
            <a:endParaRPr lang="hr-HR" altLang="sr-Latn-RS" sz="2400" dirty="0"/>
          </a:p>
          <a:p>
            <a:pPr>
              <a:lnSpc>
                <a:spcPct val="100000"/>
              </a:lnSpc>
              <a:buFont typeface="Wingdings 3" panose="05040102010807070707" pitchFamily="18" charset="2"/>
              <a:buNone/>
            </a:pPr>
            <a:r>
              <a:rPr lang="hr-HR" altLang="sr-Latn-RS" sz="2400" dirty="0"/>
              <a:t>11111111.1111111.11111111.0000000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na binarne brojeve IP adrese i </a:t>
            </a:r>
            <a:r>
              <a:rPr lang="hr-HR" altLang="sr-Latn-RS" sz="2400" dirty="0" err="1"/>
              <a:t>podmrežne</a:t>
            </a:r>
            <a:r>
              <a:rPr lang="hr-HR" altLang="sr-Latn-RS" sz="2400" dirty="0"/>
              <a:t> maske primjenjuje se logički operator AND (I)</a:t>
            </a:r>
          </a:p>
          <a:p>
            <a:pPr>
              <a:lnSpc>
                <a:spcPct val="100000"/>
              </a:lnSpc>
            </a:pPr>
            <a:r>
              <a:rPr lang="en-US" altLang="sr-Latn-RS" sz="2400" dirty="0"/>
              <a:t>11000000</a:t>
            </a:r>
            <a:r>
              <a:rPr lang="hr-HR" altLang="sr-Latn-RS" sz="2400" dirty="0"/>
              <a:t>.</a:t>
            </a:r>
            <a:r>
              <a:rPr lang="en-US" altLang="sr-Latn-RS" sz="2400" dirty="0"/>
              <a:t>10101000</a:t>
            </a:r>
            <a:r>
              <a:rPr lang="hr-HR" altLang="sr-Latn-RS" sz="2400" dirty="0"/>
              <a:t>.</a:t>
            </a:r>
            <a:r>
              <a:rPr lang="en-US" altLang="sr-Latn-RS" sz="2400" dirty="0"/>
              <a:t>00000001</a:t>
            </a:r>
            <a:r>
              <a:rPr lang="hr-HR" altLang="sr-Latn-RS" sz="2400" dirty="0"/>
              <a:t>.</a:t>
            </a:r>
            <a:r>
              <a:rPr lang="en-US" altLang="sr-Latn-RS" sz="2400" dirty="0"/>
              <a:t>00000101 </a:t>
            </a:r>
            <a:r>
              <a:rPr lang="en-US" altLang="sr-Latn-RS" sz="2400" u="sng" dirty="0"/>
              <a:t>11111111</a:t>
            </a:r>
            <a:r>
              <a:rPr lang="hr-HR" altLang="sr-Latn-RS" sz="2400" u="sng" dirty="0"/>
              <a:t>.</a:t>
            </a:r>
            <a:r>
              <a:rPr lang="en-US" altLang="sr-Latn-RS" sz="2400" u="sng" dirty="0"/>
              <a:t>11111111</a:t>
            </a:r>
            <a:r>
              <a:rPr lang="hr-HR" altLang="sr-Latn-RS" sz="2400" u="sng" dirty="0"/>
              <a:t>.</a:t>
            </a:r>
            <a:r>
              <a:rPr lang="en-US" altLang="sr-Latn-RS" sz="2400" u="sng" dirty="0"/>
              <a:t>11111111</a:t>
            </a:r>
            <a:r>
              <a:rPr lang="hr-HR" altLang="sr-Latn-RS" sz="2400" u="sng" dirty="0"/>
              <a:t>.</a:t>
            </a:r>
            <a:r>
              <a:rPr lang="en-US" altLang="sr-Latn-RS" sz="2400" u="sng" dirty="0"/>
              <a:t>00000000 </a:t>
            </a:r>
            <a:r>
              <a:rPr lang="en-US" altLang="sr-Latn-RS" sz="2400" dirty="0"/>
              <a:t>11000000</a:t>
            </a:r>
            <a:r>
              <a:rPr lang="hr-HR" altLang="sr-Latn-RS" sz="2400" dirty="0"/>
              <a:t>.</a:t>
            </a:r>
            <a:r>
              <a:rPr lang="en-US" altLang="sr-Latn-RS" sz="2400" dirty="0"/>
              <a:t>10101000</a:t>
            </a:r>
            <a:r>
              <a:rPr lang="hr-HR" altLang="sr-Latn-RS" sz="2400" dirty="0"/>
              <a:t>.</a:t>
            </a:r>
            <a:r>
              <a:rPr lang="en-US" altLang="sr-Latn-RS" sz="2400" dirty="0"/>
              <a:t>00000001</a:t>
            </a:r>
            <a:r>
              <a:rPr lang="hr-HR" altLang="sr-Latn-RS" sz="2400" dirty="0"/>
              <a:t>.</a:t>
            </a:r>
            <a:r>
              <a:rPr lang="en-US" altLang="sr-Latn-RS" sz="2400" dirty="0"/>
              <a:t>00000000 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Adrese mreže </a:t>
            </a:r>
            <a:r>
              <a:rPr lang="en-US" altLang="sr-Latn-RS" sz="2400" dirty="0"/>
              <a:t>192.168.1.0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954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CIDR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 err="1"/>
              <a:t>Clasless</a:t>
            </a:r>
            <a:r>
              <a:rPr lang="hr-HR" altLang="sr-Latn-RS" sz="2400" dirty="0"/>
              <a:t> Inter-</a:t>
            </a:r>
            <a:r>
              <a:rPr lang="hr-HR" altLang="sr-Latn-RS" sz="2400" dirty="0" err="1"/>
              <a:t>Domain</a:t>
            </a:r>
            <a:r>
              <a:rPr lang="hr-HR" altLang="sr-Latn-RS" sz="2400" dirty="0"/>
              <a:t> </a:t>
            </a:r>
            <a:r>
              <a:rPr lang="hr-HR" altLang="sr-Latn-RS" sz="2400" dirty="0" err="1"/>
              <a:t>Routing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CIDR notacija mijenja </a:t>
            </a:r>
            <a:r>
              <a:rPr lang="hr-HR" altLang="sr-Latn-RS" sz="2400" dirty="0" err="1"/>
              <a:t>podmrežnu</a:t>
            </a:r>
            <a:r>
              <a:rPr lang="hr-HR" altLang="sr-Latn-RS" sz="2400" dirty="0"/>
              <a:t> masku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Primjer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IP adresa: 192.168.0.100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 err="1"/>
              <a:t>Subnet</a:t>
            </a:r>
            <a:r>
              <a:rPr lang="hr-HR" altLang="sr-Latn-RS" dirty="0"/>
              <a:t> </a:t>
            </a:r>
            <a:r>
              <a:rPr lang="hr-HR" altLang="sr-Latn-RS" dirty="0" err="1"/>
              <a:t>mask</a:t>
            </a:r>
            <a:r>
              <a:rPr lang="hr-HR" altLang="sr-Latn-RS" dirty="0"/>
              <a:t>: 255.255.255.0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CIDR notacija: 192.168.0.100 /24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/24 znači da su 24 bita aktivna (1)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272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Što je računalna mreža?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357298"/>
            <a:ext cx="7931224" cy="4525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hr-HR" altLang="sr-Latn-RS" sz="2000" dirty="0"/>
              <a:t>skup povezanih računala koja mogu međusobno komunicirati u cilju razmjene podataka preko nekog medija za prijenos podataka.</a:t>
            </a:r>
            <a:endParaRPr lang="hr-HR" sz="2000" dirty="0"/>
          </a:p>
          <a:p>
            <a:pPr>
              <a:lnSpc>
                <a:spcPct val="100000"/>
              </a:lnSpc>
            </a:pPr>
            <a:r>
              <a:rPr lang="hr-HR" sz="2000" dirty="0"/>
              <a:t>vrste prijenosnih kanala su: </a:t>
            </a:r>
          </a:p>
          <a:p>
            <a:pPr lvl="1">
              <a:lnSpc>
                <a:spcPct val="100000"/>
              </a:lnSpc>
            </a:pPr>
            <a:r>
              <a:rPr lang="hr-HR" sz="2000" dirty="0"/>
              <a:t>žični kanal (bakreni vodiči, optički kabeli)</a:t>
            </a:r>
          </a:p>
          <a:p>
            <a:pPr lvl="1">
              <a:lnSpc>
                <a:spcPct val="100000"/>
              </a:lnSpc>
            </a:pPr>
            <a:r>
              <a:rPr lang="hr-HR" sz="2000" dirty="0"/>
              <a:t>bežični kanal (prostor)</a:t>
            </a:r>
            <a:endParaRPr lang="en-US" sz="2000" dirty="0"/>
          </a:p>
          <a:p>
            <a:endParaRPr lang="en-US" dirty="0"/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3131840" y="4929198"/>
            <a:ext cx="3214710" cy="1588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3491880" y="449982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komunikacijski kanal</a:t>
            </a:r>
            <a:endParaRPr lang="en-US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563888" y="50720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10101000111010</a:t>
            </a:r>
            <a:endParaRPr lang="en-US" dirty="0"/>
          </a:p>
        </p:txBody>
      </p:sp>
      <p:pic>
        <p:nvPicPr>
          <p:cNvPr id="2050" name="Picture 2" descr="Slikovni rezultat za računa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11956"/>
            <a:ext cx="2328193" cy="14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ikovni rezultat za računa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03209"/>
            <a:ext cx="2328193" cy="14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CIDR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80991"/>
              </p:ext>
            </p:extLst>
          </p:nvPr>
        </p:nvGraphicFramePr>
        <p:xfrm>
          <a:off x="1187624" y="1988840"/>
          <a:ext cx="6329363" cy="33369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45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hr-HR" sz="1800" dirty="0" err="1" smtClean="0"/>
                        <a:t>Podmrežna</a:t>
                      </a:r>
                      <a:r>
                        <a:rPr lang="hr-HR" sz="1800" dirty="0" smtClean="0"/>
                        <a:t> maska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CIDR </a:t>
                      </a:r>
                      <a:r>
                        <a:rPr lang="hr-HR" sz="1800" dirty="0" err="1" smtClean="0"/>
                        <a:t>notifikacija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255.0.0.0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/8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.0.0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/16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.240.0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/20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.252.0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/22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.255.0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/24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.255.192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/26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.255.240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/28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255.</a:t>
                      </a:r>
                      <a:r>
                        <a:rPr lang="hr-HR" sz="1800" dirty="0" err="1" smtClean="0"/>
                        <a:t>255</a:t>
                      </a:r>
                      <a:r>
                        <a:rPr lang="hr-HR" sz="1800" dirty="0" smtClean="0"/>
                        <a:t>.255.252</a:t>
                      </a:r>
                      <a:endParaRPr lang="hr-HR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/30</a:t>
                      </a:r>
                      <a:endParaRPr lang="hr-HR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21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r-HR" altLang="sr-Latn-RS" sz="2400" dirty="0"/>
              <a:t>treba adresirati 38 uređaja adresom klase C</a:t>
            </a:r>
          </a:p>
          <a:p>
            <a:pPr>
              <a:spcBef>
                <a:spcPts val="0"/>
              </a:spcBef>
            </a:pPr>
            <a:r>
              <a:rPr lang="hr-HR" altLang="sr-Latn-RS" sz="2400" dirty="0"/>
              <a:t>klasa C ima 24 bita za adresu mreže i 8 bitova za adresu </a:t>
            </a:r>
            <a:r>
              <a:rPr lang="hr-HR" altLang="sr-Latn-RS" sz="2400" dirty="0" err="1"/>
              <a:t>hosta</a:t>
            </a:r>
            <a:endParaRPr lang="hr-HR" altLang="sr-Latn-RS" sz="2400" dirty="0"/>
          </a:p>
          <a:p>
            <a:pPr>
              <a:spcBef>
                <a:spcPts val="0"/>
              </a:spcBef>
            </a:pPr>
            <a:r>
              <a:rPr lang="hr-HR" altLang="sr-Latn-RS" sz="2400" dirty="0"/>
              <a:t>192.168.1.0 /24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192.168.1.0 – adresa mreže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192.168.1.1 – 1.host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192.168.1.2 – 2.host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192.168.1.38 – 38.host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adrese 192.168.1.39 – 192.168.1.254 su neiskorištene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adresa 192.168.1.255 je </a:t>
            </a:r>
            <a:r>
              <a:rPr lang="hr-HR" altLang="sr-Latn-RS" dirty="0" err="1"/>
              <a:t>broadcast</a:t>
            </a:r>
            <a:r>
              <a:rPr lang="hr-HR" altLang="sr-Latn-RS" dirty="0"/>
              <a:t> adresa</a:t>
            </a:r>
          </a:p>
          <a:p>
            <a:pPr lvl="1">
              <a:spcBef>
                <a:spcPts val="0"/>
              </a:spcBef>
            </a:pPr>
            <a:r>
              <a:rPr lang="hr-HR" altLang="sr-Latn-RS" dirty="0"/>
              <a:t>gubitak 216 adresa</a:t>
            </a:r>
          </a:p>
          <a:p>
            <a:pPr>
              <a:spcBef>
                <a:spcPts val="0"/>
              </a:spcBef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8083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da bi se izbjegao gubitak adresa potrebno je odrediti </a:t>
            </a:r>
            <a:r>
              <a:rPr lang="hr-HR" altLang="sr-Latn-RS" sz="2400" dirty="0" err="1"/>
              <a:t>podmrežu</a:t>
            </a:r>
            <a:r>
              <a:rPr lang="hr-HR" altLang="sr-Latn-RS" sz="2400" dirty="0"/>
              <a:t> koja će imati dovoljno adresa za adresiranje 38 </a:t>
            </a:r>
            <a:r>
              <a:rPr lang="hr-HR" altLang="sr-Latn-RS" sz="2400" dirty="0" err="1"/>
              <a:t>hostova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mreža se dijeli u </a:t>
            </a:r>
            <a:r>
              <a:rPr lang="hr-HR" altLang="sr-Latn-RS" sz="2400" dirty="0" err="1"/>
              <a:t>podmrežu</a:t>
            </a:r>
            <a:r>
              <a:rPr lang="hr-HR" altLang="sr-Latn-RS" sz="2400" dirty="0"/>
              <a:t> tako da se iz </a:t>
            </a:r>
            <a:r>
              <a:rPr lang="hr-HR" altLang="sr-Latn-RS" sz="2400" dirty="0" err="1"/>
              <a:t>host</a:t>
            </a:r>
            <a:r>
              <a:rPr lang="hr-HR" altLang="sr-Latn-RS" sz="2400" dirty="0"/>
              <a:t> dijela adrese uzme određeni broj bitova i dodijele se mrežnom dijelu adrese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iz dijela adrese </a:t>
            </a:r>
            <a:r>
              <a:rPr lang="hr-HR" altLang="sr-Latn-RS" sz="2400" dirty="0" err="1"/>
              <a:t>hosta</a:t>
            </a:r>
            <a:r>
              <a:rPr lang="hr-HR" altLang="sr-Latn-RS" sz="2400" dirty="0"/>
              <a:t> možemo uzeti dva bita i dodijeliti ih mrežnoj </a:t>
            </a:r>
            <a:r>
              <a:rPr lang="hr-HR" altLang="sr-Latn-RS" sz="2400" dirty="0" smtClean="0"/>
              <a:t>adresi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za adresiranje </a:t>
            </a:r>
            <a:r>
              <a:rPr lang="hr-HR" altLang="sr-Latn-RS" sz="2400" dirty="0" err="1"/>
              <a:t>hosta</a:t>
            </a:r>
            <a:r>
              <a:rPr lang="hr-HR" altLang="sr-Latn-RS" sz="2400" dirty="0"/>
              <a:t> u tom slučaju ostane 6 bitova što nam daj mogućnost adresiranja 2</a:t>
            </a:r>
            <a:r>
              <a:rPr lang="hr-HR" altLang="sr-Latn-RS" sz="2400" baseline="30000" dirty="0"/>
              <a:t>6</a:t>
            </a:r>
            <a:r>
              <a:rPr lang="hr-HR" altLang="sr-Latn-RS" sz="2400" dirty="0"/>
              <a:t> ili 64 </a:t>
            </a:r>
            <a:r>
              <a:rPr lang="hr-HR" altLang="sr-Latn-RS" sz="2400" dirty="0" err="1"/>
              <a:t>hosta</a:t>
            </a:r>
            <a:endParaRPr lang="hr-HR" altLang="sr-Latn-RS" sz="2400" dirty="0"/>
          </a:p>
          <a:p>
            <a:pPr marL="0" indent="0">
              <a:lnSpc>
                <a:spcPct val="100000"/>
              </a:lnSpc>
              <a:buNone/>
            </a:pPr>
            <a:endParaRPr lang="hr-HR" altLang="sr-Latn-RS" sz="2400" dirty="0"/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83705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za adresiranje </a:t>
            </a:r>
            <a:r>
              <a:rPr lang="hr-HR" altLang="sr-Latn-RS" sz="2400" dirty="0" err="1"/>
              <a:t>hosta</a:t>
            </a:r>
            <a:r>
              <a:rPr lang="hr-HR" altLang="sr-Latn-RS" sz="2400" dirty="0"/>
              <a:t> u tom slučaju ostane 6 bitova što nam daj mogućnost adresiranja 2</a:t>
            </a:r>
            <a:r>
              <a:rPr lang="hr-HR" altLang="sr-Latn-RS" sz="2400" baseline="30000" dirty="0"/>
              <a:t>6</a:t>
            </a:r>
            <a:r>
              <a:rPr lang="hr-HR" altLang="sr-Latn-RS" sz="2400" dirty="0"/>
              <a:t> ili 64 </a:t>
            </a:r>
            <a:r>
              <a:rPr lang="hr-HR" altLang="sr-Latn-RS" sz="2400" dirty="0" err="1"/>
              <a:t>hosta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sa dva bita dodijeljena mrežnom dijelu dobivamo </a:t>
            </a:r>
            <a:r>
              <a:rPr lang="hr-HR" altLang="sr-Latn-RS" sz="2400" dirty="0" err="1"/>
              <a:t>podmrežnu</a:t>
            </a:r>
            <a:r>
              <a:rPr lang="hr-HR" altLang="sr-Latn-RS" sz="2400" dirty="0"/>
              <a:t> masku 255.255.255.192 ili /26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na taj način dobijemo 4 </a:t>
            </a:r>
            <a:r>
              <a:rPr lang="hr-HR" altLang="sr-Latn-RS" sz="2400" dirty="0" err="1"/>
              <a:t>podmreže</a:t>
            </a:r>
            <a:r>
              <a:rPr lang="hr-HR" altLang="sr-Latn-RS" sz="2400" dirty="0"/>
              <a:t> od po 64 računala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broj </a:t>
            </a:r>
            <a:r>
              <a:rPr lang="hr-HR" altLang="sr-Latn-RS" sz="2400" dirty="0" err="1"/>
              <a:t>podmreža</a:t>
            </a:r>
            <a:r>
              <a:rPr lang="hr-HR" altLang="sr-Latn-RS" sz="2400" dirty="0"/>
              <a:t> dobije se po formuli 2</a:t>
            </a:r>
            <a:r>
              <a:rPr lang="hr-HR" altLang="sr-Latn-RS" sz="2400" baseline="30000" dirty="0"/>
              <a:t>n</a:t>
            </a:r>
            <a:r>
              <a:rPr lang="hr-HR" altLang="sr-Latn-RS" sz="2400" dirty="0"/>
              <a:t> gdje je n broj jedinica (11000000)</a:t>
            </a:r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1719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4 </a:t>
            </a:r>
            <a:r>
              <a:rPr lang="hr-HR" altLang="sr-Latn-RS" sz="2400" dirty="0" err="1"/>
              <a:t>podmreže</a:t>
            </a:r>
            <a:r>
              <a:rPr lang="hr-HR" altLang="sr-Latn-RS" sz="2400" dirty="0"/>
              <a:t> imaju svaka po 62 računala</a:t>
            </a:r>
          </a:p>
          <a:p>
            <a:pPr lvl="1">
              <a:lnSpc>
                <a:spcPct val="100000"/>
              </a:lnSpc>
            </a:pPr>
            <a:r>
              <a:rPr lang="hr-HR" altLang="sr-Latn-RS" sz="2400" dirty="0"/>
              <a:t>1. 192.168.1.0 – 192.168.1.63 </a:t>
            </a:r>
          </a:p>
          <a:p>
            <a:pPr lvl="1">
              <a:lnSpc>
                <a:spcPct val="100000"/>
              </a:lnSpc>
            </a:pPr>
            <a:r>
              <a:rPr lang="hr-HR" altLang="sr-Latn-RS" sz="2400" dirty="0"/>
              <a:t>2. 192.168.1.64 – 192.168.1.127</a:t>
            </a:r>
          </a:p>
          <a:p>
            <a:pPr lvl="1">
              <a:lnSpc>
                <a:spcPct val="100000"/>
              </a:lnSpc>
            </a:pPr>
            <a:r>
              <a:rPr lang="hr-HR" altLang="sr-Latn-RS" sz="2400" dirty="0"/>
              <a:t>3. 192.168.1.128  – 192.168.1.191</a:t>
            </a:r>
          </a:p>
          <a:p>
            <a:pPr lvl="1">
              <a:lnSpc>
                <a:spcPct val="100000"/>
              </a:lnSpc>
            </a:pPr>
            <a:r>
              <a:rPr lang="hr-HR" altLang="sr-Latn-RS" sz="2400" dirty="0"/>
              <a:t>4. 192.168.1.192 – 192.168.1.255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prva i zadnja adresa u svakoj </a:t>
            </a:r>
            <a:r>
              <a:rPr lang="hr-HR" altLang="sr-Latn-RS" sz="2400" dirty="0" err="1"/>
              <a:t>podmreži</a:t>
            </a:r>
            <a:r>
              <a:rPr lang="hr-HR" altLang="sr-Latn-RS" sz="2400" dirty="0"/>
              <a:t> se ne koriste jer se radi o adresi mreže (1. adresa) i </a:t>
            </a:r>
            <a:r>
              <a:rPr lang="hr-HR" altLang="sr-Latn-RS" sz="2400" dirty="0" err="1"/>
              <a:t>broadcast</a:t>
            </a:r>
            <a:r>
              <a:rPr lang="hr-HR" altLang="sr-Latn-RS" sz="2400" dirty="0"/>
              <a:t> adresi (zadnja adresa)</a:t>
            </a:r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4106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Pravila </a:t>
            </a:r>
            <a:r>
              <a:rPr lang="hr-HR" dirty="0" err="1" smtClean="0"/>
              <a:t>podmrežavanja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5637" y="1340768"/>
            <a:ext cx="8147248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Koliko </a:t>
            </a:r>
            <a:r>
              <a:rPr lang="hr-HR" altLang="sr-Latn-RS" sz="2400" dirty="0" err="1"/>
              <a:t>podmreža</a:t>
            </a:r>
            <a:r>
              <a:rPr lang="hr-HR" altLang="sr-Latn-RS" sz="2400" dirty="0"/>
              <a:t> izabrana </a:t>
            </a:r>
            <a:r>
              <a:rPr lang="hr-HR" altLang="sr-Latn-RS" sz="2400" dirty="0" err="1"/>
              <a:t>podmrežna</a:t>
            </a:r>
            <a:r>
              <a:rPr lang="hr-HR" altLang="sr-Latn-RS" sz="2400" dirty="0"/>
              <a:t> maska proizvodi ?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Koliko je raspoloživih matičnih računala po </a:t>
            </a:r>
            <a:r>
              <a:rPr lang="hr-HR" altLang="sr-Latn-RS" sz="2400" dirty="0" err="1"/>
              <a:t>podmreži</a:t>
            </a:r>
            <a:r>
              <a:rPr lang="hr-HR" altLang="sr-Latn-RS" sz="2400" dirty="0"/>
              <a:t> ?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Koje su valjane </a:t>
            </a:r>
            <a:r>
              <a:rPr lang="hr-HR" altLang="sr-Latn-RS" sz="2400" dirty="0" err="1"/>
              <a:t>podmreže</a:t>
            </a:r>
            <a:r>
              <a:rPr lang="hr-HR" altLang="sr-Latn-RS" sz="2400" dirty="0"/>
              <a:t> ?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Koja je opća adresa za svaku </a:t>
            </a:r>
            <a:r>
              <a:rPr lang="hr-HR" altLang="sr-Latn-RS" sz="2400" dirty="0" err="1"/>
              <a:t>podmrežu</a:t>
            </a:r>
            <a:r>
              <a:rPr lang="hr-HR" altLang="sr-Latn-RS" sz="2400" dirty="0"/>
              <a:t> ?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Koja su valjana matična računala u svakoj </a:t>
            </a:r>
            <a:r>
              <a:rPr lang="hr-HR" altLang="sr-Latn-RS" sz="2400" dirty="0" err="1"/>
              <a:t>podmreži</a:t>
            </a:r>
            <a:r>
              <a:rPr lang="hr-HR" altLang="sr-Latn-RS" sz="2400" dirty="0"/>
              <a:t> </a:t>
            </a:r>
            <a:r>
              <a:rPr lang="hr-HR" altLang="sr-Latn-RS" sz="2400" dirty="0" smtClean="0"/>
              <a:t>?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broj </a:t>
            </a:r>
            <a:r>
              <a:rPr lang="hr-HR" altLang="sr-Latn-RS" sz="2400" dirty="0" err="1"/>
              <a:t>podmreža</a:t>
            </a:r>
            <a:r>
              <a:rPr lang="hr-HR" altLang="sr-Latn-RS" sz="2400" dirty="0"/>
              <a:t>?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 računa se po formuli 2</a:t>
            </a:r>
            <a:r>
              <a:rPr lang="hr-HR" altLang="sr-Latn-RS" baseline="30000" dirty="0"/>
              <a:t>x</a:t>
            </a:r>
            <a:r>
              <a:rPr lang="hr-HR" altLang="sr-Latn-RS" dirty="0"/>
              <a:t> gdje je x broj bitova (1)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matičnih računala po </a:t>
            </a:r>
            <a:r>
              <a:rPr lang="hr-HR" altLang="sr-Latn-RS" sz="2400" dirty="0" err="1"/>
              <a:t>podmreži</a:t>
            </a:r>
            <a:r>
              <a:rPr lang="hr-HR" altLang="sr-Latn-RS" sz="2400" dirty="0"/>
              <a:t> ?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računa se po formuli 2</a:t>
            </a:r>
            <a:r>
              <a:rPr lang="hr-HR" altLang="sr-Latn-RS" baseline="30000" dirty="0"/>
              <a:t>y</a:t>
            </a:r>
            <a:r>
              <a:rPr lang="hr-HR" altLang="sr-Latn-RS" dirty="0"/>
              <a:t>-2 gdje je y broj nula (0)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Koje su valjane </a:t>
            </a:r>
            <a:r>
              <a:rPr lang="hr-HR" altLang="sr-Latn-RS" sz="2400" dirty="0" err="1"/>
              <a:t>podmreže</a:t>
            </a:r>
            <a:r>
              <a:rPr lang="hr-HR" altLang="sr-Latn-RS" sz="2400" dirty="0"/>
              <a:t> ?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256 – </a:t>
            </a:r>
            <a:r>
              <a:rPr lang="hr-HR" altLang="sr-Latn-RS" dirty="0" err="1"/>
              <a:t>podmrežna</a:t>
            </a:r>
            <a:r>
              <a:rPr lang="hr-HR" altLang="sr-Latn-RS" dirty="0"/>
              <a:t> maska = veličina bloka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npr. veličina bloka maske 192 je 64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0, 64, 128, 192 - </a:t>
            </a:r>
            <a:r>
              <a:rPr lang="hr-HR" altLang="sr-Latn-RS" dirty="0" err="1"/>
              <a:t>podmreže</a:t>
            </a:r>
            <a:endParaRPr lang="hr-HR" altLang="sr-Latn-RS" dirty="0"/>
          </a:p>
          <a:p>
            <a:pPr>
              <a:lnSpc>
                <a:spcPct val="100000"/>
              </a:lnSpc>
            </a:pPr>
            <a:endParaRPr lang="hr-HR" altLang="sr-Latn-RS" sz="2400" dirty="0"/>
          </a:p>
          <a:p>
            <a:pPr>
              <a:lnSpc>
                <a:spcPct val="100000"/>
              </a:lnSpc>
            </a:pP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132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Podmrežavanje</a:t>
            </a:r>
            <a:r>
              <a:rPr lang="hr-HR" dirty="0"/>
              <a:t> adresa klase 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mrežna adresa klase C ima 8 bitova za adresiranje matičnih računala – </a:t>
            </a:r>
            <a:r>
              <a:rPr lang="hr-HR" altLang="sr-Latn-RS" sz="2400" dirty="0" err="1"/>
              <a:t>hostova</a:t>
            </a:r>
            <a:endParaRPr lang="hr-HR" altLang="sr-Latn-RS" sz="2400" dirty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za </a:t>
            </a:r>
            <a:r>
              <a:rPr lang="hr-HR" altLang="sr-Latn-RS" sz="2400" dirty="0" err="1"/>
              <a:t>podmrežavanje</a:t>
            </a:r>
            <a:r>
              <a:rPr lang="hr-HR" altLang="sr-Latn-RS" sz="2400" dirty="0"/>
              <a:t> se može koristiti 6 bitova jer 2 moraju ostati za adresiranje </a:t>
            </a:r>
            <a:r>
              <a:rPr lang="hr-HR" altLang="sr-Latn-RS" sz="2400" dirty="0" err="1" smtClean="0"/>
              <a:t>hostova</a:t>
            </a:r>
            <a:endParaRPr lang="hr-HR" altLang="sr-Latn-RS" sz="2400" dirty="0" smtClean="0"/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255.255.255.0 /24,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254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255.255.255.128 /25,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126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255.255.255.192 /26,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62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255.255.255.224 /27,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30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255.255.255.240 /28,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14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255.255.255.248 /29,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6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255.255.255.252 /30, broj </a:t>
            </a:r>
            <a:r>
              <a:rPr lang="hr-HR" altLang="sr-Latn-RS" sz="2400" dirty="0" err="1"/>
              <a:t>hostova</a:t>
            </a:r>
            <a:r>
              <a:rPr lang="hr-HR" altLang="sr-Latn-RS" sz="2400" dirty="0"/>
              <a:t> 2</a:t>
            </a:r>
          </a:p>
          <a:p>
            <a:pPr>
              <a:lnSpc>
                <a:spcPct val="100000"/>
              </a:lnSpc>
            </a:pPr>
            <a:endParaRPr lang="hr-HR" altLang="sr-Latn-RS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2672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5396" y="488562"/>
            <a:ext cx="6929486" cy="642942"/>
          </a:xfrm>
        </p:spPr>
        <p:txBody>
          <a:bodyPr/>
          <a:lstStyle/>
          <a:p>
            <a:r>
              <a:rPr lang="hr-HR" dirty="0"/>
              <a:t>Primjer 1. – </a:t>
            </a:r>
            <a:r>
              <a:rPr lang="hr-HR" dirty="0" err="1"/>
              <a:t>podmrežavanje</a:t>
            </a:r>
            <a:r>
              <a:rPr lang="hr-HR" dirty="0"/>
              <a:t> adrese klase 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525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192.168.10.0 /26 – mrežna adresa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255.255.255.192 – </a:t>
            </a:r>
            <a:r>
              <a:rPr lang="hr-HR" altLang="sr-Latn-RS" sz="2400" dirty="0" err="1"/>
              <a:t>podmrežna</a:t>
            </a:r>
            <a:r>
              <a:rPr lang="hr-HR" altLang="sr-Latn-RS" sz="2400" dirty="0"/>
              <a:t> maska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Broj </a:t>
            </a:r>
            <a:r>
              <a:rPr lang="hr-HR" altLang="sr-Latn-RS" sz="2400" dirty="0" err="1"/>
              <a:t>podmreža</a:t>
            </a:r>
            <a:endParaRPr lang="hr-HR" altLang="sr-Latn-RS" sz="2400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192 = 11000000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budući da su dva aktivna bita broj </a:t>
            </a:r>
            <a:r>
              <a:rPr lang="hr-HR" altLang="sr-Latn-RS" dirty="0" err="1"/>
              <a:t>podmreža</a:t>
            </a:r>
            <a:r>
              <a:rPr lang="hr-HR" altLang="sr-Latn-RS" dirty="0"/>
              <a:t> je 2</a:t>
            </a:r>
            <a:r>
              <a:rPr lang="hr-HR" altLang="sr-Latn-RS" baseline="30000" dirty="0"/>
              <a:t>2</a:t>
            </a:r>
            <a:r>
              <a:rPr lang="hr-HR" altLang="sr-Latn-RS" dirty="0"/>
              <a:t> = 4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Broj matičnih računala po </a:t>
            </a:r>
            <a:r>
              <a:rPr lang="hr-HR" altLang="sr-Latn-RS" sz="2400" dirty="0" err="1"/>
              <a:t>podmreži</a:t>
            </a:r>
            <a:endParaRPr lang="hr-HR" altLang="sr-Latn-RS" sz="2400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192 = 11000000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budući da je 6 neaktivnih bitova (0) broj računala je 2</a:t>
            </a:r>
            <a:r>
              <a:rPr lang="hr-HR" altLang="sr-Latn-RS" baseline="30000" dirty="0"/>
              <a:t>6</a:t>
            </a:r>
            <a:r>
              <a:rPr lang="hr-HR" altLang="sr-Latn-RS" dirty="0"/>
              <a:t>-2 = 62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46454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500042"/>
            <a:ext cx="6929486" cy="642942"/>
          </a:xfrm>
        </p:spPr>
        <p:txBody>
          <a:bodyPr/>
          <a:lstStyle/>
          <a:p>
            <a:r>
              <a:rPr lang="hr-HR" dirty="0"/>
              <a:t>Primjer 1. – </a:t>
            </a:r>
            <a:r>
              <a:rPr lang="hr-HR" dirty="0" err="1"/>
              <a:t>podmrežavanje</a:t>
            </a:r>
            <a:r>
              <a:rPr lang="hr-HR" dirty="0"/>
              <a:t> adrese klase 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Valjane </a:t>
            </a:r>
            <a:r>
              <a:rPr lang="hr-HR" altLang="sr-Latn-RS" sz="2400" dirty="0" err="1"/>
              <a:t>podmreže</a:t>
            </a:r>
            <a:endParaRPr lang="hr-HR" altLang="sr-Latn-RS" sz="2400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256-192=64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 err="1"/>
              <a:t>podmreže</a:t>
            </a:r>
            <a:r>
              <a:rPr lang="hr-HR" altLang="sr-Latn-RS" dirty="0"/>
              <a:t> su: 0, 64, 128, 192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Opće adrese za svaku </a:t>
            </a:r>
            <a:r>
              <a:rPr lang="hr-HR" altLang="sr-Latn-RS" sz="2400" dirty="0" err="1"/>
              <a:t>podmrežu</a:t>
            </a:r>
            <a:endParaRPr lang="hr-HR" altLang="sr-Latn-RS" sz="2400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63, 127, 191, 255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Valjana matična računala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1. </a:t>
            </a:r>
            <a:r>
              <a:rPr lang="hr-HR" altLang="sr-Latn-RS" dirty="0" err="1"/>
              <a:t>podmreža</a:t>
            </a:r>
            <a:r>
              <a:rPr lang="hr-HR" altLang="sr-Latn-RS" dirty="0"/>
              <a:t> – 1- 62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2. </a:t>
            </a:r>
            <a:r>
              <a:rPr lang="hr-HR" altLang="sr-Latn-RS" dirty="0" err="1"/>
              <a:t>podmreža</a:t>
            </a:r>
            <a:r>
              <a:rPr lang="hr-HR" altLang="sr-Latn-RS" dirty="0"/>
              <a:t> – 65- 126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3. </a:t>
            </a:r>
            <a:r>
              <a:rPr lang="hr-HR" altLang="sr-Latn-RS" dirty="0" err="1"/>
              <a:t>podmreža</a:t>
            </a:r>
            <a:r>
              <a:rPr lang="hr-HR" altLang="sr-Latn-RS" dirty="0"/>
              <a:t> – 129 – 190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4.podmreža – 193 - 254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93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500042"/>
            <a:ext cx="6929486" cy="642942"/>
          </a:xfrm>
        </p:spPr>
        <p:txBody>
          <a:bodyPr/>
          <a:lstStyle/>
          <a:p>
            <a:r>
              <a:rPr lang="hr-HR" dirty="0"/>
              <a:t>Primjer 1. – </a:t>
            </a:r>
            <a:r>
              <a:rPr lang="hr-HR" dirty="0" err="1"/>
              <a:t>podmrežavanje</a:t>
            </a:r>
            <a:r>
              <a:rPr lang="hr-HR" dirty="0"/>
              <a:t> adrese klase C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49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364131"/>
              </p:ext>
            </p:extLst>
          </p:nvPr>
        </p:nvGraphicFramePr>
        <p:xfrm>
          <a:off x="539552" y="2564904"/>
          <a:ext cx="8229600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3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6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hr-HR" sz="1800" dirty="0" err="1" smtClean="0"/>
                        <a:t>Podmreže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0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64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128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192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Prvo</a:t>
                      </a:r>
                      <a:r>
                        <a:rPr lang="hr-HR" sz="1800" baseline="0" dirty="0" smtClean="0"/>
                        <a:t> matično računalo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65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129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193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Posljednje</a:t>
                      </a:r>
                      <a:r>
                        <a:rPr lang="hr-HR" sz="1800" baseline="0" dirty="0" smtClean="0"/>
                        <a:t> matično računalo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62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126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190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254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Opća adresa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63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127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191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503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Pogled u prošlost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000" dirty="0"/>
              <a:t>U kojem smjeru teče razvoj računala?</a:t>
            </a:r>
          </a:p>
          <a:p>
            <a:pPr lvl="1">
              <a:lnSpc>
                <a:spcPts val="2100"/>
              </a:lnSpc>
            </a:pPr>
            <a:r>
              <a:rPr lang="hr-HR" sz="2000" dirty="0"/>
              <a:t>računala su sve manja</a:t>
            </a:r>
          </a:p>
          <a:p>
            <a:pPr lvl="1">
              <a:lnSpc>
                <a:spcPts val="2100"/>
              </a:lnSpc>
            </a:pPr>
            <a:r>
              <a:rPr lang="hr-HR" sz="2000" dirty="0"/>
              <a:t>sve brža</a:t>
            </a:r>
          </a:p>
          <a:p>
            <a:pPr lvl="1">
              <a:lnSpc>
                <a:spcPts val="2100"/>
              </a:lnSpc>
              <a:spcAft>
                <a:spcPts val="1200"/>
              </a:spcAft>
            </a:pPr>
            <a:r>
              <a:rPr lang="hr-HR" sz="2000" dirty="0"/>
              <a:t>sve većih memorijskih kapaciteta.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sz="2000" dirty="0"/>
              <a:t>Što bitno razlikuje današnji informatički svijet od onoga ranije? </a:t>
            </a:r>
          </a:p>
          <a:p>
            <a:pPr lvl="1"/>
            <a:r>
              <a:rPr lang="hr-HR" sz="2000" dirty="0"/>
              <a:t>opća umreženost računala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hr-HR" altLang="sr-Latn-RS" sz="2400" dirty="0"/>
              <a:t>mrežna adresa -192.168.10.0 /27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 err="1"/>
              <a:t>podmrežna</a:t>
            </a:r>
            <a:r>
              <a:rPr lang="hr-HR" altLang="sr-Latn-RS" sz="2400" dirty="0"/>
              <a:t> maska – 255.255.255.224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224=11100000 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broj </a:t>
            </a:r>
            <a:r>
              <a:rPr lang="hr-HR" altLang="sr-Latn-RS" sz="2400" dirty="0" err="1"/>
              <a:t>podmreža</a:t>
            </a:r>
            <a:endParaRPr lang="hr-HR" altLang="sr-Latn-RS" sz="2400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2</a:t>
            </a:r>
            <a:r>
              <a:rPr lang="hr-HR" altLang="sr-Latn-RS" baseline="30000" dirty="0"/>
              <a:t>3</a:t>
            </a:r>
            <a:r>
              <a:rPr lang="hr-HR" altLang="sr-Latn-RS" dirty="0"/>
              <a:t>=8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broj matičnih računala</a:t>
            </a:r>
          </a:p>
          <a:p>
            <a:pPr lvl="1">
              <a:lnSpc>
                <a:spcPct val="100000"/>
              </a:lnSpc>
            </a:pPr>
            <a:r>
              <a:rPr lang="hr-HR" altLang="sr-Latn-RS" dirty="0"/>
              <a:t>2</a:t>
            </a:r>
            <a:r>
              <a:rPr lang="hr-HR" altLang="sr-Latn-RS" baseline="30000" dirty="0"/>
              <a:t>5</a:t>
            </a:r>
            <a:r>
              <a:rPr lang="hr-HR" altLang="sr-Latn-RS" dirty="0"/>
              <a:t> – 2 =30</a:t>
            </a:r>
          </a:p>
          <a:p>
            <a:pPr>
              <a:lnSpc>
                <a:spcPct val="100000"/>
              </a:lnSpc>
            </a:pPr>
            <a:r>
              <a:rPr lang="hr-HR" altLang="sr-Latn-RS" sz="2400" dirty="0"/>
              <a:t>valjanih </a:t>
            </a:r>
            <a:r>
              <a:rPr lang="hr-HR" altLang="sr-Latn-RS" sz="2400" dirty="0" err="1"/>
              <a:t>podmreža</a:t>
            </a:r>
            <a:endParaRPr lang="hr-HR" altLang="sr-Latn-RS" sz="2400" dirty="0"/>
          </a:p>
          <a:p>
            <a:pPr lvl="1">
              <a:lnSpc>
                <a:spcPct val="100000"/>
              </a:lnSpc>
            </a:pPr>
            <a:r>
              <a:rPr lang="hr-HR" altLang="sr-Latn-RS" dirty="0"/>
              <a:t>256-224=32 (0, 32, 64, 96,…)</a:t>
            </a:r>
          </a:p>
          <a:p>
            <a:pPr>
              <a:lnSpc>
                <a:spcPct val="100000"/>
              </a:lnSpc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439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2.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51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674239"/>
              </p:ext>
            </p:extLst>
          </p:nvPr>
        </p:nvGraphicFramePr>
        <p:xfrm>
          <a:off x="517813" y="2132856"/>
          <a:ext cx="8229601" cy="1752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59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346788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1716323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751040654"/>
                    </a:ext>
                  </a:extLst>
                </a:gridCol>
                <a:gridCol w="1151078">
                  <a:extLst>
                    <a:ext uri="{9D8B030D-6E8A-4147-A177-3AD203B41FA5}">
                      <a16:colId xmlns:a16="http://schemas.microsoft.com/office/drawing/2014/main" xmlns="" val="410191255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hr-HR" sz="1800" dirty="0" err="1" smtClean="0"/>
                        <a:t>Podmreže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0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32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64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96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128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160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192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224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Prvo</a:t>
                      </a:r>
                      <a:r>
                        <a:rPr lang="hr-HR" sz="1800" baseline="0" dirty="0" smtClean="0"/>
                        <a:t> matično računalo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33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65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97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129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161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193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225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Posljednje</a:t>
                      </a:r>
                      <a:r>
                        <a:rPr lang="hr-HR" sz="1800" baseline="0" dirty="0" smtClean="0"/>
                        <a:t> matično računalo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30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62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94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126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158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190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222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254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Opća adresa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31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63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95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127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159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191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223</a:t>
                      </a:r>
                      <a:endParaRPr lang="hr-HR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hr-HR" sz="1800" dirty="0" smtClean="0"/>
                        <a:t>255</a:t>
                      </a:r>
                      <a:endParaRPr lang="hr-HR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10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929486" cy="984742"/>
          </a:xfrm>
        </p:spPr>
        <p:txBody>
          <a:bodyPr/>
          <a:lstStyle/>
          <a:p>
            <a:r>
              <a:rPr lang="hr-HR" sz="3600" b="1" dirty="0" smtClean="0"/>
              <a:t>Rad u programu Cisco </a:t>
            </a:r>
            <a:r>
              <a:rPr lang="hr-HR" sz="3600" b="1" dirty="0" err="1" smtClean="0"/>
              <a:t>Packet</a:t>
            </a:r>
            <a:r>
              <a:rPr lang="hr-HR" sz="3600" b="1" dirty="0" smtClean="0"/>
              <a:t> </a:t>
            </a:r>
            <a:r>
              <a:rPr lang="hr-HR" sz="3600" b="1" dirty="0" err="1" smtClean="0"/>
              <a:t>Tracer</a:t>
            </a:r>
            <a:endParaRPr lang="hr-HR" sz="3600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52</a:t>
            </a:fld>
            <a:endParaRPr lang="hr-H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666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3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098450" cy="768718"/>
          </a:xfrm>
        </p:spPr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Grafičko sučelje programa Cisco Packet </a:t>
            </a:r>
            <a:r>
              <a:rPr lang="hr-HR" sz="2800" dirty="0" err="1">
                <a:solidFill>
                  <a:srgbClr val="C00000"/>
                </a:solidFill>
              </a:rPr>
              <a:t>Tracer</a:t>
            </a:r>
            <a:r>
              <a:rPr lang="hr-HR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6772"/>
            <a:ext cx="7625139" cy="47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7165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E9AE825-CF51-4606-8FEA-617A7687D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Prvi korak: unos uređaja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2B34214-3336-4424-A5FD-7D91D68B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54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682035D-27D8-4E6D-8C1B-9252D77EA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556792"/>
            <a:ext cx="72000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61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8E437F2-05F4-4406-B313-E456697A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55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BA68B8-81A8-47D6-A3E8-E1A582E9E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1412776"/>
            <a:ext cx="7560000" cy="4838399"/>
          </a:xfrm>
          <a:prstGeom prst="rect">
            <a:avLst/>
          </a:prstGeo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xmlns="" id="{E22457DC-548C-4C29-A07C-49F71E7B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18" y="500042"/>
            <a:ext cx="6929486" cy="642942"/>
          </a:xfrm>
        </p:spPr>
        <p:txBody>
          <a:bodyPr/>
          <a:lstStyle/>
          <a:p>
            <a:r>
              <a:rPr lang="hr-HR" dirty="0"/>
              <a:t>Raspored i moguće brisanje uređaja</a:t>
            </a:r>
          </a:p>
        </p:txBody>
      </p:sp>
    </p:spTree>
    <p:extLst>
      <p:ext uri="{BB962C8B-B14F-4D97-AF65-F5344CB8AC3E}">
        <p14:creationId xmlns:p14="http://schemas.microsoft.com/office/powerpoint/2010/main" val="29446550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D5574F-2F77-4689-986D-042E487FD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Spajanje uređaja vezom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16F063C-39F7-417F-A11B-86E398722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56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2CC33ED-7307-40B0-8F24-03282784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464597"/>
            <a:ext cx="7236296" cy="46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83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0213B6-91F9-4A93-BE3B-5209DA78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Konfiguracija IP adresa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48A7CB9-BF30-40B1-BAD1-6C51FE60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57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AA5BBBC-F6DC-4602-80A5-EDB918C9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57" y="1533035"/>
            <a:ext cx="6929486" cy="44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404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C1800E-15E1-4460-8914-88C2F77B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Promjena imena uređajima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A0B3522E-0403-4318-9FCE-998E7D4C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58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6E27784-B6BA-4F9D-88B9-CF8C80091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556792"/>
            <a:ext cx="7308304" cy="46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22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FB07C7-E84F-414A-AE55-C7AA8679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Konfiguracija prvog servera u mail-server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D512725-17A3-4B64-BF9C-5BF10BBD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59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2664CA9-7222-4DEA-8A70-D68ECAC1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58048"/>
            <a:ext cx="7812360" cy="49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Razlozi umrežavanja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285860"/>
            <a:ext cx="7931224" cy="4525963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600"/>
              </a:spcAft>
            </a:pPr>
            <a:r>
              <a:rPr lang="hr-HR" sz="2000" dirty="0"/>
              <a:t>brzi prijenos podataka s jednog računala na drugo</a:t>
            </a:r>
          </a:p>
          <a:p>
            <a:pPr lvl="1">
              <a:lnSpc>
                <a:spcPts val="2400"/>
              </a:lnSpc>
              <a:spcAft>
                <a:spcPts val="0"/>
              </a:spcAft>
            </a:pPr>
            <a:r>
              <a:rPr lang="hr-HR" sz="2000" dirty="0"/>
              <a:t>Ako su računala dostupna, podatke možemo prenijeti s pomoću  vanjskih memorija.</a:t>
            </a:r>
          </a:p>
          <a:p>
            <a:pPr lvl="1">
              <a:lnSpc>
                <a:spcPts val="2400"/>
              </a:lnSpc>
              <a:spcAft>
                <a:spcPts val="1200"/>
              </a:spcAft>
            </a:pPr>
            <a:r>
              <a:rPr lang="hr-HR" sz="2000" dirty="0"/>
              <a:t>Ako su računala jako udaljena, prijenos mrežom jedini je izbor.</a:t>
            </a:r>
          </a:p>
          <a:p>
            <a:pPr lvl="0">
              <a:lnSpc>
                <a:spcPts val="2400"/>
              </a:lnSpc>
              <a:spcAft>
                <a:spcPts val="1200"/>
              </a:spcAft>
            </a:pPr>
            <a:r>
              <a:rPr lang="hr-HR" sz="2000" dirty="0"/>
              <a:t>dijeljenje zajedničkih perifernih uređaja</a:t>
            </a:r>
            <a:endParaRPr lang="en-US" sz="2000" dirty="0"/>
          </a:p>
          <a:p>
            <a:pPr lvl="0">
              <a:lnSpc>
                <a:spcPts val="2400"/>
              </a:lnSpc>
              <a:spcAft>
                <a:spcPts val="1200"/>
              </a:spcAft>
            </a:pPr>
            <a:r>
              <a:rPr lang="hr-HR" sz="2000" dirty="0"/>
              <a:t>istovremenu uporabu programa </a:t>
            </a:r>
            <a:endParaRPr lang="en-US" sz="2000" dirty="0"/>
          </a:p>
          <a:p>
            <a:pPr lvl="0">
              <a:lnSpc>
                <a:spcPts val="2400"/>
              </a:lnSpc>
              <a:spcAft>
                <a:spcPts val="600"/>
              </a:spcAft>
            </a:pPr>
            <a:r>
              <a:rPr lang="hr-HR" sz="2000" dirty="0"/>
              <a:t>istovremenu uporabu zajedničke baze podataka</a:t>
            </a:r>
          </a:p>
          <a:p>
            <a:pPr lvl="0">
              <a:lnSpc>
                <a:spcPts val="2400"/>
              </a:lnSpc>
              <a:spcAft>
                <a:spcPts val="600"/>
              </a:spcAft>
            </a:pPr>
            <a:r>
              <a:rPr lang="hr-HR" sz="2000" dirty="0"/>
              <a:t>……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DE1E3A-6427-40D9-B2C6-761FB0BB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korisnika u mail server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2467DBB-08C1-443D-9FC9-847FC959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60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0DD24F-890C-4953-9158-468A1351F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296601"/>
            <a:ext cx="7668344" cy="49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017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8C1E93-4E5D-409B-880B-F3EA4159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korisnika u mail server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A7A1010-C1B6-40BA-B8FE-06A2725C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61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F1E7E0F-E144-46AE-A392-7F1F7C00B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628800"/>
            <a:ext cx="7524328" cy="48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3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A96056D-3A04-465E-9518-0346D433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Potvrđivanje korisnika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5854B40-E59E-443B-B712-6ED5AA35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62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F9F41C-8739-4354-898A-695F4B52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339421"/>
            <a:ext cx="7884368" cy="504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90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5E98CE8-A929-4EF9-ACA4-CEAAB431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Dodavanje drugog korisnika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3AC3937-99A3-4D43-9777-0ABACC88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63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C7512B7-7DFE-4BC4-A255-CE7E3E103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404133"/>
            <a:ext cx="7740352" cy="49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319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48F0AA7-4E8B-432E-8094-FE0C19E5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Konfiguracija klijenata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602E207-4992-4B4C-9053-EDB7F971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64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2E7E0F5-00B6-43BB-9330-D4D74C05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484784"/>
            <a:ext cx="7722350" cy="49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523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3CF7876-CC80-4511-ADC9-FE4987C3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Upis imena, lozinki i adrese mail servera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BB1C970-74E5-42E1-9739-BA10F5786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65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C48DEA9-BEA1-46CB-B948-64DA62E9F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358047"/>
            <a:ext cx="7812360" cy="49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5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79B42B5-F2BA-4CD4-B9B2-CCBD664E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Upis imena, lozinki i adrese mail servera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F89DA7A-F600-4580-87EF-39CBE6D2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66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DE708C8-67EB-423F-ADE5-BEB59C65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75982"/>
            <a:ext cx="7812360" cy="499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697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900913D-7C9C-4867-A585-61D55FDF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Slanje maila od prvog drugom korisniku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E9C3055-0A6C-4FDA-A879-7786BB5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67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B39AFA9-8DD9-45C6-AAC6-315B02F97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542388"/>
            <a:ext cx="7524328" cy="48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478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37BBDFF-D533-4E3C-BA45-A66FA72B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Slanje maila od drugog prvom korisniku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653CF60-16B1-4DC3-A206-33A45030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68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B89674E-FB72-4E42-965E-DF5AB7C5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50" y="1628800"/>
            <a:ext cx="7272300" cy="46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60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0AFC74E-2348-4827-B67A-3F54BA7D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Primanje </a:t>
            </a:r>
            <a:r>
              <a:rPr lang="hr-HR" dirty="0" err="1"/>
              <a:t>mailova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926E3B3-456C-4158-A498-1E4BD602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69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6D6367F-B72E-4756-B643-65B25B9DB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1556792"/>
            <a:ext cx="7668344" cy="490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4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2800" dirty="0">
                <a:solidFill>
                  <a:srgbClr val="C00000"/>
                </a:solidFill>
              </a:rPr>
              <a:t>Klasifikacija računalnih mreža</a:t>
            </a:r>
            <a:endParaRPr lang="en-GB" altLang="sr-Latn-RS" sz="2800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9625" y="1482576"/>
            <a:ext cx="7958138" cy="3530600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solidFill>
                  <a:srgbClr val="06418B"/>
                </a:solidFill>
              </a:rPr>
              <a:t>Kriteriji podjele mreža (najčešći)</a:t>
            </a:r>
          </a:p>
          <a:p>
            <a:pPr lvl="1" eaLnBrk="1" hangingPunct="1"/>
            <a:r>
              <a:rPr lang="hr-HR" altLang="sr-Latn-RS" sz="2000" b="1" dirty="0"/>
              <a:t>djelokrug rasprostiranja (međusobna udaljenost računala)</a:t>
            </a:r>
            <a:endParaRPr lang="hr-HR" altLang="sr-Latn-RS" sz="2000" dirty="0"/>
          </a:p>
          <a:p>
            <a:pPr lvl="1" eaLnBrk="1" hangingPunct="1"/>
            <a:r>
              <a:rPr lang="hr-HR" altLang="sr-Latn-RS" sz="2000" b="1" dirty="0"/>
              <a:t>odnosu (ulogama) računala u mreži</a:t>
            </a:r>
          </a:p>
          <a:p>
            <a:pPr lvl="1" eaLnBrk="1" hangingPunct="1"/>
            <a:r>
              <a:rPr lang="hr-HR" altLang="sr-Latn-RS" sz="2000" b="1" dirty="0"/>
              <a:t>tehnologija prijenosa podataka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047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4ECAC44-9966-417C-B127-736E21D4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Primanje i odgovor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525BBAC-1D4A-44E3-917B-E7B6E5E4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70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431DDE1-1D09-40AA-827B-9524B0BC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1404133"/>
            <a:ext cx="7740352" cy="49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47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125346A-0A3D-48FF-9257-CC4B1494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Testiranje prolaska paketića mrežom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DAE69E4-7589-4F7E-A51A-B96707D5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71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3FD34A8-D481-4108-BEDF-319D7A5CB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62" y="1844824"/>
            <a:ext cx="8018875" cy="51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911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020441-185C-4F8C-A93C-2190379C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Konfiguracija FTP servera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893590F-F921-4573-BDE6-DD02C6B98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72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B877707-0170-4FE4-B83A-E33DC8221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56792"/>
            <a:ext cx="7164288" cy="45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38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E0F83E7-B11E-4257-B989-D85EE762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Logiranje</a:t>
            </a:r>
            <a:r>
              <a:rPr lang="hr-HR" dirty="0"/>
              <a:t> u server i upisivanje </a:t>
            </a:r>
            <a:r>
              <a:rPr lang="hr-HR" dirty="0" err="1"/>
              <a:t>user</a:t>
            </a:r>
            <a:r>
              <a:rPr lang="hr-HR" dirty="0"/>
              <a:t> i </a:t>
            </a:r>
            <a:r>
              <a:rPr lang="hr-HR" dirty="0" err="1"/>
              <a:t>pass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Lozinka nije vidljiva kod upisa!!!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8305DA8A-80D4-4BC5-83E1-4A3552ED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73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AAEEAC1-C74A-4E31-9129-B32B9D50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44" y="1634558"/>
            <a:ext cx="7380312" cy="47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76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B1D0AD-08CF-4F66-A4F7-9C084676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Naredba </a:t>
            </a:r>
            <a:r>
              <a:rPr lang="hr-HR" dirty="0" err="1"/>
              <a:t>dir</a:t>
            </a:r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96E1DB2-8429-4252-BC55-986EBE6C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74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03BF06-638E-4C9E-BAED-4CC2D18D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8" y="1680643"/>
            <a:ext cx="7308304" cy="467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32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EF3CD8-5F7F-4430-9B8A-F1D38E79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 datoteka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627578E-392C-4A1D-A672-AF896990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75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60369E3-CEF1-4ACC-A2A2-41C04E319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6" y="1542388"/>
            <a:ext cx="7524328" cy="481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22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0CD21B-A270-48BB-8395-5989D9C1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Naredba PUT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45D8F0B2-BC96-4AFC-8AD7-750F58912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76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07C7283-0EBD-4459-9A40-473C99AE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358512"/>
            <a:ext cx="7812360" cy="49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956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A03D01-3906-4DB0-8F83-7C6B795F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Naredba GET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59AFA92-5BE1-4AE6-9DC8-64810F52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77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9F367AC-541C-43FC-A242-F962F6FD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2" y="1556792"/>
            <a:ext cx="7596336" cy="48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41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C1E6C78-A783-4898-85E6-F74D5637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Naredba DEL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A89E583-F5A4-4A64-8BE3-7A176ED5B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78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9A39A39-09C1-4F7F-8550-9F536F9E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50" y="1556792"/>
            <a:ext cx="7272300" cy="46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530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05ADDB-2D8D-4290-AD51-7EE71364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Konfiguracija WEB servera-http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C7C9DF8-283F-4864-ABB1-6A90F348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79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8E60165-16C4-4E10-93A1-B7F4B34F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8001"/>
            <a:ext cx="7159788" cy="45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1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solidFill>
                  <a:srgbClr val="C00000"/>
                </a:solidFill>
              </a:rPr>
              <a:t>Vrste računalnih mreža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71556" y="1331886"/>
            <a:ext cx="8229600" cy="4883196"/>
          </a:xfrm>
        </p:spPr>
        <p:txBody>
          <a:bodyPr>
            <a:normAutofit fontScale="92500" lnSpcReduction="10000"/>
          </a:bodyPr>
          <a:lstStyle/>
          <a:p>
            <a:r>
              <a:rPr lang="hr-HR" sz="2600" b="1" dirty="0"/>
              <a:t>Obzirom na međusobnu udaljenost računala u mreži</a:t>
            </a:r>
            <a:endParaRPr lang="en-US" sz="2600" b="1" dirty="0"/>
          </a:p>
          <a:p>
            <a:pPr lvl="1"/>
            <a:r>
              <a:rPr lang="hr-HR" sz="1900" b="1" dirty="0">
                <a:solidFill>
                  <a:srgbClr val="06418B"/>
                </a:solidFill>
              </a:rPr>
              <a:t>LAN (</a:t>
            </a:r>
            <a:r>
              <a:rPr lang="hr-HR" sz="1900" b="1" dirty="0" err="1">
                <a:solidFill>
                  <a:srgbClr val="06418B"/>
                </a:solidFill>
              </a:rPr>
              <a:t>Local</a:t>
            </a:r>
            <a:r>
              <a:rPr lang="hr-HR" sz="1900" b="1" dirty="0">
                <a:solidFill>
                  <a:srgbClr val="06418B"/>
                </a:solidFill>
              </a:rPr>
              <a:t> </a:t>
            </a:r>
            <a:r>
              <a:rPr lang="hr-HR" sz="1900" b="1" dirty="0" err="1">
                <a:solidFill>
                  <a:srgbClr val="06418B"/>
                </a:solidFill>
              </a:rPr>
              <a:t>Area</a:t>
            </a:r>
            <a:r>
              <a:rPr lang="hr-HR" sz="1900" b="1" dirty="0">
                <a:solidFill>
                  <a:srgbClr val="06418B"/>
                </a:solidFill>
              </a:rPr>
              <a:t> </a:t>
            </a:r>
            <a:r>
              <a:rPr lang="hr-HR" sz="1900" b="1" dirty="0" err="1">
                <a:solidFill>
                  <a:srgbClr val="06418B"/>
                </a:solidFill>
              </a:rPr>
              <a:t>Network</a:t>
            </a:r>
            <a:r>
              <a:rPr lang="hr-HR" sz="1900" b="1" dirty="0">
                <a:solidFill>
                  <a:srgbClr val="06418B"/>
                </a:solidFill>
              </a:rPr>
              <a:t>)</a:t>
            </a:r>
            <a:r>
              <a:rPr lang="hr-HR" sz="1900" b="1" dirty="0"/>
              <a:t> </a:t>
            </a:r>
            <a:r>
              <a:rPr lang="hr-HR" dirty="0"/>
              <a:t>– </a:t>
            </a:r>
            <a:r>
              <a:rPr lang="hr-HR" sz="1900" dirty="0"/>
              <a:t>mreža na užem području, </a:t>
            </a:r>
            <a:r>
              <a:rPr lang="hr-HR" sz="1900" dirty="0" err="1"/>
              <a:t>npr</a:t>
            </a:r>
            <a:r>
              <a:rPr lang="hr-HR" sz="1900" dirty="0"/>
              <a:t>. u školi</a:t>
            </a:r>
            <a:endParaRPr lang="en-US" sz="1900" dirty="0"/>
          </a:p>
          <a:p>
            <a:pPr lvl="1"/>
            <a:r>
              <a:rPr lang="hr-HR" sz="1900" b="1" dirty="0">
                <a:solidFill>
                  <a:srgbClr val="06418B"/>
                </a:solidFill>
              </a:rPr>
              <a:t>WAN (Wide </a:t>
            </a:r>
            <a:r>
              <a:rPr lang="hr-HR" sz="1900" b="1" dirty="0" err="1">
                <a:solidFill>
                  <a:srgbClr val="06418B"/>
                </a:solidFill>
              </a:rPr>
              <a:t>Area</a:t>
            </a:r>
            <a:r>
              <a:rPr lang="hr-HR" sz="1900" b="1" dirty="0">
                <a:solidFill>
                  <a:srgbClr val="06418B"/>
                </a:solidFill>
              </a:rPr>
              <a:t> </a:t>
            </a:r>
            <a:r>
              <a:rPr lang="hr-HR" sz="1900" b="1" dirty="0" err="1">
                <a:solidFill>
                  <a:srgbClr val="06418B"/>
                </a:solidFill>
              </a:rPr>
              <a:t>Network</a:t>
            </a:r>
            <a:r>
              <a:rPr lang="hr-HR" sz="1900" b="1" dirty="0">
                <a:solidFill>
                  <a:srgbClr val="06418B"/>
                </a:solidFill>
              </a:rPr>
              <a:t>) </a:t>
            </a:r>
            <a:r>
              <a:rPr lang="hr-HR" sz="1900" dirty="0"/>
              <a:t>– mreža na širem geografskom području, </a:t>
            </a:r>
            <a:r>
              <a:rPr lang="hr-HR" sz="1900" dirty="0" err="1"/>
              <a:t>npr</a:t>
            </a:r>
            <a:r>
              <a:rPr lang="hr-HR" sz="1900" dirty="0"/>
              <a:t>. mreža na području države</a:t>
            </a:r>
          </a:p>
          <a:p>
            <a:r>
              <a:rPr lang="hr-HR" sz="1900" dirty="0"/>
              <a:t>Ponekad:</a:t>
            </a:r>
            <a:endParaRPr lang="en-US" sz="1900" dirty="0"/>
          </a:p>
          <a:p>
            <a:pPr lvl="1"/>
            <a:r>
              <a:rPr lang="hr-HR" sz="1900" b="1" dirty="0"/>
              <a:t>MAN</a:t>
            </a:r>
            <a:r>
              <a:rPr lang="hr-HR" sz="1900" dirty="0"/>
              <a:t> (</a:t>
            </a:r>
            <a:r>
              <a:rPr lang="hr-HR" sz="1900" i="1" dirty="0" err="1"/>
              <a:t>Metropolitan</a:t>
            </a:r>
            <a:r>
              <a:rPr lang="hr-HR" sz="1900" i="1" dirty="0"/>
              <a:t> </a:t>
            </a:r>
            <a:r>
              <a:rPr lang="hr-HR" sz="1900" i="1" dirty="0" err="1"/>
              <a:t>Area</a:t>
            </a:r>
            <a:r>
              <a:rPr lang="hr-HR" sz="1900" i="1" dirty="0"/>
              <a:t> </a:t>
            </a:r>
            <a:r>
              <a:rPr lang="hr-HR" sz="1900" i="1" dirty="0" err="1"/>
              <a:t>Network</a:t>
            </a:r>
            <a:r>
              <a:rPr lang="hr-HR" sz="1900" dirty="0"/>
              <a:t>) koji podrazumijeva mrežu koja se prostire preko područja jednoga grada</a:t>
            </a:r>
          </a:p>
          <a:p>
            <a:pPr lvl="1"/>
            <a:r>
              <a:rPr lang="hr-HR" sz="1900" b="1" dirty="0"/>
              <a:t>PAN</a:t>
            </a:r>
            <a:r>
              <a:rPr lang="hr-HR" sz="1900" dirty="0"/>
              <a:t> (</a:t>
            </a:r>
            <a:r>
              <a:rPr lang="hr-HR" sz="1900" i="1" dirty="0"/>
              <a:t>Personal </a:t>
            </a:r>
            <a:r>
              <a:rPr lang="hr-HR" sz="1900" i="1" dirty="0" err="1"/>
              <a:t>Area</a:t>
            </a:r>
            <a:r>
              <a:rPr lang="hr-HR" sz="1900" i="1" dirty="0"/>
              <a:t> </a:t>
            </a:r>
            <a:r>
              <a:rPr lang="hr-HR" sz="1900" i="1" dirty="0" err="1"/>
              <a:t>Network</a:t>
            </a:r>
            <a:r>
              <a:rPr lang="hr-HR" sz="1900" dirty="0"/>
              <a:t>) – mrežu s uskim područjem spajanja (</a:t>
            </a:r>
            <a:r>
              <a:rPr lang="hr-HR" sz="1900" dirty="0" err="1"/>
              <a:t>npr</a:t>
            </a:r>
            <a:r>
              <a:rPr lang="hr-HR" sz="1900" dirty="0"/>
              <a:t>. </a:t>
            </a:r>
            <a:r>
              <a:rPr lang="hr-HR" sz="1900" i="1" dirty="0" err="1"/>
              <a:t>bluetooth</a:t>
            </a:r>
            <a:r>
              <a:rPr lang="hr-HR" sz="1900" dirty="0"/>
              <a:t>).</a:t>
            </a:r>
            <a:endParaRPr lang="en-US" sz="1900" dirty="0"/>
          </a:p>
          <a:p>
            <a:r>
              <a:rPr lang="hr-HR" sz="1900" dirty="0"/>
              <a:t>WLAN – bežična lokalna mreža</a:t>
            </a:r>
            <a:endParaRPr lang="en-US" sz="1900" dirty="0"/>
          </a:p>
          <a:p>
            <a:r>
              <a:rPr lang="hr-HR" sz="1900" dirty="0"/>
              <a:t>Internet – globalna mreža sastavljena od niza manjih mreža</a:t>
            </a:r>
            <a:endParaRPr lang="en-US" sz="19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115760-D037-4CB4-BF9B-7051332B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Pregled već pripremljenih datoteka i </a:t>
            </a:r>
            <a:br>
              <a:rPr lang="hr-HR" dirty="0"/>
            </a:br>
            <a:r>
              <a:rPr lang="hr-HR" dirty="0"/>
              <a:t>moguća izmjena istih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1C8B1CF-2356-4748-8741-24A928CC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80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DA863DE-6F96-42A7-AE56-26233146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588473"/>
            <a:ext cx="7452320" cy="476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56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6E1B920-4D9F-4C98-A8F3-BB707C09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Konfiguracija DNS-a na klijentima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5D0D44B-4D80-4FB2-88F7-729FE671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81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B1AAC85-A8A7-4BB2-8FC1-D2A27065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0768"/>
            <a:ext cx="7056784" cy="45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8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F535C-53EB-4485-9A0B-236520E3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Otvaranje browsera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2F203521-EA07-4917-B26B-BDE7121B4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82</a:t>
            </a:fld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A276B91-660C-49BB-B149-048D80D9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96328"/>
            <a:ext cx="7596336" cy="486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6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1F90DB0B-BC3F-4EDD-BC43-AB50C797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83</a:t>
            </a:fld>
            <a:endParaRPr lang="hr-HR"/>
          </a:p>
        </p:txBody>
      </p:sp>
      <p:sp>
        <p:nvSpPr>
          <p:cNvPr id="2" name="TekstniOkvir 1"/>
          <p:cNvSpPr txBox="1"/>
          <p:nvPr/>
        </p:nvSpPr>
        <p:spPr>
          <a:xfrm>
            <a:off x="1763688" y="262019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Hvala na pažnji!</a:t>
            </a:r>
            <a:endParaRPr lang="hr-HR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195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026442" cy="840726"/>
          </a:xfrm>
        </p:spPr>
        <p:txBody>
          <a:bodyPr/>
          <a:lstStyle/>
          <a:p>
            <a:r>
              <a:rPr lang="hr-HR" dirty="0"/>
              <a:t>Primjer veze između LAN, MAN i WAN mreže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pic>
        <p:nvPicPr>
          <p:cNvPr id="5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12776"/>
            <a:ext cx="7200799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312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dloge za 3. poglavlj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Podloge za 3. poglavlje</Template>
  <TotalTime>373</TotalTime>
  <Words>2708</Words>
  <Application>Microsoft Office PowerPoint</Application>
  <PresentationFormat>Prikaz na zaslonu (4:3)</PresentationFormat>
  <Paragraphs>540</Paragraphs>
  <Slides>83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83</vt:i4>
      </vt:variant>
    </vt:vector>
  </HeadingPairs>
  <TitlesOfParts>
    <vt:vector size="84" baseType="lpstr">
      <vt:lpstr>Podloge za 3. poglavlje</vt:lpstr>
      <vt:lpstr>SIMULACIJA RAČUNALNIH MREŽA</vt:lpstr>
      <vt:lpstr>Sadržaj</vt:lpstr>
      <vt:lpstr>Što je Cisco Packet Tracer?</vt:lpstr>
      <vt:lpstr>Što je računalna mreža?</vt:lpstr>
      <vt:lpstr>Pogled u prošlost</vt:lpstr>
      <vt:lpstr>Razlozi umrežavanja</vt:lpstr>
      <vt:lpstr>Klasifikacija računalnih mreža</vt:lpstr>
      <vt:lpstr>Vrste računalnih mreža</vt:lpstr>
      <vt:lpstr>Primjer veze između LAN, MAN i WAN mreže </vt:lpstr>
      <vt:lpstr>Primjer lokalne mreže</vt:lpstr>
      <vt:lpstr>Vrste računalnih mreža</vt:lpstr>
      <vt:lpstr>Korisničko-poslužiteljski model mreže </vt:lpstr>
      <vt:lpstr>Model korisnik/poslužitelj</vt:lpstr>
      <vt:lpstr>Model ravnopravnih članova P2P</vt:lpstr>
      <vt:lpstr>Vrste računalnih mreža</vt:lpstr>
      <vt:lpstr>Mrežni hardver</vt:lpstr>
      <vt:lpstr>Mrežne komponente</vt:lpstr>
      <vt:lpstr>Krajnji uređaji</vt:lpstr>
      <vt:lpstr>Uređaji posrednici</vt:lpstr>
      <vt:lpstr>Mrežna kartica (Network Interface Card)</vt:lpstr>
      <vt:lpstr>Usmjernik (Router)</vt:lpstr>
      <vt:lpstr>Preklopnik (Switch)</vt:lpstr>
      <vt:lpstr>Most (Bridge)</vt:lpstr>
      <vt:lpstr>Koncentrator (Hub)</vt:lpstr>
      <vt:lpstr>Pojačalo (Repeater)</vt:lpstr>
      <vt:lpstr>Klase mreža i subnetiranje </vt:lpstr>
      <vt:lpstr>IP adresa</vt:lpstr>
      <vt:lpstr>IPv4 adresiranje</vt:lpstr>
      <vt:lpstr>Klasifikacija IP adresa</vt:lpstr>
      <vt:lpstr>Klasifikacija IP adresa</vt:lpstr>
      <vt:lpstr>Klasifikacija IP adresa</vt:lpstr>
      <vt:lpstr>Klasifikacija IP adresa</vt:lpstr>
      <vt:lpstr>Klasifikacija IP adresa</vt:lpstr>
      <vt:lpstr>Privatne IP adrese</vt:lpstr>
      <vt:lpstr>Podmrežavanje (subnet)</vt:lpstr>
      <vt:lpstr>Podmrežna maska</vt:lpstr>
      <vt:lpstr>Podmrežna maska</vt:lpstr>
      <vt:lpstr>Podmrežna maska</vt:lpstr>
      <vt:lpstr>CIDR</vt:lpstr>
      <vt:lpstr>CIDR</vt:lpstr>
      <vt:lpstr>Primjer</vt:lpstr>
      <vt:lpstr>Primjer</vt:lpstr>
      <vt:lpstr>Primjer</vt:lpstr>
      <vt:lpstr>Primjer</vt:lpstr>
      <vt:lpstr>Pravila podmrežavanja</vt:lpstr>
      <vt:lpstr>Podmrežavanje adresa klase C</vt:lpstr>
      <vt:lpstr>Primjer 1. – podmrežavanje adrese klase C</vt:lpstr>
      <vt:lpstr>Primjer 1. – podmrežavanje adrese klase C</vt:lpstr>
      <vt:lpstr>Primjer 1. – podmrežavanje adrese klase C</vt:lpstr>
      <vt:lpstr>Primjer 2.</vt:lpstr>
      <vt:lpstr>Primjer 2.</vt:lpstr>
      <vt:lpstr>Rad u programu Cisco Packet Tracer</vt:lpstr>
      <vt:lpstr>Grafičko sučelje programa Cisco Packet Tracer </vt:lpstr>
      <vt:lpstr>Prvi korak: unos uređaja</vt:lpstr>
      <vt:lpstr>Raspored i moguće brisanje uređaja</vt:lpstr>
      <vt:lpstr>Spajanje uređaja vezom</vt:lpstr>
      <vt:lpstr>Konfiguracija IP adresa</vt:lpstr>
      <vt:lpstr>Promjena imena uređajima</vt:lpstr>
      <vt:lpstr>Konfiguracija prvog servera u mail-server</vt:lpstr>
      <vt:lpstr>Dodavanje korisnika u mail server</vt:lpstr>
      <vt:lpstr>Dodavanje korisnika u mail server</vt:lpstr>
      <vt:lpstr>Potvrđivanje korisnika</vt:lpstr>
      <vt:lpstr>Dodavanje drugog korisnika</vt:lpstr>
      <vt:lpstr>Konfiguracija klijenata</vt:lpstr>
      <vt:lpstr>Upis imena, lozinki i adrese mail servera</vt:lpstr>
      <vt:lpstr>Upis imena, lozinki i adrese mail servera</vt:lpstr>
      <vt:lpstr>Slanje maila od prvog drugom korisniku</vt:lpstr>
      <vt:lpstr>Slanje maila od drugog prvom korisniku</vt:lpstr>
      <vt:lpstr>Primanje mailova</vt:lpstr>
      <vt:lpstr>Primanje i odgovor</vt:lpstr>
      <vt:lpstr>Testiranje prolaska paketića mrežom</vt:lpstr>
      <vt:lpstr>Konfiguracija FTP servera</vt:lpstr>
      <vt:lpstr>Logiranje u server i upisivanje user i pass Lozinka nije vidljiva kod upisa!!!</vt:lpstr>
      <vt:lpstr>Naredba dir</vt:lpstr>
      <vt:lpstr>Pregled datoteka</vt:lpstr>
      <vt:lpstr>Naredba PUT</vt:lpstr>
      <vt:lpstr>Naredba GET</vt:lpstr>
      <vt:lpstr>Naredba DEL</vt:lpstr>
      <vt:lpstr>Konfiguracija WEB servera-http</vt:lpstr>
      <vt:lpstr>Pregled već pripremljenih datoteka i  moguća izmjena istih</vt:lpstr>
      <vt:lpstr>Konfiguracija DNS-a na klijentima</vt:lpstr>
      <vt:lpstr>Otvaranje browsera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INFORMACIJSKE I KOMUNIKACIJSKE TEHNOLOGIJE</dc:title>
  <dc:creator>prof</dc:creator>
  <cp:lastModifiedBy>Dragan</cp:lastModifiedBy>
  <cp:revision>50</cp:revision>
  <dcterms:created xsi:type="dcterms:W3CDTF">2010-04-25T11:10:07Z</dcterms:created>
  <dcterms:modified xsi:type="dcterms:W3CDTF">2019-10-30T12:29:01Z</dcterms:modified>
</cp:coreProperties>
</file>