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93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8" r:id="rId13"/>
    <p:sldId id="269" r:id="rId14"/>
    <p:sldId id="270" r:id="rId15"/>
    <p:sldId id="271" r:id="rId16"/>
    <p:sldId id="266" r:id="rId17"/>
    <p:sldId id="272" r:id="rId18"/>
    <p:sldId id="273" r:id="rId19"/>
    <p:sldId id="275" r:id="rId20"/>
    <p:sldId id="276" r:id="rId21"/>
    <p:sldId id="274" r:id="rId22"/>
    <p:sldId id="277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9" autoAdjust="0"/>
    <p:restoredTop sz="94660"/>
  </p:normalViewPr>
  <p:slideViewPr>
    <p:cSldViewPr snapToGrid="0">
      <p:cViewPr varScale="1">
        <p:scale>
          <a:sx n="72" d="100"/>
          <a:sy n="72" d="100"/>
        </p:scale>
        <p:origin x="618" y="2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/>
              <a:t>Kliknite da biste uredili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073ED0CC-082F-4160-86E5-0D6041F12778}" type="datetime1">
              <a:rPr lang="en-US" smtClean="0"/>
              <a:t>10/30/2019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1825799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ska 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ED0CC-082F-4160-86E5-0D6041F12778}" type="datetime1">
              <a:rPr lang="en-US" smtClean="0"/>
              <a:t>10/30/2019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9447529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slov i 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ED0CC-082F-4160-86E5-0D6041F12778}" type="datetime1">
              <a:rPr lang="en-US" smtClean="0"/>
              <a:t>10/30/2019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5115292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at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ED0CC-082F-4160-86E5-0D6041F12778}" type="datetime1">
              <a:rPr lang="en-US" smtClean="0"/>
              <a:t>10/30/2019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3187228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artica s nazi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ED0CC-082F-4160-86E5-0D6041F12778}" type="datetime1">
              <a:rPr lang="en-US" smtClean="0"/>
              <a:t>10/30/2019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9833366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upc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ED0CC-082F-4160-86E5-0D6041F12778}" type="datetime1">
              <a:rPr lang="en-US" smtClean="0"/>
              <a:t>10/30/2019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2371391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upca sa slika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ED0CC-082F-4160-86E5-0D6041F12778}" type="datetime1">
              <a:rPr lang="en-US" smtClean="0"/>
              <a:t>10/30/2019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8066942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073ED0CC-082F-4160-86E5-0D6041F12778}" type="datetime1">
              <a:rPr lang="en-US" smtClean="0"/>
              <a:t>10/30/2019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743241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073ED0CC-082F-4160-86E5-0D6041F12778}" type="datetime1">
              <a:rPr lang="en-US" smtClean="0"/>
              <a:t>10/30/2019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6256531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ED0CC-082F-4160-86E5-0D6041F12778}" type="datetime1">
              <a:rPr lang="en-US" smtClean="0"/>
              <a:t>10/30/2019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488732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ED0CC-082F-4160-86E5-0D6041F12778}" type="datetime1">
              <a:rPr lang="en-US" smtClean="0"/>
              <a:t>10/30/2019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9783523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ED0CC-082F-4160-86E5-0D6041F12778}" type="datetime1">
              <a:rPr lang="en-US" smtClean="0"/>
              <a:t>10/30/2019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8677364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ED0CC-082F-4160-86E5-0D6041F12778}" type="datetime1">
              <a:rPr lang="en-US" smtClean="0"/>
              <a:t>10/30/2019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0989197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ED0CC-082F-4160-86E5-0D6041F12778}" type="datetime1">
              <a:rPr lang="en-US" smtClean="0"/>
              <a:t>10/30/2019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5456222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ED0CC-082F-4160-86E5-0D6041F12778}" type="datetime1">
              <a:rPr lang="en-US" smtClean="0"/>
              <a:t>10/30/2019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8126889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ED0CC-082F-4160-86E5-0D6041F12778}" type="datetime1">
              <a:rPr lang="en-US" smtClean="0"/>
              <a:t>10/30/2019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8403516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ED0CC-082F-4160-86E5-0D6041F12778}" type="datetime1">
              <a:rPr lang="en-US" smtClean="0"/>
              <a:t>10/30/2019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4279120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073ED0CC-082F-4160-86E5-0D6041F12778}" type="datetime1">
              <a:rPr lang="en-US" smtClean="0"/>
              <a:t>10/30/2019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97012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  <p:sldLayoutId id="2147483707" r:id="rId14"/>
    <p:sldLayoutId id="2147483708" r:id="rId15"/>
    <p:sldLayoutId id="2147483709" r:id="rId16"/>
    <p:sldLayoutId id="2147483710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youtu.be/WXEJjAnbvNQ" TargetMode="External"/><Relationship Id="rId4" Type="http://schemas.openxmlformats.org/officeDocument/2006/relationships/image" Target="../media/image4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hyperlink" Target="https://youtu.be/nwkaoH47qTM" TargetMode="External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OcYM02AILOU" TargetMode="External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e3bjFUQ2dtg" TargetMode="External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3">
            <a:extLst>
              <a:ext uri="{FF2B5EF4-FFF2-40B4-BE49-F238E27FC236}">
                <a16:creationId xmlns:a16="http://schemas.microsoft.com/office/drawing/2014/main" id="{260EE1B3-DDB2-44D7-943C-63D9CEF273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072909CE-AD29-4CE7-A9A7-05D21672CC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Freeform 5">
              <a:extLst>
                <a:ext uri="{FF2B5EF4-FFF2-40B4-BE49-F238E27FC236}">
                  <a16:creationId xmlns:a16="http://schemas.microsoft.com/office/drawing/2014/main" id="{B8DBF1C0-B8F1-4AAC-8704-256BA0E9D6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pic>
        <p:nvPicPr>
          <p:cNvPr id="11" name="Picture 3" descr="Slika na kojoj se prikazuje nebo, zvijezda&#10;&#10;Opis je automatski generiran">
            <a:extLst>
              <a:ext uri="{FF2B5EF4-FFF2-40B4-BE49-F238E27FC236}">
                <a16:creationId xmlns:a16="http://schemas.microsoft.com/office/drawing/2014/main" id="{5CEA1899-1B24-45E2-A84B-AF12F20F486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  <a:alphaModFix amt="25000"/>
          </a:blip>
          <a:srcRect t="29203" r="9090" b="5565"/>
          <a:stretch/>
        </p:blipFill>
        <p:spPr>
          <a:xfrm>
            <a:off x="474133" y="474133"/>
            <a:ext cx="11243734" cy="5909733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510AE109-5982-41F7-8C2F-F26D663FF5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5378" y="2099733"/>
            <a:ext cx="10288234" cy="1704623"/>
          </a:xfrm>
        </p:spPr>
        <p:txBody>
          <a:bodyPr>
            <a:normAutofit fontScale="90000"/>
          </a:bodyPr>
          <a:lstStyle/>
          <a:p>
            <a:pPr algn="ctr"/>
            <a:r>
              <a:rPr lang="hr-HR" sz="5400" dirty="0"/>
              <a:t>KAKO SU APLIKACIJE OLAKŠALE RAD GLOBE GRUPE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4D8ADC41-5192-4EA7-8A6C-A59F69354B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54954" y="4777380"/>
            <a:ext cx="8827245" cy="861420"/>
          </a:xfrm>
        </p:spPr>
        <p:txBody>
          <a:bodyPr>
            <a:normAutofit/>
          </a:bodyPr>
          <a:lstStyle/>
          <a:p>
            <a:pPr algn="ctr"/>
            <a:r>
              <a:rPr lang="hr-HR" sz="2000" dirty="0">
                <a:solidFill>
                  <a:schemeClr val="bg1"/>
                </a:solidFill>
              </a:rPr>
              <a:t>CARNET USERS CONFERENCE 2019.</a:t>
            </a:r>
          </a:p>
          <a:p>
            <a:pPr algn="ctr"/>
            <a:r>
              <a:rPr lang="hr-HR" sz="2000" cap="none" dirty="0">
                <a:solidFill>
                  <a:schemeClr val="bg1"/>
                </a:solidFill>
              </a:rPr>
              <a:t>Šibenik</a:t>
            </a:r>
            <a:r>
              <a:rPr lang="hr-HR" sz="2000" dirty="0">
                <a:solidFill>
                  <a:schemeClr val="bg1"/>
                </a:solidFill>
              </a:rPr>
              <a:t>, 6. 11.2019.</a:t>
            </a:r>
          </a:p>
        </p:txBody>
      </p:sp>
      <p:sp>
        <p:nvSpPr>
          <p:cNvPr id="42" name="Rectangle 37">
            <a:extLst>
              <a:ext uri="{FF2B5EF4-FFF2-40B4-BE49-F238E27FC236}">
                <a16:creationId xmlns:a16="http://schemas.microsoft.com/office/drawing/2014/main" id="{B70F7E59-C971-4F55-8E3A-1E583B65FC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0648403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AA8C3AC-107C-4B8B-98F1-CFD2D546F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3" y="1492074"/>
            <a:ext cx="8825659" cy="382410"/>
          </a:xfrm>
        </p:spPr>
        <p:txBody>
          <a:bodyPr/>
          <a:lstStyle/>
          <a:p>
            <a:pPr algn="ctr"/>
            <a:r>
              <a:rPr lang="hr-HR" dirty="0"/>
              <a:t>GLOBE program u OŠ </a:t>
            </a:r>
            <a:r>
              <a:rPr lang="hr-HR" i="1" dirty="0"/>
              <a:t>Josip Pupačić</a:t>
            </a:r>
            <a:br>
              <a:rPr lang="hr-HR" i="1" dirty="0"/>
            </a:br>
            <a:br>
              <a:rPr lang="hr-HR" dirty="0"/>
            </a:br>
            <a:r>
              <a:rPr lang="hr-HR" sz="2400" b="1" dirty="0" err="1"/>
              <a:t>Fenološka</a:t>
            </a:r>
            <a:r>
              <a:rPr lang="hr-HR" sz="2400" b="1" dirty="0"/>
              <a:t> motrenja</a:t>
            </a:r>
            <a:br>
              <a:rPr lang="hr-HR" i="1" dirty="0"/>
            </a:br>
            <a:endParaRPr lang="hr-HR" dirty="0"/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336B1D53-6FDD-46D3-919E-7A1F7AC3E46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1AFCB940-1EB0-44AB-84E4-10CA2290D501}"/>
              </a:ext>
            </a:extLst>
          </p:cNvPr>
          <p:cNvSpPr>
            <a:spLocks noGrp="1"/>
          </p:cNvSpPr>
          <p:nvPr>
            <p:ph type="body" sz="half" idx="15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62CB339B-F001-4E2A-80A5-B8B651B882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teksta 5">
            <a:extLst>
              <a:ext uri="{FF2B5EF4-FFF2-40B4-BE49-F238E27FC236}">
                <a16:creationId xmlns:a16="http://schemas.microsoft.com/office/drawing/2014/main" id="{37D391DF-54A9-4F01-B8B4-2CE8F506CD50}"/>
              </a:ext>
            </a:extLst>
          </p:cNvPr>
          <p:cNvSpPr>
            <a:spLocks noGrp="1"/>
          </p:cNvSpPr>
          <p:nvPr>
            <p:ph type="body" sz="half" idx="16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7" name="Rezervirano mjesto teksta 6">
            <a:extLst>
              <a:ext uri="{FF2B5EF4-FFF2-40B4-BE49-F238E27FC236}">
                <a16:creationId xmlns:a16="http://schemas.microsoft.com/office/drawing/2014/main" id="{0F9A0A24-9B7D-4ADB-971F-C5A5337766F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8" name="Rezervirano mjesto teksta 7">
            <a:extLst>
              <a:ext uri="{FF2B5EF4-FFF2-40B4-BE49-F238E27FC236}">
                <a16:creationId xmlns:a16="http://schemas.microsoft.com/office/drawing/2014/main" id="{24A4B0B8-A72B-4473-8714-CD875BBD83AC}"/>
              </a:ext>
            </a:extLst>
          </p:cNvPr>
          <p:cNvSpPr>
            <a:spLocks noGrp="1"/>
          </p:cNvSpPr>
          <p:nvPr>
            <p:ph type="body" sz="half" idx="17"/>
          </p:nvPr>
        </p:nvSpPr>
        <p:spPr/>
        <p:txBody>
          <a:bodyPr/>
          <a:lstStyle/>
          <a:p>
            <a:endParaRPr lang="hr-HR" dirty="0"/>
          </a:p>
        </p:txBody>
      </p:sp>
      <p:pic>
        <p:nvPicPr>
          <p:cNvPr id="9" name="Slika 3">
            <a:extLst>
              <a:ext uri="{FF2B5EF4-FFF2-40B4-BE49-F238E27FC236}">
                <a16:creationId xmlns:a16="http://schemas.microsoft.com/office/drawing/2014/main" id="{9A345118-25F7-4A4B-ACB3-E7F37A7307D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763527"/>
            <a:ext cx="5066254" cy="2971800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Slika 1">
            <a:extLst>
              <a:ext uri="{FF2B5EF4-FFF2-40B4-BE49-F238E27FC236}">
                <a16:creationId xmlns:a16="http://schemas.microsoft.com/office/drawing/2014/main" id="{68DD07C8-7E60-4CDD-A171-FCB75D14510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408423" y="2222125"/>
            <a:ext cx="2460817" cy="1915272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73A5B1D3-637B-4467-96F1-84B5056DFF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474966" y="4352972"/>
            <a:ext cx="2460817" cy="2025908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7" descr="http://os-jpupacic-omis.skole.hr/upload/os-jpupacic-omis/images/static3/1688/Image/IMG-20170426-WA0038.jpg">
            <a:extLst>
              <a:ext uri="{FF2B5EF4-FFF2-40B4-BE49-F238E27FC236}">
                <a16:creationId xmlns:a16="http://schemas.microsoft.com/office/drawing/2014/main" id="{E28358B9-45DD-4B5A-B2F6-AB81428AA3B4}"/>
              </a:ext>
            </a:extLst>
          </p:cNvPr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00384" y="2269315"/>
            <a:ext cx="2979440" cy="3793548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267647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6C2997EE-0889-44C3-AC0D-18F26AC9AA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Slika 3" descr="Slika na kojoj se prikazuje ograda, na otvorenom, trava, ograđeno&#10;&#10;Opis je automatski generiran">
            <a:extLst>
              <a:ext uri="{FF2B5EF4-FFF2-40B4-BE49-F238E27FC236}">
                <a16:creationId xmlns:a16="http://schemas.microsoft.com/office/drawing/2014/main" id="{82FCB690-B660-4ADD-812F-321A044EAB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009" r="-3" b="10868"/>
          <a:stretch/>
        </p:blipFill>
        <p:spPr bwMode="auto">
          <a:xfrm>
            <a:off x="5622233" y="-33857"/>
            <a:ext cx="6569769" cy="3750724"/>
          </a:xfrm>
          <a:custGeom>
            <a:avLst/>
            <a:gdLst>
              <a:gd name="connsiteX0" fmla="*/ 1738471 w 6569769"/>
              <a:gd name="connsiteY0" fmla="*/ 0 h 3750734"/>
              <a:gd name="connsiteX1" fmla="*/ 6569769 w 6569769"/>
              <a:gd name="connsiteY1" fmla="*/ 0 h 3750734"/>
              <a:gd name="connsiteX2" fmla="*/ 6569769 w 6569769"/>
              <a:gd name="connsiteY2" fmla="*/ 3750734 h 3750734"/>
              <a:gd name="connsiteX3" fmla="*/ 0 w 6569769"/>
              <a:gd name="connsiteY3" fmla="*/ 3750734 h 3750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</p:spPr>
      </p:pic>
      <p:pic>
        <p:nvPicPr>
          <p:cNvPr id="11" name="Slika 6" descr="Slika na kojoj se prikazuje zgrada, na otvorenom, znak, ulica&#10;&#10;Opis je automatski generiran">
            <a:extLst>
              <a:ext uri="{FF2B5EF4-FFF2-40B4-BE49-F238E27FC236}">
                <a16:creationId xmlns:a16="http://schemas.microsoft.com/office/drawing/2014/main" id="{0105FDD8-787B-4A7A-A4A2-35C9A2CB709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5915" b="14645"/>
          <a:stretch/>
        </p:blipFill>
        <p:spPr bwMode="auto">
          <a:xfrm>
            <a:off x="4182011" y="3887894"/>
            <a:ext cx="8009991" cy="2970106"/>
          </a:xfrm>
          <a:custGeom>
            <a:avLst/>
            <a:gdLst>
              <a:gd name="connsiteX0" fmla="*/ 1376648 w 8009991"/>
              <a:gd name="connsiteY0" fmla="*/ 0 h 2970106"/>
              <a:gd name="connsiteX1" fmla="*/ 8009991 w 8009991"/>
              <a:gd name="connsiteY1" fmla="*/ 0 h 2970106"/>
              <a:gd name="connsiteX2" fmla="*/ 8009991 w 8009991"/>
              <a:gd name="connsiteY2" fmla="*/ 2970106 h 2970106"/>
              <a:gd name="connsiteX3" fmla="*/ 0 w 8009991"/>
              <a:gd name="connsiteY3" fmla="*/ 2970106 h 2970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</p:spPr>
      </p:pic>
      <p:pic>
        <p:nvPicPr>
          <p:cNvPr id="9" name="Slika 4" descr="Slika na kojoj se prikazuje trava, na otvorenom, polje, priroda&#10;&#10;Opis je automatski generiran">
            <a:extLst>
              <a:ext uri="{FF2B5EF4-FFF2-40B4-BE49-F238E27FC236}">
                <a16:creationId xmlns:a16="http://schemas.microsoft.com/office/drawing/2014/main" id="{2D2C3F8F-00F2-4BCF-95BB-1AC729452B0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756" r="8189"/>
          <a:stretch/>
        </p:blipFill>
        <p:spPr bwMode="auto">
          <a:xfrm>
            <a:off x="20" y="10"/>
            <a:ext cx="7503091" cy="6857990"/>
          </a:xfrm>
          <a:custGeom>
            <a:avLst/>
            <a:gdLst>
              <a:gd name="connsiteX0" fmla="*/ 0 w 7503111"/>
              <a:gd name="connsiteY0" fmla="*/ 0 h 6858000"/>
              <a:gd name="connsiteX1" fmla="*/ 677334 w 7503111"/>
              <a:gd name="connsiteY1" fmla="*/ 0 h 6858000"/>
              <a:gd name="connsiteX2" fmla="*/ 1168036 w 7503111"/>
              <a:gd name="connsiteY2" fmla="*/ 0 h 6858000"/>
              <a:gd name="connsiteX3" fmla="*/ 1205499 w 7503111"/>
              <a:gd name="connsiteY3" fmla="*/ 0 h 6858000"/>
              <a:gd name="connsiteX4" fmla="*/ 1647632 w 7503111"/>
              <a:gd name="connsiteY4" fmla="*/ 0 h 6858000"/>
              <a:gd name="connsiteX5" fmla="*/ 7215401 w 7503111"/>
              <a:gd name="connsiteY5" fmla="*/ 0 h 6858000"/>
              <a:gd name="connsiteX6" fmla="*/ 4041567 w 7503111"/>
              <a:gd name="connsiteY6" fmla="*/ 6852993 h 6858000"/>
              <a:gd name="connsiteX7" fmla="*/ 7503111 w 7503111"/>
              <a:gd name="connsiteY7" fmla="*/ 6852993 h 6858000"/>
              <a:gd name="connsiteX8" fmla="*/ 7503111 w 7503111"/>
              <a:gd name="connsiteY8" fmla="*/ 6852994 h 6858000"/>
              <a:gd name="connsiteX9" fmla="*/ 1647632 w 7503111"/>
              <a:gd name="connsiteY9" fmla="*/ 6852994 h 6858000"/>
              <a:gd name="connsiteX10" fmla="*/ 1647632 w 7503111"/>
              <a:gd name="connsiteY10" fmla="*/ 6858000 h 6858000"/>
              <a:gd name="connsiteX11" fmla="*/ 0 w 7503111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503111" h="6858000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4041567" y="6852993"/>
                </a:lnTo>
                <a:lnTo>
                  <a:pt x="7503111" y="6852993"/>
                </a:lnTo>
                <a:lnTo>
                  <a:pt x="7503111" y="6852994"/>
                </a:lnTo>
                <a:lnTo>
                  <a:pt x="1647632" y="6852994"/>
                </a:lnTo>
                <a:lnTo>
                  <a:pt x="1647632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6500316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7">
            <a:extLst>
              <a:ext uri="{FF2B5EF4-FFF2-40B4-BE49-F238E27FC236}">
                <a16:creationId xmlns:a16="http://schemas.microsoft.com/office/drawing/2014/main" id="{7288A8CA-4320-4A95-8370-A0C071EB4A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9">
            <a:extLst>
              <a:ext uri="{FF2B5EF4-FFF2-40B4-BE49-F238E27FC236}">
                <a16:creationId xmlns:a16="http://schemas.microsoft.com/office/drawing/2014/main" id="{62B04BB8-C90C-4749-9FF3-02638AE9C7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4928325"/>
            <a:ext cx="10905067" cy="1286209"/>
          </a:xfrm>
          <a:custGeom>
            <a:avLst/>
            <a:gdLst>
              <a:gd name="connsiteX0" fmla="*/ 5080191 w 10905067"/>
              <a:gd name="connsiteY0" fmla="*/ 0 h 1286209"/>
              <a:gd name="connsiteX1" fmla="*/ 5315140 w 10905067"/>
              <a:gd name="connsiteY1" fmla="*/ 1588 h 1286209"/>
              <a:gd name="connsiteX2" fmla="*/ 5546915 w 10905067"/>
              <a:gd name="connsiteY2" fmla="*/ 1588 h 1286209"/>
              <a:gd name="connsiteX3" fmla="*/ 5777103 w 10905067"/>
              <a:gd name="connsiteY3" fmla="*/ 4763 h 1286209"/>
              <a:gd name="connsiteX4" fmla="*/ 6002528 w 10905067"/>
              <a:gd name="connsiteY4" fmla="*/ 9525 h 1286209"/>
              <a:gd name="connsiteX5" fmla="*/ 6226365 w 10905067"/>
              <a:gd name="connsiteY5" fmla="*/ 14288 h 1286209"/>
              <a:gd name="connsiteX6" fmla="*/ 6445440 w 10905067"/>
              <a:gd name="connsiteY6" fmla="*/ 19050 h 1286209"/>
              <a:gd name="connsiteX7" fmla="*/ 6662928 w 10905067"/>
              <a:gd name="connsiteY7" fmla="*/ 26988 h 1286209"/>
              <a:gd name="connsiteX8" fmla="*/ 6877240 w 10905067"/>
              <a:gd name="connsiteY8" fmla="*/ 34925 h 1286209"/>
              <a:gd name="connsiteX9" fmla="*/ 7086790 w 10905067"/>
              <a:gd name="connsiteY9" fmla="*/ 42863 h 1286209"/>
              <a:gd name="connsiteX10" fmla="*/ 7496365 w 10905067"/>
              <a:gd name="connsiteY10" fmla="*/ 63500 h 1286209"/>
              <a:gd name="connsiteX11" fmla="*/ 7888478 w 10905067"/>
              <a:gd name="connsiteY11" fmla="*/ 85725 h 1286209"/>
              <a:gd name="connsiteX12" fmla="*/ 8264715 w 10905067"/>
              <a:gd name="connsiteY12" fmla="*/ 109538 h 1286209"/>
              <a:gd name="connsiteX13" fmla="*/ 8621902 w 10905067"/>
              <a:gd name="connsiteY13" fmla="*/ 134938 h 1286209"/>
              <a:gd name="connsiteX14" fmla="*/ 8961628 w 10905067"/>
              <a:gd name="connsiteY14" fmla="*/ 161925 h 1286209"/>
              <a:gd name="connsiteX15" fmla="*/ 9277540 w 10905067"/>
              <a:gd name="connsiteY15" fmla="*/ 190500 h 1286209"/>
              <a:gd name="connsiteX16" fmla="*/ 9574402 w 10905067"/>
              <a:gd name="connsiteY16" fmla="*/ 219075 h 1286209"/>
              <a:gd name="connsiteX17" fmla="*/ 9847452 w 10905067"/>
              <a:gd name="connsiteY17" fmla="*/ 247650 h 1286209"/>
              <a:gd name="connsiteX18" fmla="*/ 10098278 w 10905067"/>
              <a:gd name="connsiteY18" fmla="*/ 274638 h 1286209"/>
              <a:gd name="connsiteX19" fmla="*/ 10320528 w 10905067"/>
              <a:gd name="connsiteY19" fmla="*/ 300038 h 1286209"/>
              <a:gd name="connsiteX20" fmla="*/ 10520552 w 10905067"/>
              <a:gd name="connsiteY20" fmla="*/ 323850 h 1286209"/>
              <a:gd name="connsiteX21" fmla="*/ 10690415 w 10905067"/>
              <a:gd name="connsiteY21" fmla="*/ 344488 h 1286209"/>
              <a:gd name="connsiteX22" fmla="*/ 10831702 w 10905067"/>
              <a:gd name="connsiteY22" fmla="*/ 363538 h 1286209"/>
              <a:gd name="connsiteX23" fmla="*/ 10905067 w 10905067"/>
              <a:gd name="connsiteY23" fmla="*/ 373678 h 1286209"/>
              <a:gd name="connsiteX24" fmla="*/ 10905067 w 10905067"/>
              <a:gd name="connsiteY24" fmla="*/ 1286209 h 1286209"/>
              <a:gd name="connsiteX25" fmla="*/ 0 w 10905067"/>
              <a:gd name="connsiteY25" fmla="*/ 1286209 h 1286209"/>
              <a:gd name="connsiteX26" fmla="*/ 0 w 10905067"/>
              <a:gd name="connsiteY26" fmla="*/ 369898 h 1286209"/>
              <a:gd name="connsiteX27" fmla="*/ 71628 w 10905067"/>
              <a:gd name="connsiteY27" fmla="*/ 358775 h 1286209"/>
              <a:gd name="connsiteX28" fmla="*/ 327215 w 10905067"/>
              <a:gd name="connsiteY28" fmla="*/ 320675 h 1286209"/>
              <a:gd name="connsiteX29" fmla="*/ 582802 w 10905067"/>
              <a:gd name="connsiteY29" fmla="*/ 284163 h 1286209"/>
              <a:gd name="connsiteX30" fmla="*/ 839978 w 10905067"/>
              <a:gd name="connsiteY30" fmla="*/ 252413 h 1286209"/>
              <a:gd name="connsiteX31" fmla="*/ 1095565 w 10905067"/>
              <a:gd name="connsiteY31" fmla="*/ 220663 h 1286209"/>
              <a:gd name="connsiteX32" fmla="*/ 1352740 w 10905067"/>
              <a:gd name="connsiteY32" fmla="*/ 190500 h 1286209"/>
              <a:gd name="connsiteX33" fmla="*/ 1606740 w 10905067"/>
              <a:gd name="connsiteY33" fmla="*/ 165100 h 1286209"/>
              <a:gd name="connsiteX34" fmla="*/ 1863915 w 10905067"/>
              <a:gd name="connsiteY34" fmla="*/ 141288 h 1286209"/>
              <a:gd name="connsiteX35" fmla="*/ 2119502 w 10905067"/>
              <a:gd name="connsiteY35" fmla="*/ 119063 h 1286209"/>
              <a:gd name="connsiteX36" fmla="*/ 2371915 w 10905067"/>
              <a:gd name="connsiteY36" fmla="*/ 100013 h 1286209"/>
              <a:gd name="connsiteX37" fmla="*/ 2625915 w 10905067"/>
              <a:gd name="connsiteY37" fmla="*/ 80963 h 1286209"/>
              <a:gd name="connsiteX38" fmla="*/ 2878328 w 10905067"/>
              <a:gd name="connsiteY38" fmla="*/ 65088 h 1286209"/>
              <a:gd name="connsiteX39" fmla="*/ 3129153 w 10905067"/>
              <a:gd name="connsiteY39" fmla="*/ 52388 h 1286209"/>
              <a:gd name="connsiteX40" fmla="*/ 3379978 w 10905067"/>
              <a:gd name="connsiteY40" fmla="*/ 39688 h 1286209"/>
              <a:gd name="connsiteX41" fmla="*/ 3627628 w 10905067"/>
              <a:gd name="connsiteY41" fmla="*/ 28575 h 1286209"/>
              <a:gd name="connsiteX42" fmla="*/ 3873690 w 10905067"/>
              <a:gd name="connsiteY42" fmla="*/ 20638 h 1286209"/>
              <a:gd name="connsiteX43" fmla="*/ 4119754 w 10905067"/>
              <a:gd name="connsiteY43" fmla="*/ 14288 h 1286209"/>
              <a:gd name="connsiteX44" fmla="*/ 4362640 w 10905067"/>
              <a:gd name="connsiteY44" fmla="*/ 7938 h 1286209"/>
              <a:gd name="connsiteX45" fmla="*/ 4603941 w 10905067"/>
              <a:gd name="connsiteY45" fmla="*/ 4763 h 1286209"/>
              <a:gd name="connsiteX46" fmla="*/ 4843653 w 10905067"/>
              <a:gd name="connsiteY46" fmla="*/ 1588 h 12862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10905067" h="1286209">
                <a:moveTo>
                  <a:pt x="5080191" y="0"/>
                </a:moveTo>
                <a:lnTo>
                  <a:pt x="5315140" y="1588"/>
                </a:lnTo>
                <a:lnTo>
                  <a:pt x="5546915" y="1588"/>
                </a:lnTo>
                <a:lnTo>
                  <a:pt x="5777103" y="4763"/>
                </a:lnTo>
                <a:lnTo>
                  <a:pt x="6002528" y="9525"/>
                </a:lnTo>
                <a:lnTo>
                  <a:pt x="6226365" y="14288"/>
                </a:lnTo>
                <a:lnTo>
                  <a:pt x="6445440" y="19050"/>
                </a:lnTo>
                <a:lnTo>
                  <a:pt x="6662928" y="26988"/>
                </a:lnTo>
                <a:lnTo>
                  <a:pt x="6877240" y="34925"/>
                </a:lnTo>
                <a:lnTo>
                  <a:pt x="7086790" y="42863"/>
                </a:lnTo>
                <a:lnTo>
                  <a:pt x="7496365" y="63500"/>
                </a:lnTo>
                <a:lnTo>
                  <a:pt x="7888478" y="85725"/>
                </a:lnTo>
                <a:lnTo>
                  <a:pt x="8264715" y="109538"/>
                </a:lnTo>
                <a:lnTo>
                  <a:pt x="8621902" y="134938"/>
                </a:lnTo>
                <a:lnTo>
                  <a:pt x="8961628" y="161925"/>
                </a:lnTo>
                <a:lnTo>
                  <a:pt x="9277540" y="190500"/>
                </a:lnTo>
                <a:lnTo>
                  <a:pt x="9574402" y="219075"/>
                </a:lnTo>
                <a:lnTo>
                  <a:pt x="9847452" y="247650"/>
                </a:lnTo>
                <a:lnTo>
                  <a:pt x="10098278" y="274638"/>
                </a:lnTo>
                <a:lnTo>
                  <a:pt x="10320528" y="300038"/>
                </a:lnTo>
                <a:lnTo>
                  <a:pt x="10520552" y="323850"/>
                </a:lnTo>
                <a:lnTo>
                  <a:pt x="10690415" y="344488"/>
                </a:lnTo>
                <a:lnTo>
                  <a:pt x="10831702" y="363538"/>
                </a:lnTo>
                <a:lnTo>
                  <a:pt x="10905067" y="373678"/>
                </a:lnTo>
                <a:lnTo>
                  <a:pt x="10905067" y="1286209"/>
                </a:lnTo>
                <a:lnTo>
                  <a:pt x="0" y="1286209"/>
                </a:lnTo>
                <a:lnTo>
                  <a:pt x="0" y="369898"/>
                </a:lnTo>
                <a:lnTo>
                  <a:pt x="71628" y="358775"/>
                </a:lnTo>
                <a:lnTo>
                  <a:pt x="327215" y="320675"/>
                </a:lnTo>
                <a:lnTo>
                  <a:pt x="582802" y="284163"/>
                </a:lnTo>
                <a:lnTo>
                  <a:pt x="839978" y="252413"/>
                </a:lnTo>
                <a:lnTo>
                  <a:pt x="1095565" y="220663"/>
                </a:lnTo>
                <a:lnTo>
                  <a:pt x="1352740" y="190500"/>
                </a:lnTo>
                <a:lnTo>
                  <a:pt x="1606740" y="165100"/>
                </a:lnTo>
                <a:lnTo>
                  <a:pt x="1863915" y="141288"/>
                </a:lnTo>
                <a:lnTo>
                  <a:pt x="2119502" y="119063"/>
                </a:lnTo>
                <a:lnTo>
                  <a:pt x="2371915" y="100013"/>
                </a:lnTo>
                <a:lnTo>
                  <a:pt x="2625915" y="80963"/>
                </a:lnTo>
                <a:lnTo>
                  <a:pt x="2878328" y="65088"/>
                </a:lnTo>
                <a:lnTo>
                  <a:pt x="3129153" y="52388"/>
                </a:lnTo>
                <a:lnTo>
                  <a:pt x="3379978" y="39688"/>
                </a:lnTo>
                <a:lnTo>
                  <a:pt x="3627628" y="28575"/>
                </a:lnTo>
                <a:lnTo>
                  <a:pt x="3873690" y="20638"/>
                </a:lnTo>
                <a:lnTo>
                  <a:pt x="4119754" y="14288"/>
                </a:lnTo>
                <a:lnTo>
                  <a:pt x="4362640" y="7938"/>
                </a:lnTo>
                <a:lnTo>
                  <a:pt x="4603941" y="4763"/>
                </a:lnTo>
                <a:lnTo>
                  <a:pt x="4843653" y="1588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7" name="Freeform: Shape 11">
            <a:extLst>
              <a:ext uri="{FF2B5EF4-FFF2-40B4-BE49-F238E27FC236}">
                <a16:creationId xmlns:a16="http://schemas.microsoft.com/office/drawing/2014/main" id="{EAD90F04-D443-4614-ABB4-A6349DEF7F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0371525">
            <a:off x="608200" y="4896291"/>
            <a:ext cx="2950805" cy="383231"/>
          </a:xfrm>
          <a:custGeom>
            <a:avLst/>
            <a:gdLst>
              <a:gd name="connsiteX0" fmla="*/ 291475 w 2950805"/>
              <a:gd name="connsiteY0" fmla="*/ 202393 h 383231"/>
              <a:gd name="connsiteX1" fmla="*/ 28045 w 2950805"/>
              <a:gd name="connsiteY1" fmla="*/ 159496 h 383231"/>
              <a:gd name="connsiteX2" fmla="*/ 0 w 2950805"/>
              <a:gd name="connsiteY2" fmla="*/ 92328 h 383231"/>
              <a:gd name="connsiteX3" fmla="*/ 175858 w 2950805"/>
              <a:gd name="connsiteY3" fmla="*/ 101244 h 383231"/>
              <a:gd name="connsiteX4" fmla="*/ 265932 w 2950805"/>
              <a:gd name="connsiteY4" fmla="*/ 104578 h 383231"/>
              <a:gd name="connsiteX5" fmla="*/ 357986 w 2950805"/>
              <a:gd name="connsiteY5" fmla="*/ 108078 h 383231"/>
              <a:gd name="connsiteX6" fmla="*/ 451359 w 2950805"/>
              <a:gd name="connsiteY6" fmla="*/ 111411 h 383231"/>
              <a:gd name="connsiteX7" fmla="*/ 545392 w 2950805"/>
              <a:gd name="connsiteY7" fmla="*/ 113495 h 383231"/>
              <a:gd name="connsiteX8" fmla="*/ 641075 w 2950805"/>
              <a:gd name="connsiteY8" fmla="*/ 115495 h 383231"/>
              <a:gd name="connsiteX9" fmla="*/ 738407 w 2950805"/>
              <a:gd name="connsiteY9" fmla="*/ 117578 h 383231"/>
              <a:gd name="connsiteX10" fmla="*/ 837060 w 2950805"/>
              <a:gd name="connsiteY10" fmla="*/ 118995 h 383231"/>
              <a:gd name="connsiteX11" fmla="*/ 936702 w 2950805"/>
              <a:gd name="connsiteY11" fmla="*/ 118995 h 383231"/>
              <a:gd name="connsiteX12" fmla="*/ 1037663 w 2950805"/>
              <a:gd name="connsiteY12" fmla="*/ 119578 h 383231"/>
              <a:gd name="connsiteX13" fmla="*/ 1139615 w 2950805"/>
              <a:gd name="connsiteY13" fmla="*/ 118995 h 383231"/>
              <a:gd name="connsiteX14" fmla="*/ 1242557 w 2950805"/>
              <a:gd name="connsiteY14" fmla="*/ 117578 h 383231"/>
              <a:gd name="connsiteX15" fmla="*/ 1345828 w 2950805"/>
              <a:gd name="connsiteY15" fmla="*/ 116245 h 383231"/>
              <a:gd name="connsiteX16" fmla="*/ 1450419 w 2950805"/>
              <a:gd name="connsiteY16" fmla="*/ 113495 h 383231"/>
              <a:gd name="connsiteX17" fmla="*/ 1556330 w 2950805"/>
              <a:gd name="connsiteY17" fmla="*/ 110828 h 383231"/>
              <a:gd name="connsiteX18" fmla="*/ 1661581 w 2950805"/>
              <a:gd name="connsiteY18" fmla="*/ 107328 h 383231"/>
              <a:gd name="connsiteX19" fmla="*/ 1768152 w 2950805"/>
              <a:gd name="connsiteY19" fmla="*/ 102661 h 383231"/>
              <a:gd name="connsiteX20" fmla="*/ 1876043 w 2950805"/>
              <a:gd name="connsiteY20" fmla="*/ 97161 h 383231"/>
              <a:gd name="connsiteX21" fmla="*/ 1983933 w 2950805"/>
              <a:gd name="connsiteY21" fmla="*/ 91744 h 383231"/>
              <a:gd name="connsiteX22" fmla="*/ 2091824 w 2950805"/>
              <a:gd name="connsiteY22" fmla="*/ 84827 h 383231"/>
              <a:gd name="connsiteX23" fmla="*/ 2201694 w 2950805"/>
              <a:gd name="connsiteY23" fmla="*/ 76661 h 383231"/>
              <a:gd name="connsiteX24" fmla="*/ 2309585 w 2950805"/>
              <a:gd name="connsiteY24" fmla="*/ 68494 h 383231"/>
              <a:gd name="connsiteX25" fmla="*/ 2419455 w 2950805"/>
              <a:gd name="connsiteY25" fmla="*/ 58911 h 383231"/>
              <a:gd name="connsiteX26" fmla="*/ 2530315 w 2950805"/>
              <a:gd name="connsiteY26" fmla="*/ 48660 h 383231"/>
              <a:gd name="connsiteX27" fmla="*/ 2639196 w 2950805"/>
              <a:gd name="connsiteY27" fmla="*/ 37743 h 383231"/>
              <a:gd name="connsiteX28" fmla="*/ 2749396 w 2950805"/>
              <a:gd name="connsiteY28" fmla="*/ 24910 h 383231"/>
              <a:gd name="connsiteX29" fmla="*/ 2859596 w 2950805"/>
              <a:gd name="connsiteY29" fmla="*/ 11243 h 383231"/>
              <a:gd name="connsiteX30" fmla="*/ 2950805 w 2950805"/>
              <a:gd name="connsiteY30" fmla="*/ 0 h 383231"/>
              <a:gd name="connsiteX31" fmla="*/ 2902791 w 2950805"/>
              <a:gd name="connsiteY31" fmla="*/ 383231 h 383231"/>
              <a:gd name="connsiteX32" fmla="*/ 2514370 w 2950805"/>
              <a:gd name="connsiteY32" fmla="*/ 369898 h 383231"/>
              <a:gd name="connsiteX33" fmla="*/ 291475 w 2950805"/>
              <a:gd name="connsiteY33" fmla="*/ 202393 h 383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2950805" h="383231">
                <a:moveTo>
                  <a:pt x="291475" y="202393"/>
                </a:moveTo>
                <a:cubicBezTo>
                  <a:pt x="185555" y="188236"/>
                  <a:pt x="96136" y="173860"/>
                  <a:pt x="28045" y="159496"/>
                </a:cubicBezTo>
                <a:cubicBezTo>
                  <a:pt x="18807" y="137078"/>
                  <a:pt x="9238" y="114745"/>
                  <a:pt x="0" y="92328"/>
                </a:cubicBezTo>
                <a:lnTo>
                  <a:pt x="175858" y="101244"/>
                </a:lnTo>
                <a:lnTo>
                  <a:pt x="265932" y="104578"/>
                </a:lnTo>
                <a:lnTo>
                  <a:pt x="357986" y="108078"/>
                </a:lnTo>
                <a:lnTo>
                  <a:pt x="451359" y="111411"/>
                </a:lnTo>
                <a:lnTo>
                  <a:pt x="545392" y="113495"/>
                </a:lnTo>
                <a:lnTo>
                  <a:pt x="641075" y="115495"/>
                </a:lnTo>
                <a:lnTo>
                  <a:pt x="738407" y="117578"/>
                </a:lnTo>
                <a:lnTo>
                  <a:pt x="837060" y="118995"/>
                </a:lnTo>
                <a:lnTo>
                  <a:pt x="936702" y="118995"/>
                </a:lnTo>
                <a:lnTo>
                  <a:pt x="1037663" y="119578"/>
                </a:lnTo>
                <a:lnTo>
                  <a:pt x="1139615" y="118995"/>
                </a:lnTo>
                <a:lnTo>
                  <a:pt x="1242557" y="117578"/>
                </a:lnTo>
                <a:lnTo>
                  <a:pt x="1345828" y="116245"/>
                </a:lnTo>
                <a:lnTo>
                  <a:pt x="1450419" y="113495"/>
                </a:lnTo>
                <a:lnTo>
                  <a:pt x="1556330" y="110828"/>
                </a:lnTo>
                <a:lnTo>
                  <a:pt x="1661581" y="107328"/>
                </a:lnTo>
                <a:lnTo>
                  <a:pt x="1768152" y="102661"/>
                </a:lnTo>
                <a:lnTo>
                  <a:pt x="1876043" y="97161"/>
                </a:lnTo>
                <a:lnTo>
                  <a:pt x="1983933" y="91744"/>
                </a:lnTo>
                <a:lnTo>
                  <a:pt x="2091824" y="84827"/>
                </a:lnTo>
                <a:lnTo>
                  <a:pt x="2201694" y="76661"/>
                </a:lnTo>
                <a:lnTo>
                  <a:pt x="2309585" y="68494"/>
                </a:lnTo>
                <a:lnTo>
                  <a:pt x="2419455" y="58911"/>
                </a:lnTo>
                <a:lnTo>
                  <a:pt x="2530315" y="48660"/>
                </a:lnTo>
                <a:lnTo>
                  <a:pt x="2639196" y="37743"/>
                </a:lnTo>
                <a:lnTo>
                  <a:pt x="2749396" y="24910"/>
                </a:lnTo>
                <a:lnTo>
                  <a:pt x="2859596" y="11243"/>
                </a:lnTo>
                <a:lnTo>
                  <a:pt x="2950805" y="0"/>
                </a:lnTo>
                <a:lnTo>
                  <a:pt x="2902791" y="383231"/>
                </a:lnTo>
                <a:lnTo>
                  <a:pt x="2514370" y="369898"/>
                </a:lnTo>
                <a:cubicBezTo>
                  <a:pt x="1763175" y="338523"/>
                  <a:pt x="821072" y="273180"/>
                  <a:pt x="291475" y="202393"/>
                </a:cubicBezTo>
                <a:close/>
              </a:path>
            </a:pathLst>
          </a:custGeom>
          <a:solidFill>
            <a:srgbClr val="FFFFFF">
              <a:alpha val="20000"/>
            </a:srgbClr>
          </a:solidFill>
          <a:ln>
            <a:noFill/>
          </a:ln>
        </p:spPr>
        <p:txBody>
          <a:bodyPr wrap="square">
            <a:noAutofit/>
          </a:bodyPr>
          <a:lstStyle/>
          <a:p>
            <a:endParaRPr lang="en-US" dirty="0"/>
          </a:p>
        </p:txBody>
      </p:sp>
      <p:pic>
        <p:nvPicPr>
          <p:cNvPr id="2" name="Slika 5" descr="Slika na kojoj se prikazuje osoba, zgrada, stol, sjedenje&#10;&#10;Opis je automatski generiran">
            <a:extLst>
              <a:ext uri="{FF2B5EF4-FFF2-40B4-BE49-F238E27FC236}">
                <a16:creationId xmlns:a16="http://schemas.microsoft.com/office/drawing/2014/main" id="{47E3DEF4-9A2B-4464-8C95-12B2CDD0BB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051" r="13059" b="1"/>
          <a:stretch/>
        </p:blipFill>
        <p:spPr bwMode="auto">
          <a:xfrm>
            <a:off x="643466" y="652992"/>
            <a:ext cx="5452532" cy="4654756"/>
          </a:xfrm>
          <a:custGeom>
            <a:avLst/>
            <a:gdLst>
              <a:gd name="connsiteX0" fmla="*/ 0 w 5452532"/>
              <a:gd name="connsiteY0" fmla="*/ 0 h 4654756"/>
              <a:gd name="connsiteX1" fmla="*/ 5452532 w 5452532"/>
              <a:gd name="connsiteY1" fmla="*/ 0 h 4654756"/>
              <a:gd name="connsiteX2" fmla="*/ 5452532 w 5452532"/>
              <a:gd name="connsiteY2" fmla="*/ 4286446 h 4654756"/>
              <a:gd name="connsiteX3" fmla="*/ 5315140 w 5452532"/>
              <a:gd name="connsiteY3" fmla="*/ 4286446 h 4654756"/>
              <a:gd name="connsiteX4" fmla="*/ 5080191 w 5452532"/>
              <a:gd name="connsiteY4" fmla="*/ 4284858 h 4654756"/>
              <a:gd name="connsiteX5" fmla="*/ 4843653 w 5452532"/>
              <a:gd name="connsiteY5" fmla="*/ 4286446 h 4654756"/>
              <a:gd name="connsiteX6" fmla="*/ 4603941 w 5452532"/>
              <a:gd name="connsiteY6" fmla="*/ 4289621 h 4654756"/>
              <a:gd name="connsiteX7" fmla="*/ 4362640 w 5452532"/>
              <a:gd name="connsiteY7" fmla="*/ 4292796 h 4654756"/>
              <a:gd name="connsiteX8" fmla="*/ 4119754 w 5452532"/>
              <a:gd name="connsiteY8" fmla="*/ 4299146 h 4654756"/>
              <a:gd name="connsiteX9" fmla="*/ 3873690 w 5452532"/>
              <a:gd name="connsiteY9" fmla="*/ 4305496 h 4654756"/>
              <a:gd name="connsiteX10" fmla="*/ 3627628 w 5452532"/>
              <a:gd name="connsiteY10" fmla="*/ 4313433 h 4654756"/>
              <a:gd name="connsiteX11" fmla="*/ 3379978 w 5452532"/>
              <a:gd name="connsiteY11" fmla="*/ 4324546 h 4654756"/>
              <a:gd name="connsiteX12" fmla="*/ 3129153 w 5452532"/>
              <a:gd name="connsiteY12" fmla="*/ 4337246 h 4654756"/>
              <a:gd name="connsiteX13" fmla="*/ 2878328 w 5452532"/>
              <a:gd name="connsiteY13" fmla="*/ 4349946 h 4654756"/>
              <a:gd name="connsiteX14" fmla="*/ 2625915 w 5452532"/>
              <a:gd name="connsiteY14" fmla="*/ 4365821 h 4654756"/>
              <a:gd name="connsiteX15" fmla="*/ 2371915 w 5452532"/>
              <a:gd name="connsiteY15" fmla="*/ 4384871 h 4654756"/>
              <a:gd name="connsiteX16" fmla="*/ 2119502 w 5452532"/>
              <a:gd name="connsiteY16" fmla="*/ 4403921 h 4654756"/>
              <a:gd name="connsiteX17" fmla="*/ 1863915 w 5452532"/>
              <a:gd name="connsiteY17" fmla="*/ 4426146 h 4654756"/>
              <a:gd name="connsiteX18" fmla="*/ 1606740 w 5452532"/>
              <a:gd name="connsiteY18" fmla="*/ 4449958 h 4654756"/>
              <a:gd name="connsiteX19" fmla="*/ 1352740 w 5452532"/>
              <a:gd name="connsiteY19" fmla="*/ 4475358 h 4654756"/>
              <a:gd name="connsiteX20" fmla="*/ 1095565 w 5452532"/>
              <a:gd name="connsiteY20" fmla="*/ 4505521 h 4654756"/>
              <a:gd name="connsiteX21" fmla="*/ 839978 w 5452532"/>
              <a:gd name="connsiteY21" fmla="*/ 4537271 h 4654756"/>
              <a:gd name="connsiteX22" fmla="*/ 582802 w 5452532"/>
              <a:gd name="connsiteY22" fmla="*/ 4569021 h 4654756"/>
              <a:gd name="connsiteX23" fmla="*/ 327215 w 5452532"/>
              <a:gd name="connsiteY23" fmla="*/ 4605533 h 4654756"/>
              <a:gd name="connsiteX24" fmla="*/ 71628 w 5452532"/>
              <a:gd name="connsiteY24" fmla="*/ 4643633 h 4654756"/>
              <a:gd name="connsiteX25" fmla="*/ 0 w 5452532"/>
              <a:gd name="connsiteY25" fmla="*/ 4654756 h 4654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452532" h="4654756">
                <a:moveTo>
                  <a:pt x="0" y="0"/>
                </a:moveTo>
                <a:lnTo>
                  <a:pt x="5452532" y="0"/>
                </a:lnTo>
                <a:lnTo>
                  <a:pt x="5452532" y="4286446"/>
                </a:lnTo>
                <a:lnTo>
                  <a:pt x="5315140" y="4286446"/>
                </a:lnTo>
                <a:lnTo>
                  <a:pt x="5080191" y="4284858"/>
                </a:lnTo>
                <a:lnTo>
                  <a:pt x="4843653" y="4286446"/>
                </a:lnTo>
                <a:lnTo>
                  <a:pt x="4603941" y="4289621"/>
                </a:lnTo>
                <a:lnTo>
                  <a:pt x="4362640" y="4292796"/>
                </a:lnTo>
                <a:lnTo>
                  <a:pt x="4119754" y="4299146"/>
                </a:lnTo>
                <a:lnTo>
                  <a:pt x="3873690" y="4305496"/>
                </a:lnTo>
                <a:lnTo>
                  <a:pt x="3627628" y="4313433"/>
                </a:lnTo>
                <a:lnTo>
                  <a:pt x="3379978" y="4324546"/>
                </a:lnTo>
                <a:lnTo>
                  <a:pt x="3129153" y="4337246"/>
                </a:lnTo>
                <a:lnTo>
                  <a:pt x="2878328" y="4349946"/>
                </a:lnTo>
                <a:lnTo>
                  <a:pt x="2625915" y="4365821"/>
                </a:lnTo>
                <a:lnTo>
                  <a:pt x="2371915" y="4384871"/>
                </a:lnTo>
                <a:lnTo>
                  <a:pt x="2119502" y="4403921"/>
                </a:lnTo>
                <a:lnTo>
                  <a:pt x="1863915" y="4426146"/>
                </a:lnTo>
                <a:lnTo>
                  <a:pt x="1606740" y="4449958"/>
                </a:lnTo>
                <a:lnTo>
                  <a:pt x="1352740" y="4475358"/>
                </a:lnTo>
                <a:lnTo>
                  <a:pt x="1095565" y="4505521"/>
                </a:lnTo>
                <a:lnTo>
                  <a:pt x="839978" y="4537271"/>
                </a:lnTo>
                <a:lnTo>
                  <a:pt x="582802" y="4569021"/>
                </a:lnTo>
                <a:lnTo>
                  <a:pt x="327215" y="4605533"/>
                </a:lnTo>
                <a:lnTo>
                  <a:pt x="71628" y="4643633"/>
                </a:lnTo>
                <a:lnTo>
                  <a:pt x="0" y="4654756"/>
                </a:lnTo>
                <a:close/>
              </a:path>
            </a:pathLst>
          </a:custGeom>
        </p:spPr>
      </p:pic>
      <p:pic>
        <p:nvPicPr>
          <p:cNvPr id="3" name="Slika 4" descr="Slika na kojoj se prikazuje na otvorenom, osoba, trava, ljudi&#10;&#10;Opis je automatski generiran">
            <a:extLst>
              <a:ext uri="{FF2B5EF4-FFF2-40B4-BE49-F238E27FC236}">
                <a16:creationId xmlns:a16="http://schemas.microsoft.com/office/drawing/2014/main" id="{31C330F2-5503-44C5-A5AA-D1BE528A416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448" r="23340" b="2"/>
          <a:stretch/>
        </p:blipFill>
        <p:spPr bwMode="auto">
          <a:xfrm>
            <a:off x="6096002" y="652992"/>
            <a:ext cx="5452532" cy="4703084"/>
          </a:xfrm>
          <a:custGeom>
            <a:avLst/>
            <a:gdLst>
              <a:gd name="connsiteX0" fmla="*/ 0 w 5452532"/>
              <a:gd name="connsiteY0" fmla="*/ 0 h 4703084"/>
              <a:gd name="connsiteX1" fmla="*/ 5452532 w 5452532"/>
              <a:gd name="connsiteY1" fmla="*/ 0 h 4703084"/>
              <a:gd name="connsiteX2" fmla="*/ 5452532 w 5452532"/>
              <a:gd name="connsiteY2" fmla="*/ 4703084 h 4703084"/>
              <a:gd name="connsiteX3" fmla="*/ 5452531 w 5452532"/>
              <a:gd name="connsiteY3" fmla="*/ 4703084 h 4703084"/>
              <a:gd name="connsiteX4" fmla="*/ 5452531 w 5452532"/>
              <a:gd name="connsiteY4" fmla="*/ 4658536 h 4703084"/>
              <a:gd name="connsiteX5" fmla="*/ 5379166 w 5452532"/>
              <a:gd name="connsiteY5" fmla="*/ 4648396 h 4703084"/>
              <a:gd name="connsiteX6" fmla="*/ 5237879 w 5452532"/>
              <a:gd name="connsiteY6" fmla="*/ 4629346 h 4703084"/>
              <a:gd name="connsiteX7" fmla="*/ 5068016 w 5452532"/>
              <a:gd name="connsiteY7" fmla="*/ 4608708 h 4703084"/>
              <a:gd name="connsiteX8" fmla="*/ 4867992 w 5452532"/>
              <a:gd name="connsiteY8" fmla="*/ 4584896 h 4703084"/>
              <a:gd name="connsiteX9" fmla="*/ 4645742 w 5452532"/>
              <a:gd name="connsiteY9" fmla="*/ 4559496 h 4703084"/>
              <a:gd name="connsiteX10" fmla="*/ 4394916 w 5452532"/>
              <a:gd name="connsiteY10" fmla="*/ 4532508 h 4703084"/>
              <a:gd name="connsiteX11" fmla="*/ 4121866 w 5452532"/>
              <a:gd name="connsiteY11" fmla="*/ 4503933 h 4703084"/>
              <a:gd name="connsiteX12" fmla="*/ 3825004 w 5452532"/>
              <a:gd name="connsiteY12" fmla="*/ 4475358 h 4703084"/>
              <a:gd name="connsiteX13" fmla="*/ 3509092 w 5452532"/>
              <a:gd name="connsiteY13" fmla="*/ 4446783 h 4703084"/>
              <a:gd name="connsiteX14" fmla="*/ 3169366 w 5452532"/>
              <a:gd name="connsiteY14" fmla="*/ 4419796 h 4703084"/>
              <a:gd name="connsiteX15" fmla="*/ 2812179 w 5452532"/>
              <a:gd name="connsiteY15" fmla="*/ 4394396 h 4703084"/>
              <a:gd name="connsiteX16" fmla="*/ 2435942 w 5452532"/>
              <a:gd name="connsiteY16" fmla="*/ 4370583 h 4703084"/>
              <a:gd name="connsiteX17" fmla="*/ 2043829 w 5452532"/>
              <a:gd name="connsiteY17" fmla="*/ 4348358 h 4703084"/>
              <a:gd name="connsiteX18" fmla="*/ 1634254 w 5452532"/>
              <a:gd name="connsiteY18" fmla="*/ 4327721 h 4703084"/>
              <a:gd name="connsiteX19" fmla="*/ 1424704 w 5452532"/>
              <a:gd name="connsiteY19" fmla="*/ 4319783 h 4703084"/>
              <a:gd name="connsiteX20" fmla="*/ 1210392 w 5452532"/>
              <a:gd name="connsiteY20" fmla="*/ 4311846 h 4703084"/>
              <a:gd name="connsiteX21" fmla="*/ 992904 w 5452532"/>
              <a:gd name="connsiteY21" fmla="*/ 4303908 h 4703084"/>
              <a:gd name="connsiteX22" fmla="*/ 773829 w 5452532"/>
              <a:gd name="connsiteY22" fmla="*/ 4299146 h 4703084"/>
              <a:gd name="connsiteX23" fmla="*/ 549992 w 5452532"/>
              <a:gd name="connsiteY23" fmla="*/ 4294383 h 4703084"/>
              <a:gd name="connsiteX24" fmla="*/ 324567 w 5452532"/>
              <a:gd name="connsiteY24" fmla="*/ 4289621 h 4703084"/>
              <a:gd name="connsiteX25" fmla="*/ 94379 w 5452532"/>
              <a:gd name="connsiteY25" fmla="*/ 4286446 h 4703084"/>
              <a:gd name="connsiteX26" fmla="*/ 0 w 5452532"/>
              <a:gd name="connsiteY26" fmla="*/ 4286446 h 4703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452532" h="4703084">
                <a:moveTo>
                  <a:pt x="0" y="0"/>
                </a:moveTo>
                <a:lnTo>
                  <a:pt x="5452532" y="0"/>
                </a:lnTo>
                <a:lnTo>
                  <a:pt x="5452532" y="4703084"/>
                </a:lnTo>
                <a:lnTo>
                  <a:pt x="5452531" y="4703084"/>
                </a:lnTo>
                <a:lnTo>
                  <a:pt x="5452531" y="4658536"/>
                </a:lnTo>
                <a:lnTo>
                  <a:pt x="5379166" y="4648396"/>
                </a:lnTo>
                <a:lnTo>
                  <a:pt x="5237879" y="4629346"/>
                </a:lnTo>
                <a:lnTo>
                  <a:pt x="5068016" y="4608708"/>
                </a:lnTo>
                <a:lnTo>
                  <a:pt x="4867992" y="4584896"/>
                </a:lnTo>
                <a:lnTo>
                  <a:pt x="4645742" y="4559496"/>
                </a:lnTo>
                <a:lnTo>
                  <a:pt x="4394916" y="4532508"/>
                </a:lnTo>
                <a:lnTo>
                  <a:pt x="4121866" y="4503933"/>
                </a:lnTo>
                <a:lnTo>
                  <a:pt x="3825004" y="4475358"/>
                </a:lnTo>
                <a:lnTo>
                  <a:pt x="3509092" y="4446783"/>
                </a:lnTo>
                <a:lnTo>
                  <a:pt x="3169366" y="4419796"/>
                </a:lnTo>
                <a:lnTo>
                  <a:pt x="2812179" y="4394396"/>
                </a:lnTo>
                <a:lnTo>
                  <a:pt x="2435942" y="4370583"/>
                </a:lnTo>
                <a:lnTo>
                  <a:pt x="2043829" y="4348358"/>
                </a:lnTo>
                <a:lnTo>
                  <a:pt x="1634254" y="4327721"/>
                </a:lnTo>
                <a:lnTo>
                  <a:pt x="1424704" y="4319783"/>
                </a:lnTo>
                <a:lnTo>
                  <a:pt x="1210392" y="4311846"/>
                </a:lnTo>
                <a:lnTo>
                  <a:pt x="992904" y="4303908"/>
                </a:lnTo>
                <a:lnTo>
                  <a:pt x="773829" y="4299146"/>
                </a:lnTo>
                <a:lnTo>
                  <a:pt x="549992" y="4294383"/>
                </a:lnTo>
                <a:lnTo>
                  <a:pt x="324567" y="4289621"/>
                </a:lnTo>
                <a:lnTo>
                  <a:pt x="94379" y="4286446"/>
                </a:lnTo>
                <a:lnTo>
                  <a:pt x="0" y="4286446"/>
                </a:lnTo>
                <a:close/>
              </a:path>
            </a:pathLst>
          </a:cu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9DF1D7A-1D75-4C7F-927F-64A34943CE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5319649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8" descr="Slika na kojoj se prikazuje na otvorenom, trava, stijena, sjedenje&#10;&#10;Opis je automatski generiran">
            <a:extLst>
              <a:ext uri="{FF2B5EF4-FFF2-40B4-BE49-F238E27FC236}">
                <a16:creationId xmlns:a16="http://schemas.microsoft.com/office/drawing/2014/main" id="{D9DBB897-6E04-4B51-ABD2-C36767A38F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643" r="3775" b="-2"/>
          <a:stretch/>
        </p:blipFill>
        <p:spPr bwMode="auto">
          <a:xfrm>
            <a:off x="321733" y="321732"/>
            <a:ext cx="3777025" cy="6214533"/>
          </a:xfrm>
          <a:prstGeom prst="rect">
            <a:avLst/>
          </a:prstGeom>
        </p:spPr>
      </p:pic>
      <p:pic>
        <p:nvPicPr>
          <p:cNvPr id="2" name="Slika 5" descr="Slika na kojoj se prikazuje na otvorenom, trava, osoba, muškarac&#10;&#10;Opis je automatski generiran">
            <a:extLst>
              <a:ext uri="{FF2B5EF4-FFF2-40B4-BE49-F238E27FC236}">
                <a16:creationId xmlns:a16="http://schemas.microsoft.com/office/drawing/2014/main" id="{FF1072B0-C470-4DFB-AB92-082D2F10F05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065" r="25798" b="-1"/>
          <a:stretch/>
        </p:blipFill>
        <p:spPr bwMode="auto">
          <a:xfrm>
            <a:off x="4184538" y="321732"/>
            <a:ext cx="3822924" cy="6214533"/>
          </a:xfrm>
          <a:prstGeom prst="rect">
            <a:avLst/>
          </a:prstGeom>
        </p:spPr>
      </p:pic>
      <p:pic>
        <p:nvPicPr>
          <p:cNvPr id="4" name="Slika 6" descr="Slika na kojoj se prikazuje na otvorenom, osoba, trava, poziranje&#10;&#10;Opis je automatski generiran">
            <a:extLst>
              <a:ext uri="{FF2B5EF4-FFF2-40B4-BE49-F238E27FC236}">
                <a16:creationId xmlns:a16="http://schemas.microsoft.com/office/drawing/2014/main" id="{43A343D3-ED0E-47E8-AF5E-8197AC74E34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" b="7588"/>
          <a:stretch/>
        </p:blipFill>
        <p:spPr bwMode="auto">
          <a:xfrm>
            <a:off x="8087672" y="321732"/>
            <a:ext cx="3782595" cy="6214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9497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Users\Korisnik\Desktop\globe slike ja\20150926_084303.jpg">
            <a:extLst>
              <a:ext uri="{FF2B5EF4-FFF2-40B4-BE49-F238E27FC236}">
                <a16:creationId xmlns:a16="http://schemas.microsoft.com/office/drawing/2014/main" id="{CF691637-29A1-4782-95EF-11773401CA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t="4840" r="-1" b="-1"/>
          <a:stretch/>
        </p:blipFill>
        <p:spPr>
          <a:xfrm>
            <a:off x="321734" y="321732"/>
            <a:ext cx="5730068" cy="3067161"/>
          </a:xfrm>
          <a:prstGeom prst="rect">
            <a:avLst/>
          </a:prstGeom>
        </p:spPr>
      </p:pic>
      <p:pic>
        <p:nvPicPr>
          <p:cNvPr id="5" name="Rezervirano mjesto sadržaja 3" descr="Slika na kojoj se prikazuje na otvorenom, voda, osoba, plaža&#10;&#10;Opis je automatski generiran">
            <a:extLst>
              <a:ext uri="{FF2B5EF4-FFF2-40B4-BE49-F238E27FC236}">
                <a16:creationId xmlns:a16="http://schemas.microsoft.com/office/drawing/2014/main" id="{C5B47117-5E87-4681-9872-439A4FE60E0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366" r="17229" b="-1"/>
          <a:stretch/>
        </p:blipFill>
        <p:spPr>
          <a:xfrm>
            <a:off x="321735" y="3469102"/>
            <a:ext cx="2823886" cy="3069719"/>
          </a:xfrm>
          <a:prstGeom prst="rect">
            <a:avLst/>
          </a:prstGeom>
        </p:spPr>
      </p:pic>
      <p:pic>
        <p:nvPicPr>
          <p:cNvPr id="3" name="Picture 3" descr="D:\Users\Korisnik\Desktop\TAMARA\FOTO\tamara camera 18.7\Camera\20150528_082818.jpg">
            <a:extLst>
              <a:ext uri="{FF2B5EF4-FFF2-40B4-BE49-F238E27FC236}">
                <a16:creationId xmlns:a16="http://schemas.microsoft.com/office/drawing/2014/main" id="{9DA364D7-9E8B-4B7A-BB8F-DDAE55692A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/>
          <a:srcRect t="9213" r="3" b="29502"/>
          <a:stretch/>
        </p:blipFill>
        <p:spPr>
          <a:xfrm>
            <a:off x="3227917" y="3459480"/>
            <a:ext cx="2823886" cy="3076783"/>
          </a:xfrm>
          <a:prstGeom prst="rect">
            <a:avLst/>
          </a:prstGeom>
        </p:spPr>
      </p:pic>
      <p:pic>
        <p:nvPicPr>
          <p:cNvPr id="4" name="Rezervirano mjesto sadržaja 4" descr="Slika na kojoj se prikazuje osoba, poziranje, na zatvorenom, fotografija&#10;&#10;Opis je automatski generiran">
            <a:extLst>
              <a:ext uri="{FF2B5EF4-FFF2-40B4-BE49-F238E27FC236}">
                <a16:creationId xmlns:a16="http://schemas.microsoft.com/office/drawing/2014/main" id="{2334F746-B5D9-4279-BEC0-775C03CC0CD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277" r="20802" b="-1"/>
          <a:stretch/>
        </p:blipFill>
        <p:spPr>
          <a:xfrm>
            <a:off x="6134100" y="321732"/>
            <a:ext cx="5736165" cy="6214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79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4" descr="Slika na kojoj se prikazuje na otvorenom, trava, osoba, grupa&#10;&#10;Opis je automatski generiran">
            <a:extLst>
              <a:ext uri="{FF2B5EF4-FFF2-40B4-BE49-F238E27FC236}">
                <a16:creationId xmlns:a16="http://schemas.microsoft.com/office/drawing/2014/main" id="{63BF184B-9CB0-427E-B4F8-B4F3D2B9C9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2" r="5146" b="3"/>
          <a:stretch/>
        </p:blipFill>
        <p:spPr bwMode="auto">
          <a:xfrm>
            <a:off x="7967351" y="-1"/>
            <a:ext cx="4224651" cy="3346705"/>
          </a:xfrm>
          <a:custGeom>
            <a:avLst/>
            <a:gdLst>
              <a:gd name="connsiteX0" fmla="*/ 1549963 w 4224651"/>
              <a:gd name="connsiteY0" fmla="*/ 0 h 3346705"/>
              <a:gd name="connsiteX1" fmla="*/ 1555540 w 4224651"/>
              <a:gd name="connsiteY1" fmla="*/ 0 h 3346705"/>
              <a:gd name="connsiteX2" fmla="*/ 2621768 w 4224651"/>
              <a:gd name="connsiteY2" fmla="*/ 0 h 3346705"/>
              <a:gd name="connsiteX3" fmla="*/ 4224651 w 4224651"/>
              <a:gd name="connsiteY3" fmla="*/ 0 h 3346705"/>
              <a:gd name="connsiteX4" fmla="*/ 4224651 w 4224651"/>
              <a:gd name="connsiteY4" fmla="*/ 3346705 h 3346705"/>
              <a:gd name="connsiteX5" fmla="*/ 0 w 4224651"/>
              <a:gd name="connsiteY5" fmla="*/ 3346705 h 33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24651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4224651" y="0"/>
                </a:lnTo>
                <a:lnTo>
                  <a:pt x="4224651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2" name="Slika 3" descr="Slika na kojoj se prikazuje na otvorenom&#10;&#10;Opis je automatski generiran">
            <a:extLst>
              <a:ext uri="{FF2B5EF4-FFF2-40B4-BE49-F238E27FC236}">
                <a16:creationId xmlns:a16="http://schemas.microsoft.com/office/drawing/2014/main" id="{B19F6C17-9DA6-4F4C-8E30-16630156892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177" r="-2" b="9538"/>
          <a:stretch/>
        </p:blipFill>
        <p:spPr bwMode="auto">
          <a:xfrm>
            <a:off x="4493435" y="243"/>
            <a:ext cx="7698564" cy="3346705"/>
          </a:xfrm>
          <a:custGeom>
            <a:avLst/>
            <a:gdLst>
              <a:gd name="connsiteX0" fmla="*/ 1549963 w 7698564"/>
              <a:gd name="connsiteY0" fmla="*/ 0 h 3346705"/>
              <a:gd name="connsiteX1" fmla="*/ 1555540 w 7698564"/>
              <a:gd name="connsiteY1" fmla="*/ 0 h 3346705"/>
              <a:gd name="connsiteX2" fmla="*/ 2621768 w 7698564"/>
              <a:gd name="connsiteY2" fmla="*/ 0 h 3346705"/>
              <a:gd name="connsiteX3" fmla="*/ 4832507 w 7698564"/>
              <a:gd name="connsiteY3" fmla="*/ 0 h 3346705"/>
              <a:gd name="connsiteX4" fmla="*/ 3282657 w 7698564"/>
              <a:gd name="connsiteY4" fmla="*/ 3346461 h 3346705"/>
              <a:gd name="connsiteX5" fmla="*/ 7698564 w 7698564"/>
              <a:gd name="connsiteY5" fmla="*/ 3346461 h 3346705"/>
              <a:gd name="connsiteX6" fmla="*/ 7698564 w 7698564"/>
              <a:gd name="connsiteY6" fmla="*/ 3346705 h 3346705"/>
              <a:gd name="connsiteX7" fmla="*/ 0 w 7698564"/>
              <a:gd name="connsiteY7" fmla="*/ 3346705 h 33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698564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4832507" y="0"/>
                </a:lnTo>
                <a:lnTo>
                  <a:pt x="3282657" y="3346461"/>
                </a:lnTo>
                <a:lnTo>
                  <a:pt x="7698564" y="3346461"/>
                </a:lnTo>
                <a:lnTo>
                  <a:pt x="7698564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3" name="Slika 3" descr="Slika na kojoj se prikazuje na otvorenom, osoba, trava, muškarac&#10;&#10;Opis je automatski generiran">
            <a:extLst>
              <a:ext uri="{FF2B5EF4-FFF2-40B4-BE49-F238E27FC236}">
                <a16:creationId xmlns:a16="http://schemas.microsoft.com/office/drawing/2014/main" id="{AD6F3A95-1F90-4F86-94BA-53AC715A53A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510" b="-1"/>
          <a:stretch/>
        </p:blipFill>
        <p:spPr bwMode="auto">
          <a:xfrm>
            <a:off x="20" y="10"/>
            <a:ext cx="5859777" cy="3346695"/>
          </a:xfrm>
          <a:custGeom>
            <a:avLst/>
            <a:gdLst>
              <a:gd name="connsiteX0" fmla="*/ 0 w 5859797"/>
              <a:gd name="connsiteY0" fmla="*/ 0 h 3346705"/>
              <a:gd name="connsiteX1" fmla="*/ 5859797 w 5859797"/>
              <a:gd name="connsiteY1" fmla="*/ 0 h 3346705"/>
              <a:gd name="connsiteX2" fmla="*/ 4309834 w 5859797"/>
              <a:gd name="connsiteY2" fmla="*/ 3346705 h 3346705"/>
              <a:gd name="connsiteX3" fmla="*/ 4304257 w 5859797"/>
              <a:gd name="connsiteY3" fmla="*/ 3346705 h 3346705"/>
              <a:gd name="connsiteX4" fmla="*/ 3238029 w 5859797"/>
              <a:gd name="connsiteY4" fmla="*/ 3346705 h 3346705"/>
              <a:gd name="connsiteX5" fmla="*/ 0 w 5859797"/>
              <a:gd name="connsiteY5" fmla="*/ 3346705 h 33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59797" h="3346705">
                <a:moveTo>
                  <a:pt x="0" y="0"/>
                </a:moveTo>
                <a:lnTo>
                  <a:pt x="5859797" y="0"/>
                </a:lnTo>
                <a:lnTo>
                  <a:pt x="4309834" y="3346705"/>
                </a:lnTo>
                <a:lnTo>
                  <a:pt x="4304257" y="3346705"/>
                </a:lnTo>
                <a:lnTo>
                  <a:pt x="3238029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6" name="Slika 4" descr="Slika na kojoj se prikazuje na otvorenom, piknik, sjedenje, stol&#10;&#10;Opis je automatski generiran">
            <a:extLst>
              <a:ext uri="{FF2B5EF4-FFF2-40B4-BE49-F238E27FC236}">
                <a16:creationId xmlns:a16="http://schemas.microsoft.com/office/drawing/2014/main" id="{4CA60BA0-4A02-47F2-A14C-1CB4997DDBC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4852" b="42924"/>
          <a:stretch/>
        </p:blipFill>
        <p:spPr bwMode="auto">
          <a:xfrm>
            <a:off x="6350090" y="3511295"/>
            <a:ext cx="5841911" cy="3346705"/>
          </a:xfrm>
          <a:custGeom>
            <a:avLst/>
            <a:gdLst>
              <a:gd name="connsiteX0" fmla="*/ 1549963 w 5841911"/>
              <a:gd name="connsiteY0" fmla="*/ 0 h 3346705"/>
              <a:gd name="connsiteX1" fmla="*/ 1555540 w 5841911"/>
              <a:gd name="connsiteY1" fmla="*/ 0 h 3346705"/>
              <a:gd name="connsiteX2" fmla="*/ 2621768 w 5841911"/>
              <a:gd name="connsiteY2" fmla="*/ 0 h 3346705"/>
              <a:gd name="connsiteX3" fmla="*/ 5841911 w 5841911"/>
              <a:gd name="connsiteY3" fmla="*/ 0 h 3346705"/>
              <a:gd name="connsiteX4" fmla="*/ 5841911 w 5841911"/>
              <a:gd name="connsiteY4" fmla="*/ 3346705 h 3346705"/>
              <a:gd name="connsiteX5" fmla="*/ 0 w 5841911"/>
              <a:gd name="connsiteY5" fmla="*/ 3346705 h 33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41911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5841911" y="0"/>
                </a:lnTo>
                <a:lnTo>
                  <a:pt x="5841911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5" name="Slika 7" descr="Slika na kojoj se prikazuje osoba, na otvorenom, grupa, ljudi&#10;&#10;Opis je automatski generiran">
            <a:extLst>
              <a:ext uri="{FF2B5EF4-FFF2-40B4-BE49-F238E27FC236}">
                <a16:creationId xmlns:a16="http://schemas.microsoft.com/office/drawing/2014/main" id="{846F8233-C751-4B51-A92B-0470D281764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6784" r="-2" b="15931"/>
          <a:stretch/>
        </p:blipFill>
        <p:spPr bwMode="auto">
          <a:xfrm>
            <a:off x="-1" y="3511295"/>
            <a:ext cx="7698564" cy="3346705"/>
          </a:xfrm>
          <a:custGeom>
            <a:avLst/>
            <a:gdLst>
              <a:gd name="connsiteX0" fmla="*/ 0 w 7698564"/>
              <a:gd name="connsiteY0" fmla="*/ 0 h 3346705"/>
              <a:gd name="connsiteX1" fmla="*/ 7698564 w 7698564"/>
              <a:gd name="connsiteY1" fmla="*/ 0 h 3346705"/>
              <a:gd name="connsiteX2" fmla="*/ 6148601 w 7698564"/>
              <a:gd name="connsiteY2" fmla="*/ 3346705 h 3346705"/>
              <a:gd name="connsiteX3" fmla="*/ 6143024 w 7698564"/>
              <a:gd name="connsiteY3" fmla="*/ 3346705 h 3346705"/>
              <a:gd name="connsiteX4" fmla="*/ 5076796 w 7698564"/>
              <a:gd name="connsiteY4" fmla="*/ 3346705 h 3346705"/>
              <a:gd name="connsiteX5" fmla="*/ 1246924 w 7698564"/>
              <a:gd name="connsiteY5" fmla="*/ 3346705 h 3346705"/>
              <a:gd name="connsiteX6" fmla="*/ 1246924 w 7698564"/>
              <a:gd name="connsiteY6" fmla="*/ 3346226 h 3346705"/>
              <a:gd name="connsiteX7" fmla="*/ 0 w 7698564"/>
              <a:gd name="connsiteY7" fmla="*/ 3346226 h 33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698564" h="3346705">
                <a:moveTo>
                  <a:pt x="0" y="0"/>
                </a:moveTo>
                <a:lnTo>
                  <a:pt x="7698564" y="0"/>
                </a:lnTo>
                <a:lnTo>
                  <a:pt x="6148601" y="3346705"/>
                </a:lnTo>
                <a:lnTo>
                  <a:pt x="6143024" y="3346705"/>
                </a:lnTo>
                <a:lnTo>
                  <a:pt x="5076796" y="3346705"/>
                </a:lnTo>
                <a:lnTo>
                  <a:pt x="1246924" y="3346705"/>
                </a:lnTo>
                <a:lnTo>
                  <a:pt x="1246924" y="3346226"/>
                </a:lnTo>
                <a:lnTo>
                  <a:pt x="0" y="334622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9321763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7084313B-C03D-4981-9786-879159A603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99190B9-52DD-45DC-BE21-AACE88FEC7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D1EE260A-12FB-4D71-A318-71BED7FF31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B52EC39A-8D44-4CEF-820F-A442CFA42D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2D010773-529F-4A3D-A0AB-E7CE12DC61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D7582733-2D5B-4103-A63C-0D0D817804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6D073C2A-0E86-458E-88D4-27124FDADC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5">
              <a:extLst>
                <a:ext uri="{FF2B5EF4-FFF2-40B4-BE49-F238E27FC236}">
                  <a16:creationId xmlns:a16="http://schemas.microsoft.com/office/drawing/2014/main" id="{01A64F04-7AF7-48B9-A1B0-956BBCEEFE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4" name="Freeform 5">
              <a:extLst>
                <a:ext uri="{FF2B5EF4-FFF2-40B4-BE49-F238E27FC236}">
                  <a16:creationId xmlns:a16="http://schemas.microsoft.com/office/drawing/2014/main" id="{989ABE99-7694-4211-A627-459BE5422B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5" name="Freeform 5">
              <a:extLst>
                <a:ext uri="{FF2B5EF4-FFF2-40B4-BE49-F238E27FC236}">
                  <a16:creationId xmlns:a16="http://schemas.microsoft.com/office/drawing/2014/main" id="{254B4214-6F53-497C-8322-9CE8158AA3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20E145FF-1D18-4246-A2BA-9F6B4D5336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B219AE65-9B94-44EA-BEF3-EF4BFA169C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0C81A57-9CD5-461B-8FFE-4A8CB6CFBE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17539" y="467397"/>
            <a:ext cx="695829" cy="5919116"/>
          </a:xfrm>
          <a:prstGeom prst="rect">
            <a:avLst/>
          </a:prstGeom>
          <a:solidFill>
            <a:srgbClr val="0D0D0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086C462-37F4-494D-8292-CCB95221CC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  <a:solidFill>
            <a:srgbClr val="FFFFFF"/>
          </a:solidFill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2C7D2D64-353F-4802-AA48-A70CE6020B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Freeform 5">
              <a:extLst>
                <a:ext uri="{FF2B5EF4-FFF2-40B4-BE49-F238E27FC236}">
                  <a16:creationId xmlns:a16="http://schemas.microsoft.com/office/drawing/2014/main" id="{30A6328F-CAA3-4052-BF4C-14BD47706E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</p:grpSp>
      <p:sp>
        <p:nvSpPr>
          <p:cNvPr id="9" name="Naslov 8">
            <a:extLst>
              <a:ext uri="{FF2B5EF4-FFF2-40B4-BE49-F238E27FC236}">
                <a16:creationId xmlns:a16="http://schemas.microsoft.com/office/drawing/2014/main" id="{5DDB7BD8-3697-479D-93BB-1B5B4C9A9D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855481"/>
            <a:ext cx="8761413" cy="89867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hr-HR" sz="3600" b="0" i="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Projekti na GLOBE državnim smotrama</a:t>
            </a:r>
            <a:endParaRPr lang="en-US" sz="3600" b="0" i="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1" name="Rezervirano mjesto teksta 10">
            <a:extLst>
              <a:ext uri="{FF2B5EF4-FFF2-40B4-BE49-F238E27FC236}">
                <a16:creationId xmlns:a16="http://schemas.microsoft.com/office/drawing/2014/main" id="{7D4E4399-EBD0-4DF5-9AD1-3A711B9B5A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4363" y="2079173"/>
            <a:ext cx="10403176" cy="373068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buFont typeface="Wingdings 3" charset="2"/>
              <a:buChar char=""/>
            </a:pPr>
            <a:r>
              <a:rPr lang="hr-HR" sz="2800" dirty="0" err="1">
                <a:solidFill>
                  <a:schemeClr val="tx1"/>
                </a:solidFill>
              </a:rPr>
              <a:t>Dvi</a:t>
            </a:r>
            <a:r>
              <a:rPr lang="hr-HR" sz="2800" dirty="0">
                <a:solidFill>
                  <a:schemeClr val="tx1"/>
                </a:solidFill>
              </a:rPr>
              <a:t> zime na dvi postaje</a:t>
            </a:r>
          </a:p>
          <a:p>
            <a:pPr>
              <a:buFont typeface="Wingdings 3" charset="2"/>
              <a:buChar char=""/>
            </a:pPr>
            <a:r>
              <a:rPr lang="hr-HR" sz="28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Sanitarna ispravnost morske vode u omiškoj </a:t>
            </a:r>
            <a:r>
              <a:rPr lang="hr-HR" sz="2800" dirty="0">
                <a:solidFill>
                  <a:schemeClr val="tx1"/>
                </a:solidFill>
              </a:rPr>
              <a:t>gradskoj luci</a:t>
            </a:r>
          </a:p>
          <a:p>
            <a:pPr>
              <a:buFont typeface="Wingdings 3" charset="2"/>
              <a:buChar char=""/>
            </a:pPr>
            <a:r>
              <a:rPr lang="hr-HR" sz="2800" dirty="0" err="1">
                <a:solidFill>
                  <a:schemeClr val="tx1"/>
                </a:solidFill>
              </a:rPr>
              <a:t>Fenološka</a:t>
            </a:r>
            <a:r>
              <a:rPr lang="hr-HR" sz="2800" dirty="0">
                <a:solidFill>
                  <a:schemeClr val="tx1"/>
                </a:solidFill>
              </a:rPr>
              <a:t> motrenja smokve u Virju i u Omišu</a:t>
            </a:r>
          </a:p>
          <a:p>
            <a:pPr>
              <a:buFont typeface="Wingdings 3" charset="2"/>
              <a:buChar char=""/>
            </a:pPr>
            <a:r>
              <a:rPr lang="hr-HR" sz="2800" dirty="0">
                <a:solidFill>
                  <a:schemeClr val="tx1"/>
                </a:solidFill>
              </a:rPr>
              <a:t>Utjecaj meteoroloških uvjeta na količinu i sastav meda</a:t>
            </a:r>
          </a:p>
          <a:p>
            <a:pPr>
              <a:buFont typeface="Wingdings 3" charset="2"/>
              <a:buChar char=""/>
            </a:pPr>
            <a:endParaRPr lang="hr-HR" sz="2800" dirty="0">
              <a:solidFill>
                <a:schemeClr val="tx1"/>
              </a:solidFill>
            </a:endParaRPr>
          </a:p>
          <a:p>
            <a:pPr>
              <a:buFont typeface="Wingdings 3" charset="2"/>
              <a:buChar char=""/>
            </a:pPr>
            <a:endParaRPr lang="hr-H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543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oup 26">
            <a:extLst>
              <a:ext uri="{FF2B5EF4-FFF2-40B4-BE49-F238E27FC236}">
                <a16:creationId xmlns:a16="http://schemas.microsoft.com/office/drawing/2014/main" id="{EED2E2BB-3846-41EB-9F1E-92C33C4A8F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C73D5773-5AC9-444A-A47A-EB6656ACDC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Freeform 5">
              <a:extLst>
                <a:ext uri="{FF2B5EF4-FFF2-40B4-BE49-F238E27FC236}">
                  <a16:creationId xmlns:a16="http://schemas.microsoft.com/office/drawing/2014/main" id="{81EB4475-C020-4325-AF59-31FCBFB7C5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48" name="Rectangle 30">
            <a:extLst>
              <a:ext uri="{FF2B5EF4-FFF2-40B4-BE49-F238E27FC236}">
                <a16:creationId xmlns:a16="http://schemas.microsoft.com/office/drawing/2014/main" id="{F7689D68-C339-4D5B-9DAA-E13F6BD4D5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B9CC3E5-EA42-4393-A2C0-5192B91BD7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577F45D-71C7-422E-9A79-18A7EAA2AB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470" r="-1" b="23422"/>
          <a:stretch/>
        </p:blipFill>
        <p:spPr>
          <a:xfrm>
            <a:off x="561110" y="1072241"/>
            <a:ext cx="5448111" cy="2243399"/>
          </a:xfrm>
          <a:prstGeom prst="roundRect">
            <a:avLst>
              <a:gd name="adj" fmla="val 0"/>
            </a:avLst>
          </a:prstGeom>
          <a:effectLst/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FB8DBC8E-FBA7-466C-8D97-75B15FBE90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7" name="Picture 2" descr="Slikovni rezultat za globe observer">
            <a:extLst>
              <a:ext uri="{FF2B5EF4-FFF2-40B4-BE49-F238E27FC236}">
                <a16:creationId xmlns:a16="http://schemas.microsoft.com/office/drawing/2014/main" id="{6BEC3C62-C39B-4DAD-9B11-96F750D3718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38199" y="473338"/>
            <a:ext cx="3439617" cy="3439617"/>
          </a:xfrm>
          <a:prstGeom prst="roundRect">
            <a:avLst>
              <a:gd name="adj" fmla="val 0"/>
            </a:avLst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E6FFF64E-1FE4-4AE0-9D62-567AA183C1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200" y="4133850"/>
            <a:ext cx="11277600" cy="2250018"/>
          </a:xfrm>
          <a:custGeom>
            <a:avLst/>
            <a:gdLst>
              <a:gd name="connsiteX0" fmla="*/ 5264150 w 11277600"/>
              <a:gd name="connsiteY0" fmla="*/ 0 h 2250018"/>
              <a:gd name="connsiteX1" fmla="*/ 5499100 w 11277600"/>
              <a:gd name="connsiteY1" fmla="*/ 1588 h 2250018"/>
              <a:gd name="connsiteX2" fmla="*/ 5730875 w 11277600"/>
              <a:gd name="connsiteY2" fmla="*/ 1588 h 2250018"/>
              <a:gd name="connsiteX3" fmla="*/ 5961063 w 11277600"/>
              <a:gd name="connsiteY3" fmla="*/ 4763 h 2250018"/>
              <a:gd name="connsiteX4" fmla="*/ 6186488 w 11277600"/>
              <a:gd name="connsiteY4" fmla="*/ 9525 h 2250018"/>
              <a:gd name="connsiteX5" fmla="*/ 6410325 w 11277600"/>
              <a:gd name="connsiteY5" fmla="*/ 14288 h 2250018"/>
              <a:gd name="connsiteX6" fmla="*/ 6629400 w 11277600"/>
              <a:gd name="connsiteY6" fmla="*/ 19050 h 2250018"/>
              <a:gd name="connsiteX7" fmla="*/ 6846888 w 11277600"/>
              <a:gd name="connsiteY7" fmla="*/ 26988 h 2250018"/>
              <a:gd name="connsiteX8" fmla="*/ 7061200 w 11277600"/>
              <a:gd name="connsiteY8" fmla="*/ 34925 h 2250018"/>
              <a:gd name="connsiteX9" fmla="*/ 7270750 w 11277600"/>
              <a:gd name="connsiteY9" fmla="*/ 42863 h 2250018"/>
              <a:gd name="connsiteX10" fmla="*/ 7680325 w 11277600"/>
              <a:gd name="connsiteY10" fmla="*/ 63500 h 2250018"/>
              <a:gd name="connsiteX11" fmla="*/ 8072438 w 11277600"/>
              <a:gd name="connsiteY11" fmla="*/ 85725 h 2250018"/>
              <a:gd name="connsiteX12" fmla="*/ 8448675 w 11277600"/>
              <a:gd name="connsiteY12" fmla="*/ 109538 h 2250018"/>
              <a:gd name="connsiteX13" fmla="*/ 8805862 w 11277600"/>
              <a:gd name="connsiteY13" fmla="*/ 134938 h 2250018"/>
              <a:gd name="connsiteX14" fmla="*/ 9145588 w 11277600"/>
              <a:gd name="connsiteY14" fmla="*/ 161925 h 2250018"/>
              <a:gd name="connsiteX15" fmla="*/ 9461500 w 11277600"/>
              <a:gd name="connsiteY15" fmla="*/ 190500 h 2250018"/>
              <a:gd name="connsiteX16" fmla="*/ 9758362 w 11277600"/>
              <a:gd name="connsiteY16" fmla="*/ 219075 h 2250018"/>
              <a:gd name="connsiteX17" fmla="*/ 10031412 w 11277600"/>
              <a:gd name="connsiteY17" fmla="*/ 247650 h 2250018"/>
              <a:gd name="connsiteX18" fmla="*/ 10282238 w 11277600"/>
              <a:gd name="connsiteY18" fmla="*/ 274638 h 2250018"/>
              <a:gd name="connsiteX19" fmla="*/ 10504488 w 11277600"/>
              <a:gd name="connsiteY19" fmla="*/ 300038 h 2250018"/>
              <a:gd name="connsiteX20" fmla="*/ 10704512 w 11277600"/>
              <a:gd name="connsiteY20" fmla="*/ 323850 h 2250018"/>
              <a:gd name="connsiteX21" fmla="*/ 10874375 w 11277600"/>
              <a:gd name="connsiteY21" fmla="*/ 344488 h 2250018"/>
              <a:gd name="connsiteX22" fmla="*/ 11015662 w 11277600"/>
              <a:gd name="connsiteY22" fmla="*/ 363538 h 2250018"/>
              <a:gd name="connsiteX23" fmla="*/ 11210925 w 11277600"/>
              <a:gd name="connsiteY23" fmla="*/ 390525 h 2250018"/>
              <a:gd name="connsiteX24" fmla="*/ 11277600 w 11277600"/>
              <a:gd name="connsiteY24" fmla="*/ 400050 h 2250018"/>
              <a:gd name="connsiteX25" fmla="*/ 11277600 w 11277600"/>
              <a:gd name="connsiteY25" fmla="*/ 2250018 h 2250018"/>
              <a:gd name="connsiteX26" fmla="*/ 0 w 11277600"/>
              <a:gd name="connsiteY26" fmla="*/ 2250018 h 2250018"/>
              <a:gd name="connsiteX27" fmla="*/ 0 w 11277600"/>
              <a:gd name="connsiteY27" fmla="*/ 398463 h 2250018"/>
              <a:gd name="connsiteX28" fmla="*/ 255588 w 11277600"/>
              <a:gd name="connsiteY28" fmla="*/ 358775 h 2250018"/>
              <a:gd name="connsiteX29" fmla="*/ 511175 w 11277600"/>
              <a:gd name="connsiteY29" fmla="*/ 320675 h 2250018"/>
              <a:gd name="connsiteX30" fmla="*/ 766762 w 11277600"/>
              <a:gd name="connsiteY30" fmla="*/ 284163 h 2250018"/>
              <a:gd name="connsiteX31" fmla="*/ 1023938 w 11277600"/>
              <a:gd name="connsiteY31" fmla="*/ 252413 h 2250018"/>
              <a:gd name="connsiteX32" fmla="*/ 1279525 w 11277600"/>
              <a:gd name="connsiteY32" fmla="*/ 220663 h 2250018"/>
              <a:gd name="connsiteX33" fmla="*/ 1536700 w 11277600"/>
              <a:gd name="connsiteY33" fmla="*/ 190500 h 2250018"/>
              <a:gd name="connsiteX34" fmla="*/ 1790700 w 11277600"/>
              <a:gd name="connsiteY34" fmla="*/ 165100 h 2250018"/>
              <a:gd name="connsiteX35" fmla="*/ 2047875 w 11277600"/>
              <a:gd name="connsiteY35" fmla="*/ 141288 h 2250018"/>
              <a:gd name="connsiteX36" fmla="*/ 2303462 w 11277600"/>
              <a:gd name="connsiteY36" fmla="*/ 119063 h 2250018"/>
              <a:gd name="connsiteX37" fmla="*/ 2555875 w 11277600"/>
              <a:gd name="connsiteY37" fmla="*/ 100013 h 2250018"/>
              <a:gd name="connsiteX38" fmla="*/ 2809875 w 11277600"/>
              <a:gd name="connsiteY38" fmla="*/ 80963 h 2250018"/>
              <a:gd name="connsiteX39" fmla="*/ 3062288 w 11277600"/>
              <a:gd name="connsiteY39" fmla="*/ 65088 h 2250018"/>
              <a:gd name="connsiteX40" fmla="*/ 3313113 w 11277600"/>
              <a:gd name="connsiteY40" fmla="*/ 52388 h 2250018"/>
              <a:gd name="connsiteX41" fmla="*/ 3563938 w 11277600"/>
              <a:gd name="connsiteY41" fmla="*/ 39688 h 2250018"/>
              <a:gd name="connsiteX42" fmla="*/ 3811588 w 11277600"/>
              <a:gd name="connsiteY42" fmla="*/ 28575 h 2250018"/>
              <a:gd name="connsiteX43" fmla="*/ 4057650 w 11277600"/>
              <a:gd name="connsiteY43" fmla="*/ 20638 h 2250018"/>
              <a:gd name="connsiteX44" fmla="*/ 4303713 w 11277600"/>
              <a:gd name="connsiteY44" fmla="*/ 14288 h 2250018"/>
              <a:gd name="connsiteX45" fmla="*/ 4546600 w 11277600"/>
              <a:gd name="connsiteY45" fmla="*/ 7938 h 2250018"/>
              <a:gd name="connsiteX46" fmla="*/ 4787900 w 11277600"/>
              <a:gd name="connsiteY46" fmla="*/ 4763 h 2250018"/>
              <a:gd name="connsiteX47" fmla="*/ 5027613 w 11277600"/>
              <a:gd name="connsiteY47" fmla="*/ 1588 h 2250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1277600" h="2250018">
                <a:moveTo>
                  <a:pt x="5264150" y="0"/>
                </a:moveTo>
                <a:lnTo>
                  <a:pt x="5499100" y="1588"/>
                </a:lnTo>
                <a:lnTo>
                  <a:pt x="5730875" y="1588"/>
                </a:lnTo>
                <a:lnTo>
                  <a:pt x="5961063" y="4763"/>
                </a:lnTo>
                <a:lnTo>
                  <a:pt x="6186488" y="9525"/>
                </a:lnTo>
                <a:lnTo>
                  <a:pt x="6410325" y="14288"/>
                </a:lnTo>
                <a:lnTo>
                  <a:pt x="6629400" y="19050"/>
                </a:lnTo>
                <a:lnTo>
                  <a:pt x="6846888" y="26988"/>
                </a:lnTo>
                <a:lnTo>
                  <a:pt x="7061200" y="34925"/>
                </a:lnTo>
                <a:lnTo>
                  <a:pt x="7270750" y="42863"/>
                </a:lnTo>
                <a:lnTo>
                  <a:pt x="7680325" y="63500"/>
                </a:lnTo>
                <a:lnTo>
                  <a:pt x="8072438" y="85725"/>
                </a:lnTo>
                <a:lnTo>
                  <a:pt x="8448675" y="109538"/>
                </a:lnTo>
                <a:lnTo>
                  <a:pt x="8805862" y="134938"/>
                </a:lnTo>
                <a:lnTo>
                  <a:pt x="9145588" y="161925"/>
                </a:lnTo>
                <a:lnTo>
                  <a:pt x="9461500" y="190500"/>
                </a:lnTo>
                <a:lnTo>
                  <a:pt x="9758362" y="219075"/>
                </a:lnTo>
                <a:lnTo>
                  <a:pt x="10031412" y="247650"/>
                </a:lnTo>
                <a:lnTo>
                  <a:pt x="10282238" y="274638"/>
                </a:lnTo>
                <a:lnTo>
                  <a:pt x="10504488" y="300038"/>
                </a:lnTo>
                <a:lnTo>
                  <a:pt x="10704512" y="323850"/>
                </a:lnTo>
                <a:lnTo>
                  <a:pt x="10874375" y="344488"/>
                </a:lnTo>
                <a:lnTo>
                  <a:pt x="11015662" y="363538"/>
                </a:lnTo>
                <a:lnTo>
                  <a:pt x="11210925" y="390525"/>
                </a:lnTo>
                <a:lnTo>
                  <a:pt x="11277600" y="400050"/>
                </a:lnTo>
                <a:lnTo>
                  <a:pt x="11277600" y="2250018"/>
                </a:lnTo>
                <a:lnTo>
                  <a:pt x="0" y="2250018"/>
                </a:lnTo>
                <a:lnTo>
                  <a:pt x="0" y="398463"/>
                </a:lnTo>
                <a:lnTo>
                  <a:pt x="255588" y="358775"/>
                </a:lnTo>
                <a:lnTo>
                  <a:pt x="511175" y="320675"/>
                </a:lnTo>
                <a:lnTo>
                  <a:pt x="766762" y="284163"/>
                </a:lnTo>
                <a:lnTo>
                  <a:pt x="1023938" y="252413"/>
                </a:lnTo>
                <a:lnTo>
                  <a:pt x="1279525" y="220663"/>
                </a:lnTo>
                <a:lnTo>
                  <a:pt x="1536700" y="190500"/>
                </a:lnTo>
                <a:lnTo>
                  <a:pt x="1790700" y="165100"/>
                </a:lnTo>
                <a:lnTo>
                  <a:pt x="2047875" y="141288"/>
                </a:lnTo>
                <a:lnTo>
                  <a:pt x="2303462" y="119063"/>
                </a:lnTo>
                <a:lnTo>
                  <a:pt x="2555875" y="100013"/>
                </a:lnTo>
                <a:lnTo>
                  <a:pt x="2809875" y="80963"/>
                </a:lnTo>
                <a:lnTo>
                  <a:pt x="3062288" y="65088"/>
                </a:lnTo>
                <a:lnTo>
                  <a:pt x="3313113" y="52388"/>
                </a:lnTo>
                <a:lnTo>
                  <a:pt x="3563938" y="39688"/>
                </a:lnTo>
                <a:lnTo>
                  <a:pt x="3811588" y="28575"/>
                </a:lnTo>
                <a:lnTo>
                  <a:pt x="4057650" y="20638"/>
                </a:lnTo>
                <a:lnTo>
                  <a:pt x="4303713" y="14288"/>
                </a:lnTo>
                <a:lnTo>
                  <a:pt x="4546600" y="7938"/>
                </a:lnTo>
                <a:lnTo>
                  <a:pt x="4787900" y="4763"/>
                </a:lnTo>
                <a:lnTo>
                  <a:pt x="5027613" y="1588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9" name="Freeform 5">
            <a:extLst>
              <a:ext uri="{FF2B5EF4-FFF2-40B4-BE49-F238E27FC236}">
                <a16:creationId xmlns:a16="http://schemas.microsoft.com/office/drawing/2014/main" id="{9C80E52D-DE5C-4267-9C99-8741F2E42E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0371525">
            <a:off x="263767" y="4117124"/>
            <a:ext cx="3299407" cy="440924"/>
          </a:xfrm>
          <a:custGeom>
            <a:avLst/>
            <a:gdLst/>
            <a:ahLst/>
            <a:cxnLst/>
            <a:rect l="l" t="t" r="r" b="b"/>
            <a:pathLst>
              <a:path w="10000" h="5291">
                <a:moveTo>
                  <a:pt x="85" y="2532"/>
                </a:moveTo>
                <a:cubicBezTo>
                  <a:pt x="1736" y="3911"/>
                  <a:pt x="7524" y="5298"/>
                  <a:pt x="9958" y="5291"/>
                </a:cubicBezTo>
                <a:cubicBezTo>
                  <a:pt x="9989" y="1958"/>
                  <a:pt x="9969" y="3333"/>
                  <a:pt x="10000" y="0"/>
                </a:cubicBezTo>
                <a:lnTo>
                  <a:pt x="10000" y="0"/>
                </a:lnTo>
                <a:lnTo>
                  <a:pt x="9667" y="204"/>
                </a:lnTo>
                <a:lnTo>
                  <a:pt x="9334" y="400"/>
                </a:lnTo>
                <a:lnTo>
                  <a:pt x="9001" y="590"/>
                </a:lnTo>
                <a:lnTo>
                  <a:pt x="8667" y="753"/>
                </a:lnTo>
                <a:lnTo>
                  <a:pt x="8333" y="917"/>
                </a:lnTo>
                <a:lnTo>
                  <a:pt x="7999" y="1071"/>
                </a:lnTo>
                <a:lnTo>
                  <a:pt x="7669" y="1202"/>
                </a:lnTo>
                <a:lnTo>
                  <a:pt x="7333" y="1325"/>
                </a:lnTo>
                <a:lnTo>
                  <a:pt x="7000" y="1440"/>
                </a:lnTo>
                <a:lnTo>
                  <a:pt x="6673" y="1538"/>
                </a:lnTo>
                <a:lnTo>
                  <a:pt x="6340" y="1636"/>
                </a:lnTo>
                <a:lnTo>
                  <a:pt x="6013" y="1719"/>
                </a:lnTo>
                <a:lnTo>
                  <a:pt x="5686" y="1784"/>
                </a:lnTo>
                <a:lnTo>
                  <a:pt x="5359" y="1850"/>
                </a:lnTo>
                <a:lnTo>
                  <a:pt x="5036" y="1906"/>
                </a:lnTo>
                <a:lnTo>
                  <a:pt x="4717" y="1948"/>
                </a:lnTo>
                <a:lnTo>
                  <a:pt x="4396" y="1980"/>
                </a:lnTo>
                <a:lnTo>
                  <a:pt x="4079" y="2013"/>
                </a:lnTo>
                <a:lnTo>
                  <a:pt x="3766" y="2029"/>
                </a:lnTo>
                <a:lnTo>
                  <a:pt x="3454" y="2046"/>
                </a:lnTo>
                <a:lnTo>
                  <a:pt x="3145" y="2053"/>
                </a:lnTo>
                <a:lnTo>
                  <a:pt x="2839" y="2046"/>
                </a:lnTo>
                <a:lnTo>
                  <a:pt x="2537" y="2046"/>
                </a:lnTo>
                <a:lnTo>
                  <a:pt x="2238" y="2029"/>
                </a:lnTo>
                <a:lnTo>
                  <a:pt x="1943" y="2004"/>
                </a:lnTo>
                <a:lnTo>
                  <a:pt x="1653" y="1980"/>
                </a:lnTo>
                <a:lnTo>
                  <a:pt x="1368" y="1955"/>
                </a:lnTo>
                <a:lnTo>
                  <a:pt x="1085" y="1915"/>
                </a:lnTo>
                <a:lnTo>
                  <a:pt x="806" y="1873"/>
                </a:lnTo>
                <a:lnTo>
                  <a:pt x="533" y="1833"/>
                </a:lnTo>
                <a:lnTo>
                  <a:pt x="0" y="1726"/>
                </a:lnTo>
                <a:cubicBezTo>
                  <a:pt x="28" y="1995"/>
                  <a:pt x="57" y="2263"/>
                  <a:pt x="85" y="2532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</p:sp>
      <p:sp>
        <p:nvSpPr>
          <p:cNvPr id="5" name="Naslov 4">
            <a:extLst>
              <a:ext uri="{FF2B5EF4-FFF2-40B4-BE49-F238E27FC236}">
                <a16:creationId xmlns:a16="http://schemas.microsoft.com/office/drawing/2014/main" id="{51A067E1-E84F-471D-A6ED-8F96BD71BA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975" y="4384706"/>
            <a:ext cx="10893095" cy="2473294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br>
              <a:rPr lang="hr-HR" sz="4800" b="1" i="0" kern="1200" dirty="0">
                <a:solidFill>
                  <a:schemeClr val="bg2"/>
                </a:solidFill>
                <a:latin typeface="+mj-lt"/>
                <a:ea typeface="+mj-ea"/>
                <a:cs typeface="+mj-cs"/>
              </a:rPr>
            </a:br>
            <a:br>
              <a:rPr lang="hr-HR" sz="4800" b="1" i="0" kern="1200" dirty="0">
                <a:solidFill>
                  <a:schemeClr val="bg2"/>
                </a:solidFill>
                <a:latin typeface="+mj-lt"/>
                <a:ea typeface="+mj-ea"/>
                <a:cs typeface="+mj-cs"/>
              </a:rPr>
            </a:br>
            <a:br>
              <a:rPr lang="hr-HR" sz="4800" b="1" i="0" kern="1200" dirty="0">
                <a:solidFill>
                  <a:schemeClr val="bg2"/>
                </a:solidFill>
                <a:latin typeface="+mj-lt"/>
                <a:ea typeface="+mj-ea"/>
                <a:cs typeface="+mj-cs"/>
              </a:rPr>
            </a:br>
            <a:br>
              <a:rPr lang="hr-HR" sz="4800" b="1" i="0" kern="1200" dirty="0">
                <a:solidFill>
                  <a:schemeClr val="bg2"/>
                </a:solidFill>
                <a:latin typeface="+mj-lt"/>
                <a:ea typeface="+mj-ea"/>
                <a:cs typeface="+mj-cs"/>
              </a:rPr>
            </a:br>
            <a:br>
              <a:rPr lang="hr-HR" sz="4800" b="1" i="0" kern="1200" dirty="0">
                <a:solidFill>
                  <a:schemeClr val="bg2"/>
                </a:solidFill>
                <a:latin typeface="+mj-lt"/>
                <a:ea typeface="+mj-ea"/>
                <a:cs typeface="+mj-cs"/>
              </a:rPr>
            </a:br>
            <a:r>
              <a:rPr lang="en-US" sz="4800" b="1" i="0" kern="1200" dirty="0">
                <a:solidFill>
                  <a:schemeClr val="bg2"/>
                </a:solidFill>
                <a:latin typeface="+mj-lt"/>
                <a:ea typeface="+mj-ea"/>
                <a:cs typeface="+mj-cs"/>
              </a:rPr>
              <a:t>GLOBE Observer</a:t>
            </a:r>
            <a:br>
              <a:rPr lang="hr-HR" sz="4800" b="1" i="0" kern="1200" dirty="0">
                <a:solidFill>
                  <a:schemeClr val="bg2"/>
                </a:solidFill>
                <a:latin typeface="+mj-lt"/>
                <a:ea typeface="+mj-ea"/>
                <a:cs typeface="+mj-cs"/>
              </a:rPr>
            </a:br>
            <a:r>
              <a:rPr lang="hr-HR" sz="2200" u="sng" dirty="0">
                <a:hlinkClick r:id="rId5"/>
              </a:rPr>
              <a:t>https://youtu.be/WXEJjAnbvNQ</a:t>
            </a:r>
            <a:br>
              <a:rPr lang="hr-HR" sz="2200" dirty="0"/>
            </a:br>
            <a:br>
              <a:rPr lang="hr-HR" dirty="0"/>
            </a:br>
            <a:endParaRPr lang="en-US" sz="4800" b="1" i="0" kern="1200" dirty="0">
              <a:solidFill>
                <a:schemeClr val="bg2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0288868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VID-20191028-WA0002">
            <a:hlinkClick r:id="" action="ppaction://media"/>
            <a:extLst>
              <a:ext uri="{FF2B5EF4-FFF2-40B4-BE49-F238E27FC236}">
                <a16:creationId xmlns:a16="http://schemas.microsoft.com/office/drawing/2014/main" id="{2636C9CD-6D73-44EE-A5DA-43EFA5B3070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89200" y="916816"/>
            <a:ext cx="7213600" cy="3967480"/>
          </a:xfrm>
          <a:prstGeom prst="rect">
            <a:avLst/>
          </a:prstGeom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61FA91DD-1128-4875-BB31-C1201542B2C1}"/>
              </a:ext>
            </a:extLst>
          </p:cNvPr>
          <p:cNvSpPr/>
          <p:nvPr/>
        </p:nvSpPr>
        <p:spPr>
          <a:xfrm>
            <a:off x="2489200" y="5318380"/>
            <a:ext cx="3263650" cy="375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hr-HR" u="sng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</a:t>
            </a:r>
            <a:r>
              <a:rPr lang="hr-HR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youtu</a:t>
            </a:r>
            <a:r>
              <a:rPr lang="hr-HR" u="sng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.be/nwkaoH47qTM</a:t>
            </a:r>
            <a:endParaRPr lang="hr-HR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7340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5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134">
            <a:extLst>
              <a:ext uri="{FF2B5EF4-FFF2-40B4-BE49-F238E27FC236}">
                <a16:creationId xmlns:a16="http://schemas.microsoft.com/office/drawing/2014/main" id="{4F78DAAE-B0C3-49A3-8AB1-AD2FF0E368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id="{F6A8A81D-3338-4B0F-A26F-A3D259D276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801794"/>
            <a:ext cx="11000237" cy="52482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id="{40155665-7CE2-4939-AE5E-020DC1D207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2050" name="Picture 2" descr="Slikovni rezultat za globe observer land cover">
            <a:extLst>
              <a:ext uri="{FF2B5EF4-FFF2-40B4-BE49-F238E27FC236}">
                <a16:creationId xmlns:a16="http://schemas.microsoft.com/office/drawing/2014/main" id="{4D59AC1E-54E4-49C4-A521-D0A6121197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6415" y="1284394"/>
            <a:ext cx="7614339" cy="4283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ravokutnik 2">
            <a:extLst>
              <a:ext uri="{FF2B5EF4-FFF2-40B4-BE49-F238E27FC236}">
                <a16:creationId xmlns:a16="http://schemas.microsoft.com/office/drawing/2014/main" id="{F2A925EA-1A14-4092-A8CC-55C14533B034}"/>
              </a:ext>
            </a:extLst>
          </p:cNvPr>
          <p:cNvSpPr/>
          <p:nvPr/>
        </p:nvSpPr>
        <p:spPr>
          <a:xfrm>
            <a:off x="4387840" y="5597672"/>
            <a:ext cx="3416320" cy="3737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https://youtu.be/OcYM02AILOU</a:t>
            </a:r>
            <a:endParaRPr lang="hr-HR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5879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260EE1B3-DDB2-44D7-943C-63D9CEF273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072909CE-AD29-4CE7-A9A7-05D21672CC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Freeform 5">
              <a:extLst>
                <a:ext uri="{FF2B5EF4-FFF2-40B4-BE49-F238E27FC236}">
                  <a16:creationId xmlns:a16="http://schemas.microsoft.com/office/drawing/2014/main" id="{B8DBF1C0-B8F1-4AAC-8704-256BA0E9D6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pic>
        <p:nvPicPr>
          <p:cNvPr id="11" name="Picture 3" descr="Slika na kojoj se prikazuje nebo, zvijezda&#10;&#10;Opis je automatski generiran">
            <a:extLst>
              <a:ext uri="{FF2B5EF4-FFF2-40B4-BE49-F238E27FC236}">
                <a16:creationId xmlns:a16="http://schemas.microsoft.com/office/drawing/2014/main" id="{5CEA1899-1B24-45E2-A84B-AF12F20F486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  <a:alphaModFix amt="25000"/>
          </a:blip>
          <a:srcRect t="29203" r="9090" b="5565"/>
          <a:stretch/>
        </p:blipFill>
        <p:spPr>
          <a:xfrm>
            <a:off x="474133" y="474133"/>
            <a:ext cx="11243734" cy="5909733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510AE109-5982-41F7-8C2F-F26D663FF5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4954" y="2099733"/>
            <a:ext cx="10291979" cy="1727200"/>
          </a:xfrm>
        </p:spPr>
        <p:txBody>
          <a:bodyPr>
            <a:normAutofit fontScale="90000"/>
          </a:bodyPr>
          <a:lstStyle/>
          <a:p>
            <a:pPr algn="ctr"/>
            <a:r>
              <a:rPr lang="hr-HR" sz="5400" dirty="0"/>
              <a:t>KAKO SU APLIKACIJE OLAKŠALE RAD GLOBE GRUPE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4D8ADC41-5192-4EA7-8A6C-A59F69354B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54954" y="4210756"/>
            <a:ext cx="8827245" cy="1428044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90000"/>
              </a:lnSpc>
            </a:pPr>
            <a:endParaRPr lang="hr-HR" sz="1100" dirty="0"/>
          </a:p>
          <a:p>
            <a:pPr>
              <a:lnSpc>
                <a:spcPct val="90000"/>
              </a:lnSpc>
            </a:pPr>
            <a:endParaRPr lang="hr-HR" sz="1100" dirty="0"/>
          </a:p>
          <a:p>
            <a:pPr algn="ctr">
              <a:lnSpc>
                <a:spcPct val="90000"/>
              </a:lnSpc>
            </a:pPr>
            <a:r>
              <a:rPr lang="hr-HR" cap="none" dirty="0">
                <a:solidFill>
                  <a:schemeClr val="bg1"/>
                </a:solidFill>
              </a:rPr>
              <a:t>Ivica Štrbac, prof. geografije i povijesti </a:t>
            </a:r>
          </a:p>
          <a:p>
            <a:pPr algn="ctr">
              <a:lnSpc>
                <a:spcPct val="90000"/>
              </a:lnSpc>
            </a:pPr>
            <a:r>
              <a:rPr lang="hr-HR" cap="none" dirty="0">
                <a:solidFill>
                  <a:schemeClr val="bg1"/>
                </a:solidFill>
              </a:rPr>
              <a:t>mr. sc. Tamara Banović, prof. biologije i kemije</a:t>
            </a:r>
          </a:p>
          <a:p>
            <a:pPr algn="ctr">
              <a:lnSpc>
                <a:spcPct val="90000"/>
              </a:lnSpc>
            </a:pPr>
            <a:r>
              <a:rPr lang="hr-HR" cap="none" dirty="0">
                <a:solidFill>
                  <a:schemeClr val="bg1"/>
                </a:solidFill>
              </a:rPr>
              <a:t>Osnovna škola </a:t>
            </a:r>
            <a:r>
              <a:rPr lang="hr-HR" i="1" cap="none" dirty="0">
                <a:solidFill>
                  <a:schemeClr val="bg1"/>
                </a:solidFill>
              </a:rPr>
              <a:t>Josip Pupačić</a:t>
            </a:r>
            <a:r>
              <a:rPr lang="hr-HR" cap="none" dirty="0">
                <a:solidFill>
                  <a:schemeClr val="bg1"/>
                </a:solidFill>
              </a:rPr>
              <a:t>, Omiš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70F7E59-C971-4F55-8E3A-1E583B65FC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6245551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49AF1E17-E2EA-4DFA-ABA4-1FF1F27FA1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275" y="643466"/>
            <a:ext cx="1970939" cy="5571067"/>
          </a:xfrm>
          <a:custGeom>
            <a:avLst/>
            <a:gdLst>
              <a:gd name="connsiteX0" fmla="*/ 0 w 1970939"/>
              <a:gd name="connsiteY0" fmla="*/ 0 h 5571067"/>
              <a:gd name="connsiteX1" fmla="*/ 1774861 w 1970939"/>
              <a:gd name="connsiteY1" fmla="*/ 0 h 5571067"/>
              <a:gd name="connsiteX2" fmla="*/ 1780256 w 1970939"/>
              <a:gd name="connsiteY2" fmla="*/ 32931 h 5571067"/>
              <a:gd name="connsiteX3" fmla="*/ 1802197 w 1970939"/>
              <a:gd name="connsiteY3" fmla="*/ 170349 h 5571067"/>
              <a:gd name="connsiteX4" fmla="*/ 1820981 w 1970939"/>
              <a:gd name="connsiteY4" fmla="*/ 308372 h 5571067"/>
              <a:gd name="connsiteX5" fmla="*/ 1839923 w 1970939"/>
              <a:gd name="connsiteY5" fmla="*/ 445791 h 5571067"/>
              <a:gd name="connsiteX6" fmla="*/ 1857602 w 1970939"/>
              <a:gd name="connsiteY6" fmla="*/ 583814 h 5571067"/>
              <a:gd name="connsiteX7" fmla="*/ 1872756 w 1970939"/>
              <a:gd name="connsiteY7" fmla="*/ 720022 h 5571067"/>
              <a:gd name="connsiteX8" fmla="*/ 1887120 w 1970939"/>
              <a:gd name="connsiteY8" fmla="*/ 858046 h 5571067"/>
              <a:gd name="connsiteX9" fmla="*/ 1900223 w 1970939"/>
              <a:gd name="connsiteY9" fmla="*/ 995464 h 5571067"/>
              <a:gd name="connsiteX10" fmla="*/ 1911588 w 1970939"/>
              <a:gd name="connsiteY10" fmla="*/ 1130461 h 5571067"/>
              <a:gd name="connsiteX11" fmla="*/ 1922953 w 1970939"/>
              <a:gd name="connsiteY11" fmla="*/ 1267274 h 5571067"/>
              <a:gd name="connsiteX12" fmla="*/ 1932424 w 1970939"/>
              <a:gd name="connsiteY12" fmla="*/ 1402271 h 5571067"/>
              <a:gd name="connsiteX13" fmla="*/ 1939842 w 1970939"/>
              <a:gd name="connsiteY13" fmla="*/ 1537267 h 5571067"/>
              <a:gd name="connsiteX14" fmla="*/ 1947577 w 1970939"/>
              <a:gd name="connsiteY14" fmla="*/ 1671659 h 5571067"/>
              <a:gd name="connsiteX15" fmla="*/ 1954049 w 1970939"/>
              <a:gd name="connsiteY15" fmla="*/ 1804840 h 5571067"/>
              <a:gd name="connsiteX16" fmla="*/ 1958627 w 1970939"/>
              <a:gd name="connsiteY16" fmla="*/ 1936810 h 5571067"/>
              <a:gd name="connsiteX17" fmla="*/ 1962573 w 1970939"/>
              <a:gd name="connsiteY17" fmla="*/ 2068780 h 5571067"/>
              <a:gd name="connsiteX18" fmla="*/ 1966361 w 1970939"/>
              <a:gd name="connsiteY18" fmla="*/ 2199539 h 5571067"/>
              <a:gd name="connsiteX19" fmla="*/ 1968098 w 1970939"/>
              <a:gd name="connsiteY19" fmla="*/ 2328482 h 5571067"/>
              <a:gd name="connsiteX20" fmla="*/ 1969992 w 1970939"/>
              <a:gd name="connsiteY20" fmla="*/ 2457425 h 5571067"/>
              <a:gd name="connsiteX21" fmla="*/ 1970939 w 1970939"/>
              <a:gd name="connsiteY21" fmla="*/ 2584552 h 5571067"/>
              <a:gd name="connsiteX22" fmla="*/ 1969992 w 1970939"/>
              <a:gd name="connsiteY22" fmla="*/ 2710469 h 5571067"/>
              <a:gd name="connsiteX23" fmla="*/ 1969992 w 1970939"/>
              <a:gd name="connsiteY23" fmla="*/ 2835174 h 5571067"/>
              <a:gd name="connsiteX24" fmla="*/ 1968098 w 1970939"/>
              <a:gd name="connsiteY24" fmla="*/ 2958669 h 5571067"/>
              <a:gd name="connsiteX25" fmla="*/ 1965256 w 1970939"/>
              <a:gd name="connsiteY25" fmla="*/ 3079742 h 5571067"/>
              <a:gd name="connsiteX26" fmla="*/ 1962573 w 1970939"/>
              <a:gd name="connsiteY26" fmla="*/ 3199605 h 5571067"/>
              <a:gd name="connsiteX27" fmla="*/ 1959574 w 1970939"/>
              <a:gd name="connsiteY27" fmla="*/ 3317046 h 5571067"/>
              <a:gd name="connsiteX28" fmla="*/ 1954996 w 1970939"/>
              <a:gd name="connsiteY28" fmla="*/ 3433882 h 5571067"/>
              <a:gd name="connsiteX29" fmla="*/ 1950103 w 1970939"/>
              <a:gd name="connsiteY29" fmla="*/ 3548902 h 5571067"/>
              <a:gd name="connsiteX30" fmla="*/ 1945683 w 1970939"/>
              <a:gd name="connsiteY30" fmla="*/ 3661500 h 5571067"/>
              <a:gd name="connsiteX31" fmla="*/ 1933213 w 1970939"/>
              <a:gd name="connsiteY31" fmla="*/ 3881248 h 5571067"/>
              <a:gd name="connsiteX32" fmla="*/ 1919953 w 1970939"/>
              <a:gd name="connsiteY32" fmla="*/ 4091916 h 5571067"/>
              <a:gd name="connsiteX33" fmla="*/ 1906063 w 1970939"/>
              <a:gd name="connsiteY33" fmla="*/ 4294109 h 5571067"/>
              <a:gd name="connsiteX34" fmla="*/ 1890751 w 1970939"/>
              <a:gd name="connsiteY34" fmla="*/ 4485405 h 5571067"/>
              <a:gd name="connsiteX35" fmla="*/ 1874809 w 1970939"/>
              <a:gd name="connsiteY35" fmla="*/ 4668226 h 5571067"/>
              <a:gd name="connsiteX36" fmla="*/ 1857602 w 1970939"/>
              <a:gd name="connsiteY36" fmla="*/ 4837728 h 5571067"/>
              <a:gd name="connsiteX37" fmla="*/ 1840713 w 1970939"/>
              <a:gd name="connsiteY37" fmla="*/ 4996940 h 5571067"/>
              <a:gd name="connsiteX38" fmla="*/ 1823823 w 1970939"/>
              <a:gd name="connsiteY38" fmla="*/ 5143439 h 5571067"/>
              <a:gd name="connsiteX39" fmla="*/ 1807880 w 1970939"/>
              <a:gd name="connsiteY39" fmla="*/ 5277830 h 5571067"/>
              <a:gd name="connsiteX40" fmla="*/ 1792726 w 1970939"/>
              <a:gd name="connsiteY40" fmla="*/ 5397087 h 5571067"/>
              <a:gd name="connsiteX41" fmla="*/ 1778362 w 1970939"/>
              <a:gd name="connsiteY41" fmla="*/ 5504843 h 5571067"/>
              <a:gd name="connsiteX42" fmla="*/ 1769613 w 1970939"/>
              <a:gd name="connsiteY42" fmla="*/ 5571067 h 5571067"/>
              <a:gd name="connsiteX43" fmla="*/ 0 w 1970939"/>
              <a:gd name="connsiteY43" fmla="*/ 5571067 h 5571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970939" h="5571067">
                <a:moveTo>
                  <a:pt x="0" y="0"/>
                </a:moveTo>
                <a:lnTo>
                  <a:pt x="1774861" y="0"/>
                </a:lnTo>
                <a:lnTo>
                  <a:pt x="1780256" y="32931"/>
                </a:lnTo>
                <a:lnTo>
                  <a:pt x="1802197" y="170349"/>
                </a:lnTo>
                <a:lnTo>
                  <a:pt x="1820981" y="308372"/>
                </a:lnTo>
                <a:lnTo>
                  <a:pt x="1839923" y="445791"/>
                </a:lnTo>
                <a:lnTo>
                  <a:pt x="1857602" y="583814"/>
                </a:lnTo>
                <a:lnTo>
                  <a:pt x="1872756" y="720022"/>
                </a:lnTo>
                <a:lnTo>
                  <a:pt x="1887120" y="858046"/>
                </a:lnTo>
                <a:lnTo>
                  <a:pt x="1900223" y="995464"/>
                </a:lnTo>
                <a:lnTo>
                  <a:pt x="1911588" y="1130461"/>
                </a:lnTo>
                <a:lnTo>
                  <a:pt x="1922953" y="1267274"/>
                </a:lnTo>
                <a:lnTo>
                  <a:pt x="1932424" y="1402271"/>
                </a:lnTo>
                <a:lnTo>
                  <a:pt x="1939842" y="1537267"/>
                </a:lnTo>
                <a:lnTo>
                  <a:pt x="1947577" y="1671659"/>
                </a:lnTo>
                <a:lnTo>
                  <a:pt x="1954049" y="1804840"/>
                </a:lnTo>
                <a:lnTo>
                  <a:pt x="1958627" y="1936810"/>
                </a:lnTo>
                <a:lnTo>
                  <a:pt x="1962573" y="2068780"/>
                </a:lnTo>
                <a:lnTo>
                  <a:pt x="1966361" y="2199539"/>
                </a:lnTo>
                <a:lnTo>
                  <a:pt x="1968098" y="2328482"/>
                </a:lnTo>
                <a:lnTo>
                  <a:pt x="1969992" y="2457425"/>
                </a:lnTo>
                <a:lnTo>
                  <a:pt x="1970939" y="2584552"/>
                </a:lnTo>
                <a:lnTo>
                  <a:pt x="1969992" y="2710469"/>
                </a:lnTo>
                <a:lnTo>
                  <a:pt x="1969992" y="2835174"/>
                </a:lnTo>
                <a:lnTo>
                  <a:pt x="1968098" y="2958669"/>
                </a:lnTo>
                <a:lnTo>
                  <a:pt x="1965256" y="3079742"/>
                </a:lnTo>
                <a:lnTo>
                  <a:pt x="1962573" y="3199605"/>
                </a:lnTo>
                <a:lnTo>
                  <a:pt x="1959574" y="3317046"/>
                </a:lnTo>
                <a:lnTo>
                  <a:pt x="1954996" y="3433882"/>
                </a:lnTo>
                <a:lnTo>
                  <a:pt x="1950103" y="3548902"/>
                </a:lnTo>
                <a:lnTo>
                  <a:pt x="1945683" y="3661500"/>
                </a:lnTo>
                <a:lnTo>
                  <a:pt x="1933213" y="3881248"/>
                </a:lnTo>
                <a:lnTo>
                  <a:pt x="1919953" y="4091916"/>
                </a:lnTo>
                <a:lnTo>
                  <a:pt x="1906063" y="4294109"/>
                </a:lnTo>
                <a:lnTo>
                  <a:pt x="1890751" y="4485405"/>
                </a:lnTo>
                <a:lnTo>
                  <a:pt x="1874809" y="4668226"/>
                </a:lnTo>
                <a:lnTo>
                  <a:pt x="1857602" y="4837728"/>
                </a:lnTo>
                <a:lnTo>
                  <a:pt x="1840713" y="4996940"/>
                </a:lnTo>
                <a:lnTo>
                  <a:pt x="1823823" y="5143439"/>
                </a:lnTo>
                <a:lnTo>
                  <a:pt x="1807880" y="5277830"/>
                </a:lnTo>
                <a:lnTo>
                  <a:pt x="1792726" y="5397087"/>
                </a:lnTo>
                <a:lnTo>
                  <a:pt x="1778362" y="5504843"/>
                </a:lnTo>
                <a:lnTo>
                  <a:pt x="1769613" y="5571067"/>
                </a:lnTo>
                <a:lnTo>
                  <a:pt x="0" y="557106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73" name="Freeform 5">
            <a:extLst>
              <a:ext uri="{FF2B5EF4-FFF2-40B4-BE49-F238E27FC236}">
                <a16:creationId xmlns:a16="http://schemas.microsoft.com/office/drawing/2014/main" id="{5B254329-6146-42F5-9E30-4BB7D94579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5922489">
            <a:off x="880752" y="1770635"/>
            <a:ext cx="3346744" cy="612847"/>
          </a:xfrm>
          <a:custGeom>
            <a:avLst/>
            <a:gdLst/>
            <a:ahLst/>
            <a:cxnLst/>
            <a:rect l="l" t="t" r="r" b="b"/>
            <a:pathLst>
              <a:path w="10000" h="5291">
                <a:moveTo>
                  <a:pt x="85" y="2532"/>
                </a:moveTo>
                <a:cubicBezTo>
                  <a:pt x="1736" y="3911"/>
                  <a:pt x="7524" y="5298"/>
                  <a:pt x="9958" y="5291"/>
                </a:cubicBezTo>
                <a:cubicBezTo>
                  <a:pt x="9989" y="1958"/>
                  <a:pt x="9969" y="3333"/>
                  <a:pt x="10000" y="0"/>
                </a:cubicBezTo>
                <a:lnTo>
                  <a:pt x="10000" y="0"/>
                </a:lnTo>
                <a:lnTo>
                  <a:pt x="9667" y="204"/>
                </a:lnTo>
                <a:lnTo>
                  <a:pt x="9334" y="400"/>
                </a:lnTo>
                <a:lnTo>
                  <a:pt x="9001" y="590"/>
                </a:lnTo>
                <a:lnTo>
                  <a:pt x="8667" y="753"/>
                </a:lnTo>
                <a:lnTo>
                  <a:pt x="8333" y="917"/>
                </a:lnTo>
                <a:lnTo>
                  <a:pt x="7999" y="1071"/>
                </a:lnTo>
                <a:lnTo>
                  <a:pt x="7669" y="1202"/>
                </a:lnTo>
                <a:lnTo>
                  <a:pt x="7333" y="1325"/>
                </a:lnTo>
                <a:lnTo>
                  <a:pt x="7000" y="1440"/>
                </a:lnTo>
                <a:lnTo>
                  <a:pt x="6673" y="1538"/>
                </a:lnTo>
                <a:lnTo>
                  <a:pt x="6340" y="1636"/>
                </a:lnTo>
                <a:lnTo>
                  <a:pt x="6013" y="1719"/>
                </a:lnTo>
                <a:lnTo>
                  <a:pt x="5686" y="1784"/>
                </a:lnTo>
                <a:lnTo>
                  <a:pt x="5359" y="1850"/>
                </a:lnTo>
                <a:lnTo>
                  <a:pt x="5036" y="1906"/>
                </a:lnTo>
                <a:lnTo>
                  <a:pt x="4717" y="1948"/>
                </a:lnTo>
                <a:lnTo>
                  <a:pt x="4396" y="1980"/>
                </a:lnTo>
                <a:lnTo>
                  <a:pt x="4079" y="2013"/>
                </a:lnTo>
                <a:lnTo>
                  <a:pt x="3766" y="2029"/>
                </a:lnTo>
                <a:lnTo>
                  <a:pt x="3454" y="2046"/>
                </a:lnTo>
                <a:lnTo>
                  <a:pt x="3145" y="2053"/>
                </a:lnTo>
                <a:lnTo>
                  <a:pt x="2839" y="2046"/>
                </a:lnTo>
                <a:lnTo>
                  <a:pt x="2537" y="2046"/>
                </a:lnTo>
                <a:lnTo>
                  <a:pt x="2238" y="2029"/>
                </a:lnTo>
                <a:lnTo>
                  <a:pt x="1943" y="2004"/>
                </a:lnTo>
                <a:lnTo>
                  <a:pt x="1653" y="1980"/>
                </a:lnTo>
                <a:lnTo>
                  <a:pt x="1368" y="1955"/>
                </a:lnTo>
                <a:lnTo>
                  <a:pt x="1085" y="1915"/>
                </a:lnTo>
                <a:lnTo>
                  <a:pt x="806" y="1873"/>
                </a:lnTo>
                <a:lnTo>
                  <a:pt x="533" y="1833"/>
                </a:lnTo>
                <a:lnTo>
                  <a:pt x="0" y="1726"/>
                </a:lnTo>
                <a:cubicBezTo>
                  <a:pt x="28" y="1995"/>
                  <a:pt x="57" y="2263"/>
                  <a:pt x="85" y="2532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/>
          <a:lstStyle/>
          <a:p>
            <a:endParaRPr lang="en-US" dirty="0"/>
          </a:p>
        </p:txBody>
      </p:sp>
      <p:pic>
        <p:nvPicPr>
          <p:cNvPr id="4098" name="Picture 2" descr="Slikovni rezultat za globe observer">
            <a:extLst>
              <a:ext uri="{FF2B5EF4-FFF2-40B4-BE49-F238E27FC236}">
                <a16:creationId xmlns:a16="http://schemas.microsoft.com/office/drawing/2014/main" id="{398134F5-A5A1-470E-B6F0-C9C6134673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65" b="12458"/>
          <a:stretch/>
        </p:blipFill>
        <p:spPr bwMode="auto">
          <a:xfrm>
            <a:off x="2262340" y="643467"/>
            <a:ext cx="9288385" cy="5571066"/>
          </a:xfrm>
          <a:custGeom>
            <a:avLst/>
            <a:gdLst>
              <a:gd name="connsiteX0" fmla="*/ 55276 w 6933502"/>
              <a:gd name="connsiteY0" fmla="*/ 0 h 5571066"/>
              <a:gd name="connsiteX1" fmla="*/ 6933502 w 6933502"/>
              <a:gd name="connsiteY1" fmla="*/ 0 h 5571066"/>
              <a:gd name="connsiteX2" fmla="*/ 6933502 w 6933502"/>
              <a:gd name="connsiteY2" fmla="*/ 5571066 h 5571066"/>
              <a:gd name="connsiteX3" fmla="*/ 0 w 6933502"/>
              <a:gd name="connsiteY3" fmla="*/ 5571066 h 5571066"/>
              <a:gd name="connsiteX4" fmla="*/ 0 w 6933502"/>
              <a:gd name="connsiteY4" fmla="*/ 5571065 h 5571066"/>
              <a:gd name="connsiteX5" fmla="*/ 50061 w 6933502"/>
              <a:gd name="connsiteY5" fmla="*/ 5571065 h 5571066"/>
              <a:gd name="connsiteX6" fmla="*/ 58753 w 6933502"/>
              <a:gd name="connsiteY6" fmla="*/ 5504841 h 5571066"/>
              <a:gd name="connsiteX7" fmla="*/ 73023 w 6933502"/>
              <a:gd name="connsiteY7" fmla="*/ 5397085 h 5571066"/>
              <a:gd name="connsiteX8" fmla="*/ 88078 w 6933502"/>
              <a:gd name="connsiteY8" fmla="*/ 5277828 h 5571066"/>
              <a:gd name="connsiteX9" fmla="*/ 103917 w 6933502"/>
              <a:gd name="connsiteY9" fmla="*/ 5143437 h 5571066"/>
              <a:gd name="connsiteX10" fmla="*/ 120697 w 6933502"/>
              <a:gd name="connsiteY10" fmla="*/ 4996938 h 5571066"/>
              <a:gd name="connsiteX11" fmla="*/ 137476 w 6933502"/>
              <a:gd name="connsiteY11" fmla="*/ 4837726 h 5571066"/>
              <a:gd name="connsiteX12" fmla="*/ 154570 w 6933502"/>
              <a:gd name="connsiteY12" fmla="*/ 4668224 h 5571066"/>
              <a:gd name="connsiteX13" fmla="*/ 170408 w 6933502"/>
              <a:gd name="connsiteY13" fmla="*/ 4485403 h 5571066"/>
              <a:gd name="connsiteX14" fmla="*/ 185620 w 6933502"/>
              <a:gd name="connsiteY14" fmla="*/ 4294107 h 5571066"/>
              <a:gd name="connsiteX15" fmla="*/ 199420 w 6933502"/>
              <a:gd name="connsiteY15" fmla="*/ 4091914 h 5571066"/>
              <a:gd name="connsiteX16" fmla="*/ 212593 w 6933502"/>
              <a:gd name="connsiteY16" fmla="*/ 3881246 h 5571066"/>
              <a:gd name="connsiteX17" fmla="*/ 224982 w 6933502"/>
              <a:gd name="connsiteY17" fmla="*/ 3661498 h 5571066"/>
              <a:gd name="connsiteX18" fmla="*/ 229373 w 6933502"/>
              <a:gd name="connsiteY18" fmla="*/ 3548900 h 5571066"/>
              <a:gd name="connsiteX19" fmla="*/ 234234 w 6933502"/>
              <a:gd name="connsiteY19" fmla="*/ 3433880 h 5571066"/>
              <a:gd name="connsiteX20" fmla="*/ 238782 w 6933502"/>
              <a:gd name="connsiteY20" fmla="*/ 3317044 h 5571066"/>
              <a:gd name="connsiteX21" fmla="*/ 241761 w 6933502"/>
              <a:gd name="connsiteY21" fmla="*/ 3199603 h 5571066"/>
              <a:gd name="connsiteX22" fmla="*/ 244427 w 6933502"/>
              <a:gd name="connsiteY22" fmla="*/ 3079740 h 5571066"/>
              <a:gd name="connsiteX23" fmla="*/ 247250 w 6933502"/>
              <a:gd name="connsiteY23" fmla="*/ 2958667 h 5571066"/>
              <a:gd name="connsiteX24" fmla="*/ 249132 w 6933502"/>
              <a:gd name="connsiteY24" fmla="*/ 2835172 h 5571066"/>
              <a:gd name="connsiteX25" fmla="*/ 249132 w 6933502"/>
              <a:gd name="connsiteY25" fmla="*/ 2710467 h 5571066"/>
              <a:gd name="connsiteX26" fmla="*/ 250073 w 6933502"/>
              <a:gd name="connsiteY26" fmla="*/ 2584550 h 5571066"/>
              <a:gd name="connsiteX27" fmla="*/ 249132 w 6933502"/>
              <a:gd name="connsiteY27" fmla="*/ 2457423 h 5571066"/>
              <a:gd name="connsiteX28" fmla="*/ 247250 w 6933502"/>
              <a:gd name="connsiteY28" fmla="*/ 2328480 h 5571066"/>
              <a:gd name="connsiteX29" fmla="*/ 245525 w 6933502"/>
              <a:gd name="connsiteY29" fmla="*/ 2199537 h 5571066"/>
              <a:gd name="connsiteX30" fmla="*/ 241761 w 6933502"/>
              <a:gd name="connsiteY30" fmla="*/ 2068778 h 5571066"/>
              <a:gd name="connsiteX31" fmla="*/ 237841 w 6933502"/>
              <a:gd name="connsiteY31" fmla="*/ 1936808 h 5571066"/>
              <a:gd name="connsiteX32" fmla="*/ 233293 w 6933502"/>
              <a:gd name="connsiteY32" fmla="*/ 1804838 h 5571066"/>
              <a:gd name="connsiteX33" fmla="*/ 226863 w 6933502"/>
              <a:gd name="connsiteY33" fmla="*/ 1671657 h 5571066"/>
              <a:gd name="connsiteX34" fmla="*/ 219179 w 6933502"/>
              <a:gd name="connsiteY34" fmla="*/ 1537265 h 5571066"/>
              <a:gd name="connsiteX35" fmla="*/ 211809 w 6933502"/>
              <a:gd name="connsiteY35" fmla="*/ 1402269 h 5571066"/>
              <a:gd name="connsiteX36" fmla="*/ 202400 w 6933502"/>
              <a:gd name="connsiteY36" fmla="*/ 1267272 h 5571066"/>
              <a:gd name="connsiteX37" fmla="*/ 191109 w 6933502"/>
              <a:gd name="connsiteY37" fmla="*/ 1130459 h 5571066"/>
              <a:gd name="connsiteX38" fmla="*/ 179818 w 6933502"/>
              <a:gd name="connsiteY38" fmla="*/ 995462 h 5571066"/>
              <a:gd name="connsiteX39" fmla="*/ 166801 w 6933502"/>
              <a:gd name="connsiteY39" fmla="*/ 858044 h 5571066"/>
              <a:gd name="connsiteX40" fmla="*/ 152531 w 6933502"/>
              <a:gd name="connsiteY40" fmla="*/ 720020 h 5571066"/>
              <a:gd name="connsiteX41" fmla="*/ 137476 w 6933502"/>
              <a:gd name="connsiteY41" fmla="*/ 583812 h 5571066"/>
              <a:gd name="connsiteX42" fmla="*/ 119912 w 6933502"/>
              <a:gd name="connsiteY42" fmla="*/ 445789 h 5571066"/>
              <a:gd name="connsiteX43" fmla="*/ 101094 w 6933502"/>
              <a:gd name="connsiteY43" fmla="*/ 308370 h 5571066"/>
              <a:gd name="connsiteX44" fmla="*/ 82432 w 6933502"/>
              <a:gd name="connsiteY44" fmla="*/ 170347 h 5571066"/>
              <a:gd name="connsiteX45" fmla="*/ 60635 w 6933502"/>
              <a:gd name="connsiteY45" fmla="*/ 32929 h 5571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6933502" h="5571066">
                <a:moveTo>
                  <a:pt x="55276" y="0"/>
                </a:moveTo>
                <a:lnTo>
                  <a:pt x="6933502" y="0"/>
                </a:lnTo>
                <a:lnTo>
                  <a:pt x="6933502" y="5571066"/>
                </a:lnTo>
                <a:lnTo>
                  <a:pt x="0" y="5571066"/>
                </a:lnTo>
                <a:lnTo>
                  <a:pt x="0" y="5571065"/>
                </a:lnTo>
                <a:lnTo>
                  <a:pt x="50061" y="5571065"/>
                </a:lnTo>
                <a:lnTo>
                  <a:pt x="58753" y="5504841"/>
                </a:lnTo>
                <a:lnTo>
                  <a:pt x="73023" y="5397085"/>
                </a:lnTo>
                <a:lnTo>
                  <a:pt x="88078" y="5277828"/>
                </a:lnTo>
                <a:lnTo>
                  <a:pt x="103917" y="5143437"/>
                </a:lnTo>
                <a:lnTo>
                  <a:pt x="120697" y="4996938"/>
                </a:lnTo>
                <a:lnTo>
                  <a:pt x="137476" y="4837726"/>
                </a:lnTo>
                <a:lnTo>
                  <a:pt x="154570" y="4668224"/>
                </a:lnTo>
                <a:lnTo>
                  <a:pt x="170408" y="4485403"/>
                </a:lnTo>
                <a:lnTo>
                  <a:pt x="185620" y="4294107"/>
                </a:lnTo>
                <a:lnTo>
                  <a:pt x="199420" y="4091914"/>
                </a:lnTo>
                <a:lnTo>
                  <a:pt x="212593" y="3881246"/>
                </a:lnTo>
                <a:lnTo>
                  <a:pt x="224982" y="3661498"/>
                </a:lnTo>
                <a:lnTo>
                  <a:pt x="229373" y="3548900"/>
                </a:lnTo>
                <a:lnTo>
                  <a:pt x="234234" y="3433880"/>
                </a:lnTo>
                <a:lnTo>
                  <a:pt x="238782" y="3317044"/>
                </a:lnTo>
                <a:lnTo>
                  <a:pt x="241761" y="3199603"/>
                </a:lnTo>
                <a:lnTo>
                  <a:pt x="244427" y="3079740"/>
                </a:lnTo>
                <a:lnTo>
                  <a:pt x="247250" y="2958667"/>
                </a:lnTo>
                <a:lnTo>
                  <a:pt x="249132" y="2835172"/>
                </a:lnTo>
                <a:lnTo>
                  <a:pt x="249132" y="2710467"/>
                </a:lnTo>
                <a:lnTo>
                  <a:pt x="250073" y="2584550"/>
                </a:lnTo>
                <a:lnTo>
                  <a:pt x="249132" y="2457423"/>
                </a:lnTo>
                <a:lnTo>
                  <a:pt x="247250" y="2328480"/>
                </a:lnTo>
                <a:lnTo>
                  <a:pt x="245525" y="2199537"/>
                </a:lnTo>
                <a:lnTo>
                  <a:pt x="241761" y="2068778"/>
                </a:lnTo>
                <a:lnTo>
                  <a:pt x="237841" y="1936808"/>
                </a:lnTo>
                <a:lnTo>
                  <a:pt x="233293" y="1804838"/>
                </a:lnTo>
                <a:lnTo>
                  <a:pt x="226863" y="1671657"/>
                </a:lnTo>
                <a:lnTo>
                  <a:pt x="219179" y="1537265"/>
                </a:lnTo>
                <a:lnTo>
                  <a:pt x="211809" y="1402269"/>
                </a:lnTo>
                <a:lnTo>
                  <a:pt x="202400" y="1267272"/>
                </a:lnTo>
                <a:lnTo>
                  <a:pt x="191109" y="1130459"/>
                </a:lnTo>
                <a:lnTo>
                  <a:pt x="179818" y="995462"/>
                </a:lnTo>
                <a:lnTo>
                  <a:pt x="166801" y="858044"/>
                </a:lnTo>
                <a:lnTo>
                  <a:pt x="152531" y="720020"/>
                </a:lnTo>
                <a:lnTo>
                  <a:pt x="137476" y="583812"/>
                </a:lnTo>
                <a:lnTo>
                  <a:pt x="119912" y="445789"/>
                </a:lnTo>
                <a:lnTo>
                  <a:pt x="101094" y="308370"/>
                </a:lnTo>
                <a:lnTo>
                  <a:pt x="82432" y="170347"/>
                </a:lnTo>
                <a:lnTo>
                  <a:pt x="60635" y="32929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id="{72BE43CF-5A8F-4260-9B74-14E5BE9D6E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Pravokutnik 1">
            <a:extLst>
              <a:ext uri="{FF2B5EF4-FFF2-40B4-BE49-F238E27FC236}">
                <a16:creationId xmlns:a16="http://schemas.microsoft.com/office/drawing/2014/main" id="{DAED6E22-0C4A-4721-8753-286EE9327B93}"/>
              </a:ext>
            </a:extLst>
          </p:cNvPr>
          <p:cNvSpPr/>
          <p:nvPr/>
        </p:nvSpPr>
        <p:spPr>
          <a:xfrm>
            <a:off x="4579711" y="6214533"/>
            <a:ext cx="3535589" cy="4070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2000" u="sng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https://youtu.be/e3bjFUQ2dtg</a:t>
            </a:r>
            <a:endParaRPr lang="hr-HR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97944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" name="Group 41">
            <a:extLst>
              <a:ext uri="{FF2B5EF4-FFF2-40B4-BE49-F238E27FC236}">
                <a16:creationId xmlns:a16="http://schemas.microsoft.com/office/drawing/2014/main" id="{4091D54B-59AB-4A5E-8E9E-0421BD66D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547CE62E-FFFD-4A1F-BA78-C3B89C36FC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4" name="Freeform 5">
              <a:extLst>
                <a:ext uri="{FF2B5EF4-FFF2-40B4-BE49-F238E27FC236}">
                  <a16:creationId xmlns:a16="http://schemas.microsoft.com/office/drawing/2014/main" id="{AE51FD27-6B6A-4D21-BF22-245DA9BD0B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46" name="Rectangle 45">
            <a:extLst>
              <a:ext uri="{FF2B5EF4-FFF2-40B4-BE49-F238E27FC236}">
                <a16:creationId xmlns:a16="http://schemas.microsoft.com/office/drawing/2014/main" id="{B8144315-1C5A-4185-A952-25D98D303D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2B109C5B-3B98-48EB-A942-8D11CEA374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93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0" name="Freeform 5">
            <a:extLst>
              <a:ext uri="{FF2B5EF4-FFF2-40B4-BE49-F238E27FC236}">
                <a16:creationId xmlns:a16="http://schemas.microsoft.com/office/drawing/2014/main" id="{A9C389E4-003E-40C9-AC9E-ED821C16F5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6C042684-2705-40BD-9104-A6B24CE1CA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84CAF39F-802F-44B7-A294-67C1A5D8BE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8755" y="571500"/>
            <a:ext cx="6779160" cy="404336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4400" b="1" i="0" kern="12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Science on Your Phone!</a:t>
            </a:r>
            <a:br>
              <a:rPr lang="en-US" sz="4400" b="1" i="0" kern="12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</a:br>
            <a:r>
              <a:rPr lang="en-US" sz="4400" b="1" i="0" kern="12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Be a Citizen Scientist!</a:t>
            </a:r>
            <a:br>
              <a:rPr lang="en-US" sz="4400" b="0" i="0" kern="12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</a:br>
            <a:endParaRPr lang="en-US" sz="4400" b="0" i="0" kern="1200" dirty="0">
              <a:solidFill>
                <a:srgbClr val="EBEBEB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Rezervirano mjesto sadržaja 4" descr="Slika na kojoj se prikazuje elektronički&#10;&#10;Opis je automatski generiran">
            <a:extLst>
              <a:ext uri="{FF2B5EF4-FFF2-40B4-BE49-F238E27FC236}">
                <a16:creationId xmlns:a16="http://schemas.microsoft.com/office/drawing/2014/main" id="{162FF260-55B5-44A7-ADA0-E7DE89A462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9180" r="2" b="7329"/>
          <a:stretch/>
        </p:blipFill>
        <p:spPr>
          <a:xfrm>
            <a:off x="1406159" y="1113063"/>
            <a:ext cx="2938271" cy="4628758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230877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roup 70">
            <a:extLst>
              <a:ext uri="{FF2B5EF4-FFF2-40B4-BE49-F238E27FC236}">
                <a16:creationId xmlns:a16="http://schemas.microsoft.com/office/drawing/2014/main" id="{4091D54B-59AB-4A5E-8E9E-0421BD66D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547CE62E-FFFD-4A1F-BA78-C3B89C36FC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3" name="Freeform 5">
              <a:extLst>
                <a:ext uri="{FF2B5EF4-FFF2-40B4-BE49-F238E27FC236}">
                  <a16:creationId xmlns:a16="http://schemas.microsoft.com/office/drawing/2014/main" id="{AE51FD27-6B6A-4D21-BF22-245DA9BD0B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75" name="Rectangle 74">
            <a:extLst>
              <a:ext uri="{FF2B5EF4-FFF2-40B4-BE49-F238E27FC236}">
                <a16:creationId xmlns:a16="http://schemas.microsoft.com/office/drawing/2014/main" id="{B8144315-1C5A-4185-A952-25D98D303D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7" name="Freeform 5">
            <a:extLst>
              <a:ext uri="{FF2B5EF4-FFF2-40B4-BE49-F238E27FC236}">
                <a16:creationId xmlns:a16="http://schemas.microsoft.com/office/drawing/2014/main" id="{11CAC6F2-0806-417B-BF5D-5AEF6195FA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D4723B02-0AAB-4F6E-BA41-8ED99D559D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BE3D0CC1-5BB9-44D7-8E93-1464E60CE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8958" y="-383815"/>
            <a:ext cx="5822949" cy="3281957"/>
          </a:xfrm>
        </p:spPr>
        <p:txBody>
          <a:bodyPr vert="horz" lIns="91440" tIns="45720" rIns="91440" bIns="45720" rtlCol="0" anchor="b">
            <a:normAutofit/>
          </a:bodyPr>
          <a:lstStyle/>
          <a:p>
            <a:br>
              <a:rPr lang="en-US" sz="5400" b="1" i="0" kern="12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</a:br>
            <a:r>
              <a:rPr lang="en-US" sz="5400" b="1" i="0" kern="1200" dirty="0" err="1">
                <a:solidFill>
                  <a:srgbClr val="EBEBEB"/>
                </a:solidFill>
                <a:latin typeface="+mj-lt"/>
                <a:ea typeface="+mj-ea"/>
                <a:cs typeface="+mj-cs"/>
              </a:rPr>
              <a:t>Hvala</a:t>
            </a:r>
            <a:r>
              <a:rPr lang="en-US" sz="5400" b="1" i="0" kern="12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5400" b="1" i="0" kern="1200" dirty="0" err="1">
                <a:solidFill>
                  <a:srgbClr val="EBEBEB"/>
                </a:solidFill>
                <a:latin typeface="+mj-lt"/>
                <a:ea typeface="+mj-ea"/>
                <a:cs typeface="+mj-cs"/>
              </a:rPr>
              <a:t>na</a:t>
            </a:r>
            <a:r>
              <a:rPr lang="en-US" sz="5400" b="1" i="0" kern="12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5400" b="1" i="0" kern="1200" dirty="0" err="1">
                <a:solidFill>
                  <a:srgbClr val="EBEBEB"/>
                </a:solidFill>
                <a:latin typeface="+mj-lt"/>
                <a:ea typeface="+mj-ea"/>
                <a:cs typeface="+mj-cs"/>
              </a:rPr>
              <a:t>pažnji</a:t>
            </a:r>
            <a:r>
              <a:rPr lang="en-US" sz="5400" b="1" i="0" kern="12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!</a:t>
            </a:r>
          </a:p>
        </p:txBody>
      </p:sp>
      <p:pic>
        <p:nvPicPr>
          <p:cNvPr id="2050" name="Picture 2" descr="Slikovni rezultat za hvala na pažnji gif">
            <a:extLst>
              <a:ext uri="{FF2B5EF4-FFF2-40B4-BE49-F238E27FC236}">
                <a16:creationId xmlns:a16="http://schemas.microsoft.com/office/drawing/2014/main" id="{30A33BA0-325A-48D7-80B9-B786158A86CC}"/>
              </a:ext>
            </a:extLst>
          </p:cNvPr>
          <p:cNvPicPr>
            <a:picLocks noGrp="1" noChangeAspect="1" noChangeArrowheads="1" noCrop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4876" y="2174709"/>
            <a:ext cx="6470907" cy="3300596"/>
          </a:xfrm>
          <a:prstGeom prst="roundRect">
            <a:avLst>
              <a:gd name="adj" fmla="val 1858"/>
            </a:avLst>
          </a:prstGeom>
          <a:noFill/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69078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>
            <a:extLst>
              <a:ext uri="{FF2B5EF4-FFF2-40B4-BE49-F238E27FC236}">
                <a16:creationId xmlns:a16="http://schemas.microsoft.com/office/drawing/2014/main" id="{59F09FDC-A951-4527-A5EE-713A2A127A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>
            <a:normAutofit/>
          </a:bodyPr>
          <a:lstStyle/>
          <a:p>
            <a:r>
              <a:rPr lang="hr-HR" sz="3600"/>
              <a:t>Cilj:</a:t>
            </a:r>
          </a:p>
        </p:txBody>
      </p:sp>
      <p:sp>
        <p:nvSpPr>
          <p:cNvPr id="5" name="Rezervirano mjesto sadržaja 4">
            <a:extLst>
              <a:ext uri="{FF2B5EF4-FFF2-40B4-BE49-F238E27FC236}">
                <a16:creationId xmlns:a16="http://schemas.microsoft.com/office/drawing/2014/main" id="{7F10F5E3-FEE7-4927-B790-481B5391E6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4" y="2603500"/>
            <a:ext cx="5211979" cy="3416300"/>
          </a:xfrm>
        </p:spPr>
        <p:txBody>
          <a:bodyPr anchor="ctr">
            <a:normAutofit/>
          </a:bodyPr>
          <a:lstStyle/>
          <a:p>
            <a:r>
              <a:rPr lang="hr-HR" sz="2800" dirty="0"/>
              <a:t>Upoznati načela rada GLOBE programa</a:t>
            </a:r>
          </a:p>
          <a:p>
            <a:r>
              <a:rPr lang="hr-HR" sz="2800" dirty="0"/>
              <a:t>Upoznati aplikacije koje se koriste u radu GLOBE programa </a:t>
            </a:r>
          </a:p>
          <a:p>
            <a:r>
              <a:rPr lang="hr-HR" sz="2800" dirty="0"/>
              <a:t>Koristiti GLOBE </a:t>
            </a:r>
            <a:r>
              <a:rPr lang="hr-HR" sz="2800" dirty="0" err="1"/>
              <a:t>Observer</a:t>
            </a:r>
            <a:r>
              <a:rPr lang="hr-HR" sz="2800" dirty="0"/>
              <a:t> </a:t>
            </a:r>
          </a:p>
        </p:txBody>
      </p:sp>
      <p:pic>
        <p:nvPicPr>
          <p:cNvPr id="6" name="Picture 2" descr="Slikovni rezultat za globe hrvatska">
            <a:extLst>
              <a:ext uri="{FF2B5EF4-FFF2-40B4-BE49-F238E27FC236}">
                <a16:creationId xmlns:a16="http://schemas.microsoft.com/office/drawing/2014/main" id="{F96072B8-D24A-484B-9E8C-3F456A32DC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70" r="7729" b="1"/>
          <a:stretch/>
        </p:blipFill>
        <p:spPr bwMode="auto">
          <a:xfrm>
            <a:off x="6798733" y="2775951"/>
            <a:ext cx="4345024" cy="3067163"/>
          </a:xfrm>
          <a:prstGeom prst="roundRect">
            <a:avLst>
              <a:gd name="adj" fmla="val 1858"/>
            </a:avLst>
          </a:prstGeom>
          <a:noFill/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84572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268F6A3-1189-4754-A384-5806241193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>
            <a:normAutofit/>
          </a:bodyPr>
          <a:lstStyle/>
          <a:p>
            <a:pPr algn="ctr"/>
            <a:r>
              <a:rPr lang="hr-HR" sz="3600" dirty="0"/>
              <a:t>Što znamo o GLOBE programu?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1CED2B94-0778-4803-8D03-77C62FEB38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4" y="2603500"/>
            <a:ext cx="5211979" cy="3416300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hr-HR" sz="2800" b="1" dirty="0"/>
              <a:t>www. menti.com                            </a:t>
            </a:r>
          </a:p>
          <a:p>
            <a:pPr marL="0" indent="0">
              <a:buNone/>
            </a:pPr>
            <a:endParaRPr lang="hr-HR" sz="1800" b="1" dirty="0"/>
          </a:p>
          <a:p>
            <a:pPr marL="0" indent="0">
              <a:buNone/>
            </a:pPr>
            <a:endParaRPr lang="hr-HR" sz="1800" b="1" dirty="0"/>
          </a:p>
          <a:p>
            <a:pPr marL="0" indent="0">
              <a:buNone/>
            </a:pPr>
            <a:r>
              <a:rPr lang="hr-HR" sz="1800" b="1" dirty="0"/>
              <a:t>GLOBE – Global </a:t>
            </a:r>
            <a:r>
              <a:rPr lang="hr-HR" sz="1800" b="1" dirty="0" err="1"/>
              <a:t>Learning</a:t>
            </a:r>
            <a:r>
              <a:rPr lang="hr-HR" sz="1800" b="1" dirty="0"/>
              <a:t> </a:t>
            </a:r>
            <a:r>
              <a:rPr lang="hr-HR" sz="1800" b="1" dirty="0" err="1"/>
              <a:t>and</a:t>
            </a:r>
            <a:r>
              <a:rPr lang="hr-HR" sz="1800" b="1" dirty="0"/>
              <a:t> </a:t>
            </a:r>
            <a:r>
              <a:rPr lang="hr-HR" sz="1800" b="1" dirty="0" err="1"/>
              <a:t>Observations</a:t>
            </a:r>
            <a:r>
              <a:rPr lang="hr-HR" sz="1800" b="1" dirty="0"/>
              <a:t> </a:t>
            </a:r>
            <a:r>
              <a:rPr lang="hr-HR" sz="1800" b="1" dirty="0" err="1"/>
              <a:t>of</a:t>
            </a:r>
            <a:r>
              <a:rPr lang="hr-HR" sz="1800" b="1" dirty="0"/>
              <a:t> Benefit </a:t>
            </a:r>
            <a:r>
              <a:rPr lang="hr-HR" sz="1800" b="1" dirty="0" err="1"/>
              <a:t>the</a:t>
            </a:r>
            <a:r>
              <a:rPr lang="hr-HR" sz="1800" b="1" dirty="0"/>
              <a:t> </a:t>
            </a:r>
            <a:r>
              <a:rPr lang="hr-HR" sz="1800" b="1" dirty="0" err="1"/>
              <a:t>Environment</a:t>
            </a:r>
            <a:r>
              <a:rPr lang="hr-HR" sz="1800" b="1" dirty="0"/>
              <a:t> (Cjelovito učenje i opažanje za dobrobit okoliša)</a:t>
            </a:r>
          </a:p>
        </p:txBody>
      </p:sp>
      <p:pic>
        <p:nvPicPr>
          <p:cNvPr id="1026" name="Picture 2" descr="Slikovni rezultat za globe hrvatska">
            <a:extLst>
              <a:ext uri="{FF2B5EF4-FFF2-40B4-BE49-F238E27FC236}">
                <a16:creationId xmlns:a16="http://schemas.microsoft.com/office/drawing/2014/main" id="{A99CD062-6AFF-4CD8-A581-AAD9C1656D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70" r="7729" b="1"/>
          <a:stretch/>
        </p:blipFill>
        <p:spPr bwMode="auto">
          <a:xfrm>
            <a:off x="6798733" y="2775951"/>
            <a:ext cx="4345024" cy="3067163"/>
          </a:xfrm>
          <a:prstGeom prst="roundRect">
            <a:avLst>
              <a:gd name="adj" fmla="val 1858"/>
            </a:avLst>
          </a:prstGeom>
          <a:noFill/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06011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AA90BCA-5D5E-4F4A-93CD-B1DCAC9535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dirty="0"/>
              <a:t>GLOBE program u OŠ </a:t>
            </a:r>
            <a:r>
              <a:rPr lang="hr-HR" i="1" dirty="0"/>
              <a:t>Josip Pupačić</a:t>
            </a:r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D4E744AE-1CA3-4B0E-91F6-862492EFCC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teksta 6">
            <a:extLst>
              <a:ext uri="{FF2B5EF4-FFF2-40B4-BE49-F238E27FC236}">
                <a16:creationId xmlns:a16="http://schemas.microsoft.com/office/drawing/2014/main" id="{9D13D6B3-047A-4F2A-A5D5-C0ED69AA2C47}"/>
              </a:ext>
            </a:extLst>
          </p:cNvPr>
          <p:cNvSpPr>
            <a:spLocks noGrp="1"/>
          </p:cNvSpPr>
          <p:nvPr>
            <p:ph type="body" sz="half" idx="15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DCA5E980-C982-42C7-91BC-F4BDA64D43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8" name="Rezervirano mjesto teksta 7">
            <a:extLst>
              <a:ext uri="{FF2B5EF4-FFF2-40B4-BE49-F238E27FC236}">
                <a16:creationId xmlns:a16="http://schemas.microsoft.com/office/drawing/2014/main" id="{97004D11-9DBC-45B2-983C-1C036AD8D52E}"/>
              </a:ext>
            </a:extLst>
          </p:cNvPr>
          <p:cNvSpPr>
            <a:spLocks noGrp="1"/>
          </p:cNvSpPr>
          <p:nvPr>
            <p:ph type="body" sz="half" idx="16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6" name="Rezervirano mjesto teksta 5">
            <a:extLst>
              <a:ext uri="{FF2B5EF4-FFF2-40B4-BE49-F238E27FC236}">
                <a16:creationId xmlns:a16="http://schemas.microsoft.com/office/drawing/2014/main" id="{1AC967C7-3019-498C-AFFE-0ABD9B891F2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teksta 8">
            <a:extLst>
              <a:ext uri="{FF2B5EF4-FFF2-40B4-BE49-F238E27FC236}">
                <a16:creationId xmlns:a16="http://schemas.microsoft.com/office/drawing/2014/main" id="{C63C9A19-47CA-4029-AE49-1A138362FEA5}"/>
              </a:ext>
            </a:extLst>
          </p:cNvPr>
          <p:cNvSpPr>
            <a:spLocks noGrp="1"/>
          </p:cNvSpPr>
          <p:nvPr>
            <p:ph type="body" sz="half" idx="17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10" name="Slika 9">
            <a:extLst>
              <a:ext uri="{FF2B5EF4-FFF2-40B4-BE49-F238E27FC236}">
                <a16:creationId xmlns:a16="http://schemas.microsoft.com/office/drawing/2014/main" id="{C5638C6B-24E2-4E85-9363-88C4F4DD8D3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88485" y="2743200"/>
            <a:ext cx="3308446" cy="3242411"/>
          </a:xfrm>
          <a:prstGeom prst="rect">
            <a:avLst/>
          </a:prstGeom>
          <a:ln w="5715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83E8A251-3704-48E0-85C1-D87CE0F1F5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7062" y="2429779"/>
            <a:ext cx="4587875" cy="3597275"/>
          </a:xfrm>
          <a:prstGeom prst="rect">
            <a:avLst/>
          </a:prstGeom>
          <a:noFill/>
          <a:ln w="5715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Slika 11" descr="Slika na kojoj se prikazuje soba&#10;&#10;Opis je automatski generiran">
            <a:extLst>
              <a:ext uri="{FF2B5EF4-FFF2-40B4-BE49-F238E27FC236}">
                <a16:creationId xmlns:a16="http://schemas.microsoft.com/office/drawing/2014/main" id="{E11E60C9-948F-47DC-A625-C1C3061CC2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6353" y="3115598"/>
            <a:ext cx="2054877" cy="2911455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528021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D65D5CA-504C-4CE4-AAE4-F68136726B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819898"/>
          </a:xfrm>
        </p:spPr>
        <p:txBody>
          <a:bodyPr/>
          <a:lstStyle/>
          <a:p>
            <a:pPr algn="ctr"/>
            <a:r>
              <a:rPr lang="hr-HR" dirty="0"/>
              <a:t>GLOBE program u OŠ </a:t>
            </a:r>
            <a:r>
              <a:rPr lang="hr-HR" i="1" dirty="0"/>
              <a:t>Josip Pupačić</a:t>
            </a:r>
            <a:br>
              <a:rPr lang="hr-HR" dirty="0"/>
            </a:br>
            <a:br>
              <a:rPr lang="hr-HR" dirty="0"/>
            </a:br>
            <a:r>
              <a:rPr lang="hr-HR" sz="2400" b="1" dirty="0"/>
              <a:t>Atmosferska mjerenja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455E0647-AAE1-45CC-926E-7ECD24409E9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D420A6E0-6CA9-43F2-8FBA-C6C04F1F8C46}"/>
              </a:ext>
            </a:extLst>
          </p:cNvPr>
          <p:cNvSpPr>
            <a:spLocks noGrp="1"/>
          </p:cNvSpPr>
          <p:nvPr>
            <p:ph type="body" sz="half" idx="15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0F565FFA-CDAB-4D8B-A254-6CB94F044E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teksta 5">
            <a:extLst>
              <a:ext uri="{FF2B5EF4-FFF2-40B4-BE49-F238E27FC236}">
                <a16:creationId xmlns:a16="http://schemas.microsoft.com/office/drawing/2014/main" id="{2323F9D2-09F7-4751-BE82-F10F59468FFF}"/>
              </a:ext>
            </a:extLst>
          </p:cNvPr>
          <p:cNvSpPr>
            <a:spLocks noGrp="1"/>
          </p:cNvSpPr>
          <p:nvPr>
            <p:ph type="body" sz="half" idx="16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7" name="Rezervirano mjesto teksta 6">
            <a:extLst>
              <a:ext uri="{FF2B5EF4-FFF2-40B4-BE49-F238E27FC236}">
                <a16:creationId xmlns:a16="http://schemas.microsoft.com/office/drawing/2014/main" id="{427D2B87-25A5-404F-A5CD-F9F47F692F2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8" name="Rezervirano mjesto teksta 7">
            <a:extLst>
              <a:ext uri="{FF2B5EF4-FFF2-40B4-BE49-F238E27FC236}">
                <a16:creationId xmlns:a16="http://schemas.microsoft.com/office/drawing/2014/main" id="{AF7284A4-D228-4B71-B421-AAD47AB985FA}"/>
              </a:ext>
            </a:extLst>
          </p:cNvPr>
          <p:cNvSpPr>
            <a:spLocks noGrp="1"/>
          </p:cNvSpPr>
          <p:nvPr>
            <p:ph type="body" sz="half" idx="17"/>
          </p:nvPr>
        </p:nvSpPr>
        <p:spPr/>
        <p:txBody>
          <a:bodyPr/>
          <a:lstStyle/>
          <a:p>
            <a:endParaRPr lang="hr-HR" dirty="0"/>
          </a:p>
        </p:txBody>
      </p:sp>
      <p:pic>
        <p:nvPicPr>
          <p:cNvPr id="9" name="Picture 6" descr="D:\Users\Korisnik\Desktop\globe slike ja\20160229_111628.jpg">
            <a:extLst>
              <a:ext uri="{FF2B5EF4-FFF2-40B4-BE49-F238E27FC236}">
                <a16:creationId xmlns:a16="http://schemas.microsoft.com/office/drawing/2014/main" id="{4339CAAC-DEFD-45BC-B000-BC883B0FD8F9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58207" y="2489210"/>
            <a:ext cx="2951162" cy="1728788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Slika 1">
            <a:extLst>
              <a:ext uri="{FF2B5EF4-FFF2-40B4-BE49-F238E27FC236}">
                <a16:creationId xmlns:a16="http://schemas.microsoft.com/office/drawing/2014/main" id="{2CB0E70A-E6BC-4F6B-BF80-B02C8D70E0B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90337" y="2485164"/>
            <a:ext cx="2547620" cy="3399168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3" descr="C:\Users\ms\Desktop\New folder\2015-01-20 12.16.28.jpg">
            <a:extLst>
              <a:ext uri="{FF2B5EF4-FFF2-40B4-BE49-F238E27FC236}">
                <a16:creationId xmlns:a16="http://schemas.microsoft.com/office/drawing/2014/main" id="{160FD55A-FCD2-4217-9149-13F1F8998D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48131" y="4539214"/>
            <a:ext cx="2555522" cy="1916642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Slika 7" descr="http://os-jpupacic-omis.skole.hr/upload/os-jpupacic-omis/images/static3/1609/Image/vantage-vue-davis-weather-radar.jpg">
            <a:extLst>
              <a:ext uri="{FF2B5EF4-FFF2-40B4-BE49-F238E27FC236}">
                <a16:creationId xmlns:a16="http://schemas.microsoft.com/office/drawing/2014/main" id="{F5E16FB6-2724-4292-8C50-94FE3614B6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659730" y="2488164"/>
            <a:ext cx="2935287" cy="2051050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id="{9ABC8E41-11B8-4B2C-AA29-97AD621CEA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31" t="27052" r="13855" b="11488"/>
          <a:stretch>
            <a:fillRect/>
          </a:stretch>
        </p:blipFill>
        <p:spPr bwMode="auto">
          <a:xfrm>
            <a:off x="7659730" y="4772378"/>
            <a:ext cx="3030538" cy="1903412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35815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9AC1512-5907-46CC-BBC8-58A5DF8FC7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dirty="0"/>
              <a:t>GLOBE program u OŠ </a:t>
            </a:r>
            <a:r>
              <a:rPr lang="hr-HR" i="1" dirty="0"/>
              <a:t>Josip Pupačić</a:t>
            </a:r>
            <a:br>
              <a:rPr lang="hr-HR" dirty="0"/>
            </a:br>
            <a:br>
              <a:rPr lang="hr-HR" dirty="0"/>
            </a:br>
            <a:r>
              <a:rPr lang="hr-HR" sz="2400" b="1" dirty="0"/>
              <a:t>Hidrološka mjerenja</a:t>
            </a:r>
            <a:endParaRPr lang="hr-HR" dirty="0"/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B7851F96-1546-4661-8D97-C468704232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AF253826-F7FA-4CAC-85F5-2ADF90D594B8}"/>
              </a:ext>
            </a:extLst>
          </p:cNvPr>
          <p:cNvSpPr>
            <a:spLocks noGrp="1"/>
          </p:cNvSpPr>
          <p:nvPr>
            <p:ph type="body" sz="half" idx="15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D531F0AD-34D7-4D5F-8447-390F33992A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teksta 5">
            <a:extLst>
              <a:ext uri="{FF2B5EF4-FFF2-40B4-BE49-F238E27FC236}">
                <a16:creationId xmlns:a16="http://schemas.microsoft.com/office/drawing/2014/main" id="{EAB8DFFB-0A89-4660-99C1-59E256EF56BE}"/>
              </a:ext>
            </a:extLst>
          </p:cNvPr>
          <p:cNvSpPr>
            <a:spLocks noGrp="1"/>
          </p:cNvSpPr>
          <p:nvPr>
            <p:ph type="body" sz="half" idx="16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7" name="Rezervirano mjesto teksta 6">
            <a:extLst>
              <a:ext uri="{FF2B5EF4-FFF2-40B4-BE49-F238E27FC236}">
                <a16:creationId xmlns:a16="http://schemas.microsoft.com/office/drawing/2014/main" id="{E52A2D94-3777-4B6C-B16A-A3D4183F485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8" name="Rezervirano mjesto teksta 7">
            <a:extLst>
              <a:ext uri="{FF2B5EF4-FFF2-40B4-BE49-F238E27FC236}">
                <a16:creationId xmlns:a16="http://schemas.microsoft.com/office/drawing/2014/main" id="{985CFD73-E6DF-4DB2-9D3D-74276133F7E7}"/>
              </a:ext>
            </a:extLst>
          </p:cNvPr>
          <p:cNvSpPr>
            <a:spLocks noGrp="1"/>
          </p:cNvSpPr>
          <p:nvPr>
            <p:ph type="body" sz="half" idx="17"/>
          </p:nvPr>
        </p:nvSpPr>
        <p:spPr/>
        <p:txBody>
          <a:bodyPr/>
          <a:lstStyle/>
          <a:p>
            <a:endParaRPr lang="hr-HR" dirty="0"/>
          </a:p>
        </p:txBody>
      </p:sp>
      <p:pic>
        <p:nvPicPr>
          <p:cNvPr id="9" name="Picture 2" descr="C:\Users\ms\Desktop\New folder\IMG-20150125-WA0005.jpg">
            <a:extLst>
              <a:ext uri="{FF2B5EF4-FFF2-40B4-BE49-F238E27FC236}">
                <a16:creationId xmlns:a16="http://schemas.microsoft.com/office/drawing/2014/main" id="{316D8F0C-F327-4AAA-AB82-3984718EAA0A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>
          <a:blip r:embed="rId2"/>
          <a:srcRect l="5960" r="5960"/>
          <a:stretch>
            <a:fillRect/>
          </a:stretch>
        </p:blipFill>
        <p:spPr>
          <a:xfrm>
            <a:off x="552604" y="2783440"/>
            <a:ext cx="3751262" cy="3195637"/>
          </a:xfrm>
          <a:ln w="38100" cap="sq">
            <a:solidFill>
              <a:schemeClr val="accent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7808F36D-2B16-41E4-B00F-89511A73700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452816" y="2381956"/>
            <a:ext cx="3206913" cy="4277430"/>
          </a:xfrm>
          <a:ln w="38100" cap="sq">
            <a:solidFill>
              <a:schemeClr val="accent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Content Placeholder 6" descr="D:\Users\Korisnik\Desktop\globe slike ja\20141025_094911.jpg">
            <a:extLst>
              <a:ext uri="{FF2B5EF4-FFF2-40B4-BE49-F238E27FC236}">
                <a16:creationId xmlns:a16="http://schemas.microsoft.com/office/drawing/2014/main" id="{38A85B91-6975-4624-A851-059A798A0C25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7888136" y="2381956"/>
            <a:ext cx="3145536" cy="2138714"/>
          </a:xfrm>
          <a:ln w="38100" cap="sq">
            <a:solidFill>
              <a:schemeClr val="accent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67A3DBD2-937B-48C6-B258-458D3D4E5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435378" y="4520671"/>
            <a:ext cx="2051050" cy="2736850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284869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833F2EE-43F6-46AB-88E7-4A28831181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dirty="0"/>
              <a:t>GLOBE program u OŠ </a:t>
            </a:r>
            <a:r>
              <a:rPr lang="hr-HR" i="1" dirty="0"/>
              <a:t>Josip Pupačić</a:t>
            </a:r>
            <a:br>
              <a:rPr lang="hr-HR" i="1" dirty="0"/>
            </a:br>
            <a:br>
              <a:rPr lang="hr-HR" i="1" dirty="0"/>
            </a:br>
            <a:r>
              <a:rPr lang="hr-HR" sz="2400" b="1" dirty="0"/>
              <a:t>Pedologija</a:t>
            </a:r>
            <a:endParaRPr lang="hr-HR" sz="2400" b="1" i="1" dirty="0"/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6E791EE7-95F0-4E4F-BF0A-4A6157BA0A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0CECBDAE-53E1-4C2B-8ED0-CCE8B51CC636}"/>
              </a:ext>
            </a:extLst>
          </p:cNvPr>
          <p:cNvSpPr>
            <a:spLocks noGrp="1"/>
          </p:cNvSpPr>
          <p:nvPr>
            <p:ph type="body" sz="half" idx="15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7FA816C7-79DB-4126-A06B-2EA1FC50BF3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teksta 5">
            <a:extLst>
              <a:ext uri="{FF2B5EF4-FFF2-40B4-BE49-F238E27FC236}">
                <a16:creationId xmlns:a16="http://schemas.microsoft.com/office/drawing/2014/main" id="{4EDE9588-0D6C-44AA-A96F-A3DF626ED0F6}"/>
              </a:ext>
            </a:extLst>
          </p:cNvPr>
          <p:cNvSpPr>
            <a:spLocks noGrp="1"/>
          </p:cNvSpPr>
          <p:nvPr>
            <p:ph type="body" sz="half" idx="16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teksta 6">
            <a:extLst>
              <a:ext uri="{FF2B5EF4-FFF2-40B4-BE49-F238E27FC236}">
                <a16:creationId xmlns:a16="http://schemas.microsoft.com/office/drawing/2014/main" id="{72C231EF-89B2-4E51-BE1F-576C6D0267E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8" name="Rezervirano mjesto teksta 7">
            <a:extLst>
              <a:ext uri="{FF2B5EF4-FFF2-40B4-BE49-F238E27FC236}">
                <a16:creationId xmlns:a16="http://schemas.microsoft.com/office/drawing/2014/main" id="{9A404FA6-BB3E-4140-A47E-0C8FA0E32376}"/>
              </a:ext>
            </a:extLst>
          </p:cNvPr>
          <p:cNvSpPr>
            <a:spLocks noGrp="1"/>
          </p:cNvSpPr>
          <p:nvPr>
            <p:ph type="body" sz="half" idx="17"/>
          </p:nvPr>
        </p:nvSpPr>
        <p:spPr/>
        <p:txBody>
          <a:bodyPr/>
          <a:lstStyle/>
          <a:p>
            <a:endParaRPr lang="hr-HR" dirty="0"/>
          </a:p>
        </p:txBody>
      </p:sp>
      <p:pic>
        <p:nvPicPr>
          <p:cNvPr id="9" name="Slika 1">
            <a:extLst>
              <a:ext uri="{FF2B5EF4-FFF2-40B4-BE49-F238E27FC236}">
                <a16:creationId xmlns:a16="http://schemas.microsoft.com/office/drawing/2014/main" id="{C4F459B6-2A5F-42D9-846E-9425C26AA92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44727" y="2461682"/>
            <a:ext cx="5110162" cy="3422650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Slika 6">
            <a:extLst>
              <a:ext uri="{FF2B5EF4-FFF2-40B4-BE49-F238E27FC236}">
                <a16:creationId xmlns:a16="http://schemas.microsoft.com/office/drawing/2014/main" id="{013A6253-A7D6-44C5-B5A1-4044896D77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239" b="8766"/>
          <a:stretch>
            <a:fillRect/>
          </a:stretch>
        </p:blipFill>
        <p:spPr bwMode="auto">
          <a:xfrm>
            <a:off x="6237113" y="2503661"/>
            <a:ext cx="2016125" cy="3311525"/>
          </a:xfrm>
          <a:prstGeom prst="rect">
            <a:avLst/>
          </a:prstGeom>
          <a:ln w="28575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Slika 3">
            <a:extLst>
              <a:ext uri="{FF2B5EF4-FFF2-40B4-BE49-F238E27FC236}">
                <a16:creationId xmlns:a16="http://schemas.microsoft.com/office/drawing/2014/main" id="{AD0B4732-A51E-49CD-98B4-0B93A9ED9AE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623653" y="2503661"/>
            <a:ext cx="2282825" cy="3060700"/>
          </a:xfrm>
          <a:prstGeom prst="rect">
            <a:avLst/>
          </a:prstGeom>
          <a:ln w="28575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320108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5271F15-4E99-4C84-A6AA-4F18236A28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dirty="0"/>
              <a:t>GLOBE program u OŠ </a:t>
            </a:r>
            <a:r>
              <a:rPr lang="hr-HR" i="1" dirty="0"/>
              <a:t>Josip Pupačić</a:t>
            </a:r>
            <a:br>
              <a:rPr lang="hr-HR" dirty="0"/>
            </a:br>
            <a:br>
              <a:rPr lang="hr-HR" dirty="0"/>
            </a:br>
            <a:r>
              <a:rPr lang="hr-HR" sz="2400" b="1" dirty="0"/>
              <a:t>Biosfera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4817A40D-21A6-46C0-84C1-E506B5BBDD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8ACC3DEB-A687-49BE-A6F2-63DFE3F6A839}"/>
              </a:ext>
            </a:extLst>
          </p:cNvPr>
          <p:cNvSpPr>
            <a:spLocks noGrp="1"/>
          </p:cNvSpPr>
          <p:nvPr>
            <p:ph type="body" sz="half" idx="15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E1D04F2E-76D1-431F-A43F-79A9F06656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teksta 5">
            <a:extLst>
              <a:ext uri="{FF2B5EF4-FFF2-40B4-BE49-F238E27FC236}">
                <a16:creationId xmlns:a16="http://schemas.microsoft.com/office/drawing/2014/main" id="{CC494F05-6640-4413-88B9-3EF9162B764E}"/>
              </a:ext>
            </a:extLst>
          </p:cNvPr>
          <p:cNvSpPr>
            <a:spLocks noGrp="1"/>
          </p:cNvSpPr>
          <p:nvPr>
            <p:ph type="body" sz="half" idx="16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7" name="Rezervirano mjesto teksta 6">
            <a:extLst>
              <a:ext uri="{FF2B5EF4-FFF2-40B4-BE49-F238E27FC236}">
                <a16:creationId xmlns:a16="http://schemas.microsoft.com/office/drawing/2014/main" id="{99703A1E-B3E3-4B4F-B943-F7402E80362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8" name="Rezervirano mjesto teksta 7">
            <a:extLst>
              <a:ext uri="{FF2B5EF4-FFF2-40B4-BE49-F238E27FC236}">
                <a16:creationId xmlns:a16="http://schemas.microsoft.com/office/drawing/2014/main" id="{90DDECE0-60A2-4524-AE3E-FC0EF859AC49}"/>
              </a:ext>
            </a:extLst>
          </p:cNvPr>
          <p:cNvSpPr>
            <a:spLocks noGrp="1"/>
          </p:cNvSpPr>
          <p:nvPr>
            <p:ph type="body" sz="half" idx="17"/>
          </p:nvPr>
        </p:nvSpPr>
        <p:spPr/>
        <p:txBody>
          <a:bodyPr/>
          <a:lstStyle/>
          <a:p>
            <a:endParaRPr lang="hr-HR" dirty="0"/>
          </a:p>
        </p:txBody>
      </p:sp>
      <p:pic>
        <p:nvPicPr>
          <p:cNvPr id="12" name="Picture 5" descr="C:\Users\Korisnik\AppData\Local\Microsoft\Windows\Temporary Internet Files\Content.Word\2015-11-19 10.03.09.jpg">
            <a:extLst>
              <a:ext uri="{FF2B5EF4-FFF2-40B4-BE49-F238E27FC236}">
                <a16:creationId xmlns:a16="http://schemas.microsoft.com/office/drawing/2014/main" id="{4AA3E40D-F148-40B7-AEB2-42216C050162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29668" y="2461155"/>
            <a:ext cx="3313113" cy="40322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2" descr="C:\Users\ms\Desktop\New folder\IMG-20150116-WA0000.jpg">
            <a:extLst>
              <a:ext uri="{FF2B5EF4-FFF2-40B4-BE49-F238E27FC236}">
                <a16:creationId xmlns:a16="http://schemas.microsoft.com/office/drawing/2014/main" id="{6AFB4558-AAB3-4E3C-BA3B-116979D362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l="5942" r="5942"/>
          <a:stretch>
            <a:fillRect/>
          </a:stretch>
        </p:blipFill>
        <p:spPr bwMode="auto">
          <a:xfrm>
            <a:off x="1310278" y="2117723"/>
            <a:ext cx="2811462" cy="2393950"/>
          </a:xfrm>
          <a:prstGeom prst="rect">
            <a:avLst/>
          </a:prstGeom>
          <a:noFill/>
          <a:ln w="38100" cap="sq">
            <a:solidFill>
              <a:schemeClr val="tx2"/>
            </a:solidFill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Picture 3">
            <a:extLst>
              <a:ext uri="{FF2B5EF4-FFF2-40B4-BE49-F238E27FC236}">
                <a16:creationId xmlns:a16="http://schemas.microsoft.com/office/drawing/2014/main" id="{E7174B09-C4D2-4E22-BC17-CF0007FAB6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048034" y="2117723"/>
            <a:ext cx="2833688" cy="2124075"/>
          </a:xfrm>
          <a:prstGeom prst="rect">
            <a:avLst/>
          </a:prstGeom>
          <a:ln w="28575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46F47D73-9D3F-4EBF-AA45-1A1B58CFFF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048034" y="4477280"/>
            <a:ext cx="2833688" cy="2124075"/>
          </a:xfrm>
          <a:prstGeom prst="rect">
            <a:avLst/>
          </a:prstGeom>
          <a:ln w="28575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062741D1-454B-4741-9E72-29ACC050B6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281702" y="4729617"/>
            <a:ext cx="2868613" cy="2151062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6106358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oba za sastanke za ion">
  <a:themeElements>
    <a:clrScheme name="Soba za sastanke za ion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Soba za sastanke za 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oba za sastanke za 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196</Words>
  <Application>Microsoft Office PowerPoint</Application>
  <PresentationFormat>Široki zaslon</PresentationFormat>
  <Paragraphs>35</Paragraphs>
  <Slides>22</Slides>
  <Notes>0</Notes>
  <HiddenSlides>0</HiddenSlides>
  <MMClips>1</MMClips>
  <ScaleCrop>false</ScaleCrop>
  <HeadingPairs>
    <vt:vector size="6" baseType="variant">
      <vt:variant>
        <vt:lpstr>Korišteni fontovi</vt:lpstr>
      </vt:variant>
      <vt:variant>
        <vt:i4>4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22</vt:i4>
      </vt:variant>
    </vt:vector>
  </HeadingPairs>
  <TitlesOfParts>
    <vt:vector size="27" baseType="lpstr">
      <vt:lpstr>Arial</vt:lpstr>
      <vt:lpstr>Calibri</vt:lpstr>
      <vt:lpstr>Century Gothic</vt:lpstr>
      <vt:lpstr>Wingdings 3</vt:lpstr>
      <vt:lpstr>Soba za sastanke za ion</vt:lpstr>
      <vt:lpstr>KAKO SU APLIKACIJE OLAKŠALE RAD GLOBE GRUPE</vt:lpstr>
      <vt:lpstr>KAKO SU APLIKACIJE OLAKŠALE RAD GLOBE GRUPE</vt:lpstr>
      <vt:lpstr>Cilj:</vt:lpstr>
      <vt:lpstr>Što znamo o GLOBE programu?</vt:lpstr>
      <vt:lpstr>GLOBE program u OŠ Josip Pupačić</vt:lpstr>
      <vt:lpstr>GLOBE program u OŠ Josip Pupačić  Atmosferska mjerenja</vt:lpstr>
      <vt:lpstr>GLOBE program u OŠ Josip Pupačić  Hidrološka mjerenja</vt:lpstr>
      <vt:lpstr>GLOBE program u OŠ Josip Pupačić  Pedologija</vt:lpstr>
      <vt:lpstr>GLOBE program u OŠ Josip Pupačić  Biosfera</vt:lpstr>
      <vt:lpstr>GLOBE program u OŠ Josip Pupačić  Fenološka motrenja 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Projekti na GLOBE državnim smotrama</vt:lpstr>
      <vt:lpstr>     GLOBE Observer https://youtu.be/WXEJjAnbvNQ  </vt:lpstr>
      <vt:lpstr>PowerPoint prezentacija</vt:lpstr>
      <vt:lpstr>PowerPoint prezentacija</vt:lpstr>
      <vt:lpstr>PowerPoint prezentacija</vt:lpstr>
      <vt:lpstr>Science on Your Phone! Be a Citizen Scientist! </vt:lpstr>
      <vt:lpstr> Hvala na pažnji!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KAKO SU APLIKACIJE OLAKŠALE RAD GLOBE GRUPE</dc:title>
  <dc:creator>Tamara Banović</dc:creator>
  <cp:lastModifiedBy>Tamara Banović</cp:lastModifiedBy>
  <cp:revision>7</cp:revision>
  <dcterms:created xsi:type="dcterms:W3CDTF">2019-10-29T07:59:41Z</dcterms:created>
  <dcterms:modified xsi:type="dcterms:W3CDTF">2019-10-30T14:24:12Z</dcterms:modified>
</cp:coreProperties>
</file>