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7" r:id="rId5"/>
    <p:sldId id="276" r:id="rId6"/>
    <p:sldId id="277" r:id="rId7"/>
    <p:sldId id="258" r:id="rId8"/>
    <p:sldId id="259" r:id="rId9"/>
    <p:sldId id="260" r:id="rId10"/>
    <p:sldId id="275" r:id="rId11"/>
    <p:sldId id="270" r:id="rId12"/>
    <p:sldId id="271" r:id="rId13"/>
    <p:sldId id="273" r:id="rId14"/>
    <p:sldId id="262" r:id="rId15"/>
    <p:sldId id="261" r:id="rId16"/>
    <p:sldId id="263" r:id="rId17"/>
    <p:sldId id="264" r:id="rId18"/>
    <p:sldId id="265" r:id="rId19"/>
    <p:sldId id="266" r:id="rId20"/>
    <p:sldId id="267" r:id="rId21"/>
    <p:sldId id="269" r:id="rId22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90" d="100"/>
          <a:sy n="90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0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D997B2B-85CE-4C96-9D90-7172536F70C0}" type="datetime1">
              <a:rPr lang="hr-HR" smtClean="0"/>
              <a:pPr rtl="0"/>
              <a:t>10.10.2019.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0B2E1-9071-4ECE-B123-C707419F5F6E}" type="datetime1">
              <a:rPr lang="hr-HR" noProof="0" smtClean="0"/>
              <a:pPr/>
              <a:t>10.10.2019.</a:t>
            </a:fld>
            <a:endParaRPr lang="hr-HR" noProof="0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r-HR" smtClean="0"/>
              <a:pPr rtl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66025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/>
              <a:t>Kliknite da biste uredili stil podnaslova matrice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7" name="Prostoručni oblik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5" name="Rezervirano mjesto za sliku 14" descr="Prazno rezervirano mjesto za dodavanje slike. Kliknite rezervirano mjesto i odaberite sliku koju želite dodati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17" name="Rezervirano mjesto za tekst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18" name="Prostoručni oblik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9" name="Rezervirano mjesto za sliku 18" descr="Prazno rezervirano mjesto za dodavanje slike. Kliknite rezervirano mjesto i odaberite sliku koju želite dodati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20" name="Rezervirano mjesto za tekst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hr-HR" noProof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i slike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7" name="Prostoručni oblik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5" name="Rezervirano mjesto za sliku 14" descr="Prazno rezervirano mjesto za dodavanje slike. Kliknite rezervirano mjesto i odaberite sliku koju želite dodati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18" name="Prostoručni oblik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9" name="Rezervirano mjesto za sliku 18" descr="Prazno rezervirano mjesto za dodavanje slike. Kliknite rezervirano mjesto i odaberite sliku koju želite dodati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12" name="Prostoručni oblik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3" name="Rezervirano mjesto za sliku 12" descr="Prazno rezervirano mjesto za dodavanje slike. Kliknite rezervirano mjesto i odaberite sliku koju želite dodati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17" name="Rezervirano mjesto za tekst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hr-HR" noProof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t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8" name="Prostoručni oblik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9" name="Rezervirano mjesto za sliku 8" descr="Prazno rezervirano mjesto za dodavanje slike. Kliknite rezervirano mjesto i odaberite sliku koju želite dodati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10" name="Prostoručni oblik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1" name="Rezervirano mjesto za sliku 10" descr="Prazno rezervirano mjesto za dodavanje slike. Kliknite rezervirano mjesto i odaberite sliku koju želite dodati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12" name="Prostoručni oblik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3" name="Rezervirano mjesto za sliku 12" descr="Prazno rezervirano mjesto za dodavanje slike. Kliknite rezervirano mjesto i odaberite sliku koju želite dodati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14" name="Prostoručni oblik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5" name="Rezervirano mjesto za sliku 14" descr="Prazno rezervirano mjesto za dodavanje slike. Kliknite rezervirano mjesto i odaberite sliku koju želite dodati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20" name="Prostoručni oblik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21" name="Rezervirano mjesto za sliku 20" descr="Prazno rezervirano mjesto za dodavanje slike. Kliknite rezervirano mjesto i odaberite sliku koju želite dodati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C4513F-D5C0-4D29-BEEB-9D5C853BBF23}" type="datetime1">
              <a:rPr lang="hr-HR" noProof="0" smtClean="0"/>
              <a:pPr/>
              <a:t>10.10.2019.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9D5C44C-E2F0-4424-8A15-9D90880DB94B}" type="datetime1">
              <a:rPr lang="hr-HR" noProof="0" smtClean="0"/>
              <a:pPr/>
              <a:t>10.10.2019.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C1D200F-9E7F-41F7-BD8F-92F444B7252C}" type="datetime1">
              <a:rPr lang="hr-HR" noProof="0" smtClean="0"/>
              <a:pPr/>
              <a:t>10.10.2019.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DFCB8A-FB4D-4601-ADD6-4DE18AFE4FB0}" type="datetime1">
              <a:rPr lang="hr-HR" noProof="0" smtClean="0"/>
              <a:pPr/>
              <a:t>10.10.2019.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37C8222-2AC3-402C-ACF4-666A58885761}" type="datetime1">
              <a:rPr lang="hr-HR" noProof="0" smtClean="0"/>
              <a:pPr/>
              <a:t>10.10.2019.</a:t>
            </a:fld>
            <a:endParaRPr lang="hr-HR" noProof="0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8319F6-71F7-4B34-8356-4C9547299C0A}" type="datetime1">
              <a:rPr lang="hr-HR" noProof="0" smtClean="0"/>
              <a:pPr/>
              <a:t>10.10.2019.</a:t>
            </a:fld>
            <a:endParaRPr lang="hr-HR" noProof="0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5F3011F-3AB8-4585-85A4-15F67B8D5D29}" type="datetime1">
              <a:rPr lang="hr-HR" noProof="0" smtClean="0"/>
              <a:pPr/>
              <a:t>10.10.2019.</a:t>
            </a:fld>
            <a:endParaRPr lang="hr-HR" noProof="0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7EA7A7-20DC-40C6-9145-84DCF0A7BB02}" type="datetime1">
              <a:rPr lang="hr-HR" noProof="0" smtClean="0"/>
              <a:pPr/>
              <a:t>10.10.2019.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ručni oblik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12" name="Rezervirano mjesto za sliku 11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A1898E-8E3D-4FD3-ACC9-4C7E2066DB04}" type="datetime1">
              <a:rPr lang="hr-HR" noProof="0" smtClean="0"/>
              <a:pPr/>
              <a:t>10.10.2019.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noProof="0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2697A75-0070-4214-BFC4-7831CBBBB62D}" type="datetime1">
              <a:rPr lang="hr-HR" noProof="0" smtClean="0"/>
              <a:pPr/>
              <a:t>10.10.2019.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ed.ted.com/search?utf8=%E2%9C%93&amp;qs=riddles" TargetMode="Externa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facebook.com/pg/RiddleMeThis.KeliNetwork/episodes/" TargetMode="Externa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brilliant.org/courses/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d.ted.com/lessons/can-you-solve-the-prisoner-hat-riddle-alex-gendler" TargetMode="Externa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d.ted.com/lessons/can-you-solve-the-prisoner-hat-riddle-alex-gendler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nneske.no/eng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hyperlink" Target="https://www.chiark.greenend.org.uk/~sgtatham/puzzles/" TargetMode="External"/><Relationship Id="rId10" Type="http://schemas.openxmlformats.org/officeDocument/2006/relationships/image" Target="../media/image16.sv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1344" y="1556792"/>
            <a:ext cx="10514384" cy="933872"/>
          </a:xfrm>
        </p:spPr>
        <p:txBody>
          <a:bodyPr rtlCol="0"/>
          <a:lstStyle/>
          <a:p>
            <a:pPr rtl="0"/>
            <a:r>
              <a:rPr lang="hr-HR" dirty="0" err="1"/>
              <a:t>Mozgalice</a:t>
            </a:r>
            <a:r>
              <a:rPr lang="hr-HR" dirty="0"/>
              <a:t> i zagonetke u nastavi matematike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088761" y="6503452"/>
            <a:ext cx="5896178" cy="933872"/>
          </a:xfrm>
        </p:spPr>
        <p:txBody>
          <a:bodyPr rtlCol="0">
            <a:normAutofit/>
          </a:bodyPr>
          <a:lstStyle/>
          <a:p>
            <a:r>
              <a:rPr lang="hr-HR" sz="2000" dirty="0"/>
              <a:t>Borković Tea i Capan Antonija, OŠ </a:t>
            </a:r>
            <a:r>
              <a:rPr lang="hr-HR" sz="2000" dirty="0" err="1"/>
              <a:t>Grabrik</a:t>
            </a:r>
            <a:r>
              <a:rPr lang="hr-HR" sz="2000" dirty="0"/>
              <a:t>, Karlovac</a:t>
            </a:r>
          </a:p>
        </p:txBody>
      </p:sp>
      <p:sp>
        <p:nvSpPr>
          <p:cNvPr id="5" name="Podnaslov 2">
            <a:extLst>
              <a:ext uri="{FF2B5EF4-FFF2-40B4-BE49-F238E27FC236}">
                <a16:creationId xmlns:a16="http://schemas.microsoft.com/office/drawing/2014/main" id="{D91C06FA-8378-44EE-BFF2-7E3789F962AE}"/>
              </a:ext>
            </a:extLst>
          </p:cNvPr>
          <p:cNvSpPr txBox="1">
            <a:spLocks/>
          </p:cNvSpPr>
          <p:nvPr/>
        </p:nvSpPr>
        <p:spPr>
          <a:xfrm>
            <a:off x="551384" y="2816932"/>
            <a:ext cx="950505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200" dirty="0"/>
              <a:t>ili kako pobjeći od izvanzemaljaca koristeći matematiku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F52A8BB7-154F-49EF-8818-C640DBF2E79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352" y="1628800"/>
            <a:ext cx="4320480" cy="2656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168">
            <a:extLst>
              <a:ext uri="{FF2B5EF4-FFF2-40B4-BE49-F238E27FC236}">
                <a16:creationId xmlns:a16="http://schemas.microsoft.com/office/drawing/2014/main" id="{37B193D3-AED3-47DC-A867-DDCC18F21AE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104853"/>
            <a:ext cx="2016224" cy="163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7170">
            <a:extLst>
              <a:ext uri="{FF2B5EF4-FFF2-40B4-BE49-F238E27FC236}">
                <a16:creationId xmlns:a16="http://schemas.microsoft.com/office/drawing/2014/main" id="{3144EB5B-0E38-413A-BD67-CD7894FE49E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3212976"/>
            <a:ext cx="2232248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Naslov 1">
            <a:extLst>
              <a:ext uri="{FF2B5EF4-FFF2-40B4-BE49-F238E27FC236}">
                <a16:creationId xmlns:a16="http://schemas.microsoft.com/office/drawing/2014/main" id="{301A9BCA-F39B-45BB-ACA4-618C4EDC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5589240"/>
            <a:ext cx="9829800" cy="543594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tx1"/>
                </a:solidFill>
              </a:rPr>
              <a:t>A 3 boje?</a:t>
            </a:r>
          </a:p>
        </p:txBody>
      </p:sp>
    </p:spTree>
    <p:extLst>
      <p:ext uri="{BB962C8B-B14F-4D97-AF65-F5344CB8AC3E}">
        <p14:creationId xmlns:p14="http://schemas.microsoft.com/office/powerpoint/2010/main" val="68954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A16DC6-5C0A-4D69-85AE-546DAB190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543594"/>
          </a:xfrm>
        </p:spPr>
        <p:txBody>
          <a:bodyPr/>
          <a:lstStyle/>
          <a:p>
            <a:r>
              <a:rPr lang="hr-HR" dirty="0" err="1"/>
              <a:t>Mozgalice</a:t>
            </a:r>
            <a:r>
              <a:rPr lang="hr-HR" dirty="0"/>
              <a:t> i zagonetke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ravokutnik 2">
                <a:extLst>
                  <a:ext uri="{FF2B5EF4-FFF2-40B4-BE49-F238E27FC236}">
                    <a16:creationId xmlns:a16="http://schemas.microsoft.com/office/drawing/2014/main" id="{7EAE9E33-9946-4720-8A4D-083F4B6C5111}"/>
                  </a:ext>
                </a:extLst>
              </p:cNvPr>
              <p:cNvSpPr/>
              <p:nvPr/>
            </p:nvSpPr>
            <p:spPr>
              <a:xfrm>
                <a:off x="2999656" y="1340768"/>
                <a:ext cx="6096000" cy="255454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hr-HR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hr-HR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hr-HR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hr-HR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hr-HR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hr-HR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hr-HR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=24</m:t>
                      </m:r>
                    </m:oMath>
                  </m:oMathPara>
                </a14:m>
                <a:endParaRPr lang="hr-HR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hr-HR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hr-HR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hr-HR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hr-HR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hr-HR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hr-HR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hr-HR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hr-HR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hr-HR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hr-HR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hr-HR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−1=</m:t>
                      </m:r>
                      <m:r>
                        <a:rPr lang="hr-HR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hr-HR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Pravokutnik 2">
                <a:extLst>
                  <a:ext uri="{FF2B5EF4-FFF2-40B4-BE49-F238E27FC236}">
                    <a16:creationId xmlns="" xmlns:a16="http://schemas.microsoft.com/office/drawing/2014/main" id="{7EAE9E33-9946-4720-8A4D-083F4B6C51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656" y="1340768"/>
                <a:ext cx="6096000" cy="255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4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A16DC6-5C0A-4D69-85AE-546DAB190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543594"/>
          </a:xfrm>
        </p:spPr>
        <p:txBody>
          <a:bodyPr/>
          <a:lstStyle/>
          <a:p>
            <a:r>
              <a:rPr lang="hr-HR" dirty="0" err="1"/>
              <a:t>Mozgalice</a:t>
            </a:r>
            <a:r>
              <a:rPr lang="hr-HR" dirty="0"/>
              <a:t> i zagonetke</a:t>
            </a:r>
          </a:p>
        </p:txBody>
      </p:sp>
      <p:pic>
        <p:nvPicPr>
          <p:cNvPr id="15" name="Picture 2" descr="Image result for math riddles">
            <a:extLst>
              <a:ext uri="{FF2B5EF4-FFF2-40B4-BE49-F238E27FC236}">
                <a16:creationId xmlns:a16="http://schemas.microsoft.com/office/drawing/2014/main" id="{F1190D4B-17AD-407D-91DD-99725C386C3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9"/>
          <a:stretch/>
        </p:blipFill>
        <p:spPr bwMode="auto">
          <a:xfrm>
            <a:off x="1775520" y="1196752"/>
            <a:ext cx="8244408" cy="3456384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44639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KOLA\07_MATEMATIKA DODATNA\KAmatKA\LastJe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408" y="764704"/>
            <a:ext cx="4032448" cy="5146750"/>
          </a:xfrm>
          <a:prstGeom prst="rect">
            <a:avLst/>
          </a:prstGeom>
          <a:noFill/>
        </p:spPr>
      </p:pic>
      <p:pic>
        <p:nvPicPr>
          <p:cNvPr id="1028" name="Picture 4" descr="https://gallery.mailchimp.com/09ea969affe5fb531e031be37/_compresseds/014e189d-11f1-4e05-9710-cab07c73bb0d.jpg"/>
          <p:cNvPicPr>
            <a:picLocks noChangeAspect="1" noChangeArrowheads="1"/>
          </p:cNvPicPr>
          <p:nvPr/>
        </p:nvPicPr>
        <p:blipFill>
          <a:blip r:embed="rId3"/>
          <a:srcRect t="14331" r="23881" b="3720"/>
          <a:stretch>
            <a:fillRect/>
          </a:stretch>
        </p:blipFill>
        <p:spPr bwMode="auto">
          <a:xfrm>
            <a:off x="5375920" y="753098"/>
            <a:ext cx="4032448" cy="5124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957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hlinkClick r:id="rId2"/>
            <a:extLst>
              <a:ext uri="{FF2B5EF4-FFF2-40B4-BE49-F238E27FC236}">
                <a16:creationId xmlns:a16="http://schemas.microsoft.com/office/drawing/2014/main" id="{69948EAB-0840-4CBD-9689-30B0B51F11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0" t="13232" r="1569" b="6930"/>
          <a:stretch/>
        </p:blipFill>
        <p:spPr>
          <a:xfrm>
            <a:off x="119336" y="764704"/>
            <a:ext cx="980584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7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/>
            <a:extLst>
              <a:ext uri="{FF2B5EF4-FFF2-40B4-BE49-F238E27FC236}">
                <a16:creationId xmlns:a16="http://schemas.microsoft.com/office/drawing/2014/main" id="{087AEC36-020F-48F7-9B46-972B9D5518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20" t="12182" r="16500" b="6929"/>
          <a:stretch/>
        </p:blipFill>
        <p:spPr>
          <a:xfrm>
            <a:off x="119336" y="764704"/>
            <a:ext cx="9525389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6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id="{7C0010A3-D87C-4800-A364-93BA66158853}"/>
              </a:ext>
            </a:extLst>
          </p:cNvPr>
          <p:cNvGrpSpPr/>
          <p:nvPr/>
        </p:nvGrpSpPr>
        <p:grpSpPr>
          <a:xfrm>
            <a:off x="119337" y="836712"/>
            <a:ext cx="9649071" cy="5910417"/>
            <a:chOff x="119337" y="836712"/>
            <a:chExt cx="9649071" cy="5910417"/>
          </a:xfrm>
        </p:grpSpPr>
        <p:pic>
          <p:nvPicPr>
            <p:cNvPr id="7" name="Slika 6">
              <a:hlinkClick r:id="rId2"/>
              <a:extLst>
                <a:ext uri="{FF2B5EF4-FFF2-40B4-BE49-F238E27FC236}">
                  <a16:creationId xmlns:a16="http://schemas.microsoft.com/office/drawing/2014/main" id="{CF057A89-C231-4996-8838-DD7C383DA9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113" t="12182" r="5703" b="4829"/>
            <a:stretch/>
          </p:blipFill>
          <p:spPr>
            <a:xfrm>
              <a:off x="119337" y="836712"/>
              <a:ext cx="9649071" cy="5048189"/>
            </a:xfrm>
            <a:prstGeom prst="rect">
              <a:avLst/>
            </a:prstGeom>
          </p:spPr>
        </p:pic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0A8B5F6D-3B03-46D2-9705-93A5911EAA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7194" t="18485" r="6295" b="38445"/>
            <a:stretch/>
          </p:blipFill>
          <p:spPr>
            <a:xfrm>
              <a:off x="1487488" y="4149080"/>
              <a:ext cx="8208912" cy="2598049"/>
            </a:xfrm>
            <a:prstGeom prst="rect">
              <a:avLst/>
            </a:prstGeom>
          </p:spPr>
        </p:pic>
        <p:pic>
          <p:nvPicPr>
            <p:cNvPr id="9" name="Slika 8">
              <a:extLst>
                <a:ext uri="{FF2B5EF4-FFF2-40B4-BE49-F238E27FC236}">
                  <a16:creationId xmlns:a16="http://schemas.microsoft.com/office/drawing/2014/main" id="{9C321BA2-BEE0-4B5E-815B-9819709831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7194" t="18485" r="72817" b="38445"/>
            <a:stretch/>
          </p:blipFill>
          <p:spPr>
            <a:xfrm>
              <a:off x="119337" y="4149079"/>
              <a:ext cx="1647799" cy="25980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642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hlinkClick r:id="rId2"/>
            <a:extLst>
              <a:ext uri="{FF2B5EF4-FFF2-40B4-BE49-F238E27FC236}">
                <a16:creationId xmlns:a16="http://schemas.microsoft.com/office/drawing/2014/main" id="{B24CC308-7A66-4361-8F25-C9040089B4E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908720"/>
            <a:ext cx="928903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2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2">
            <a:extLst>
              <a:ext uri="{FF2B5EF4-FFF2-40B4-BE49-F238E27FC236}">
                <a16:creationId xmlns:a16="http://schemas.microsoft.com/office/drawing/2014/main" id="{3AFC8569-0056-4738-85E5-56D1DFC06689}"/>
              </a:ext>
            </a:extLst>
          </p:cNvPr>
          <p:cNvSpPr txBox="1">
            <a:spLocks/>
          </p:cNvSpPr>
          <p:nvPr/>
        </p:nvSpPr>
        <p:spPr>
          <a:xfrm>
            <a:off x="838200" y="908720"/>
            <a:ext cx="11450488" cy="41764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hr-HR" sz="2800" dirty="0">
                <a:solidFill>
                  <a:schemeClr val="tx1">
                    <a:lumMod val="50000"/>
                  </a:schemeClr>
                </a:solidFill>
              </a:rPr>
              <a:t>https://</a:t>
            </a:r>
            <a:r>
              <a:rPr lang="hr-HR" sz="2800" dirty="0" err="1">
                <a:solidFill>
                  <a:schemeClr val="tx1">
                    <a:lumMod val="50000"/>
                  </a:schemeClr>
                </a:solidFill>
              </a:rPr>
              <a:t>www.chiark.greenend.org.uk</a:t>
            </a:r>
            <a:r>
              <a:rPr lang="hr-HR" sz="2800" dirty="0">
                <a:solidFill>
                  <a:schemeClr val="tx1">
                    <a:lumMod val="50000"/>
                  </a:schemeClr>
                </a:solidFill>
              </a:rPr>
              <a:t>/~</a:t>
            </a:r>
            <a:r>
              <a:rPr lang="hr-HR" sz="2800" dirty="0" err="1">
                <a:solidFill>
                  <a:schemeClr val="tx1">
                    <a:lumMod val="50000"/>
                  </a:schemeClr>
                </a:solidFill>
              </a:rPr>
              <a:t>sgtatham</a:t>
            </a:r>
            <a:r>
              <a:rPr lang="hr-HR" sz="2800" dirty="0">
                <a:solidFill>
                  <a:schemeClr val="tx1">
                    <a:lumMod val="50000"/>
                  </a:schemeClr>
                </a:solidFill>
              </a:rPr>
              <a:t>/</a:t>
            </a:r>
            <a:r>
              <a:rPr lang="hr-HR" sz="2800" dirty="0" err="1">
                <a:solidFill>
                  <a:schemeClr val="tx1">
                    <a:lumMod val="50000"/>
                  </a:schemeClr>
                </a:solidFill>
              </a:rPr>
              <a:t>puzzles</a:t>
            </a:r>
            <a:r>
              <a:rPr lang="hr-HR" sz="2800" dirty="0">
                <a:solidFill>
                  <a:schemeClr val="tx1">
                    <a:lumMod val="50000"/>
                  </a:schemeClr>
                </a:solidFill>
              </a:rPr>
              <a:t>/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800" dirty="0">
                <a:solidFill>
                  <a:schemeClr val="tx1">
                    <a:lumMod val="50000"/>
                  </a:schemeClr>
                </a:solidFill>
              </a:rPr>
              <a:t>http://</a:t>
            </a:r>
            <a:r>
              <a:rPr lang="hr-HR" sz="2800" dirty="0" err="1">
                <a:solidFill>
                  <a:schemeClr val="tx1">
                    <a:lumMod val="50000"/>
                  </a:schemeClr>
                </a:solidFill>
              </a:rPr>
              <a:t>www.menneske.no</a:t>
            </a:r>
            <a:r>
              <a:rPr lang="hr-HR" sz="2800" dirty="0">
                <a:solidFill>
                  <a:schemeClr val="tx1">
                    <a:lumMod val="50000"/>
                  </a:schemeClr>
                </a:solidFill>
              </a:rPr>
              <a:t>/</a:t>
            </a:r>
            <a:r>
              <a:rPr lang="hr-HR" sz="2800" dirty="0" err="1">
                <a:solidFill>
                  <a:schemeClr val="tx1">
                    <a:lumMod val="50000"/>
                  </a:schemeClr>
                </a:solidFill>
              </a:rPr>
              <a:t>eng</a:t>
            </a:r>
            <a:r>
              <a:rPr lang="hr-HR" sz="2800" dirty="0">
                <a:solidFill>
                  <a:schemeClr val="tx1">
                    <a:lumMod val="50000"/>
                  </a:schemeClr>
                </a:solidFill>
              </a:rPr>
              <a:t>/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800" dirty="0">
                <a:solidFill>
                  <a:schemeClr val="tx1">
                    <a:lumMod val="50000"/>
                  </a:schemeClr>
                </a:solidFill>
              </a:rPr>
              <a:t>https://</a:t>
            </a:r>
            <a:r>
              <a:rPr lang="hr-HR" sz="2800" dirty="0" err="1">
                <a:solidFill>
                  <a:schemeClr val="tx1">
                    <a:lumMod val="50000"/>
                  </a:schemeClr>
                </a:solidFill>
              </a:rPr>
              <a:t>ed.ted.com</a:t>
            </a:r>
            <a:r>
              <a:rPr lang="hr-HR" sz="2800" dirty="0">
                <a:solidFill>
                  <a:schemeClr val="tx1">
                    <a:lumMod val="50000"/>
                  </a:schemeClr>
                </a:solidFill>
              </a:rPr>
              <a:t>/</a:t>
            </a:r>
            <a:r>
              <a:rPr lang="hr-HR" sz="2800" dirty="0" err="1">
                <a:solidFill>
                  <a:schemeClr val="tx1">
                    <a:lumMod val="50000"/>
                  </a:schemeClr>
                </a:solidFill>
              </a:rPr>
              <a:t>search?utf8</a:t>
            </a:r>
            <a:r>
              <a:rPr lang="hr-HR" sz="2800" dirty="0">
                <a:solidFill>
                  <a:schemeClr val="tx1">
                    <a:lumMod val="50000"/>
                  </a:schemeClr>
                </a:solidFill>
              </a:rPr>
              <a:t>=%</a:t>
            </a:r>
            <a:r>
              <a:rPr lang="hr-HR" sz="2800" dirty="0" err="1">
                <a:solidFill>
                  <a:schemeClr val="tx1">
                    <a:lumMod val="50000"/>
                  </a:schemeClr>
                </a:solidFill>
              </a:rPr>
              <a:t>E2%9C%93&amp;qs</a:t>
            </a:r>
            <a:r>
              <a:rPr lang="hr-HR" sz="2800" dirty="0">
                <a:solidFill>
                  <a:schemeClr val="tx1">
                    <a:lumMod val="50000"/>
                  </a:schemeClr>
                </a:solidFill>
              </a:rPr>
              <a:t>=</a:t>
            </a:r>
            <a:r>
              <a:rPr lang="hr-HR" sz="2800" dirty="0" err="1">
                <a:solidFill>
                  <a:schemeClr val="tx1">
                    <a:lumMod val="50000"/>
                  </a:schemeClr>
                </a:solidFill>
              </a:rPr>
              <a:t>riddles</a:t>
            </a:r>
            <a:endParaRPr lang="hr-HR" sz="28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sz="2800" dirty="0">
                <a:solidFill>
                  <a:schemeClr val="tx1">
                    <a:lumMod val="50000"/>
                  </a:schemeClr>
                </a:solidFill>
              </a:rPr>
              <a:t>https://</a:t>
            </a:r>
            <a:r>
              <a:rPr lang="hr-HR" sz="2800" dirty="0" err="1">
                <a:solidFill>
                  <a:schemeClr val="tx1">
                    <a:lumMod val="50000"/>
                  </a:schemeClr>
                </a:solidFill>
              </a:rPr>
              <a:t>www.facebook.com</a:t>
            </a:r>
            <a:r>
              <a:rPr lang="hr-HR" sz="2800" dirty="0">
                <a:solidFill>
                  <a:schemeClr val="tx1">
                    <a:lumMod val="50000"/>
                  </a:schemeClr>
                </a:solidFill>
              </a:rPr>
              <a:t>/</a:t>
            </a:r>
            <a:r>
              <a:rPr lang="hr-HR" sz="2800" dirty="0" err="1">
                <a:solidFill>
                  <a:schemeClr val="tx1">
                    <a:lumMod val="50000"/>
                  </a:schemeClr>
                </a:solidFill>
              </a:rPr>
              <a:t>pg</a:t>
            </a:r>
            <a:r>
              <a:rPr lang="hr-HR" sz="2800" dirty="0">
                <a:solidFill>
                  <a:schemeClr val="tx1">
                    <a:lumMod val="50000"/>
                  </a:schemeClr>
                </a:solidFill>
              </a:rPr>
              <a:t>/</a:t>
            </a:r>
            <a:r>
              <a:rPr lang="hr-HR" sz="2800" dirty="0" err="1">
                <a:solidFill>
                  <a:schemeClr val="tx1">
                    <a:lumMod val="50000"/>
                  </a:schemeClr>
                </a:solidFill>
              </a:rPr>
              <a:t>RiddleMeThis.KeliNetwork</a:t>
            </a:r>
            <a:r>
              <a:rPr lang="hr-HR" sz="2800" dirty="0">
                <a:solidFill>
                  <a:schemeClr val="tx1">
                    <a:lumMod val="50000"/>
                  </a:schemeClr>
                </a:solidFill>
              </a:rPr>
              <a:t>/</a:t>
            </a:r>
            <a:r>
              <a:rPr lang="hr-HR" sz="2800" dirty="0" err="1">
                <a:solidFill>
                  <a:schemeClr val="tx1">
                    <a:lumMod val="50000"/>
                  </a:schemeClr>
                </a:solidFill>
              </a:rPr>
              <a:t>episodes</a:t>
            </a:r>
            <a:r>
              <a:rPr lang="hr-HR" sz="2800" dirty="0">
                <a:solidFill>
                  <a:schemeClr val="tx1">
                    <a:lumMod val="50000"/>
                  </a:schemeClr>
                </a:solidFill>
              </a:rPr>
              <a:t>/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800" dirty="0">
                <a:solidFill>
                  <a:schemeClr val="tx1">
                    <a:lumMod val="50000"/>
                  </a:schemeClr>
                </a:solidFill>
              </a:rPr>
              <a:t>https://</a:t>
            </a:r>
            <a:r>
              <a:rPr lang="hr-HR" sz="2800" dirty="0" err="1">
                <a:solidFill>
                  <a:schemeClr val="tx1">
                    <a:lumMod val="50000"/>
                  </a:schemeClr>
                </a:solidFill>
              </a:rPr>
              <a:t>brilliant.org</a:t>
            </a:r>
            <a:r>
              <a:rPr lang="hr-HR" sz="2800" dirty="0">
                <a:solidFill>
                  <a:schemeClr val="tx1">
                    <a:lumMod val="50000"/>
                  </a:schemeClr>
                </a:solidFill>
              </a:rPr>
              <a:t>/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800" dirty="0">
                <a:solidFill>
                  <a:schemeClr val="tx1">
                    <a:lumMod val="50000"/>
                  </a:schemeClr>
                </a:solidFill>
              </a:rPr>
              <a:t>https://</a:t>
            </a:r>
            <a:r>
              <a:rPr lang="hr-HR" sz="2800" dirty="0" err="1">
                <a:solidFill>
                  <a:schemeClr val="tx1">
                    <a:lumMod val="50000"/>
                  </a:schemeClr>
                </a:solidFill>
              </a:rPr>
              <a:t>krazydad.com</a:t>
            </a:r>
            <a:r>
              <a:rPr lang="hr-HR" sz="2800" dirty="0">
                <a:solidFill>
                  <a:schemeClr val="tx1">
                    <a:lumMod val="50000"/>
                  </a:schemeClr>
                </a:solidFill>
              </a:rPr>
              <a:t>/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800" dirty="0">
                <a:solidFill>
                  <a:schemeClr val="tx1">
                    <a:lumMod val="50000"/>
                  </a:schemeClr>
                </a:solidFill>
              </a:rPr>
              <a:t>http://</a:t>
            </a:r>
            <a:r>
              <a:rPr lang="hr-HR" sz="2800" dirty="0" err="1">
                <a:solidFill>
                  <a:schemeClr val="tx1">
                    <a:lumMod val="50000"/>
                  </a:schemeClr>
                </a:solidFill>
              </a:rPr>
              <a:t>www.puzzles.com</a:t>
            </a:r>
            <a:r>
              <a:rPr lang="hr-HR" sz="2800" dirty="0">
                <a:solidFill>
                  <a:schemeClr val="tx1">
                    <a:lumMod val="50000"/>
                  </a:schemeClr>
                </a:solidFill>
              </a:rPr>
              <a:t>/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sz="2800" dirty="0">
              <a:solidFill>
                <a:schemeClr val="tx1">
                  <a:lumMod val="50000"/>
                </a:schemeClr>
              </a:solidFill>
            </a:endParaRPr>
          </a:p>
          <a:p>
            <a:endParaRPr lang="hr-HR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tx1">
                  <a:lumMod val="50000"/>
                </a:schemeClr>
              </a:solidFill>
            </a:endParaRPr>
          </a:p>
          <a:p>
            <a:endParaRPr lang="hr-HR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id="{7A23E389-5CBD-43DD-8C95-D275F406B4E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54359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Korisni linkovi: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2D110779-390D-4862-9C6D-C578F7AC1C7E}"/>
              </a:ext>
            </a:extLst>
          </p:cNvPr>
          <p:cNvSpPr txBox="1">
            <a:spLocks/>
          </p:cNvSpPr>
          <p:nvPr/>
        </p:nvSpPr>
        <p:spPr>
          <a:xfrm>
            <a:off x="6672064" y="5877272"/>
            <a:ext cx="4320480" cy="54359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253219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09EA53-FE31-45A1-897F-5C899D709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 najranije dobi: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05EA255-EB4F-486F-9EAB-18AA6FCD1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800"/>
            <a:ext cx="3707904" cy="3474720"/>
          </a:xfrm>
        </p:spPr>
        <p:txBody>
          <a:bodyPr/>
          <a:lstStyle/>
          <a:p>
            <a:r>
              <a:rPr lang="hr-HR" dirty="0"/>
              <a:t>Prsti</a:t>
            </a:r>
          </a:p>
          <a:p>
            <a:r>
              <a:rPr lang="hr-HR" dirty="0"/>
              <a:t>Visina</a:t>
            </a:r>
          </a:p>
          <a:p>
            <a:r>
              <a:rPr lang="hr-HR" dirty="0"/>
              <a:t>Redanje po zadanom ključu</a:t>
            </a:r>
          </a:p>
          <a:p>
            <a:r>
              <a:rPr lang="hr-HR" dirty="0"/>
              <a:t>Postavljanje pitalica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68BB889-AE26-4659-AEA1-F699DEB8E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344" y="4437112"/>
            <a:ext cx="662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4167E52-3FD2-47C9-8621-0925D7EC5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31697"/>
          <a:stretch/>
        </p:blipFill>
        <p:spPr>
          <a:xfrm>
            <a:off x="7248129" y="952463"/>
            <a:ext cx="4752528" cy="577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8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AD0C2D-77C3-453E-9EF5-2365DA67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Znatiželja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C942F50-9EF1-4153-A2F8-EEE0DDEC9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0742C-8710-4379-85D3-B3377713E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5800" y="1340768"/>
            <a:ext cx="7477064" cy="5395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Znak množenja 4">
            <a:extLst>
              <a:ext uri="{FF2B5EF4-FFF2-40B4-BE49-F238E27FC236}">
                <a16:creationId xmlns:a16="http://schemas.microsoft.com/office/drawing/2014/main" id="{70A89F3F-F4BB-4F21-9669-5FC78E04162C}"/>
              </a:ext>
            </a:extLst>
          </p:cNvPr>
          <p:cNvSpPr/>
          <p:nvPr/>
        </p:nvSpPr>
        <p:spPr>
          <a:xfrm>
            <a:off x="8034332" y="1340768"/>
            <a:ext cx="3606284" cy="266429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457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hlinkClick r:id="rId2"/>
            <a:extLst>
              <a:ext uri="{FF2B5EF4-FFF2-40B4-BE49-F238E27FC236}">
                <a16:creationId xmlns:a16="http://schemas.microsoft.com/office/drawing/2014/main" id="{25E0013C-191C-43E0-9BB0-23DFA65A0E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692696"/>
            <a:ext cx="864096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8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A16DC6-5C0A-4D69-85AE-546DAB190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543594"/>
          </a:xfrm>
        </p:spPr>
        <p:txBody>
          <a:bodyPr/>
          <a:lstStyle/>
          <a:p>
            <a:r>
              <a:rPr lang="hr-HR" dirty="0" err="1"/>
              <a:t>Mozgalice</a:t>
            </a:r>
            <a:r>
              <a:rPr lang="hr-HR" dirty="0"/>
              <a:t> i zagonetke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2F77870-5D2E-4008-A89F-5FA2CDF6A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0" y="1412776"/>
            <a:ext cx="4389120" cy="41753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hr-HR" sz="2400" dirty="0"/>
              <a:t>zadatak, pitanje, izričaj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hr-HR" sz="2400" dirty="0"/>
              <a:t>razmišljanje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hr-HR" sz="2400" dirty="0"/>
              <a:t>zasnovana na matematičkim pravilima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hr-HR" sz="2400" dirty="0"/>
              <a:t>teorija brojeva ili geometrija</a:t>
            </a:r>
          </a:p>
        </p:txBody>
      </p:sp>
      <p:sp>
        <p:nvSpPr>
          <p:cNvPr id="7" name="Rezervirano mjesto sadržaja 3">
            <a:extLst>
              <a:ext uri="{FF2B5EF4-FFF2-40B4-BE49-F238E27FC236}">
                <a16:creationId xmlns:a16="http://schemas.microsoft.com/office/drawing/2014/main" id="{7276B9D1-C8C5-41BE-BF71-5AC175D46713}"/>
              </a:ext>
            </a:extLst>
          </p:cNvPr>
          <p:cNvSpPr txBox="1">
            <a:spLocks/>
          </p:cNvSpPr>
          <p:nvPr/>
        </p:nvSpPr>
        <p:spPr>
          <a:xfrm>
            <a:off x="6278880" y="1412776"/>
            <a:ext cx="4389120" cy="4175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hr-HR" sz="2400" dirty="0"/>
              <a:t>društvene vještine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hr-HR" sz="2400" dirty="0"/>
              <a:t>memorija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hr-HR" sz="2400" dirty="0"/>
              <a:t>rječnik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kreativnost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logika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razumijevanje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rješavanje problema</a:t>
            </a:r>
          </a:p>
        </p:txBody>
      </p:sp>
    </p:spTree>
    <p:extLst>
      <p:ext uri="{BB962C8B-B14F-4D97-AF65-F5344CB8AC3E}">
        <p14:creationId xmlns:p14="http://schemas.microsoft.com/office/powerpoint/2010/main" val="284895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A16DC6-5C0A-4D69-85AE-546DAB190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543594"/>
          </a:xfrm>
        </p:spPr>
        <p:txBody>
          <a:bodyPr/>
          <a:lstStyle/>
          <a:p>
            <a:r>
              <a:rPr lang="hr-HR" dirty="0" err="1"/>
              <a:t>Mozgalice</a:t>
            </a:r>
            <a:r>
              <a:rPr lang="hr-HR" dirty="0"/>
              <a:t> i zagonetke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5EAB426F-A9A9-4117-AD39-AB66988A210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8" t="36592" r="41155" b="30220"/>
          <a:stretch/>
        </p:blipFill>
        <p:spPr bwMode="auto">
          <a:xfrm>
            <a:off x="1645002" y="1353166"/>
            <a:ext cx="2592288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8AC0B2F-D53E-4A91-81E3-7AC7EBD3ECB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6" t="33188" r="38604" b="22561"/>
          <a:stretch/>
        </p:blipFill>
        <p:spPr bwMode="auto">
          <a:xfrm>
            <a:off x="5001784" y="1353166"/>
            <a:ext cx="2434774" cy="24352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7D528BAA-7F29-4650-8A66-66DC6CF2A6D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" t="38902" r="76340" b="25015"/>
          <a:stretch/>
        </p:blipFill>
        <p:spPr bwMode="auto">
          <a:xfrm>
            <a:off x="7976414" y="1340768"/>
            <a:ext cx="2584082" cy="24476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zervirano mjesto sadržaja 3">
            <a:extLst>
              <a:ext uri="{FF2B5EF4-FFF2-40B4-BE49-F238E27FC236}">
                <a16:creationId xmlns:a16="http://schemas.microsoft.com/office/drawing/2014/main" id="{3B1E1268-DD34-48CD-B616-097CD3FD5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0" y="3873447"/>
            <a:ext cx="2915816" cy="85169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hr-HR" dirty="0"/>
              <a:t>Pravokutnici (</a:t>
            </a:r>
            <a:r>
              <a:rPr lang="hr-HR" dirty="0" err="1"/>
              <a:t>Rectangles</a:t>
            </a:r>
            <a:r>
              <a:rPr lang="hr-HR" dirty="0"/>
              <a:t>)</a:t>
            </a:r>
            <a:endParaRPr lang="hr-HR" sz="2400" dirty="0"/>
          </a:p>
        </p:txBody>
      </p:sp>
      <p:sp>
        <p:nvSpPr>
          <p:cNvPr id="12" name="Rezervirano mjesto sadržaja 3">
            <a:extLst>
              <a:ext uri="{FF2B5EF4-FFF2-40B4-BE49-F238E27FC236}">
                <a16:creationId xmlns:a16="http://schemas.microsoft.com/office/drawing/2014/main" id="{CECA0E4E-BE38-4331-B4CB-D944C38DCA12}"/>
              </a:ext>
            </a:extLst>
          </p:cNvPr>
          <p:cNvSpPr txBox="1">
            <a:spLocks/>
          </p:cNvSpPr>
          <p:nvPr/>
        </p:nvSpPr>
        <p:spPr>
          <a:xfrm>
            <a:off x="4520742" y="3873447"/>
            <a:ext cx="2915816" cy="851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r-HR" dirty="0"/>
              <a:t>Mostovi                 (</a:t>
            </a:r>
            <a:r>
              <a:rPr lang="hr-HR" dirty="0" err="1"/>
              <a:t>Hashi</a:t>
            </a:r>
            <a:r>
              <a:rPr lang="hr-HR" dirty="0"/>
              <a:t>, Bridges)</a:t>
            </a:r>
            <a:endParaRPr lang="hr-HR" sz="2400" dirty="0"/>
          </a:p>
        </p:txBody>
      </p:sp>
      <p:sp>
        <p:nvSpPr>
          <p:cNvPr id="13" name="Rezervirano mjesto sadržaja 3">
            <a:extLst>
              <a:ext uri="{FF2B5EF4-FFF2-40B4-BE49-F238E27FC236}">
                <a16:creationId xmlns:a16="http://schemas.microsoft.com/office/drawing/2014/main" id="{E23B602A-9779-4875-8A2F-721858AEB8BF}"/>
              </a:ext>
            </a:extLst>
          </p:cNvPr>
          <p:cNvSpPr txBox="1">
            <a:spLocks/>
          </p:cNvSpPr>
          <p:nvPr/>
        </p:nvSpPr>
        <p:spPr>
          <a:xfrm>
            <a:off x="7760212" y="3860692"/>
            <a:ext cx="2915816" cy="851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r-HR" dirty="0"/>
              <a:t>Šetnja                (</a:t>
            </a:r>
            <a:r>
              <a:rPr lang="hr-HR" dirty="0" err="1"/>
              <a:t>Numberlink</a:t>
            </a:r>
            <a:r>
              <a:rPr lang="hr-HR" dirty="0"/>
              <a:t>)</a:t>
            </a:r>
            <a:endParaRPr lang="hr-HR" sz="2400" dirty="0"/>
          </a:p>
        </p:txBody>
      </p:sp>
      <p:pic>
        <p:nvPicPr>
          <p:cNvPr id="14" name="Grafika 13" descr="Veza">
            <a:hlinkClick r:id="rId5"/>
            <a:extLst>
              <a:ext uri="{FF2B5EF4-FFF2-40B4-BE49-F238E27FC236}">
                <a16:creationId xmlns:a16="http://schemas.microsoft.com/office/drawing/2014/main" id="{4733FC35-B360-4F53-9D1F-47448FB7DF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79576" y="5373216"/>
            <a:ext cx="914400" cy="914400"/>
          </a:xfrm>
          <a:prstGeom prst="rect">
            <a:avLst/>
          </a:prstGeom>
        </p:spPr>
      </p:pic>
      <p:pic>
        <p:nvPicPr>
          <p:cNvPr id="16" name="Grafika 15" descr="Glava sa zupčanicima">
            <a:hlinkClick r:id="rId8"/>
            <a:extLst>
              <a:ext uri="{FF2B5EF4-FFF2-40B4-BE49-F238E27FC236}">
                <a16:creationId xmlns:a16="http://schemas.microsoft.com/office/drawing/2014/main" id="{4D93A86F-68CF-49F6-B433-123358B675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34344" y="53761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3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1C48BC2-ED84-4354-A17C-E6333DA854C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7246" y="404664"/>
            <a:ext cx="25842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85AF7726-4E60-4A6E-87E9-862636830E2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153" y="3407311"/>
            <a:ext cx="2250250" cy="221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99909DD-B889-4874-A298-E36F11E22DC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7808" y="3391308"/>
            <a:ext cx="2263109" cy="222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C5710A1-14F3-4DBD-9687-2C7DE4236E3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3452371"/>
            <a:ext cx="2160240" cy="210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slov 1">
            <a:extLst>
              <a:ext uri="{FF2B5EF4-FFF2-40B4-BE49-F238E27FC236}">
                <a16:creationId xmlns:a16="http://schemas.microsoft.com/office/drawing/2014/main" id="{14E5CDC2-BF9C-40B0-8205-4F0B00E6983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5435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Zmija</a:t>
            </a:r>
          </a:p>
        </p:txBody>
      </p:sp>
    </p:spTree>
    <p:extLst>
      <p:ext uri="{BB962C8B-B14F-4D97-AF65-F5344CB8AC3E}">
        <p14:creationId xmlns:p14="http://schemas.microsoft.com/office/powerpoint/2010/main" val="322380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/>
          <a:srcRect l="21596" t="26012" r="33931" b="14062"/>
          <a:stretch>
            <a:fillRect/>
          </a:stretch>
        </p:blipFill>
        <p:spPr bwMode="auto">
          <a:xfrm>
            <a:off x="2063552" y="980728"/>
            <a:ext cx="707236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5DC0D146-E6A7-4916-AB2B-D9A0915AFFBC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5435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Oboji šalice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543594"/>
          </a:xfrm>
        </p:spPr>
        <p:txBody>
          <a:bodyPr/>
          <a:lstStyle/>
          <a:p>
            <a:r>
              <a:rPr lang="hr-HR" dirty="0"/>
              <a:t>Problem 4 boje</a:t>
            </a:r>
          </a:p>
        </p:txBody>
      </p:sp>
      <p:pic>
        <p:nvPicPr>
          <p:cNvPr id="1026" name="Picture 2" descr="Povezana slika">
            <a:extLst>
              <a:ext uri="{FF2B5EF4-FFF2-40B4-BE49-F238E27FC236}">
                <a16:creationId xmlns:a16="http://schemas.microsoft.com/office/drawing/2014/main" id="{38A0625F-7F50-4A45-97A9-616A72F2A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436" y="1052736"/>
            <a:ext cx="762132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jeca 16 x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227_TF03896101" id="{2F162434-E3AF-4908-BB74-B01857A4B26A}" vid="{95CCBC2F-A663-4AD9-AE79-BA46C80AE029}"/>
    </a:ext>
  </a:extLst>
</a:theme>
</file>

<file path=ppt/theme/theme2.xml><?xml version="1.0" encoding="utf-8"?>
<a:theme xmlns:a="http://schemas.openxmlformats.org/drawingml/2006/main" name="Tema sustava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  <ds:schemaRef ds:uri="a4f35948-e619-41b3-aa29-22878b09cfd2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40262f94-9f35-4ac3-9a90-690165a166b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o obrazovanju s djecom na školskom dvorištu (široki zaslon)</Template>
  <TotalTime>393</TotalTime>
  <Words>203</Words>
  <Application>Microsoft Office PowerPoint</Application>
  <PresentationFormat>Široki zaslon</PresentationFormat>
  <Paragraphs>46</Paragraphs>
  <Slides>18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Times New Roman</vt:lpstr>
      <vt:lpstr>Wingdings</vt:lpstr>
      <vt:lpstr>Djeca 16 x 9</vt:lpstr>
      <vt:lpstr>Mozgalice i zagonetke u nastavi matematike</vt:lpstr>
      <vt:lpstr>Od najranije dobi: </vt:lpstr>
      <vt:lpstr>Znatiželja </vt:lpstr>
      <vt:lpstr>PowerPoint prezentacija</vt:lpstr>
      <vt:lpstr>Mozgalice i zagonetke</vt:lpstr>
      <vt:lpstr>Mozgalice i zagonetke</vt:lpstr>
      <vt:lpstr>PowerPoint prezentacija</vt:lpstr>
      <vt:lpstr>PowerPoint prezentacija</vt:lpstr>
      <vt:lpstr>Problem 4 boje</vt:lpstr>
      <vt:lpstr>A 3 boje?</vt:lpstr>
      <vt:lpstr>Mozgalice i zagonetke</vt:lpstr>
      <vt:lpstr>Mozgalice i zagonetke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Mozgalice i zagonetke u nastavi matematike</dc:title>
  <dc:creator>Kristian</dc:creator>
  <cp:lastModifiedBy>Tea Borković</cp:lastModifiedBy>
  <cp:revision>12</cp:revision>
  <dcterms:created xsi:type="dcterms:W3CDTF">2018-06-25T17:46:24Z</dcterms:created>
  <dcterms:modified xsi:type="dcterms:W3CDTF">2019-10-10T08:43:13Z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