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charts/chart1.xml" ContentType="application/vnd.openxmlformats-officedocument.drawingml.chart+xml"/>
  <Override PartName="/ppt/tags/tag18.xml" ContentType="application/vnd.openxmlformats-officedocument.presentationml.tags+xml"/>
  <Override PartName="/ppt/charts/chart2.xml" ContentType="application/vnd.openxmlformats-officedocument.drawingml.chart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charts/chart3.xml" ContentType="application/vnd.openxmlformats-officedocument.drawingml.chart+xml"/>
  <Override PartName="/ppt/tags/tag21.xml" ContentType="application/vnd.openxmlformats-officedocument.presentationml.tags+xml"/>
  <Override PartName="/ppt/charts/chart4.xml" ContentType="application/vnd.openxmlformats-officedocument.drawingml.chart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charts/chart5.xml" ContentType="application/vnd.openxmlformats-officedocument.drawingml.chart+xml"/>
  <Override PartName="/ppt/tags/tag24.xml" ContentType="application/vnd.openxmlformats-officedocument.presentationml.tags+xml"/>
  <Override PartName="/ppt/charts/chart6.xml" ContentType="application/vnd.openxmlformats-officedocument.drawingml.chart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4"/>
  </p:notesMasterIdLst>
  <p:sldIdLst>
    <p:sldId id="285" r:id="rId2"/>
    <p:sldId id="258" r:id="rId3"/>
    <p:sldId id="298" r:id="rId4"/>
    <p:sldId id="300" r:id="rId5"/>
    <p:sldId id="297" r:id="rId6"/>
    <p:sldId id="299" r:id="rId7"/>
    <p:sldId id="273" r:id="rId8"/>
    <p:sldId id="301" r:id="rId9"/>
    <p:sldId id="302" r:id="rId10"/>
    <p:sldId id="303" r:id="rId11"/>
    <p:sldId id="304" r:id="rId12"/>
    <p:sldId id="305" r:id="rId13"/>
    <p:sldId id="309" r:id="rId14"/>
    <p:sldId id="307" r:id="rId15"/>
    <p:sldId id="308" r:id="rId16"/>
    <p:sldId id="306" r:id="rId17"/>
    <p:sldId id="310" r:id="rId18"/>
    <p:sldId id="313" r:id="rId19"/>
    <p:sldId id="312" r:id="rId20"/>
    <p:sldId id="314" r:id="rId21"/>
    <p:sldId id="315" r:id="rId22"/>
    <p:sldId id="276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4040"/>
    <a:srgbClr val="424DAB"/>
    <a:srgbClr val="FEA000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3" autoAdjust="0"/>
    <p:restoredTop sz="93907" autoAdjust="0"/>
  </p:normalViewPr>
  <p:slideViewPr>
    <p:cSldViewPr snapToGrid="0">
      <p:cViewPr varScale="1">
        <p:scale>
          <a:sx n="64" d="100"/>
          <a:sy n="64" d="100"/>
        </p:scale>
        <p:origin x="102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Google%20disk\Projekti\Da%20l'%20nam%20&#353;tima%20mikroklima\41\svipodaci41.xlsm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Google%20disk\Projekti\Da%20l'%20nam%20&#353;tima%20mikroklima\obrada%20rezultat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Google%20disk\Projekti\Da%20l'%20nam%20&#353;tima%20mikroklima\obrada%20rezultat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Google%20disk\Projekti\Da%20l'%20nam%20&#353;tima%20mikroklima\obrada%20rezultata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Google%20disk\Projekti\Da%20l'%20nam%20&#353;tima%20mikroklima\obrada%20rezult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Prosječna,</a:t>
            </a:r>
            <a:r>
              <a:rPr lang="hr-HR" baseline="0"/>
              <a:t> minimalna i maksimalna temperatura </a:t>
            </a:r>
            <a:endParaRPr lang="hr-HR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temperatura!$B$1</c:f>
              <c:strCache>
                <c:ptCount val="1"/>
                <c:pt idx="0">
                  <c:v>prosječna 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temperatura!$A$2:$A$11</c:f>
              <c:strCache>
                <c:ptCount val="10"/>
                <c:pt idx="0">
                  <c:v>mat37</c:v>
                </c:pt>
                <c:pt idx="1">
                  <c:v>mat48</c:v>
                </c:pt>
                <c:pt idx="2">
                  <c:v>hrv10</c:v>
                </c:pt>
                <c:pt idx="3">
                  <c:v>hrv13</c:v>
                </c:pt>
                <c:pt idx="4">
                  <c:v>str72</c:v>
                </c:pt>
                <c:pt idx="5">
                  <c:v>str76</c:v>
                </c:pt>
                <c:pt idx="6">
                  <c:v>dru41</c:v>
                </c:pt>
                <c:pt idx="7">
                  <c:v>dru44</c:v>
                </c:pt>
                <c:pt idx="8">
                  <c:v>inf80</c:v>
                </c:pt>
                <c:pt idx="9">
                  <c:v>inf82</c:v>
                </c:pt>
              </c:strCache>
            </c:strRef>
          </c:cat>
          <c:val>
            <c:numRef>
              <c:f>temperatura!$B$2:$B$11</c:f>
              <c:numCache>
                <c:formatCode>0.00</c:formatCode>
                <c:ptCount val="10"/>
                <c:pt idx="0">
                  <c:v>21.14</c:v>
                </c:pt>
                <c:pt idx="1">
                  <c:v>22.1</c:v>
                </c:pt>
                <c:pt idx="2">
                  <c:v>21.23</c:v>
                </c:pt>
                <c:pt idx="3">
                  <c:v>20.38</c:v>
                </c:pt>
                <c:pt idx="4">
                  <c:v>23.4</c:v>
                </c:pt>
                <c:pt idx="5">
                  <c:v>22.99</c:v>
                </c:pt>
                <c:pt idx="6">
                  <c:v>21.41</c:v>
                </c:pt>
                <c:pt idx="7">
                  <c:v>20.62</c:v>
                </c:pt>
                <c:pt idx="8">
                  <c:v>21.78</c:v>
                </c:pt>
                <c:pt idx="9">
                  <c:v>19.96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D0-4ACD-8A90-E067F9DCE79F}"/>
            </c:ext>
          </c:extLst>
        </c:ser>
        <c:ser>
          <c:idx val="1"/>
          <c:order val="1"/>
          <c:tx>
            <c:strRef>
              <c:f>temperatura!$C$1</c:f>
              <c:strCache>
                <c:ptCount val="1"/>
                <c:pt idx="0">
                  <c:v>minimalna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temperatura!$A$2:$A$11</c:f>
              <c:strCache>
                <c:ptCount val="10"/>
                <c:pt idx="0">
                  <c:v>mat37</c:v>
                </c:pt>
                <c:pt idx="1">
                  <c:v>mat48</c:v>
                </c:pt>
                <c:pt idx="2">
                  <c:v>hrv10</c:v>
                </c:pt>
                <c:pt idx="3">
                  <c:v>hrv13</c:v>
                </c:pt>
                <c:pt idx="4">
                  <c:v>str72</c:v>
                </c:pt>
                <c:pt idx="5">
                  <c:v>str76</c:v>
                </c:pt>
                <c:pt idx="6">
                  <c:v>dru41</c:v>
                </c:pt>
                <c:pt idx="7">
                  <c:v>dru44</c:v>
                </c:pt>
                <c:pt idx="8">
                  <c:v>inf80</c:v>
                </c:pt>
                <c:pt idx="9">
                  <c:v>inf82</c:v>
                </c:pt>
              </c:strCache>
            </c:strRef>
          </c:cat>
          <c:val>
            <c:numRef>
              <c:f>temperatura!$C$2:$C$11</c:f>
              <c:numCache>
                <c:formatCode>0.00</c:formatCode>
                <c:ptCount val="10"/>
                <c:pt idx="0">
                  <c:v>17.899999999999999</c:v>
                </c:pt>
                <c:pt idx="1">
                  <c:v>18.3</c:v>
                </c:pt>
                <c:pt idx="2">
                  <c:v>8.6</c:v>
                </c:pt>
                <c:pt idx="3">
                  <c:v>10.8</c:v>
                </c:pt>
                <c:pt idx="4">
                  <c:v>21.1</c:v>
                </c:pt>
                <c:pt idx="5">
                  <c:v>19.8</c:v>
                </c:pt>
                <c:pt idx="6">
                  <c:v>19.2</c:v>
                </c:pt>
                <c:pt idx="7">
                  <c:v>18.600000000000001</c:v>
                </c:pt>
                <c:pt idx="8">
                  <c:v>18.8</c:v>
                </c:pt>
                <c:pt idx="9">
                  <c:v>17.5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D0-4ACD-8A90-E067F9DCE79F}"/>
            </c:ext>
          </c:extLst>
        </c:ser>
        <c:ser>
          <c:idx val="2"/>
          <c:order val="2"/>
          <c:tx>
            <c:strRef>
              <c:f>temperatura!$D$1</c:f>
              <c:strCache>
                <c:ptCount val="1"/>
                <c:pt idx="0">
                  <c:v>maksimalna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temperatura!$A$2:$A$11</c:f>
              <c:strCache>
                <c:ptCount val="10"/>
                <c:pt idx="0">
                  <c:v>mat37</c:v>
                </c:pt>
                <c:pt idx="1">
                  <c:v>mat48</c:v>
                </c:pt>
                <c:pt idx="2">
                  <c:v>hrv10</c:v>
                </c:pt>
                <c:pt idx="3">
                  <c:v>hrv13</c:v>
                </c:pt>
                <c:pt idx="4">
                  <c:v>str72</c:v>
                </c:pt>
                <c:pt idx="5">
                  <c:v>str76</c:v>
                </c:pt>
                <c:pt idx="6">
                  <c:v>dru41</c:v>
                </c:pt>
                <c:pt idx="7">
                  <c:v>dru44</c:v>
                </c:pt>
                <c:pt idx="8">
                  <c:v>inf80</c:v>
                </c:pt>
                <c:pt idx="9">
                  <c:v>inf82</c:v>
                </c:pt>
              </c:strCache>
            </c:strRef>
          </c:cat>
          <c:val>
            <c:numRef>
              <c:f>temperatura!$D$2:$D$11</c:f>
              <c:numCache>
                <c:formatCode>0.00</c:formatCode>
                <c:ptCount val="10"/>
                <c:pt idx="0">
                  <c:v>26</c:v>
                </c:pt>
                <c:pt idx="1">
                  <c:v>28.5</c:v>
                </c:pt>
                <c:pt idx="2">
                  <c:v>27.3</c:v>
                </c:pt>
                <c:pt idx="3">
                  <c:v>27.2</c:v>
                </c:pt>
                <c:pt idx="4">
                  <c:v>27</c:v>
                </c:pt>
                <c:pt idx="5">
                  <c:v>27</c:v>
                </c:pt>
                <c:pt idx="6">
                  <c:v>25.2</c:v>
                </c:pt>
                <c:pt idx="7">
                  <c:v>25.5</c:v>
                </c:pt>
                <c:pt idx="8">
                  <c:v>29</c:v>
                </c:pt>
                <c:pt idx="9">
                  <c:v>23.1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D0-4ACD-8A90-E067F9DCE7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6162816"/>
        <c:axId val="135615552"/>
      </c:barChart>
      <c:lineChart>
        <c:grouping val="standard"/>
        <c:varyColors val="0"/>
        <c:ser>
          <c:idx val="3"/>
          <c:order val="3"/>
          <c:tx>
            <c:strRef>
              <c:f>temperatura!$E$1</c:f>
              <c:strCache>
                <c:ptCount val="1"/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temperatura!$A$2:$A$11</c:f>
              <c:strCache>
                <c:ptCount val="10"/>
                <c:pt idx="0">
                  <c:v>mat37</c:v>
                </c:pt>
                <c:pt idx="1">
                  <c:v>mat48</c:v>
                </c:pt>
                <c:pt idx="2">
                  <c:v>hrv10</c:v>
                </c:pt>
                <c:pt idx="3">
                  <c:v>hrv13</c:v>
                </c:pt>
                <c:pt idx="4">
                  <c:v>str72</c:v>
                </c:pt>
                <c:pt idx="5">
                  <c:v>str76</c:v>
                </c:pt>
                <c:pt idx="6">
                  <c:v>dru41</c:v>
                </c:pt>
                <c:pt idx="7">
                  <c:v>dru44</c:v>
                </c:pt>
                <c:pt idx="8">
                  <c:v>inf80</c:v>
                </c:pt>
                <c:pt idx="9">
                  <c:v>inf82</c:v>
                </c:pt>
              </c:strCache>
            </c:strRef>
          </c:cat>
          <c:val>
            <c:numRef>
              <c:f>temperatura!$E$2:$E$11</c:f>
              <c:numCache>
                <c:formatCode>0.00</c:formatCode>
                <c:ptCount val="10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  <c:pt idx="5">
                  <c:v>20</c:v>
                </c:pt>
                <c:pt idx="6">
                  <c:v>20</c:v>
                </c:pt>
                <c:pt idx="7">
                  <c:v>20</c:v>
                </c:pt>
                <c:pt idx="8">
                  <c:v>20</c:v>
                </c:pt>
                <c:pt idx="9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CD0-4ACD-8A90-E067F9DCE79F}"/>
            </c:ext>
          </c:extLst>
        </c:ser>
        <c:ser>
          <c:idx val="4"/>
          <c:order val="4"/>
          <c:tx>
            <c:strRef>
              <c:f>temperatura!$F$1</c:f>
              <c:strCache>
                <c:ptCount val="1"/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temperatura!$A$2:$A$11</c:f>
              <c:strCache>
                <c:ptCount val="10"/>
                <c:pt idx="0">
                  <c:v>mat37</c:v>
                </c:pt>
                <c:pt idx="1">
                  <c:v>mat48</c:v>
                </c:pt>
                <c:pt idx="2">
                  <c:v>hrv10</c:v>
                </c:pt>
                <c:pt idx="3">
                  <c:v>hrv13</c:v>
                </c:pt>
                <c:pt idx="4">
                  <c:v>str72</c:v>
                </c:pt>
                <c:pt idx="5">
                  <c:v>str76</c:v>
                </c:pt>
                <c:pt idx="6">
                  <c:v>dru41</c:v>
                </c:pt>
                <c:pt idx="7">
                  <c:v>dru44</c:v>
                </c:pt>
                <c:pt idx="8">
                  <c:v>inf80</c:v>
                </c:pt>
                <c:pt idx="9">
                  <c:v>inf82</c:v>
                </c:pt>
              </c:strCache>
            </c:strRef>
          </c:cat>
          <c:val>
            <c:numRef>
              <c:f>temperatura!$F$2:$F$11</c:f>
              <c:numCache>
                <c:formatCode>0.00</c:formatCode>
                <c:ptCount val="10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  <c:pt idx="4">
                  <c:v>25</c:v>
                </c:pt>
                <c:pt idx="5">
                  <c:v>25</c:v>
                </c:pt>
                <c:pt idx="6">
                  <c:v>25</c:v>
                </c:pt>
                <c:pt idx="7">
                  <c:v>25</c:v>
                </c:pt>
                <c:pt idx="8">
                  <c:v>25</c:v>
                </c:pt>
                <c:pt idx="9">
                  <c:v>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CD0-4ACD-8A90-E067F9DCE7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6162816"/>
        <c:axId val="135615552"/>
      </c:lineChart>
      <c:catAx>
        <c:axId val="136162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5615552"/>
        <c:crosses val="autoZero"/>
        <c:auto val="1"/>
        <c:lblAlgn val="ctr"/>
        <c:lblOffset val="100"/>
        <c:noMultiLvlLbl val="0"/>
      </c:catAx>
      <c:valAx>
        <c:axId val="135615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r-HR"/>
                  <a:t>temperatura u </a:t>
                </a:r>
                <a:r>
                  <a:rPr lang="hr-HR" baseline="30000"/>
                  <a:t>o </a:t>
                </a:r>
                <a:r>
                  <a:rPr lang="hr-HR" baseline="0"/>
                  <a:t>C</a:t>
                </a:r>
                <a:endParaRPr lang="hr-HR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6162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List4!$B$1</c:f>
              <c:strCache>
                <c:ptCount val="1"/>
                <c:pt idx="0">
                  <c:v>prosječna temperatura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rgbClr val="FF0000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yVal>
            <c:numRef>
              <c:f>List4!$B$2:$B$9</c:f>
              <c:numCache>
                <c:formatCode>General</c:formatCode>
                <c:ptCount val="8"/>
                <c:pt idx="0">
                  <c:v>22.55</c:v>
                </c:pt>
                <c:pt idx="1">
                  <c:v>22.16</c:v>
                </c:pt>
                <c:pt idx="2">
                  <c:v>23.13</c:v>
                </c:pt>
                <c:pt idx="3">
                  <c:v>22.63</c:v>
                </c:pt>
                <c:pt idx="4">
                  <c:v>26.43</c:v>
                </c:pt>
                <c:pt idx="5">
                  <c:v>22.75</c:v>
                </c:pt>
                <c:pt idx="6">
                  <c:v>21.16</c:v>
                </c:pt>
                <c:pt idx="7">
                  <c:v>23.4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77A-413A-AB28-A5089017BB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5617280"/>
        <c:axId val="135617856"/>
      </c:scatterChart>
      <c:valAx>
        <c:axId val="1356172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5617856"/>
        <c:crosses val="autoZero"/>
        <c:crossBetween val="midCat"/>
      </c:valAx>
      <c:valAx>
        <c:axId val="135617856"/>
        <c:scaling>
          <c:orientation val="minMax"/>
          <c:max val="27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r-HR" sz="1000" b="0" i="0" baseline="0">
                    <a:effectLst/>
                  </a:rPr>
                  <a:t>Prosječna temperatura u </a:t>
                </a:r>
                <a:r>
                  <a:rPr lang="hr-HR" sz="1000" b="0" i="0" baseline="30000">
                    <a:effectLst/>
                  </a:rPr>
                  <a:t>o</a:t>
                </a:r>
                <a:r>
                  <a:rPr lang="hr-HR" sz="1000" b="0" i="0" baseline="0">
                    <a:effectLst/>
                  </a:rPr>
                  <a:t>C</a:t>
                </a:r>
                <a:endParaRPr lang="hr-HR" sz="100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5617280"/>
        <c:crosses val="autoZero"/>
        <c:crossBetween val="midCat"/>
        <c:min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hr-HR" sz="1400" b="0" i="0" baseline="0">
                <a:effectLst/>
              </a:rPr>
              <a:t>Prosječna, minimalna i maksimalna relativna vlažnost </a:t>
            </a:r>
            <a:endParaRPr lang="hr-HR" sz="140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vlažnost!$B$1</c:f>
              <c:strCache>
                <c:ptCount val="1"/>
                <c:pt idx="0">
                  <c:v>prosječna 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vlažnost!$A$2:$A$11</c:f>
              <c:strCache>
                <c:ptCount val="10"/>
                <c:pt idx="0">
                  <c:v>mat37</c:v>
                </c:pt>
                <c:pt idx="1">
                  <c:v>mat48</c:v>
                </c:pt>
                <c:pt idx="2">
                  <c:v>hrv10</c:v>
                </c:pt>
                <c:pt idx="3">
                  <c:v>hrv13</c:v>
                </c:pt>
                <c:pt idx="4">
                  <c:v>str72</c:v>
                </c:pt>
                <c:pt idx="5">
                  <c:v>str76</c:v>
                </c:pt>
                <c:pt idx="6">
                  <c:v>dru41</c:v>
                </c:pt>
                <c:pt idx="7">
                  <c:v>dru44</c:v>
                </c:pt>
                <c:pt idx="8">
                  <c:v>inf80</c:v>
                </c:pt>
                <c:pt idx="9">
                  <c:v>inf82</c:v>
                </c:pt>
              </c:strCache>
            </c:strRef>
          </c:cat>
          <c:val>
            <c:numRef>
              <c:f>vlažnost!$B$2:$B$11</c:f>
              <c:numCache>
                <c:formatCode>#,##0.00</c:formatCode>
                <c:ptCount val="10"/>
                <c:pt idx="0">
                  <c:v>38.647215392519314</c:v>
                </c:pt>
                <c:pt idx="1">
                  <c:v>35.750109887784419</c:v>
                </c:pt>
                <c:pt idx="2">
                  <c:v>40.329605000000001</c:v>
                </c:pt>
                <c:pt idx="3">
                  <c:v>44.289448999999998</c:v>
                </c:pt>
                <c:pt idx="4">
                  <c:v>40.241497280937715</c:v>
                </c:pt>
                <c:pt idx="5">
                  <c:v>34.24080679405418</c:v>
                </c:pt>
                <c:pt idx="6">
                  <c:v>39.123353978090144</c:v>
                </c:pt>
                <c:pt idx="7">
                  <c:v>35.750109887784419</c:v>
                </c:pt>
                <c:pt idx="8">
                  <c:v>36.976855176892862</c:v>
                </c:pt>
                <c:pt idx="9">
                  <c:v>46.67048893113968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C7-497C-ABED-0A508A36557F}"/>
            </c:ext>
          </c:extLst>
        </c:ser>
        <c:ser>
          <c:idx val="1"/>
          <c:order val="1"/>
          <c:tx>
            <c:strRef>
              <c:f>vlažnost!$C$1</c:f>
              <c:strCache>
                <c:ptCount val="1"/>
                <c:pt idx="0">
                  <c:v>minimalna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vlažnost!$A$2:$A$11</c:f>
              <c:strCache>
                <c:ptCount val="10"/>
                <c:pt idx="0">
                  <c:v>mat37</c:v>
                </c:pt>
                <c:pt idx="1">
                  <c:v>mat48</c:v>
                </c:pt>
                <c:pt idx="2">
                  <c:v>hrv10</c:v>
                </c:pt>
                <c:pt idx="3">
                  <c:v>hrv13</c:v>
                </c:pt>
                <c:pt idx="4">
                  <c:v>str72</c:v>
                </c:pt>
                <c:pt idx="5">
                  <c:v>str76</c:v>
                </c:pt>
                <c:pt idx="6">
                  <c:v>dru41</c:v>
                </c:pt>
                <c:pt idx="7">
                  <c:v>dru44</c:v>
                </c:pt>
                <c:pt idx="8">
                  <c:v>inf80</c:v>
                </c:pt>
                <c:pt idx="9">
                  <c:v>inf82</c:v>
                </c:pt>
              </c:strCache>
            </c:strRef>
          </c:cat>
          <c:val>
            <c:numRef>
              <c:f>vlažnost!$C$2:$C$11</c:f>
              <c:numCache>
                <c:formatCode>General</c:formatCode>
                <c:ptCount val="10"/>
                <c:pt idx="0">
                  <c:v>24.7</c:v>
                </c:pt>
                <c:pt idx="1">
                  <c:v>22.8</c:v>
                </c:pt>
                <c:pt idx="2">
                  <c:v>24.3</c:v>
                </c:pt>
                <c:pt idx="3">
                  <c:v>24.1</c:v>
                </c:pt>
                <c:pt idx="4">
                  <c:v>22.9</c:v>
                </c:pt>
                <c:pt idx="5">
                  <c:v>29.4</c:v>
                </c:pt>
                <c:pt idx="6">
                  <c:v>28.7</c:v>
                </c:pt>
                <c:pt idx="7">
                  <c:v>22.8</c:v>
                </c:pt>
                <c:pt idx="8">
                  <c:v>22.5</c:v>
                </c:pt>
                <c:pt idx="9">
                  <c:v>29.5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C7-497C-ABED-0A508A36557F}"/>
            </c:ext>
          </c:extLst>
        </c:ser>
        <c:ser>
          <c:idx val="2"/>
          <c:order val="2"/>
          <c:tx>
            <c:strRef>
              <c:f>vlažnost!$D$1</c:f>
              <c:strCache>
                <c:ptCount val="1"/>
                <c:pt idx="0">
                  <c:v>maksimalna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vlažnost!$A$2:$A$11</c:f>
              <c:strCache>
                <c:ptCount val="10"/>
                <c:pt idx="0">
                  <c:v>mat37</c:v>
                </c:pt>
                <c:pt idx="1">
                  <c:v>mat48</c:v>
                </c:pt>
                <c:pt idx="2">
                  <c:v>hrv10</c:v>
                </c:pt>
                <c:pt idx="3">
                  <c:v>hrv13</c:v>
                </c:pt>
                <c:pt idx="4">
                  <c:v>str72</c:v>
                </c:pt>
                <c:pt idx="5">
                  <c:v>str76</c:v>
                </c:pt>
                <c:pt idx="6">
                  <c:v>dru41</c:v>
                </c:pt>
                <c:pt idx="7">
                  <c:v>dru44</c:v>
                </c:pt>
                <c:pt idx="8">
                  <c:v>inf80</c:v>
                </c:pt>
                <c:pt idx="9">
                  <c:v>inf82</c:v>
                </c:pt>
              </c:strCache>
            </c:strRef>
          </c:cat>
          <c:val>
            <c:numRef>
              <c:f>vlažnost!$D$2:$D$11</c:f>
              <c:numCache>
                <c:formatCode>General</c:formatCode>
                <c:ptCount val="10"/>
                <c:pt idx="0">
                  <c:v>53</c:v>
                </c:pt>
                <c:pt idx="1">
                  <c:v>51.2</c:v>
                </c:pt>
                <c:pt idx="2">
                  <c:v>60.1</c:v>
                </c:pt>
                <c:pt idx="3">
                  <c:v>62.9</c:v>
                </c:pt>
                <c:pt idx="4">
                  <c:v>57.2</c:v>
                </c:pt>
                <c:pt idx="5">
                  <c:v>41.6</c:v>
                </c:pt>
                <c:pt idx="6">
                  <c:v>72.2</c:v>
                </c:pt>
                <c:pt idx="7">
                  <c:v>51.2</c:v>
                </c:pt>
                <c:pt idx="8">
                  <c:v>55.6</c:v>
                </c:pt>
                <c:pt idx="9">
                  <c:v>58.8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C7-497C-ABED-0A508A3655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6494592"/>
        <c:axId val="133792896"/>
      </c:barChart>
      <c:lineChart>
        <c:grouping val="standard"/>
        <c:varyColors val="0"/>
        <c:ser>
          <c:idx val="3"/>
          <c:order val="3"/>
          <c:tx>
            <c:strRef>
              <c:f>vlažnost!$E$1</c:f>
              <c:strCache>
                <c:ptCount val="1"/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vlažnost!$A$2:$A$11</c:f>
              <c:strCache>
                <c:ptCount val="10"/>
                <c:pt idx="0">
                  <c:v>mat37</c:v>
                </c:pt>
                <c:pt idx="1">
                  <c:v>mat48</c:v>
                </c:pt>
                <c:pt idx="2">
                  <c:v>hrv10</c:v>
                </c:pt>
                <c:pt idx="3">
                  <c:v>hrv13</c:v>
                </c:pt>
                <c:pt idx="4">
                  <c:v>str72</c:v>
                </c:pt>
                <c:pt idx="5">
                  <c:v>str76</c:v>
                </c:pt>
                <c:pt idx="6">
                  <c:v>dru41</c:v>
                </c:pt>
                <c:pt idx="7">
                  <c:v>dru44</c:v>
                </c:pt>
                <c:pt idx="8">
                  <c:v>inf80</c:v>
                </c:pt>
                <c:pt idx="9">
                  <c:v>inf82</c:v>
                </c:pt>
              </c:strCache>
            </c:strRef>
          </c:cat>
          <c:val>
            <c:numRef>
              <c:f>vlažnost!$E$2:$E$11</c:f>
              <c:numCache>
                <c:formatCode>General</c:formatCode>
                <c:ptCount val="10"/>
                <c:pt idx="0">
                  <c:v>40</c:v>
                </c:pt>
                <c:pt idx="1">
                  <c:v>40</c:v>
                </c:pt>
                <c:pt idx="2">
                  <c:v>40</c:v>
                </c:pt>
                <c:pt idx="3">
                  <c:v>40</c:v>
                </c:pt>
                <c:pt idx="4">
                  <c:v>40</c:v>
                </c:pt>
                <c:pt idx="5">
                  <c:v>40</c:v>
                </c:pt>
                <c:pt idx="6">
                  <c:v>40</c:v>
                </c:pt>
                <c:pt idx="7">
                  <c:v>40</c:v>
                </c:pt>
                <c:pt idx="8">
                  <c:v>40</c:v>
                </c:pt>
                <c:pt idx="9">
                  <c:v>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6C7-497C-ABED-0A508A36557F}"/>
            </c:ext>
          </c:extLst>
        </c:ser>
        <c:ser>
          <c:idx val="4"/>
          <c:order val="4"/>
          <c:tx>
            <c:strRef>
              <c:f>vlažnost!$F$1</c:f>
              <c:strCache>
                <c:ptCount val="1"/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cat>
            <c:strRef>
              <c:f>vlažnost!$A$2:$A$11</c:f>
              <c:strCache>
                <c:ptCount val="10"/>
                <c:pt idx="0">
                  <c:v>mat37</c:v>
                </c:pt>
                <c:pt idx="1">
                  <c:v>mat48</c:v>
                </c:pt>
                <c:pt idx="2">
                  <c:v>hrv10</c:v>
                </c:pt>
                <c:pt idx="3">
                  <c:v>hrv13</c:v>
                </c:pt>
                <c:pt idx="4">
                  <c:v>str72</c:v>
                </c:pt>
                <c:pt idx="5">
                  <c:v>str76</c:v>
                </c:pt>
                <c:pt idx="6">
                  <c:v>dru41</c:v>
                </c:pt>
                <c:pt idx="7">
                  <c:v>dru44</c:v>
                </c:pt>
                <c:pt idx="8">
                  <c:v>inf80</c:v>
                </c:pt>
                <c:pt idx="9">
                  <c:v>inf82</c:v>
                </c:pt>
              </c:strCache>
            </c:strRef>
          </c:cat>
          <c:val>
            <c:numRef>
              <c:f>vlažnost!$F$2:$F$11</c:f>
              <c:numCache>
                <c:formatCode>General</c:formatCode>
                <c:ptCount val="10"/>
                <c:pt idx="0">
                  <c:v>60</c:v>
                </c:pt>
                <c:pt idx="1">
                  <c:v>60</c:v>
                </c:pt>
                <c:pt idx="2">
                  <c:v>60</c:v>
                </c:pt>
                <c:pt idx="3">
                  <c:v>60</c:v>
                </c:pt>
                <c:pt idx="4">
                  <c:v>60</c:v>
                </c:pt>
                <c:pt idx="5">
                  <c:v>60</c:v>
                </c:pt>
                <c:pt idx="6">
                  <c:v>60</c:v>
                </c:pt>
                <c:pt idx="7">
                  <c:v>60</c:v>
                </c:pt>
                <c:pt idx="8">
                  <c:v>60</c:v>
                </c:pt>
                <c:pt idx="9">
                  <c:v>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6C7-497C-ABED-0A508A3655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6494592"/>
        <c:axId val="133792896"/>
      </c:lineChart>
      <c:catAx>
        <c:axId val="136494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3792896"/>
        <c:crosses val="autoZero"/>
        <c:auto val="1"/>
        <c:lblAlgn val="ctr"/>
        <c:lblOffset val="100"/>
        <c:noMultiLvlLbl val="0"/>
      </c:catAx>
      <c:valAx>
        <c:axId val="133792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r-HR"/>
                  <a:t>Relativna vlažnost izražana</a:t>
                </a:r>
                <a:r>
                  <a:rPr lang="hr-HR" baseline="0"/>
                  <a:t> u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6494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rgbClr val="FF0000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yVal>
            <c:numRef>
              <c:f>vlažnost!$B$32:$B$39</c:f>
              <c:numCache>
                <c:formatCode>General</c:formatCode>
                <c:ptCount val="8"/>
                <c:pt idx="0">
                  <c:v>46.31</c:v>
                </c:pt>
                <c:pt idx="1">
                  <c:v>29.29</c:v>
                </c:pt>
                <c:pt idx="2">
                  <c:v>47.31</c:v>
                </c:pt>
                <c:pt idx="3">
                  <c:v>37.85</c:v>
                </c:pt>
                <c:pt idx="4">
                  <c:v>45.42</c:v>
                </c:pt>
                <c:pt idx="5">
                  <c:v>41.51</c:v>
                </c:pt>
                <c:pt idx="6">
                  <c:v>42.44</c:v>
                </c:pt>
                <c:pt idx="7">
                  <c:v>36.28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AD5-4448-A2C3-7DA5F9B8D9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3794624"/>
        <c:axId val="133795200"/>
      </c:scatterChart>
      <c:valAx>
        <c:axId val="1337946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3795200"/>
        <c:crosses val="autoZero"/>
        <c:crossBetween val="midCat"/>
      </c:valAx>
      <c:valAx>
        <c:axId val="133795200"/>
        <c:scaling>
          <c:orientation val="minMax"/>
          <c:min val="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0" i="0" u="none" strike="noStrike" kern="1200" baseline="0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r-HR" sz="1000" b="0" i="0" baseline="0">
                    <a:effectLst/>
                  </a:rPr>
                  <a:t>Relativna vlažnost u %</a:t>
                </a:r>
                <a:endParaRPr lang="hr-HR" sz="100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37946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Prosječna</a:t>
            </a:r>
            <a:r>
              <a:rPr lang="hr-HR" baseline="0"/>
              <a:t> brzina strujanja zraka</a:t>
            </a:r>
            <a:r>
              <a:rPr lang="hr-HR"/>
              <a:t> 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'strujanje zraka'!$B$1</c:f>
              <c:strCache>
                <c:ptCount val="1"/>
                <c:pt idx="0">
                  <c:v>prosječna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'strujanje zraka'!$A$2:$A$11</c:f>
              <c:strCache>
                <c:ptCount val="10"/>
                <c:pt idx="0">
                  <c:v>mat37</c:v>
                </c:pt>
                <c:pt idx="1">
                  <c:v>mat48</c:v>
                </c:pt>
                <c:pt idx="2">
                  <c:v>hrv10</c:v>
                </c:pt>
                <c:pt idx="3">
                  <c:v>hrv13</c:v>
                </c:pt>
                <c:pt idx="4">
                  <c:v>str72</c:v>
                </c:pt>
                <c:pt idx="5">
                  <c:v>str76</c:v>
                </c:pt>
                <c:pt idx="6">
                  <c:v>dru41</c:v>
                </c:pt>
                <c:pt idx="7">
                  <c:v>dru44</c:v>
                </c:pt>
                <c:pt idx="8">
                  <c:v>inf80</c:v>
                </c:pt>
                <c:pt idx="9">
                  <c:v>inf82</c:v>
                </c:pt>
              </c:strCache>
            </c:strRef>
          </c:cat>
          <c:val>
            <c:numRef>
              <c:f>'strujanje zraka'!$B$2:$B$11</c:f>
              <c:numCache>
                <c:formatCode>0.00</c:formatCode>
                <c:ptCount val="10"/>
                <c:pt idx="0">
                  <c:v>303.5985880322371</c:v>
                </c:pt>
                <c:pt idx="1">
                  <c:v>7.5947305999967982</c:v>
                </c:pt>
                <c:pt idx="2">
                  <c:v>6.160552</c:v>
                </c:pt>
                <c:pt idx="3">
                  <c:v>6.410101</c:v>
                </c:pt>
                <c:pt idx="4">
                  <c:v>46.363305023655911</c:v>
                </c:pt>
                <c:pt idx="5">
                  <c:v>37.585224770492289</c:v>
                </c:pt>
                <c:pt idx="6">
                  <c:v>5.7137464359765096</c:v>
                </c:pt>
                <c:pt idx="7">
                  <c:v>7.5947305999967982</c:v>
                </c:pt>
                <c:pt idx="8">
                  <c:v>20.130231294685071</c:v>
                </c:pt>
                <c:pt idx="9">
                  <c:v>18.149570148039821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2D-440E-917D-AD6891203C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6627712"/>
        <c:axId val="133798656"/>
      </c:barChart>
      <c:catAx>
        <c:axId val="136627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3798656"/>
        <c:crosses val="autoZero"/>
        <c:auto val="1"/>
        <c:lblAlgn val="ctr"/>
        <c:lblOffset val="100"/>
        <c:noMultiLvlLbl val="0"/>
      </c:catAx>
      <c:valAx>
        <c:axId val="133798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r-HR"/>
                  <a:t>brzina u km/h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6627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rgbClr val="FF0000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yVal>
            <c:numRef>
              <c:f>'idealni vjetar'!$A$1:$A$7</c:f>
              <c:numCache>
                <c:formatCode>General</c:formatCode>
                <c:ptCount val="7"/>
                <c:pt idx="0">
                  <c:v>2.61</c:v>
                </c:pt>
                <c:pt idx="1">
                  <c:v>0.3</c:v>
                </c:pt>
                <c:pt idx="2">
                  <c:v>0.75</c:v>
                </c:pt>
                <c:pt idx="3">
                  <c:v>2.5299999999999998</c:v>
                </c:pt>
                <c:pt idx="4">
                  <c:v>10.1</c:v>
                </c:pt>
                <c:pt idx="5">
                  <c:v>15.47</c:v>
                </c:pt>
                <c:pt idx="6">
                  <c:v>3.49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118-4941-9108-F00EF0B4B7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6684096"/>
        <c:axId val="136684672"/>
      </c:scatterChart>
      <c:valAx>
        <c:axId val="1366840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6684672"/>
        <c:crosses val="autoZero"/>
        <c:crossBetween val="midCat"/>
      </c:valAx>
      <c:valAx>
        <c:axId val="136684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r-HR"/>
                  <a:t>Brzina strujanja</a:t>
                </a:r>
                <a:r>
                  <a:rPr lang="hr-HR" baseline="0"/>
                  <a:t> zraka u km/h</a:t>
                </a:r>
                <a:endParaRPr lang="hr-HR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13668409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0099DC-858D-4412-8AC7-BA61BE19FA68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90AA8E-7B1E-4FB4-9531-66CCB82F1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946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1221275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>
            <a:extLst>
              <a:ext uri="{FF2B5EF4-FFF2-40B4-BE49-F238E27FC236}">
                <a16:creationId xmlns:a16="http://schemas.microsoft.com/office/drawing/2014/main" id="{74106024-40B6-46FB-9A50-6EED96E7539F}"/>
              </a:ext>
            </a:extLst>
          </p:cNvPr>
          <p:cNvSpPr/>
          <p:nvPr userDrawn="1"/>
        </p:nvSpPr>
        <p:spPr>
          <a:xfrm>
            <a:off x="0" y="1379348"/>
            <a:ext cx="12192000" cy="5346911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4449" r="1"/>
            </a:stretch>
          </a:blipFill>
        </p:spPr>
        <p:txBody>
          <a:bodyPr wrap="square" lIns="0" tIns="0" rIns="0" bIns="0" rtlCol="0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142384"/>
            <a:ext cx="10363200" cy="1362075"/>
          </a:xfrm>
        </p:spPr>
        <p:txBody>
          <a:bodyPr anchor="b"/>
          <a:lstStyle>
            <a:lvl1pPr algn="r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362632" y="3504459"/>
            <a:ext cx="7914968" cy="1500187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Slika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82" y="227341"/>
            <a:ext cx="2952750" cy="153352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520" y="141269"/>
            <a:ext cx="1378992" cy="16195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6657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4159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712537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ags" Target="../tags/tag2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527610A-C91C-4B73-B187-8465D3D1FE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16"/>
          <a:stretch/>
        </p:blipFill>
        <p:spPr>
          <a:xfrm>
            <a:off x="-10886" y="-4164"/>
            <a:ext cx="12202886" cy="107954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" y="27040"/>
            <a:ext cx="11948160" cy="1005840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95399"/>
            <a:ext cx="10972800" cy="475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8444E-F5E7-442A-A6AF-120C02B73B81}" type="datetime1">
              <a:rPr lang="hr-HR" smtClean="0"/>
              <a:t>28.10.2019.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BE946-5ADD-424E-83C4-286946DCA45E}" type="slidenum">
              <a:rPr lang="hr-HR" smtClean="0"/>
              <a:t>‹#›</a:t>
            </a:fld>
            <a:endParaRPr lang="hr-HR"/>
          </a:p>
        </p:txBody>
      </p:sp>
    </p:spTree>
    <p:custDataLst>
      <p:tags r:id="rId5"/>
    </p:custDataLst>
    <p:extLst>
      <p:ext uri="{BB962C8B-B14F-4D97-AF65-F5344CB8AC3E}">
        <p14:creationId xmlns:p14="http://schemas.microsoft.com/office/powerpoint/2010/main" val="2503820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8" r:id="rId2"/>
    <p:sldLayoutId id="2147483679" r:id="rId3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6" Type="http://schemas.openxmlformats.org/officeDocument/2006/relationships/image" Target="../media/image4.jp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B6BD27C-90A7-4733-89D1-3725ED071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Analiza mikroklimatskih uvjeta u učionicama na rezultate vrednovanja učenika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FF22026-EB9E-42F0-903D-D78FC42135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Mr. </a:t>
            </a:r>
            <a:r>
              <a:rPr lang="hr-HR" dirty="0" err="1"/>
              <a:t>sc</a:t>
            </a:r>
            <a:r>
              <a:rPr lang="hr-HR" dirty="0"/>
              <a:t>. Bojan Banić, Janja Banić, Vesna Novosel-Martinić, Andreja Veršić</a:t>
            </a:r>
            <a:r>
              <a:rPr lang="en-US" dirty="0"/>
              <a:t> </a:t>
            </a:r>
            <a:r>
              <a:rPr lang="hr-HR" dirty="0"/>
              <a:t>Prva gimnazija Varaždin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6326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52BB81A-3D8C-4ED4-BE00-F6F66258B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Prikupljanje podataka</a:t>
            </a:r>
            <a:endParaRPr lang="en-US" dirty="0"/>
          </a:p>
        </p:txBody>
      </p:sp>
      <p:sp>
        <p:nvSpPr>
          <p:cNvPr id="6" name="TextBox 30">
            <a:extLst>
              <a:ext uri="{FF2B5EF4-FFF2-40B4-BE49-F238E27FC236}">
                <a16:creationId xmlns:a16="http://schemas.microsoft.com/office/drawing/2014/main" id="{DECD8260-B162-47EC-8767-04F662816A74}"/>
              </a:ext>
            </a:extLst>
          </p:cNvPr>
          <p:cNvSpPr txBox="1"/>
          <p:nvPr/>
        </p:nvSpPr>
        <p:spPr>
          <a:xfrm>
            <a:off x="121920" y="2252660"/>
            <a:ext cx="119481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200" b="1" dirty="0" err="1"/>
              <a:t>Arduino</a:t>
            </a:r>
            <a:r>
              <a:rPr lang="hr-HR" sz="3200" b="1" dirty="0"/>
              <a:t> set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200" b="1" dirty="0"/>
              <a:t>Excel tablice (lokalno računalo)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200" b="1" dirty="0"/>
              <a:t>Meta – </a:t>
            </a:r>
            <a:r>
              <a:rPr lang="hr-HR" sz="3200" b="1" dirty="0" err="1"/>
              <a:t>Chart</a:t>
            </a:r>
            <a:r>
              <a:rPr lang="hr-HR" sz="3200" b="1" dirty="0"/>
              <a:t> (</a:t>
            </a:r>
            <a:r>
              <a:rPr lang="hr-HR" sz="3200" b="1" i="1" dirty="0"/>
              <a:t>www.meta-chart.com</a:t>
            </a:r>
            <a:r>
              <a:rPr lang="hr-HR" sz="3200" b="1" dirty="0"/>
              <a:t>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3E0239D-04D3-49BD-9ACC-F729D9029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60" y="3980433"/>
            <a:ext cx="3881415" cy="242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A172324-57FE-4467-97A2-73200C79E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091" y="3822320"/>
            <a:ext cx="1534364" cy="272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1610F11E-F86C-43DE-AA49-360420AE84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5272" y="3980433"/>
            <a:ext cx="4310868" cy="24236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570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52BB81A-3D8C-4ED4-BE00-F6F66258B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Analiza podataka i razvoj modela</a:t>
            </a:r>
            <a:endParaRPr lang="en-US" dirty="0"/>
          </a:p>
        </p:txBody>
      </p:sp>
      <p:sp>
        <p:nvSpPr>
          <p:cNvPr id="6" name="TextBox 30">
            <a:extLst>
              <a:ext uri="{FF2B5EF4-FFF2-40B4-BE49-F238E27FC236}">
                <a16:creationId xmlns:a16="http://schemas.microsoft.com/office/drawing/2014/main" id="{DECD8260-B162-47EC-8767-04F662816A74}"/>
              </a:ext>
            </a:extLst>
          </p:cNvPr>
          <p:cNvSpPr txBox="1"/>
          <p:nvPr/>
        </p:nvSpPr>
        <p:spPr>
          <a:xfrm>
            <a:off x="121920" y="2252660"/>
            <a:ext cx="119481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200" b="1" dirty="0"/>
              <a:t>Temperatura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r-HR" sz="2800" b="1" dirty="0"/>
              <a:t>Pravilnik zaštite na radu (Članak 24)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r-HR" sz="2800" b="1" dirty="0"/>
              <a:t>Optimalna prosječna temperatura za rad bez naprezanja između 20°C i 25°C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494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52BB81A-3D8C-4ED4-BE00-F6F66258B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Analiza podataka i razvoj modela</a:t>
            </a:r>
            <a:endParaRPr lang="en-US" dirty="0"/>
          </a:p>
        </p:txBody>
      </p:sp>
      <p:sp>
        <p:nvSpPr>
          <p:cNvPr id="6" name="TextBox 30">
            <a:extLst>
              <a:ext uri="{FF2B5EF4-FFF2-40B4-BE49-F238E27FC236}">
                <a16:creationId xmlns:a16="http://schemas.microsoft.com/office/drawing/2014/main" id="{DECD8260-B162-47EC-8767-04F662816A74}"/>
              </a:ext>
            </a:extLst>
          </p:cNvPr>
          <p:cNvSpPr txBox="1"/>
          <p:nvPr/>
        </p:nvSpPr>
        <p:spPr>
          <a:xfrm>
            <a:off x="121920" y="1254180"/>
            <a:ext cx="119481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200" b="1" dirty="0"/>
              <a:t>Temperatura – tijekom razdoblja mjerenja</a:t>
            </a:r>
          </a:p>
        </p:txBody>
      </p:sp>
      <p:sp>
        <p:nvSpPr>
          <p:cNvPr id="5" name="AutoShape 6" descr="data:image/png;base64,iVBORw0KGgoAAAANSUhEUgAAAaAAAAEoCAYAAAAe1SXsAAAAAXNSR0IArs4c6QAAAARnQU1BAACxjwv8YQUAAAAJcEhZcwAADsMAAA7DAcdvqGQAAEFXSURBVHhe7Z3PjyzXWYa9C/9DNvmT2Ea6QpbwwsgWirkG4QV3g0YGjaJIVyCxQVYw8l0EkJACJoKQgDAbZCkCYYtESJEvLJILDrlgkQRDk2cy382Z4/d019fz1amemfeRXs1Md3U/VXV+fFXVPd3Pffvb39790z/9k+M4juNMCXXnOeAPY4wxZhbUHRcgY4wx03EBMsYYswkuQMYYYzbBBcgYY8wmuAAZY4zZBBcgY4wxm+ACZIwxZhNcgIwxxmyCC5AxxphNcAEyxhizCS5AxhhjNsEFyBhjzCa4ABljjNkEF6COjz/+eHd+fr777Gc/K/P5z3/+csm5vP/++xf+d9555/KWZfzwhz/cvfLKK7tvfetb8u+bROyDL33pS5e35Lju44/ha1/72rO+k227Y9liO3tiHSrW4660213EBUgQRej555/fff/737+89aed8rXXXtv94Ac/uLx1DjEIjxkMPPbevXu79957b/fyyy9vOjFdh+tORFtMZHCdtjuGrbazp2o97kq73UVcgASjAtSeHd20ThnFc6szuLvMXZ3IvvOd7+xeeOGFzQvhsbgArY8LkGBUgODNN990pzQpXIBcgIzGBUhw6AyIy1m8hhIDjE7KIOP1FS5x8Xd7ptHeHuk7dXt2FQl/DAT1uP651RmO8rO+7frzuH45NfDadSFLL0f2+6r9O/Znvw/aiUvtg8z6H3r8MesUHNoncf8x6x0s3e9qO3tmbXc8bzy29ZDoq9m+P2v94/4Z7XZXcQESROftC1Cc/cTAgeiEDx8+3L300ku7Dz/88OKxsUx02vYx/VlU+NrOyTKtvx8MEM/dD/DW1S8T69v/zXOHT22/Wse4rKcGnqIdwPE8cdv9+/d3L7744pXJo9//ah8sXX/Ytw+PWael++Q6673U0aJ8PTO2O56vnfxZLooEqOfK9P011392u91FXIAE0XnoLH36zhMdsu1oLf1ggv4x8XdfOCho8bgYXK1fPXd/m1qmRbmhnygUaoLZh3KpwQvKr/ZBZv2XPj6zTj1qn+ybyNbY72o7e2Zsd38bzv4dmGo9eNyhvn8b2+0u4gIkGHVkRXRI1anivr44qeenUNDZR524H4RLBsJomZbrDKh9264YLa+KJIO/9y+diECt/77HH7tOPer5qiey0ToHajt7Zmx3O+Fy/+jt/9m+DzPWf3a73UVcgARrFyBQAyUGmhqM/SCM52ZZFZYbDZaW0TKjAdWuY2TpgBrtq6WTxr6JaMsCdGifVExkmf2utrNnxnb396vnCNpl72q73UVcgARbFaAgHtfe3w/C0UBouc4y/YCKfdJuSzx26YAaLX9TC9DSfXKdieyY/a62s2fGdsd6cNvSMRXPs6/vw4z1n91udxEXIMHSwQL7OtXoefpOzABrr3lD36H7Qag6eM+SZZYOKDUY2wlmCaN9dVML0NJ9cp2J7Jj9rrazZ8Z297eFs+2PLJPt+3Ab2+0u4gIkiIm77VAjolP1HTKIjtjezyBRA6ztmP1AUoMwnrt9HMvFO4CAgdEvw23x99IB1a9j7CO1bf0EEKh9NSrSsd6Htnfp+sNofx27Tkv3iZqMqvd7i9rOnhnb3S8HsW6xnFqm70N3pd3uIi5AHW1HibQdsCU6Yyw36ljRGWO5fmLsn4f0gyieo1+XGCQRdbYTAzASg2K0/u3y7br2t8dH+7SPHRWgkYvl47Z4XL9NbHO/D9mGzPpnHr90neDQPlGPW2O/B2o7e2Zs92g99j0u0vafu9JudxUXoBtCDMQYQKcKk8C+S37GGBO4AN0QOCJrj65OkThCPPUiaYw5DVyAbgBxWfDUzyw4+3HxMcYsxQXoxIni42vGxpjbhguQMcaYTXABMsYYswkuQMYYYzbBBcgYY8wmuAAZY4zZBBcgY4wxm+ACZIwxZhNcgMym8BFD7Yen3nW8P8xdwgXIbAof2HjqHzE0E+8Pc5dwATKboD51nLQfNzT69GFoPyWZT0hu/44JvHe0nwy97/H9skFmfdpl2+X6T1mO7d23Pz744IMrzx3Epy2PPj36mPUwZiYuQGZTRkf8MZHGhBt/jyb9mEDjtvv37z+7lBWTeztRg3o8xMf6t59rt2R9YrJ/+PDhxZesffjhh88+RinWofVEAWk9S/dHwLr221WxHsbMwAXIbMpowlUTa39bTLRtERgVG+VRjwd1e2Z9lp5NqKKSLUAs369XxXoYMwMXILMpmcLQLxvLLTkrUF9nMXp8f5Zw3fUZoZavLEDXWQ9jZuACZDZlXwHispBKXCoaTZxVBSie47rr0xKFpH18u/ysAnRoPYyZgQuQ2ZR9Bag/4+gZTbSzzoB69k386rUXtfzaBWjpehgzAxcgsymqMKhJUjGaOLMFqC8sMdnH7dddH8DPWca+NzaAWk8YFSC1rRXrYcwMXIDMpsSEGJPfo0ePLibf/nZgomz/SbMvFBDFop+UOVPoJ96YqPsJn0m9v+3Y9Qn6ST7Wk+dslx/tj1jXdrtim/p1rVgPY2bgAmQ2hwmfCZC0BSIm44i6bBT3xeTZPldM1v3z9K/ZPHjw4Mr9ffEKjlmfligYhKLx3nvvPXtMu/zS/UER6YtQ5XoYszYuQObOEpN1e1ZjjJmHC5C5s7gAGbMtLkDmzrLvtRJjzPq4AJk7SRSffa+VGGPWxQXIGGPMJrgAGWOM2QQXIGOMMZvgAmSMMWYTXICMMcZsgguQMcaYTXABMsYYswkuQMYYYzbBBcgYY8wmuAAZY4zZBBcgY4wxm+ACZIwxZhNOugD1HxjZfjlX+6VdRH2kfvvlXO2XjI1uN8YYM4+TLUAUiVdfffVZceDbINtPLI6vKt4HRSoKE98CGY8f3W6MMWYeJ30G1NIXnEMFiAL2yiuvPFuGs6mXXnpp9+TJE3m7z4KMMWYuJ12APv744935+fnFpbL2+/dBffd/S19Y4oyKwqNudwEyxpi53JgzIArO6FKZuoy2dgF6/Pjxxc5zHMe562E+PAYeeyMKEAXl7OzsyllQoO5Tl+BY5unTp/J29bzGGGPW42QLUH9m0p7ljO7jZ1yqi8t37ZsN+H10uzHGmLmc9BkQxSFe52lfA6IAxduo2/vaAgSc3cTbuJfcbowxZh4nXYCMMcbcXlyAjDHGbIILkDHGmE1wATLGGLMJLkDGGGM2wQXIGGPMJrgAGWOM2QQXIGOMMZvgAmSMMWYTXICMMcZsgguQMcaYTXABMsYYswkuQMYYYzbhpAtQ+6nV5J133rm85+onYqtvRIXRMksea4wxZl1OtgD13/nz/vvvX/nWU74htf1OH/VtqaNlljzWGGPMupz0GVDLo0ePnn2LKcWp/1bT9mu2YbTMkydPDj7WGGPM+px0AYpvL+VSWf+Fcm3R6M+WYLQMhefQY40xxqzPjTkD4rJZXCo7hQL0+PHji53nOI5z18N8eAw89kYUIArK2dnZxVkQRaO/jBb3BaNlnj59evCxxhhj1mfVAvSjH/3oYsL/3//938tbfgKX1v7zP/9z76Tfn5m0bxaIS3PtGwn4nZ9xqW60zOh2Y4wxc1mtAFFAfv/3f3/3a7/2axdnGS3/8i//snvw4MHut3/7t/cWIYoDr//0rwEBzxlv0Y772gI0Wmbf7cYYY+axWgH68MMPd7/5m7+5++Y3v3lx1tHC37yt+uHDhxfLGWOM+Slff+45mdvGagWIS2x/+Zd/+YniE3D7l7/85U+cHRljzF1HFR9y21itAP33f//37m/+5m92//Ef/3F5y1UoUH/yJ39y8X85xhhjfooqPuS2sVoB+r//+7/dP/zDP+x+67d+a/fBBx9cFKLId7/73d0f/uEfXpwB+fWX00F1eGKMmYsah+S2sVoBAi6z8RoQbzjgrc+f+9zndr/0S7908e62v/qrv3LxOTFUhyfGmLmocUhuG6sWoIC3Un/ve9+7kv/5n/+5vNecCqrDE2PMXNQ4JLeNKQXI3AxUhyfGmLmocUhuGy5A5hmqwxNjzFzUOCS3jVULEJ+AwOU33njAT192O21UhyczOUU/MWYmqg+S28ZqBYh3wf393//97ld+5Vd29+/f3/3yL//yxduy+4/lMaeD6vBkJqfoJ7NQbjKTrf3mNPrBDFYrQHwG3B/90R9d/J/Pf/3Xf+3+/d///eJt1/6/n9NFdXgyk1P0k1koN5nJ1n5zGv1gBqsWIP7X59/+7d92H3300cVH7vgfT08b1eHJTE7RT2ah3GQmW/vNafSDGaxWgHwJ7uahOjyZySn6ySyUm8xka785jX4wg9UKEFBseAMC//fDz+ybENpPrb53796z7/ABvqCO2yPqKxX4RO6XX3754v7nn3/+2Vc7jG7fmq07nPKTmZyin8xCuclMtvab0+gHM1i1AF0H9X1A7VcnPHr06EpBUlCk2u/9ie8TGt2+NVt3OOUnMzlFP5mFcpOZbO03p9EPZnCyBaiHr2/IFCAKWP/Np3wVN69BqdtP4Sxo6w6n/GQmp+gns1BuMpOt/afA1vtA+cltY9MC9M///M+LJ37OWt55553Lv65eglOX0frCEmdUFB51+8wC9Pbbb+8+85nPsOMdx3E2D/PRG2+8cTlDzWNKAWpfc2mz9PUXLpO1xadHXUZbuwA9fvz4Yucdk09/+tOf6ACO4zhb5lOf+pScr5aE+fAYeOyP3esXoL/4i7+4/OsncEltX1EJ2tdrRlBszs7Orny6Ns7+UhvL8PZwdfvMT+Z+/fXXP9H4juM4W+bFF1+8nKHmMaUAKfiqhrfeemvvxN+f+VCIOFPpz1riDIif8ToRz39+fn7lzQb8Prr9FNj6mq/yk5mcop/MQrnJTE7RT2Zyin5y29i0AD18+HB46Yszk3gLdn/JjgLUXtKLotMWoP45lty+NVt3OOUnMzlFP5mFcpOZnKKfzOQU/eS2MaUA9QUjcipnHqfC1h1O+clMTtFPZqHcZCan6CczOUU/uW1MK0D9a0Dmk2zd4ZSfzOQU/WQWyk1mcop+MpNT9JPbxpQCZJaxdYdTfjKTU/STWSg3mckp+slMTtFPbhsuQCfE1h1O+clMTtFPsjz8xs/KHEK5yUxO0U9mcop+cttwATohtu5wyk9mcop+kkUVH3II5SYzOUU/mckp+skslJtU4wJ0Qsxo8H0oP5nJKfpJFlV8yCGUm2RRbrKECv91UH4yk1P0k1koN6nGBeiEmNHg+1B+MpNT9JMsavInh1BukkW5yRIq/NdB+clMTtFPZqHcpBoXoBNiRoPvQ/nJTE7RT7KoyZ8cQrlJFuUmS6jwXwflJzM5RT+ZhXKTalyAToiqBq+ceMhMTtFPsqg2IIdQbpJFuckSKvzXQfnJTE7RT2ah3KQaF6AToqrBKyceMpNT9JMsqg3IIZSbZFFusoQK/3VQfjKTU/STWSg3qWbTApT5Ooa7QFWDV048ZCan6CdZVBuQQyg3yaLcZAkV/uug/GQmVf7KNiCzUG5SzbQCxOe09R/Fc0pfh30KVDX4Te30cIp+kkW1ATmEcpMsyk2WUOEH5SeHUH4ykyr/MdsPyk9modykmikFiI/i+eIXv3jxO1+DQJZ8PE/7oaH37t179hUK0H6+3KiQjZZZ8thjUR2OLKGqwSv9JIvykyVU+K+D8pMsavsJPPe5r8uAcpMsyk2WUOEH5SeHUH4ykyr/MdsPyk9modykmikFiE++/spXvnLxO0Xl3XffPfhp2BSJ/isX2k+ubr8niPv6L6SD0TJLHnssqsORJVQ1eKWfZFF+soQK/3VQfpJFbT8BVXwIKDfJotxkCRV+UH5yCOUnM6nyH7P9oPxkFspNqplSgKAvAJx9ZCZ+vsAuChDFqf9SufZbTmG0zJMnTw4+9jqoDkeWUNXglX6SRfnJEir810H5SRa1/QRU8SGg3CSLcpMlVPhB+ckhlJ9kUW6yhAo/VPrJLJSbVDOtAF0XilZ8OV1fNPqzJRgtQ+E59NjroDocaXn77bcvvoP9x7vdcRxn8zAfvfHGG5cz1C0rQEzyvOZy7Pf/cPbUfjPqKRQgvgOdfdZHFR/SLvPpT3/6Ex3AcRxny3zqU596Nkep4kPaeawN8+Ex8Ngfu9d/DWjf6z37aF+vCSga/WW0s7OzK99sOlrm6dOnBx97HVTxIS2vv/76JxrfcRxny7z44ouXM9QtvATHhB+TfnDo/4D6Mx8KEctT0M7Pz6+8kYDf+RmvE42WGd1ehSo+ZAlVDV7pJ1mUnyyhwg+VfpJF+Qmo138IKDfJotwkGPmhwg/KTw6h/CSLcpMlVPih0k+yKD85hHKTaqYUIM5G1Fdy73sLNGcm8RZstXx7fxSdtgCNltl3ewWqsckSqhq80k+yKD9ZQoUfKv0ki/ITUJM/AeUmWZSbBCM/VPhB+ckhlJ9kUW6yhAo/VPpJFuUnh1BuUs20AqT+54ezm2Muy50yqrHJEqoavNJPsig/WUKFHyr9JIvyE1CTPwHlJlmUmwQjP1T4QfkJKD8B5SdZlJssocIPlX6SRfnJIZSbVDOlAI24jR/FoxqbLKGqwSv9JIvykyVU+KHST7IoPwE18RJQbpJFuUkw8kOFH5SfgPITUH6SRbnJEir8UOknWZSfHEK5STXTzoCyl+BuKqqxyRKqGrzST7IoP1lChR8q/SSL8hNQEy8B5SZZlJsEIz9U+EH5CSg/AeUnWZSbLKHCD/v8avsJKD/JovzkEMpNqplWgPpLcPxjafsGg9uCamyyhKoGr/STLMpPllDhh0o/yaL8BNSkQ0C5SRblJsHIDxV+UH4Cyk9A+UkW5Sag3CSo8MPID8pPQPlJFuUnh1BuUs2UAqTg3WhvvfVW6RsATgHV2GQJVQ2+z686PAHlJ1mUnyyhwg+VfpJF+Qmo/U9AuUkW5SbByA8VflB+AspPQPlJFuUmoNwkqPDDyA/KT0D5SRblJ4dQblLNpgXo2P8NOmVUY5MlVDX4Pr/q8ASUn2RRfrKECj9U+kkW5Seg9j8B5SZZlJsEIz9U+EH5CSg/AeUnWZSbgHKToMIPIz8oPwHlJ1mUnxxCuUk1UwrQ6DWgyv+/ORVUY5Ng1OGgqsGzfgLKT7IoP1lChR8q/SSL8hNQ+5+AcpMsyk2CkR8q/KD8BJSfgPKTLMpNQLlJUOGHkR+Un4DykyzKTw6h3KSaaQXo0Fcv3BZUY5Ng1OGgqsGzfgLKT7IoP1lChR8q/SSL8hNQ+5+AcpMsyk2CkR8q/KD8BJSfgPKTLMpNQLlJUOGHkR+Un4DykyzKT0C5CSg3qWZaAYrvAwrUbbcB1dgkGDU4VDV41k9A+UkW5SdLqPBDpZ9kUX4Cav8TUG6SRblJMPJDhR+Un4DyE1B+kkW5CSg3CSr8MPKD8hNQfpJF+QkoNwHlJtVsVoDu6mtAowaHqgbP+gkoP8mi/GQJFX6o9JMsyk9A7X8Cyk2yKDcJRn6o8IPyE1B+AspPsig3AeUmQYUfRn5QfgLKT7IoPwHlJqDcpJrVCxAfj9O/9hOp/CK4U0E1NglGDQ5VDZ71E1B+kkX5yRIq/FDpJ1mUn4Da/wSUm2RRbhKM/FDhB+UnoPwElJ9kUW4Cyk2CCj+M/KD8BJSfZFF+AspNQLlJNVPOgDjbiW9Eve2oxibBqMGhqsGzfgLKT7IoP1lChR8q/SSL8hNQ+5+AcpMsyk2CkR8q/KD8BJSfgPKTLMpNQLlJUOGHkR+Un4DykyzKT0C5CSg3qWZKARpxFz+KZ9TgUNXgWT8B5SdZlJ8socIPlX6SRfkJqP1PQLlJFuUmwcgPFX5QfgLKT0D5SRblJqDcJKjww8gPyk9A+UkW5Seg3ASUm1QzrQCpS3FLPoqH14/a7+8J4mu9I+ot3Tw23v7duka3V6AamwSjBoeqBs/6CSg/yaL8ZAkVfqj0kyzKT0DtfwLKTbIoNwlGfqjwg/ITUH4Cyk+yKDcB5SZBhR9GflB+AspPsig/AeUmoNykmikFqH0TQnwvELcdems2RebevXu7Bw8efKIAPXr06BO39bRfZkcBjNecRrdXoBqbBKMGh6oGz/oJKD/JovxkCRV+qPSTLMpPQO1/AspNsig3CUZ+qPCD8hNQfgLKT7IoNwHlJkGFH0Z+UH4Cyk+yKD8B5Sag3KSaKQWofQ2I7+J59913F78LjuW+8IUvpAtQf+aEl6/ifvLkiby96ixINTYJRg0OVQ2e9RNQfpJF+ckSKvxQ6SdZlJ+A2v8ElJtkUW4SjPxQ4QflJ6D8BJSfZFFuAspNggo/jPyg/ASUn2RRfgLKTUC5STVTChD0ZyBc/lpy5jEqQO0lOHUZrS8sFKRXX3314nnU7S5Aczr9ISr8UOknWZSfgNr/BJSbZFFuEoz8UOEH5Seg/ASUn2RRbgLKTYIKP4z8oPwElJ9kUX4Cyk1AuUk10wrQsYwKUIu6jLZ2AXr8+PHFzuujGpvE/arB4z7V4HFfJlk/4T7lJ/HYpVF+opbtU+EnlX6ilt0X5Sfcp/Y/4T7lJu1zL4lyk7h/5CcVfqL8hPuUn3Cf8pP2uZdEuQn3KTeJx1b4ychPlJ9wn/KTeOzSKD/hPuUm3KfcpH3uNsyHx8BjVy9ATPK86H/MZ78tKUAUm7OzsyufrI2zv9TGMk+fPpW3V30qt2psEqgGD1SDH0PWT0D5SRblJ0uo8EOln2RRfgJq/xNQbpJFuUkw8kOFH5SfgPITUH6SRbkJKDcJKvww8oPyE1B+kkX5CSg3AeUm1UwpQEtf71GoAtSftcQZED9fe+21i2LC487Pz6+82YDfR7dXoRqbBKMGh6oGz/oJKD/JovxkCRV+qPSTLMpPQO1/AspNsig3CUZ+qPCD8hNQfgLKT7IoNwHlJkGFH0Z+UH4Cyk+yKD8B5Sag3KSaKQUIKCD9Wcyh/wOiOMTrPCSKS5xR9be3BQg4u3nhhReuLLPv9gpUY5Ng1OBQ1eBZPwHlJ1mUnyyhwg+VfpJF+Qmo/U9AuUkW5SbByA8VflB+AspPQPlJFuUmoNwkqPDDyA/KT0D5SRblJ6DcBJSbVDOlAPUFI3IXv5J71OBQ1eBZPwHlJ1mUnyyhwg+VfpJF+Qmo/U9AuUkW5SbByA8VflB+AspPQPlJFuUmoNwkqPDDyA/KT0D5SRblJ6DcBJSbVDOtAKn/+eEruV2A7lanP0SFHyr9JIvyE1D7n4BykyzKTYKRHyr8oPwElJ+A8pMsyk1AuUlQ4YeRH5SfgPKTLMpPQLkJKDepZkoBukuoxibBqMGhqsGzfgLKT7IoP1lChR8q/SSL8hNQ+5+AcpMsyk2CkR8q/KD8BJSfgPKTLMpNQLlJUOGHkR+Un4DykyzKT0C5CSg3qWZaAXr//fevvObC6zWcAd02VGOTYNTgUNXgWT8B5SdZlJ8socIPlX6SRfkJqP1PQLlJFuUmwcgPFX5QfgLKT0D5SRblJqDcJKjww8gPyk9A+UkW5Seg3ASUm1QzpQBxCS4+iuerX/3qRQG6zjvjThnV2CQYNThUNXjWT0D5SRblJ0uo8EOln2RRfgJq/xNQbpJFuUkw8kOFH5SfgPITUH6SRbkJKDcJKvww8oPyE1B+kkX5CSg3AeUm1UwpQBSbt95666LwRAHq30p9W1CNTYJRg0NVg2f9BJSfZFF+soQKP1T6SRblJ6D2PwHlJlmUmwQjP1T4QfkJKD8B5SdZlJuAcpOgwg8jPyg/AeUnWZSfgHITUG5SzZQCBO1bnwkfMtq/Lfs2oBqbBKMGh6oGz/oJKD/JovxkCRV+qPSTLMpPQO1/AspNsig3CUZ+qPCD8hNQfgLKT7IoNwHlJkGFH0Z+UH4Cyk+yKD8B5Sag3KSaaQXorqAamwSjBoeqBs/6CSg/yaL8ZAkVfqj0kyzKT0DtfwLKTbIoNwlGfqjwg/ITUH4Cyk+yKDcB5SZBhR9GflB+AspPsig/AeUmoNykGhegYlRjk2DU4FDV4Fk/AeUnWZSfLKHCD5V+kkX5Caj9T0C5SRblJsHIDxV+UH4Cyk9A+UkW5Sag3CSo8MPID8pPQPlJFuUnoNwElJtUM60A9f+Mehv/CRVUY5Ng1OBQ1eBZPwHlJ1mUnyyhwg+VfpJF+Qmo/U9AuUkW5SbByA8VflB+AspPQPlJFuUmoNwkqPDDyA/KT0D5SRblJ6DcBJSbVDOlAI0+zy3eGXebUI1NglGDQ1WDZ/0ElJ9kUX6yhAo/VPpJFuUnoPY/AeUmWZSbBCM/VPhB+QkoPwHlJ1mUm4Byk6DCDyM/KD8B5SdZlJ+AchNQblLNlAJEseHDQvvPXPMnIfy0waGqwbN+AspPsig/WUKFHyr9JIvyE1D7n4BykyzKTYKRHyr8oPwElJ+A8pMsyk1AuUlQ4YeRH5SfgPKTLMpPQLkJKDepZkoBAlVs+BTquO3QB5PeFFRjk2DU4FDV4Fk/AeUnWZSfLKHCD5V+kkX5Caj9T0C5SRblJsHIDxV+UH4Cyk9A+UkW5Sag3CSo8MPID8pPQPlJFuUnoNwElJtUM+0MSH0YaZvRa0I8tv3+nqB9zn2PVcsseeyxqMYmwajBoarBs34Cyk+yKD9ZQoUfKv0ki/ITUPufgHKTLMpNgpEfKvyg/ASUn4DykyzKTUC5SVDhh5EflJ+A8pMsyk9AuQkoN6lmWgFSH0baos6Q+Npt/l/owYMHnyhA3Nd+p4/6eu/RMkseeyyqsUkwanCoavCsn4DykyzKT5ZQ4Yd9/tH2g/KTLMpPQPkJKDfJotwkGPmhwg/KT0D5CSg/yaLcBJSbBBV+GPlB+QkoP8mi/ASUm4Byk2qmFKARSy67jd7A0H+rafs12zBa5smTJwcfex1UY5Ng1OBQ1eBZPwHlJ1mUnyyhwg/7/KPtB+UnWZSfgPITUG6SRblJMPJDhR+Un4DyE1B+kkW5CSg3CSr8MPKD8hNQfpJF+QkoNwHlJtVMK0DxYaRtllz+UgWoLxoUm/5jfUbL8DyHHnsdVGOTYNTgUNXgWT8B5SdZlJ8socIP+/yj7QflJ1mUn4DyE1BukkW5STDyQ4UflJ+A8hNQfpJFuQkoNwkq/DDyg/ITUH6SRfkJKDcB5SbVTClAo0l+ybvgTrUAPX78+GLn9VGNTeJ+1eBxn2rwuC+TrJ9wn/KTeOzSKD9Ry/ap8JN9/tH2E+Uncf/SKD/hPuUn3KfcpH3uJVFuEveP/KTCT5SfcJ/yE+5TftI+95IoN+E+5Sbx2Ao/GfmJ8hPuU34Sj10a5Sfcp9yE+5SbtM/dhvnwGHjslAKk3oa9hKWX4M7Ozq48/2iZp0+fHnzsdVCNTQLV4IFq8GPI+gkoP8mi/GQJFX7Y5x9tPyg/yaL8BJSfgHKTLMpNgpEfKvyg/ASUn4DykyzKTUC5SVDhh5EflJ+A8pMsyk9AuQkoN6lmSgGCv/7rv75SRODY14C47fz8/MobCfidn/F9Q6NlRrdXoRqbBKMGh6oGz/oJKD/JovxkCRV+2OcfbT8oP8mi/ASUn4BykyzKTYKRHyr8oPwElJ+A8pMsyk1AuUlQ4YeRH5SfgPKTLMpPQLkJKDepZloBOuY1IIpDu3wUF+DMJT5du/2Su0PL7Lu9AtXYJBg1OFQ1eNZPQPlJFuUnS6jwwz7/aPtB+UkW5Seg/ASUm2RRbhKM/FDhB+UnoPwElJ9kUW4Cyk2CCj+M/KD8BJSfZFF+AspNQLlJNVMK0Oh1Fn8Swk8bHKoaPOsnoPwki/KTJVT4YZ9/tP2g/CSL8hNQfgLKTbIoNwlGfqjwg/ITUH4Cyk+yKDcB5SZBhR9GflB+AspPsig/AeUmoNykmmkF6NjXgG4aqrFJMGpwqGrwrJ+A8pMsyk+WUOGHff7R9oPykyzKT0D5CSg3yaLcJBj5ocIPyk9A+QkoP8mi3ASUmwQVfhj5QfkJKD/JovwElJuAcpNqphQgOPY1oJuGamwSjBocqho86yeg/CSL8pMlVPhhn3+0/aD8JIvyE1B+AspNsig3CUZ+qPCD8hNQfgLKT7IoNwHlJkGFH0Z+UH4Cyk+yKD8B5Sag3KSaaWdA6qN4qj8G5xRQjU2CUYNDVYNn/QSUn2RRfgLKTYIKP4z8kPWTLMpPQPkJKDfJotwkGPmhwg/KT0D5CSg/yaLcBJSbBBV+GPlB+QkoP8mi/ASUm4Byk2qmFSD1UTx+DeinDQ5VDZ71E1B+kkX5CSg3CSr8MPJD1k+yKD8B5Seg3CSLcpNg5IcKPyg/AeUnoPwki3ITUG4SVPhh5AflJ6D8JIvyE1BuAspNqplSgO4SqrFJMGpwqGrwrJ+A8pMsyk9AuUlQ4YeRH7J+kkX5CSg/AeUmWZSbBCM/VPhB+QkoPwHlJ1mUm4Byk6DCDyM/KD8B5SdZlJ+AchNQblLNtAIUb8Nu3zLNGdBtQzU2CUYNDlUNnvUTUH6SRfkJKDcJKvww8kPWT7IoPwHlJ6DcJItyk2Dkhwo/KD8B5Seg/CSLchNQbhJU+GHkB+UnoPwki/ITUG4Cyk2qmVKAuAQX33761a9+9aIA8Q+hDx8+9CW4ywaHqgbP+gkoP8mi/ASUmwQVfhj5IesnWZSfgPITUG6SRblJMPJDhR+Un4DyE1B+kkW5CSg3CSr8MPKD8hNQfpJF+QkoNwHlJtVMKUAUm7feeuui8EQBGv1v0E1HNTYJRg0OVQ2e9RNQfpJF+QkoNwkq/DDyQ9ZPsig/AeUnoNwki3KTYOSHCj8oPwHlJ6D8JItyE1BuElT4YeQH5Seg/CSL8hNQbgLKTaqZUoCg/fQBwvf89G/Lvg2oxibBqMGhqsGzfgLKT7IoPwHlJkGFH0Z+yPpJFuUnoPwElJtkUW4SjPxQ4QflJ6D8BJSfZFFuAspNggo/jPyg/ASUn2RRfgLKTUC5STXTCtBdQTU2CUYNDlUNnvUTUH6SRfkJKDcJKvww8kPWT7IoPwHlJ6DcJItyk2Dkhwo/KD8B5Seg/CSLchNQbhJU+GHkB+UnoPwki/ITUG4Cyk2qmVKA2teAAnXbbUA1NglGDQ5VDZ71E1B+kkX5CSg3CSr8MPJD1k+yKD8B5Seg3CSLcpNg5IcKPyg/AeUnoPwki3ITUG4SVPhh5AflJ6D8JIvyE1BuAspNqtmsAPlNCFcbHKoaPOsnoPwki/ITUG4SVPhh5Iesn2RRfgLKT0C5SRblJsHIDxV+UH4Cyk9A+UkW5Sag3CSo8MPID8pPQPlJFuUnoNwElJtUs3oB6j/Rug2fD3csb7755pXnUl+pQOGLT2DoP3Vh333XQTU2CUYNDlUNnvUTUH6SRfkJKDcJKvww8kPWT7IoPwHlJ6DcJItyk2Dkhwo/KD8B5Seg/CSLchNQbhJU+GHkB+UnoPwki/ITUG4Cyk2qmXIGxNnOV77ylcu/anj06NHBNzFQpNrv/WkL3r77roNqbBKMGhyqGjzrJ6D8JIvyE1BuElT4YeSHrJ9kUX4Cyk9AuUkW5SbByA8VflB+AspPQPlJFuUmoNwkqPDDyA/KT0D5SRblJ6DcBJSbVDOlAK3BoQLEGU7/zafxVdz77rsuqrFJMGpwqGrwrJ+A8pMsyk9AuUlQ4YeRH7J+kkX5CSg/AeUmWZSbBCM/VPhB+QkoPwHlJ1mUm4Byk6DCDyM/KD8B5SdZlJ+AchNQblLNjS1A7SU4dQmtLyoUnfi/o333XRfV2CQYNThUNXjWT0D5SRblJ6DcJKjww8gPWT/JovwElJ+AcpMsyk2CkR8q/KD8BJSfgPKTLMpNQLlJUOGHkR+Un4DykyzKT0C5CSg3qebGFqAWdQlt7QL0+PHji53XRzU2iftVg8d9qsHjvkyyfsJ9yk/isUuj/IT7lJvEYyv8ZOQnWT+J+5dG+Qn3KT/hPuUm7XMviXKTuH/kJxV+ovyE+5SfcJ/yk/a5l0S5CfcpN4nHVvjJyE+Un3Cf8pN47NIoP+E+5Sbcp9ykfe42zIfHwGNvfAGioJydnV35wjt1mS2W2XffdVGNTQLV4IFq8GPI+gkoP8mi/ASUmwQVfhj5IesnWZSfgPITUG6SRblJMPJDhR+Un4DyE1B+kkW5CSg3CSr8MPKD8hNQfpJF+QkoNwHlJtXcyALUn7G0Z0D8zgeefvTRR7vz8/MrbzSI33lTxOi+66IamwSjBoeqBs/6CSg/yaL8BJSbBBV+GPkh6ydZlJ+A8hNQbpJFuUkw8kOFH5SfgPITUH6SRbkJKDcJKvww8oPyE1B+kkX5CSg3AeUm1dzYAtR+wV18wjZEAeJvzmzi43/aZWDffddBNTYJRg0OVQ2e9RNQfpJF+QkoNwkq/DDyQ9ZPsig/AeUnoNwki3KTYOSHCj8oPwHlJ6D8JItyE1BuElT4YeQH5Seg/CSL8hNQbgLKTaq5kQXolFGNTYJRg0NVg2f9BJSfZFF+AspNggo/jPyQ9ZMsyk9A+QkoN8mi3CQY+aHCD8pPQPkJKD/JotwElJsEFX4Y+UH5CSg/yaL8BJSbgHKTalyAilGNTYJRg0NVg2f9BJSfZFF+AspNggo/jPyQ9ZMsyk9A+QkoN8mi3CQY+aHCD8pPQPkJKD/JotwElJsEFX4Y+UH5CSg/yaL8BJSbgHKTalyAilGNTYJRg0NVg2f9BJSfZFF+AspNggo/jPyQ9ZMsyk9A+QkoN8mi3CQY+aHCD8pPQPkJKD/JotwElJsEFX4Y+UH5CSg/yaL8BJSbgHKTalyAilGNTYJRg0NVg2f9BJSfZFF+AspNggo/jPyQ9ZMsyk9A+QkoN8mi3CQY+aHCD8pPQPkJKD/JotwElJsEFX4Y+UH5CSg/yaL8BJSbgHKTalyAilGNTYJRg0NVg2f9BJSfZFF+AspNggo/jPyQ9ZMsyk9A+QkoN8mi3CQY+aHCD8pPQPkJKD/JotwElJsEFX4Y+UH5CSg/yaL8BJSbgHKTalyAilGNTYJRg0NVg2f9BJSfZFF+AspNggo/jPyQ9ZMsyk9A+QkoN8mi3CQY+aHCD8pPQPkJKD/JotwElJsEFX4Y+UH5CSg/yaL8BJSbgHKTalyAilGNTYJRg0NVg2f9BJSfZFF+AspNggo/jPyQ9ZMsyk9A+QkoN8mi3CQY+aHCD8pPQPkJKD/JotwElJsEFX4Y+UH5CSg/yaL8BJSbgHKTalyAilGNTYJRg0NVg2f9BJSfZFF+AspNggo/jPyQ9ZMsyk9A+QkoN8mi3CQY+aHCD8pPQPkJKD/JotwElJsEFX4Y+UH5CSg/yaL8BJSbgHKTalyAilGNTYJRg0NVg2f9BJSfZFF+AspNggo/jPyQ9ZMsyk9A+QkoN8mi3CQY+aHCD8pPQPkJKD/JotwElJsEFX4Y+UH5CSg/yaL8BJSbgHKTalyAilGNTYJRg0NVg2f9BJSfZFF+AspNggo/jPyQ9ZMsyk9A+QkoN8mi3CQY+aHCD8pPQPkJKD/JotwElJsEFX4Y+UH5CSg/yaL8BJSbgHKTalyAilGNTYJRg0NVg2f9BJSfZFF+AspNggo/jPyQ9ZMsyk9A+QkoN8mi3CQY+aHCD8pPQPkJKD/JotwElJsEFX4Y+UH5CSg/yaL8BJSbgHKTalyAilGNTYJRg0NVg2f9BJSfZFF+AspNggo/jPyQ9ZMsyk9A+QkoN8mi3CQY+aHCD8pPQPkJKD/JotwElJsEFX4Y+UH5CSg/yaL8BJSbgHKTalyAilGNTYJRg0NVg2f9BJSfZFF+AspNggo/jPyQ9ZMsyk9A+QkoN8mi3CQY+aHCD8pPQPkJKD/JotwElJsEFX4Y+UH5CSg/yaL8BJSbgHKTam5sAWo/EVt9IyrsW2bJ449BNTYJRg0OVQ2e9RNQfpJF+QkoNwkq/DDyQ9ZPsig/AeUnoNwki3KTYOSHCj8oPwHlJ6D8JItyE1BuElT4YeQH5Seg/CSL8hNQbgLKTaq5sQWIr+Ruv8+n/0ZU2LfMkscfg2psEowaHKoaPOsnoPwki/ITUG4SVPhh5Iesn2RRfgLKT0C5SRblJsHIDxV+UH4Cyk9A+UkW5Sag3CSo8MPID8pPQPlJFuUnoNwElJtUcyMLEGcv/Teatl+xDfuWWfL4Y1GNTYJRg0NVg2f9BJSfZFF+AspNggo/jPyQ9ZMsyk9A+QkoN8mi3CQY+aHCD8pPQPkJKD/JotwElJsEFX4Y+UH5CSg/yaL8BJSbgHKTam5kAeoLBgWl/YZU2LfMkscfi2psEowaHKoaPOsnoPwki/ITUG4SVPhh5Iesn2RRfgLKT0C5SRblJsHIDxV+UH4Cyk9A+UkW5Sag3CSo8MPID8pPQPlJFuUnoNwElJtU4wLU3beUx48fX+w8x3Gcux7mw2PgsTeuAFEw+ktoZ2dnV75We98ySx5vjDFmXW5kAfr444935+fnV95E0P7+2muv7T766KPhMvseb4wxZg43sgABZy0vvPDCxduoKThx9hIFiL9Hy8C++4wxxqzPjS1AxhhjbjYuQMYYYzbBBcgYY8wmuAAZY4zZBBcgY4wxm+ACZIwxZhNcgCbyjW984/I3Y4wxLkCT+J3f+Z3dz/3cz138g+wWfPOb39z9xm/8xu53f/d3N1sHs9v93d/93ab7/0//9E/vdPv/6Ec/uhgL5jRwAZoAxYfJ/8///M8vMpt//Md/3P3BH/zBxcTD10783u/93uU9c8D78OHDiwKM/7vf/e7lPfNg4sX/i7/4i7t//dd/vbx1Hmwz+yD2w7e//e3Le+bxve997+IAZCuY/B88eLBpAeQAgP2/1dWIv/3bv93dv3//Ivw+G/ohbfDzP//zu0ePHl3euh0uQCsTxYfBFwNwNu13HbEOVd99tBQ6Ol4mHiZAOj9FcRZMOlH4aQ+K8Wzwsg/gj//4j6cfBAD74etf/8mnHdMWtMHMgwF8v/ALv7D71V/91c2KEEWY8UgfjCI062CAAx8OhAA36zD7gIB+yL5nXWiLmeNQ4QK0Mkw07ZEOHWD20S9HW3HZgQ7H35wJUAwZkGvz67/+61c8DEIG36wzESa88LP9FCB+zvLj5qg7wDv7IAAowhQ/1oc2of1ZLwrTDHBThBkDWxYh/FEA+Ml+iIODNaHPtQWH4s84nHUwQju3fsZBHJBshQvQBNrJlw4/++iXTsZgY9KJiS/OhGachlNw+gmXyYhJaAYcAEQbMOgY9BwF8zmAax4BMsHEJNufadAWwHqtOQm0RZYDHw4+ohAAkxL7YwbtPtiyCOEGxiJ9YNYkzD7nrKM9AGWftGdja8K+brcVZ1wNoB/OKMI9LkArwJEmDdsWnhYmgTUbm0lVdWjOguISALDcGgWIjt5O7GwrR5kx8AMm4bVeEB4NaNom9j37ol+nKuLolsleEQWI5TgLGfWV60AfZMJraQ9CgrXOxugD+wpMW4TaflkF7az6F21CEeBAEC/7iH6xRhtQ4CkwOFgXPPSLthhzgLTWpTi2iTan0EaxCVifGP+sJwdls3EBKoaORCejMUcN2l+Wq4ZBpV5opcMxEOKomM631qDD3w5+PBReJp0oAPjXugzGID9UXJgE1ijAUXw42hz1ASaFdrlqmGyY3Nk+2iPAyYTI7bQD7bLWGTlvuDh0lkPxY33WuCxN/1PjgL9Zr3BSkPrJuQIKcLQtc0K8/ouLbY7xQTusUYB43hhv0dfaMclttBHtw/6YdSbY4gJUCAM9GpFGjw7XQydY64gHeH4mFYoNg411iYLHYKPzt68LVcPkFp52YqGj0+FZLwbG6OzgujCw2H4GlSpCFD0mB9pg3+R4DDHQmXCAbVRnY+yHtYsP20aB6c9wWMeY+CmQ1fsgiDPMWBe8vYu+skbxAfo928l+jjbAxe2tc42DMOAgo91e9jX9Dh/9g/3P+rGP1jgQY5vbwsrveNttp222Kj7gAlQIAy4anE7OJB9Za7JX4KZT09GY7GMimEV0Zn72RQgYbP1tlTDIY7JTRYg2YjJgmWrYrvbAIyb7HvbNGoOeto+JLuDvtSbZfcQZQBREDoLasy3aZ81+AO04YELui0I17H/aHxcHGXGGHZe4WB/GBPMB68E+ql4f9jlu1oHt5vkJftYnDgCB/bFGP1yKC9BKRDFiAqLROQqbCR0Q6Fxc/40jwNngb4vQ7ImQgdcWISaI6gHf0x9szC4AbF87sdMGa51t7oP1iP3O2eZar3XtAy9tzv5gHDAu14Qxjw840OLgg0mePhDQHu3flbDP4+wbWB/8FJ044GIZ/qYttjgwaXEBKiAalkl+dFTNWdBa0KEicamNAsTRFUeccQQYg3FNGFz95QRuY/JhXdaeANj/7QAE9gtFiMlgjctuPX0fYH1mFoDeH9u/Bexz+l+cDbAea/eBFvZ9jAP6IeOA39e45AU8N2OQfR4HIlGIAsYg/XANKCgUHBztQSe3tcWGA4O1x8ESXIAK4GiGATbqVDQ8HXMtOL2PCTYmn/6y25rX2gOen0LbvugdsH84GlsTBh3b3A72gMmAfbT2oItLHG2hx7nmAUgLkx3Fvm+DOCBZG7ab8RBtTXvgjv3BfWv3QwpNtHX0yXByXzsuqmGsx2s70df4SZ/gIITxyVyw5pkH28f2t32AuYnb8FMgtzgjVrgAFUBDM+j7CZbb4+3H7YS0BgyydoJd29cThY+BxYTTwn0zznxim9nf/QCnbWLfrAXtPdpOJqS1jroDiix+1fas25oHQUFM+lxyZp+zze36rDnxBvSFONvC1+736KdrwuROwWnPQNgn9AHGxtr7AC/bTrGPfU+7sE84E4qrJKeAC1ABdGoSgy6go8046gRcuNsiNGOwAUeVDK7o7Gsf4fWwne1RLj9nH+HF5Z3RtX1VFCqhzXFzIDRq9zULMNvXFl81HtaGNog+ADEeZvbFgPXoi9BMaA/6Q1uEThEXoGvAEScTXTvhM+iYgBkM/WsR1eDF377ozaBjHWYd8eJhW+noDDgmIYru2mc8AQOdIzq2m0sfnP3QDv1Z2BrE2QaXN5jkZk+6TG5sP4n9HZPumsVGwbpwdN1e3mJ/UBC5nd/XhP1PO/TvuuTAiH5JH10Tto9937r5Pdxrn/0CnnY72yI060A4iwvQkcQLm3TwdsDzk4HA6e6aRx48N4MdD4Ou7XgUBdarHQxrEKf60bkZZKwTg270P1DVcOYThZZ9wkRMESBtYV6D2Nb2KDeKEOu09qTL9sXrDW1fiyJEe6x99I+XtuYggN+Z7OI1H0K/XHvy40CP7Q1fW4T4m/GwNrQBbY677Q9sO/1h7b7APsDPeGgPAtgn7Jt2fjglXICOpG1kjvDaIjQDOlx0dCbdvgitDc7RkT6T3tpnf3HE2Q72FvbFjEEfr/G14J1x1M3kQt9rJ9yAg6C1L7/Q35lg2Q9R6PAxGcdrkmsfBOFl4m0PNtjv7H/2DQdo1bT7lH1A8Y3+Tn9sixDrV90P+zZle+MMmPto97ZPrn0gdh1cgI6ARo6jbi6BtUf+0RHWhg4fR7hMxHQy/s+hPxpeA1wc5e57vWFt2M/s79mv9QTsc7a9HfCx3zniXvuonzaIAsfPtgjh5/fqftC+eB3bzdG9urzE9lf3jf45Y7vVgRDLrdEGbHe7zYxD+mFb6KII9QcmVTD3xDbTDxjzrEMcALOOcVCs2uaUcAFKQGO2R3Q0OA0NTIR0vOpB3xJHnK2Djs96cR/rsPYRZwuDYMblhRF48cdEPAv2M86Y4GIy5myIwrzGxNfCpBPrEPA7kxCTE2c/1fD87Ot2sqfPMckyBtbs9xBjre1vOPszjhng58Avxprqh4zLtcYF+4K0BwS0Q3sVhv3Rrs+p4gK0EAY9E0x71E1j0/npbHFGtCYc6dDJ2o6Gl9uZAOMySBV08HYQ0aE54msnmyhCLBvrVEU/yBjw+Nqjuhj8tMmMoz36QZzl4ub32O+ceXD/2sSRNe3A/onXOFgP2qe6HQKel77XFiFgfeh/axchUAc9WxQhxh1zQV+E6A8z+iHbiq89y4oitPYBUCUuQAuJQRcdLf6mA9Lp1h58eGOioeBFESJrdHp8FLYY7Lg5uqcI95MNHb+flCrgOZlY4kgOd7zTqZ1smPTborwm7GcmHnz85KicnzMm3yDOttgP/KSN2kK9FuzfmHj79o6Do7UnX7Yztpl+GdAf1P/irQlOVYTa9VqTOCBoixD98Sac+QQuQAdg4uUFVRKTTHQ0Gj4631rQyehU+PtTfDpfHI2vBQOabW0HNtvdFqE1Bxz7N/xRdPjZFiH20YziEzDJtmc6FOaZflwc5caZF/shXgRfE4o/bY6fvtf2CfbH2mOhPfuMftn2vXZ9ZhFFiPZgXWYVnyDagjFJf5jtvy4uQHtgsHHER6MyybSTLoOhPfJYA1zxZgOKT3u0BRSmtQc9MLD7Nxyw7RTFKAJrgpfJJi59QhShGZc+R3A0Hpclt4BJj/3APoh+uSZMdAETH+1PUZp1yYd+2LqiCLEPqi8/Z6Af9MVwJrQF/pt05hO4AA2gUzPA2jOMOPKns9PoaxJHNhSZgHWKIsT9a69DS3/Eyc+ZR5xRhPqzwJn7oIeCOOPS1wj6AQVg1j5gPLTbS+FlPNAvZ4CPy28t+Nc+EDzEKZx5tGfkNwkXoAF0KIpPf2RDQZjR4enUTDD42yNsJgCO/Gec+fS0R5wzjrh7ogjRLlsP+LsIkxx9j8JL/5s98dPnKEAkrgrMKn5mHVyADkAnb4vQ7CONmHSjCEVh2gomnZlnPj3sf84MtzzzucvElQHOxLeY/Gl3+iCXhNd4u7mZiwvQApj8GXBbXWONIsTlhq0n3rXf5XQItt/Fx5jbgQvQQni9YUu47LTlmY8xxlTjAmSMMWYTXICMMcZsgguQMcaYTXABMsYYswkuQMYYYzbBBcgYY8wmuAAZY4zZBBcgY4wxm+ACZIwxZhNcgIwxxmyCC5AxxphNcAEyxhizCS5AxhhjNsEFyBhjzCa4ABljjNkEFyBjjDGb4AJkjDFmE1yANoZvWv3Wt761+853vrP78pe/fHmrmcXHH3+8Oz8/3z3//PO773//+5e3mpY333xz+v5xu9wNXIBW4oc//OHu1VdfPTh4YqC99tprux/84AeXt95dlu63pcstofK5biOZ/eN2MRlOpgA9/MbPTon5Cc997utTchOYOdF9/bnnpqSSrQqBC9Dt504XoK997Wu7e/fu7d57773dyy+/vPvsZz+7+9KXvnTlvnfeeWf3wgsvPDtD4XaWa5eNs5j2di5b8Hgur8H777//7P7Pf/7zF7dB+3zcHn/zs18n4FId69M/TxZVLNZIEPsz9nXsG/ZTuy3t5Z59+6Jfbslzg9p/7US3zwnX3f+qWKyRljX2D+Pho48+kv2+vWx2HXdfgPa1TdW4MHO582dA7YChE7/00ksXv7eXxp4+fXrRqT/44INn9zM4XnnllYvBRHGJTs/vDIr2/n4gta/7xPO1z9GuE7dH8WP5s7OzZ7/HY49BFYs1EvTX9GMCosC329Lvq9G+aJdb+tyj/bfUOXp8BlUs1khL5f7h9nfffffieds+y+/R79t9eR33kydPrjwXqLZhXB7bLm+//fbuM5/5DJPg6sHzxhtvXJqXMWv9jlm3ClyAftyhGQzAYPnCF75wURza34N2wEE8lk7P0Vd7pNw+nscx6NrwuP75gnad2oHZ0g/0LKpYrJGg358cxcb+ardFFQO1L9rllj53yzHOltHzHkIVizXSUrF/4owjijGoft8/33XcowK0r21GzzliVvGJ/MzP/MyleRkz1y+7bhW4ADUduh0s/cABBo8qQAH3xyWG9vGjQtMOxpZ9g4z7oojFkeAxqGKxRoKlE1E/gYz2RbtcZpJT+2+pE667/1WxWCMtVfvnww8/vDibafs8tP2+f77ruDMF6Nh2ef311z8xEa+ZF1988dK8jJnrl123ClyAftxxY0DQoeP0vR840N7P4IlLbAyqGBQxwNrHt4+LZVi+HUA83xe/+MWL+0eDrB28/XNmUcVijQRLJyI1Kal90S639LlH+2+ps2L/q2KxRloq9097O8v3/b7fl9dxLy1Af/ZnfybX25w+J1OAtoIOHUdOpB1Q6miqXT46fSzbLq8GXv84iOeLx8XlOv6OI854DIMrXmi9f//+xe/qzOoUie3nEg6vqY1ekG5/37cv2uWWPvdo/y113tT9X7l/KBpxOe7BgwcXP0n033bZ67r5vX2uUds8fPhQrrc5fVyAfjwIouhUQgFiYPhIzBhjNC5AKxWg/lKEMcaYq9zpAtSe0lcWCs5+1Iu1xhhjfsqdPwMyxhizDS5AxhhjNsEFyBhjzCa4ABljjNkEFyBjjDGb4AJkjDFmE1yAjDHGbIILkDHGmE1wATLGGLMJLkDGGGM2wQXIGGPMJjwrQHw8On84juM4zoxQd5577rnn/h/+06Y5sDFjN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graphicFrame>
        <p:nvGraphicFramePr>
          <p:cNvPr id="7" name="Grafikon 6">
            <a:extLst>
              <a:ext uri="{FF2B5EF4-FFF2-40B4-BE49-F238E27FC236}">
                <a16:creationId xmlns:a16="http://schemas.microsoft.com/office/drawing/2014/main" id="{82DC3330-8D8B-49A5-A2D0-4D3C1E1EA7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6632776"/>
              </p:ext>
            </p:extLst>
          </p:nvPr>
        </p:nvGraphicFramePr>
        <p:xfrm>
          <a:off x="1807779" y="2060255"/>
          <a:ext cx="8471338" cy="4602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60991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52BB81A-3D8C-4ED4-BE00-F6F66258B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Analiza podataka i razvoj modela</a:t>
            </a:r>
            <a:endParaRPr lang="en-US" dirty="0"/>
          </a:p>
        </p:txBody>
      </p:sp>
      <p:sp>
        <p:nvSpPr>
          <p:cNvPr id="6" name="TextBox 30">
            <a:extLst>
              <a:ext uri="{FF2B5EF4-FFF2-40B4-BE49-F238E27FC236}">
                <a16:creationId xmlns:a16="http://schemas.microsoft.com/office/drawing/2014/main" id="{DECD8260-B162-47EC-8767-04F662816A74}"/>
              </a:ext>
            </a:extLst>
          </p:cNvPr>
          <p:cNvSpPr txBox="1"/>
          <p:nvPr/>
        </p:nvSpPr>
        <p:spPr>
          <a:xfrm>
            <a:off x="121920" y="1254180"/>
            <a:ext cx="119481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200" b="1" dirty="0"/>
              <a:t>Temperatura – tijekom pisane provjere</a:t>
            </a:r>
          </a:p>
        </p:txBody>
      </p:sp>
      <p:sp>
        <p:nvSpPr>
          <p:cNvPr id="5" name="AutoShape 6" descr="data:image/png;base64,iVBORw0KGgoAAAANSUhEUgAAAaAAAAEoCAYAAAAe1SXsAAAAAXNSR0IArs4c6QAAAARnQU1BAACxjwv8YQUAAAAJcEhZcwAADsMAAA7DAcdvqGQAAEFXSURBVHhe7Z3PjyzXWYa9C/9DNvmT2Ea6QpbwwsgWirkG4QV3g0YGjaJIVyCxQVYw8l0EkJACJoKQgDAbZCkCYYtESJEvLJILDrlgkQRDk2cy382Z4/d019fz1amemfeRXs1Md3U/VXV+fFXVPd3Pffvb39790z/9k+M4juNMCXXnOeAPY4wxZhbUHRcgY4wx03EBMsYYswkuQMYYYzbBBcgYY8wmuAAZY4zZBBcgY4wxm+ACZIwxZhNcgIwxxmyCC5AxxphNcAEyxhizCS5AxhhjNsEFyBhjzCa4ABljjNkEF6COjz/+eHd+fr777Gc/K/P5z3/+csm5vP/++xf+d9555/KWZfzwhz/cvfLKK7tvfetb8u+bROyDL33pS5e35Lju44/ha1/72rO+k227Y9liO3tiHSrW4660213EBUgQRej555/fff/737+89aed8rXXXtv94Ac/uLx1DjEIjxkMPPbevXu79957b/fyyy9vOjFdh+tORFtMZHCdtjuGrbazp2o97kq73UVcgASjAtSeHd20ThnFc6szuLvMXZ3IvvOd7+xeeOGFzQvhsbgArY8LkGBUgODNN990pzQpXIBcgIzGBUhw6AyIy1m8hhIDjE7KIOP1FS5x8Xd7ptHeHuk7dXt2FQl/DAT1uP651RmO8rO+7frzuH45NfDadSFLL0f2+6r9O/Znvw/aiUvtg8z6H3r8MesUHNoncf8x6x0s3e9qO3tmbXc8bzy29ZDoq9m+P2v94/4Z7XZXcQESROftC1Cc/cTAgeiEDx8+3L300ku7Dz/88OKxsUx02vYx/VlU+NrOyTKtvx8MEM/dD/DW1S8T69v/zXOHT22/Wse4rKcGnqIdwPE8cdv9+/d3L7744pXJo9//ah8sXX/Ytw+PWael++Q6673U0aJ8PTO2O56vnfxZLooEqOfK9P011392u91FXIAE0XnoLH36zhMdsu1oLf1ggv4x8XdfOCho8bgYXK1fPXd/m1qmRbmhnygUaoLZh3KpwQvKr/ZBZv2XPj6zTj1qn+ybyNbY72o7e2Zsd38bzv4dmGo9eNyhvn8b2+0u4gIkGHVkRXRI1anivr44qeenUNDZR524H4RLBsJomZbrDKh9264YLa+KJIO/9y+diECt/77HH7tOPer5qiey0ToHajt7Zmx3O+Fy/+jt/9m+DzPWf3a73UVcgARrFyBQAyUGmhqM/SCM52ZZFZYbDZaW0TKjAdWuY2TpgBrtq6WTxr6JaMsCdGifVExkmf2utrNnxnb396vnCNpl72q73UVcgARbFaAgHtfe3w/C0UBouc4y/YCKfdJuSzx26YAaLX9TC9DSfXKdieyY/a62s2fGdsd6cNvSMRXPs6/vw4z1n91udxEXIMHSwQL7OtXoefpOzABrr3lD36H7Qag6eM+SZZYOKDUY2wlmCaN9dVML0NJ9cp2J7Jj9rrazZ8Z297eFs+2PLJPt+3Ab2+0u4gIkiIm77VAjolP1HTKIjtjezyBRA6ztmP1AUoMwnrt9HMvFO4CAgdEvw23x99IB1a9j7CO1bf0EEKh9NSrSsd6Htnfp+sNofx27Tkv3iZqMqvd7i9rOnhnb3S8HsW6xnFqm70N3pd3uIi5AHW1HibQdsCU6Yyw36ljRGWO5fmLsn4f0gyieo1+XGCQRdbYTAzASg2K0/u3y7br2t8dH+7SPHRWgkYvl47Z4XL9NbHO/D9mGzPpnHr90neDQPlGPW2O/B2o7e2Zs92g99j0u0vafu9JudxUXoBtCDMQYQKcKk8C+S37GGBO4AN0QOCJrj65OkThCPPUiaYw5DVyAbgBxWfDUzyw4+3HxMcYsxQXoxIni42vGxpjbhguQMcaYTXABMsYYswkuQMYYYzbBBcgYY8wmuAAZY4zZBBcgY4wxm+ACZIwxZhNcgMym8BFD7Yen3nW8P8xdwgXIbAof2HjqHzE0E+8Pc5dwATKboD51nLQfNzT69GFoPyWZT0hu/44JvHe0nwy97/H9skFmfdpl2+X6T1mO7d23Pz744IMrzx3Epy2PPj36mPUwZiYuQGZTRkf8MZHGhBt/jyb9mEDjtvv37z+7lBWTeztRg3o8xMf6t59rt2R9YrJ/+PDhxZesffjhh88+RinWofVEAWk9S/dHwLr221WxHsbMwAXIbMpowlUTa39bTLRtERgVG+VRjwd1e2Z9lp5NqKKSLUAs369XxXoYMwMXILMpmcLQLxvLLTkrUF9nMXp8f5Zw3fUZoZavLEDXWQ9jZuACZDZlXwHispBKXCoaTZxVBSie47rr0xKFpH18u/ysAnRoPYyZgQuQ2ZR9Bag/4+gZTbSzzoB69k386rUXtfzaBWjpehgzAxcgsymqMKhJUjGaOLMFqC8sMdnH7dddH8DPWca+NzaAWk8YFSC1rRXrYcwMXIDMpsSEGJPfo0ePLibf/nZgomz/SbMvFBDFop+UOVPoJ96YqPsJn0m9v+3Y9Qn6ST7Wk+dslx/tj1jXdrtim/p1rVgPY2bgAmQ2hwmfCZC0BSIm44i6bBT3xeTZPldM1v3z9K/ZPHjw4Mr9ffEKjlmfligYhKLx3nvvPXtMu/zS/UER6YtQ5XoYszYuQObOEpN1e1ZjjJmHC5C5s7gAGbMtLkDmzrLvtRJjzPq4AJk7SRSffa+VGGPWxQXIGGPMJrgAGWOM2QQXIGOMMZvgAmSMMWYTXICMMcZsgguQMcaYTXABMsYYswkuQMYYYzbBBcgYY8wmuAAZY4zZBBcgY4wxm+ACZIwxZhNOugD1HxjZfjlX+6VdRH2kfvvlXO2XjI1uN8YYM4+TLUAUiVdfffVZceDbINtPLI6vKt4HRSoKE98CGY8f3W6MMWYeJ30G1NIXnEMFiAL2yiuvPFuGs6mXXnpp9+TJE3m7z4KMMWYuJ12APv744935+fnFpbL2+/dBffd/S19Y4oyKwqNudwEyxpi53JgzIArO6FKZuoy2dgF6/Pjxxc5zHMe562E+PAYeeyMKEAXl7OzsyllQoO5Tl+BY5unTp/J29bzGGGPW42QLUH9m0p7ljO7jZ1yqi8t37ZsN+H10uzHGmLmc9BkQxSFe52lfA6IAxduo2/vaAgSc3cTbuJfcbowxZh4nXYCMMcbcXlyAjDHGbIILkDHGmE1wATLGGLMJLkDGGGM2wQXIGGPMJrgAGWOM2QQXIGOMMZvgAmSMMWYTXICMMcZsgguQMcaYTXABMsYYswkuQMYYYzbhpAtQ+6nV5J133rm85+onYqtvRIXRMksea4wxZl1OtgD13/nz/vvvX/nWU74htf1OH/VtqaNlljzWGGPMupz0GVDLo0ePnn2LKcWp/1bT9mu2YbTMkydPDj7WGGPM+px0AYpvL+VSWf+Fcm3R6M+WYLQMhefQY40xxqzPjTkD4rJZXCo7hQL0+PHji53nOI5z18N8eAw89kYUIArK2dnZxVkQRaO/jBb3BaNlnj59evCxxhhj1mfVAvSjH/3oYsL/3//938tbfgKX1v7zP/9z76Tfn5m0bxaIS3PtGwn4nZ9xqW60zOh2Y4wxc1mtAFFAfv/3f3/3a7/2axdnGS3/8i//snvw4MHut3/7t/cWIYoDr//0rwEBzxlv0Y772gI0Wmbf7cYYY+axWgH68MMPd7/5m7+5++Y3v3lx1tHC37yt+uHDhxfLGWOM+Slff+45mdvGagWIS2x/+Zd/+YniE3D7l7/85U+cHRljzF1HFR9y21itAP33f//37m/+5m92//Ef/3F5y1UoUH/yJ39y8X85xhhjfooqPuS2sVoB+r//+7/dP/zDP+x+67d+a/fBBx9cFKLId7/73d0f/uEfXpwB+fWX00F1eGKMmYsah+S2sVoBAi6z8RoQbzjgrc+f+9zndr/0S7908e62v/qrv3LxOTFUhyfGmLmocUhuG6sWoIC3Un/ve9+7kv/5n/+5vNecCqrDE2PMXNQ4JLeNKQXI3AxUhyfGmLmocUhuGy5A5hmqwxNjzFzUOCS3jVULEJ+AwOU33njAT192O21UhyczOUU/MWYmqg+S28ZqBYh3wf393//97ld+5Vd29+/f3/3yL//yxduy+4/lMaeD6vBkJqfoJ7NQbjKTrf3mNPrBDFYrQHwG3B/90R9d/J/Pf/3Xf+3+/d///eJt1/6/n9NFdXgyk1P0k1koN5nJ1n5zGv1gBqsWIP7X59/+7d92H3300cVH7vgfT08b1eHJTE7RT2ah3GQmW/vNafSDGaxWgHwJ7uahOjyZySn6ySyUm8xka785jX4wg9UKEFBseAMC//fDz+ybENpPrb53796z7/ABvqCO2yPqKxX4RO6XX3754v7nn3/+2Vc7jG7fmq07nPKTmZyin8xCuclMtvab0+gHM1i1AF0H9X1A7VcnPHr06EpBUlCk2u/9ie8TGt2+NVt3OOUnMzlFP5mFcpOZbO03p9EPZnCyBaiHr2/IFCAKWP/Np3wVN69BqdtP4Sxo6w6n/GQmp+gns1BuMpOt/afA1vtA+cltY9MC9M///M+LJ37OWt55553Lv65eglOX0frCEmdUFB51+8wC9Pbbb+8+85nPsOMdx3E2D/PRG2+8cTlDzWNKAWpfc2mz9PUXLpO1xadHXUZbuwA9fvz4Yucdk09/+tOf6ACO4zhb5lOf+pScr5aE+fAYeOyP3esXoL/4i7+4/OsncEltX1EJ2tdrRlBszs7Orny6Ns7+UhvL8PZwdfvMT+Z+/fXXP9H4juM4W+bFF1+8nKHmMaUAKfiqhrfeemvvxN+f+VCIOFPpz1riDIif8ToRz39+fn7lzQb8Prr9FNj6mq/yk5mcop/MQrnJTE7RT2Zyin5y29i0AD18+HB46Yszk3gLdn/JjgLUXtKLotMWoP45lty+NVt3OOUnMzlFP5mFcpOZnKKfzOQU/eS2MaUA9QUjcipnHqfC1h1O+clMTtFPZqHcZCan6CczOUU/uW1MK0D9a0Dmk2zd4ZSfzOQU/WQWyk1mcop+MpNT9JPbxpQCZJaxdYdTfjKTU/STWSg3mckp+slMTtFPbhsuQCfE1h1O+clMTtFPsjz8xs/KHEK5yUxO0U9mcop+cttwATohtu5wyk9mcop+kkUVH3II5SYzOUU/mckp+skslJtU4wJ0Qsxo8H0oP5nJKfpJFlV8yCGUm2RRbrKECv91UH4yk1P0k1koN6nGBeiEmNHg+1B+MpNT9JMsavInh1BukkW5yRIq/NdB+clMTtFPZqHcpBoXoBNiRoPvQ/nJTE7RT7KoyZ8cQrlJFuUmS6jwXwflJzM5RT+ZhXKTalyAToiqBq+ceMhMTtFPsqg2IIdQbpJFuckSKvzXQfnJTE7RT2ah3KQaF6AToqrBKyceMpNT9JMsqg3IIZSbZFFusoQK/3VQfjKTU/STWSg3qWbTApT5Ooa7QFWDV048ZCan6CdZVBuQQyg3yaLcZAkV/uug/GQmVf7KNiCzUG5SzbQCxOe09R/Fc0pfh30KVDX4Te30cIp+kkW1ATmEcpMsyk2WUOEH5SeHUH4ykyr/MdsPyk9modykmikFiI/i+eIXv3jxO1+DQJZ8PE/7oaH37t179hUK0H6+3KiQjZZZ8thjUR2OLKGqwSv9JIvykyVU+K+D8pMsavsJPPe5r8uAcpMsyk2WUOEH5SeHUH4ykyr/MdsPyk9modykmikFiE++/spXvnLxO0Xl3XffPfhp2BSJ/isX2k+ubr8niPv6L6SD0TJLHnssqsORJVQ1eKWfZFF+soQK/3VQfpJFbT8BVXwIKDfJotxkCRV+UH5yCOUnM6nyH7P9oPxkFspNqplSgKAvAJx9ZCZ+vsAuChDFqf9SufZbTmG0zJMnTw4+9jqoDkeWUNXglX6SRfnJEir810H5SRa1/QRU8SGg3CSLcpMlVPhB+ckhlJ9kUW6yhAo/VPrJLJSbVDOtAF0XilZ8OV1fNPqzJRgtQ+E59NjroDocaXn77bcvvoP9x7vdcRxn8zAfvfHGG5cz1C0rQEzyvOZy7Pf/cPbUfjPqKRQgvgOdfdZHFR/SLvPpT3/6Ex3AcRxny3zqU596Nkep4kPaeawN8+Ex8Ngfu9d/DWjf6z37aF+vCSga/WW0s7OzK99sOlrm6dOnBx97HVTxIS2vv/76JxrfcRxny7z44ouXM9QtvATHhB+TfnDo/4D6Mx8KEctT0M7Pz6+8kYDf+RmvE42WGd1ehSo+ZAlVDV7pJ1mUnyyhwg+VfpJF+Qmo138IKDfJotwkGPmhwg/KTw6h/CSLcpMlVPih0k+yKD85hHKTaqYUIM5G1Fdy73sLNGcm8RZstXx7fxSdtgCNltl3ewWqsckSqhq80k+yKD9ZQoUfKv0ki/ITUJM/AeUmWZSbBCM/VPhB+ckhlJ9kUW6yhAo/VPpJFuUnh1BuUs20AqT+54ezm2Muy50yqrHJEqoavNJPsig/WUKFHyr9JIvyE1CTPwHlJlmUmwQjP1T4QfkJKD8B5SdZlJssocIPlX6SRfnJIZSbVDOlAI24jR/FoxqbLKGqwSv9JIvykyVU+KHST7IoPwE18RJQbpJFuUkw8kOFH5SfgPITUH6SRbnJEir8UOknWZSfHEK5STXTzoCyl+BuKqqxyRKqGrzST7IoP1lChR8q/SSL8hNQEy8B5SZZlJsEIz9U+EH5CSg/AeUnWZSbLKHCD/v8avsJKD/JovzkEMpNqplWgPpLcPxjafsGg9uCamyyhKoGr/STLMpPllDhh0o/yaL8BNSkQ0C5SRblJsHIDxV+UH4Cyk9A+UkW5Sag3CSo8MPID8pPQPlJFuUnh1BuUs2UAqTg3WhvvfVW6RsATgHV2GQJVQ2+z686PAHlJ1mUnyyhwg+VfpJF+Qmo/U9AuUkW5SbByA8VflB+AspPQPlJFuUmoNwkqPDDyA/KT0D5SRblJ4dQblLNpgXo2P8NOmVUY5MlVDX4Pr/q8ASUn2RRfrKECj9U+kkW5Seg9j8B5SZZlJsEIz9U+EH5CSg/AeUnWZSbgHKToMIPIz8oPwHlJ1mUnxxCuUk1UwrQ6DWgyv+/ORVUY5Ng1OGgqsGzfgLKT7IoP1lChR8q/SSL8hNQ+5+AcpMsyk2CkR8q/KD8BJSfgPKTLMpNQLlJUOGHkR+Un4DykyzKTw6h3KSaaQXo0Fcv3BZUY5Ng1OGgqsGzfgLKT7IoP1lChR8q/SSL8hNQ+5+AcpMsyk2CkR8q/KD8BJSfgPKTLMpNQLlJUOGHkR+Un4DykyzKT0C5CSg3qWZaAYrvAwrUbbcB1dgkGDU4VDV41k9A+UkW5SdLqPBDpZ9kUX4Cav8TUG6SRblJMPJDhR+Un4DyE1B+kkW5CSg3CSr8MPKD8hNQfpJF+QkoNwHlJtVsVoDu6mtAowaHqgbP+gkoP8mi/GQJFX6o9JMsyk9A7X8Cyk2yKDcJRn6o8IPyE1B+AspPsig3AeUmQYUfRn5QfgLKT7IoPwHlJqDcpJrVCxAfj9O/9hOp/CK4U0E1NglGDQ5VDZ71E1B+kkX5yRIq/FDpJ1mUn4Da/wSUm2RRbhKM/FDhB+UnoPwElJ9kUW4Cyk2CCj+M/KD8BJSfZFF+AspNQLlJNVPOgDjbiW9Eve2oxibBqMGhqsGzfgLKT7IoP1lChR8q/SSL8hNQ+5+AcpMsyk2CkR8q/KD8BJSfgPKTLMpNQLlJUOGHkR+Un4DykyzKT0C5CSg3qWZKARpxFz+KZ9TgUNXgWT8B5SdZlJ8socIPlX6SRfkJqP1PQLlJFuUmwcgPFX5QfgLKT0D5SRblJqDcJKjww8gPyk9A+UkW5Seg3ASUm1QzrQCpS3FLPoqH14/a7+8J4mu9I+ot3Tw23v7duka3V6AamwSjBoeqBs/6CSg/yaL8ZAkVfqj0kyzKT0DtfwLKTbIoNwlGfqjwg/ITUH4Cyk+yKDcB5SZBhR9GflB+AspPsig/AeUmoNykmikFqH0TQnwvELcdems2RebevXu7Bw8efKIAPXr06BO39bRfZkcBjNecRrdXoBqbBKMGh6oGz/oJKD/JovxkCRV+qPSTLMpPQO1/AspNsig3CUZ+qPCD8hNQfgLKT7IoNwHlJkGFH0Z+UH4Cyk+yKD8B5Sag3KSaKQWofQ2I7+J59913F78LjuW+8IUvpAtQf+aEl6/ifvLkiby96ixINTYJRg0OVQ2e9RNQfpJF+ckSKvxQ6SdZlJ+A2v8ElJtkUW4SjPxQ4QflJ6D8BJSfZFFuAspNggo/jPyg/ASUn2RRfgLKTUC5STVTChD0ZyBc/lpy5jEqQO0lOHUZrS8sFKRXX3314nnU7S5Aczr9ISr8UOknWZSfgNr/BJSbZFFuEoz8UOEH5Seg/ASUn2RRbgLKTYIKP4z8oPwElJ9kUX4Cyk1AuUk10wrQsYwKUIu6jLZ2AXr8+PHFzuujGpvE/arB4z7V4HFfJlk/4T7lJ/HYpVF+opbtU+EnlX6ilt0X5Sfcp/Y/4T7lJu1zL4lyk7h/5CcVfqL8hPuUn3Cf8pP2uZdEuQn3KTeJx1b4ychPlJ9wn/KTeOzSKD/hPuUm3KfcpH3uNsyHx8BjVy9ATPK86H/MZ78tKUAUm7OzsyufrI2zv9TGMk+fPpW3V30qt2psEqgGD1SDH0PWT0D5SRblJ0uo8EOln2RRfgJq/xNQbpJFuUkw8kOFH5SfgPITUH6SRbkJKDcJKvww8oPyE1B+kkX5CSg3AeUm1UwpQEtf71GoAtSftcQZED9fe+21i2LC487Pz6+82YDfR7dXoRqbBKMGh6oGz/oJKD/JovxkCRV+qPSTLMpPQO1/AspNsig3CUZ+qPCD8hNQfgLKT7IoNwHlJkGFH0Z+UH4Cyk+yKD8B5Sag3KSaKQUIKCD9Wcyh/wOiOMTrPCSKS5xR9be3BQg4u3nhhReuLLPv9gpUY5Ng1OBQ1eBZPwHlJ1mUnyyhwg+VfpJF+Qmo/U9AuUkW5SbByA8VflB+AspPQPlJFuUmoNwkqPDDyA/KT0D5SRblJ6DcBJSbVDOlAPUFI3IXv5J71OBQ1eBZPwHlJ1mUnyyhwg+VfpJF+Qmo/U9AuUkW5SbByA8VflB+AspPQPlJFuUmoNwkqPDDyA/KT0D5SRblJ6DcBJSbVDOtAKn/+eEruV2A7lanP0SFHyr9JIvyE1D7n4BykyzKTYKRHyr8oPwElJ+A8pMsyk1AuUlQ4YeRH5SfgPKTLMpPQLkJKDepZkoBukuoxibBqMGhqsGzfgLKT7IoP1lChR8q/SSL8hNQ+5+AcpMsyk2CkR8q/KD8BJSfgPKTLMpNQLlJUOGHkR+Un4DykyzKT0C5CSg3qWZaAXr//fevvObC6zWcAd02VGOTYNTgUNXgWT8B5SdZlJ8socIPlX6SRfkJqP1PQLlJFuUmwcgPFX5QfgLKT0D5SRblJqDcJKjww8gPyk9A+UkW5Seg3ASUm1QzpQBxCS4+iuerX/3qRQG6zjvjThnV2CQYNThUNXjWT0D5SRblJ0uo8EOln2RRfgJq/xNQbpJFuUkw8kOFH5SfgPITUH6SRbkJKDcJKvww8oPyE1B+kkX5CSg3AeUm1UwpQBSbt95666LwRAHq30p9W1CNTYJRg0NVg2f9BJSfZFF+soQKP1T6SRblJ6D2PwHlJlmUmwQjP1T4QfkJKD8B5SdZlJuAcpOgwg8jPyg/AeUnWZSfgHITUG5SzZQCBO1bnwkfMtq/Lfs2oBqbBKMGh6oGz/oJKD/JovxkCRV+qPSTLMpPQO1/AspNsig3CUZ+qPCD8hNQfgLKT7IoNwHlJkGFH0Z+UH4Cyk+yKD8B5Sag3KSaaQXorqAamwSjBoeqBs/6CSg/yaL8ZAkVfqj0kyzKT0DtfwLKTbIoNwlGfqjwg/ITUH4Cyk+yKDcB5SZBhR9GflB+AspPsig/AeUmoNykGhegYlRjk2DU4FDV4Fk/AeUnWZSfLKHCD5V+kkX5Caj9T0C5SRblJsHIDxV+UH4Cyk9A+UkW5Sag3CSo8MPID8pPQPlJFuUnoNwElJtUM60A9f+Mehv/CRVUY5Ng1OBQ1eBZPwHlJ1mUnyyhwg+VfpJF+Qmo/U9AuUkW5SbByA8VflB+AspPQPlJFuUmoNwkqPDDyA/KT0D5SRblJ6DcBJSbVDOlAI0+zy3eGXebUI1NglGDQ1WDZ/0ElJ9kUX6yhAo/VPpJFuUnoPY/AeUmWZSbBCM/VPhB+QkoPwHlJ1mUm4Byk6DCDyM/KD8B5SdZlJ+AchNQblLNlAJEseHDQvvPXPMnIfy0waGqwbN+AspPsig/WUKFHyr9JIvyE1D7n4BykyzKTYKRHyr8oPwElJ+A8pMsyk1AuUlQ4YeRH5SfgPKTLMpPQLkJKDepZkoBAlVs+BTquO3QB5PeFFRjk2DU4FDV4Fk/AeUnWZSfLKHCD5V+kkX5Caj9T0C5SRblJsHIDxV+UH4Cyk9A+UkW5Sag3CSo8MPID8pPQPlJFuUnoNwElJtUM+0MSH0YaZvRa0I8tv3+nqB9zn2PVcsseeyxqMYmwajBoarBs34Cyk+yKD9ZQoUfKv0ki/ITUPufgHKTLMpNgpEfKvyg/ASUn4DykyzKTUC5SVDhh5EflJ+A8pMsyk9AuQkoN6lmWgFSH0baos6Q+Npt/l/owYMHnyhA3Nd+p4/6eu/RMkseeyyqsUkwanCoavCsn4DykyzKT5ZQ4Yd9/tH2g/KTLMpPQPkJKDfJotwkGPmhwg/KT0D5CSg/yaLcBJSbBBV+GPlB+QkoP8mi/ASUm4Byk2qmFKARSy67jd7A0H+rafs12zBa5smTJwcfex1UY5Ng1OBQ1eBZPwHlJ1mUnyyhwg/7/KPtB+UnWZSfgPITUG6SRblJMPJDhR+Un4DyE1B+kkW5CSg3CSr8MPKD8hNQfpJF+QkoNwHlJtVMK0DxYaRtllz+UgWoLxoUm/5jfUbL8DyHHnsdVGOTYNTgUNXgWT8B5SdZlJ8socIP+/yj7QflJ1mUn4DyE1BukkW5STDyQ4UflJ+A8hNQfpJFuQkoNwkq/DDyg/ITUH6SRfkJKDcB5SbVTClAo0l+ybvgTrUAPX78+GLn9VGNTeJ+1eBxn2rwuC+TrJ9wn/KTeOzSKD9Ry/ap8JN9/tH2E+Uncf/SKD/hPuUn3KfcpH3uJVFuEveP/KTCT5SfcJ/yE+5TftI+95IoN+E+5Sbx2Ao/GfmJ8hPuU34Sj10a5Sfcp9yE+5SbtM/dhvnwGHjslAKk3oa9hKWX4M7Ozq48/2iZp0+fHnzsdVCNTQLV4IFq8GPI+gkoP8mi/GQJFX7Y5x9tPyg/yaL8BJSfgHKTLMpNgpEfKvyg/ASUn4DykyzKTUC5SVDhh5EflJ+A8pMsyk9AuQkoN6lmSgGCv/7rv75SRODY14C47fz8/MobCfidn/F9Q6NlRrdXoRqbBKMGh6oGz/oJKD/JovxkCRV+2OcfbT8oP8mi/ASUn4BykyzKTYKRHyr8oPwElJ+A8pMsyk1AuUlQ4YeRH5SfgPKTLMpPQLkJKDepZloBOuY1IIpDu3wUF+DMJT5du/2Su0PL7Lu9AtXYJBg1OFQ1eNZPQPlJFuUnS6jwwz7/aPtB+UkW5Seg/ASUm2RRbhKM/FDhB+UnoPwElJ9kUW4Cyk2CCj+M/KD8BJSfZFF+AspNQLlJNVMK0Oh1Fn8Swk8bHKoaPOsnoPwki/KTJVT4YZ9/tP2g/CSL8hNQfgLKTbIoNwlGfqjwg/ITUH4Cyk+yKDcB5SZBhR9GflB+AspPsig/AeUmoNykmmkF6NjXgG4aqrFJMGpwqGrwrJ+A8pMsyk+WUOGHff7R9oPykyzKT0D5CSg3yaLcJBj5ocIPyk9A+QkoP8mi3ASUmwQVfhj5QfkJKD/JovwElJuAcpNqphQgOPY1oJuGamwSjBocqho86yeg/CSL8pMlVPhhn3+0/aD8JIvyE1B+AspNsig3CUZ+qPCD8hNQfgLKT7IoNwHlJkGFH0Z+UH4Cyk+yKD8B5Sag3KSaaWdA6qN4qj8G5xRQjU2CUYNDVYNn/QSUn2RRfgLKTYIKP4z8kPWTLMpPQPkJKDfJotwkGPmhwg/KT0D5CSg/yaLcBJSbBBV+GPlB+QkoP8mi/ASUm4Byk2qmFSD1UTx+DeinDQ5VDZ71E1B+kkX5CSg3CSr8MPJD1k+yKD8B5Seg3CSLcpNg5IcKPyg/AeUnoPwki3ITUG4SVPhh5AflJ6D8JIvyE1BuAspNqplSgO4SqrFJMGpwqGrwrJ+A8pMsyk9AuUlQ4YeRH7J+kkX5CSg/AeUmWZSbBCM/VPhB+QkoPwHlJ1mUm4Byk6DCDyM/KD8B5SdZlJ+AchNQblLNtAIUb8Nu3zLNGdBtQzU2CUYNDlUNnvUTUH6SRfkJKDcJKvww8kPWT7IoPwHlJ6DcJItyk2Dkhwo/KD8B5Seg/CSLchNQbhJU+GHkB+UnoPwki/ITUG4Cyk2qmVKAuAQX33761a9+9aIA8Q+hDx8+9CW4ywaHqgbP+gkoP8mi/ASUmwQVfhj5IesnWZSfgPITUG6SRblJMPJDhR+Un4DyE1B+kkW5CSg3CSr8MPKD8hNQfpJF+QkoNwHlJtVMKUAUm7feeuui8EQBGv1v0E1HNTYJRg0OVQ2e9RNQfpJF+QkoNwkq/DDyQ9ZPsig/AeUnoNwki3KTYOSHCj8oPwHlJ6D8JItyE1BuElT4YeQH5Seg/CSL8hNQbgLKTaqZUoCg/fQBwvf89G/Lvg2oxibBqMGhqsGzfgLKT7IoPwHlJkGFH0Z+yPpJFuUnoPwElJtkUW4SjPxQ4QflJ6D8BJSfZFFuAspNggo/jPyg/ASUn2RRfgLKTUC5STXTCtBdQTU2CUYNDlUNnvUTUH6SRfkJKDcJKvww8kPWT7IoPwHlJ6DcJItyk2Dkhwo/KD8B5Seg/CSLchNQbhJU+GHkB+UnoPwki/ITUG4Cyk2qmVKA2teAAnXbbUA1NglGDQ5VDZ71E1B+kkX5CSg3CSr8MPJD1k+yKD8B5Seg3CSLcpNg5IcKPyg/AeUnoPwki3ITUG4SVPhh5AflJ6D8JIvyE1BuAspNqtmsAPlNCFcbHKoaPOsnoPwki/ITUG4SVPhh5Iesn2RRfgLKT0C5SRblJsHIDxV+UH4Cyk9A+UkW5Sag3CSo8MPID8pPQPlJFuUnoNwElJtUs3oB6j/Rug2fD3csb7755pXnUl+pQOGLT2DoP3Vh333XQTU2CUYNDlUNnvUTUH6SRfkJKDcJKvww8kPWT7IoPwHlJ6DcJItyk2Dkhwo/KD8B5Seg/CSLchNQbhJU+GHkB+UnoPwki/ITUG4Cyk2qmXIGxNnOV77ylcu/anj06NHBNzFQpNrv/WkL3r77roNqbBKMGhyqGjzrJ6D8JIvyE1BuElT4YeSHrJ9kUX4Cyk9AuUkW5SbByA8VflB+AspPQPlJFuUmoNwkqPDDyA/KT0D5SRblJ6DcBJSbVDOlAK3BoQLEGU7/zafxVdz77rsuqrFJMGpwqGrwrJ+A8pMsyk9AuUlQ4YeRH7J+kkX5CSg/AeUmWZSbBCM/VPhB+QkoPwHlJ1mUm4Byk6DCDyM/KD8B5SdZlJ+AchNQblLNjS1A7SU4dQmtLyoUnfi/o333XRfV2CQYNThUNXjWT0D5SRblJ6DcJKjww8gPWT/JovwElJ+AcpMsyk2CkR8q/KD8BJSfgPKTLMpNQLlJUOGHkR+Un4DykyzKT0C5CSg3qebGFqAWdQlt7QL0+PHji53XRzU2iftVg8d9qsHjvkyyfsJ9yk/isUuj/IT7lJvEYyv8ZOQnWT+J+5dG+Qn3KT/hPuUm7XMviXKTuH/kJxV+ovyE+5SfcJ/yk/a5l0S5CfcpN4nHVvjJyE+Un3Cf8pN47NIoP+E+5Sbcp9ykfe42zIfHwGNvfAGioJydnV35wjt1mS2W2XffdVGNTQLV4IFq8GPI+gkoP8mi/ASUmwQVfhj5IesnWZSfgPITUG6SRblJMPJDhR+Un4DyE1B+kkW5CSg3CSr8MPKD8hNQfpJF+QkoNwHlJtXcyALUn7G0Z0D8zgeefvTRR7vz8/MrbzSI33lTxOi+66IamwSjBoeqBs/6CSg/yaL8BJSbBBV+GPkh6ydZlJ+A8hNQbpJFuUkw8kOFH5SfgPITUH6SRbkJKDcJKvww8oPyE1B+kkX5CSg3AeUm1dzYAtR+wV18wjZEAeJvzmzi43/aZWDffddBNTYJRg0OVQ2e9RNQfpJF+QkoNwkq/DDyQ9ZPsig/AeUnoNwki3KTYOSHCj8oPwHlJ6D8JItyE1BuElT4YeQH5Seg/CSL8hNQbgLKTaq5kQXolFGNTYJRg0NVg2f9BJSfZFF+AspNggo/jPyQ9ZMsyk9A+QkoN8mi3CQY+aHCD8pPQPkJKD/JotwElJsEFX4Y+UH5CSg/yaL8BJSbgHKTalyAilGNTYJRg0NVg2f9BJSfZFF+AspNggo/jPyQ9ZMsyk9A+QkoN8mi3CQY+aHCD8pPQPkJKD/JotwElJsEFX4Y+UH5CSg/yaL8BJSbgHKTalyAilGNTYJRg0NVg2f9BJSfZFF+AspNggo/jPyQ9ZMsyk9A+QkoN8mi3CQY+aHCD8pPQPkJKD/JotwElJsEFX4Y+UH5CSg/yaL8BJSbgHKTalyAilGNTYJRg0NVg2f9BJSfZFF+AspNggo/jPyQ9ZMsyk9A+QkoN8mi3CQY+aHCD8pPQPkJKD/JotwElJsEFX4Y+UH5CSg/yaL8BJSbgHKTalyAilGNTYJRg0NVg2f9BJSfZFF+AspNggo/jPyQ9ZMsyk9A+QkoN8mi3CQY+aHCD8pPQPkJKD/JotwElJsEFX4Y+UH5CSg/yaL8BJSbgHKTalyAilGNTYJRg0NVg2f9BJSfZFF+AspNggo/jPyQ9ZMsyk9A+QkoN8mi3CQY+aHCD8pPQPkJKD/JotwElJsEFX4Y+UH5CSg/yaL8BJSbgHKTalyAilGNTYJRg0NVg2f9BJSfZFF+AspNggo/jPyQ9ZMsyk9A+QkoN8mi3CQY+aHCD8pPQPkJKD/JotwElJsEFX4Y+UH5CSg/yaL8BJSbgHKTalyAilGNTYJRg0NVg2f9BJSfZFF+AspNggo/jPyQ9ZMsyk9A+QkoN8mi3CQY+aHCD8pPQPkJKD/JotwElJsEFX4Y+UH5CSg/yaL8BJSbgHKTalyAilGNTYJRg0NVg2f9BJSfZFF+AspNggo/jPyQ9ZMsyk9A+QkoN8mi3CQY+aHCD8pPQPkJKD/JotwElJsEFX4Y+UH5CSg/yaL8BJSbgHKTalyAilGNTYJRg0NVg2f9BJSfZFF+AspNggo/jPyQ9ZMsyk9A+QkoN8mi3CQY+aHCD8pPQPkJKD/JotwElJsEFX4Y+UH5CSg/yaL8BJSbgHKTalyAilGNTYJRg0NVg2f9BJSfZFF+AspNggo/jPyQ9ZMsyk9A+QkoN8mi3CQY+aHCD8pPQPkJKD/JotwElJsEFX4Y+UH5CSg/yaL8BJSbgHKTalyAilGNTYJRg0NVg2f9BJSfZFF+AspNggo/jPyQ9ZMsyk9A+QkoN8mi3CQY+aHCD8pPQPkJKD/JotwElJsEFX4Y+UH5CSg/yaL8BJSbgHKTalyAilGNTYJRg0NVg2f9BJSfZFF+AspNggo/jPyQ9ZMsyk9A+QkoN8mi3CQY+aHCD8pPQPkJKD/JotwElJsEFX4Y+UH5CSg/yaL8BJSbgHKTam5sAWo/EVt9IyrsW2bJ449BNTYJRg0OVQ2e9RNQfpJF+QkoNwkq/DDyQ9ZPsig/AeUnoNwki3KTYOSHCj8oPwHlJ6D8JItyE1BuElT4YeQH5Seg/CSL8hNQbgLKTaq5sQWIr+Ruv8+n/0ZU2LfMkscfg2psEowaHKoaPOsnoPwki/ITUG4SVPhh5Iesn2RRfgLKT0C5SRblJsHIDxV+UH4Cyk9A+UkW5Sag3CSo8MPID8pPQPlJFuUnoNwElJtUcyMLEGcv/Teatl+xDfuWWfL4Y1GNTYJRg0NVg2f9BJSfZFF+AspNggo/jPyQ9ZMsyk9A+QkoN8mi3CQY+aHCD8pPQPkJKD/JotwElJsEFX4Y+UH5CSg/yaL8BJSbgHKTam5kAeoLBgWl/YZU2LfMkscfi2psEowaHKoaPOsnoPwki/ITUG4SVPhh5Iesn2RRfgLKT0C5SRblJsHIDxV+UH4Cyk9A+UkW5Sag3CSo8MPID8pPQPlJFuUnoNwElJtU4wLU3beUx48fX+w8x3Gcux7mw2PgsTeuAFEw+ktoZ2dnV75We98ySx5vjDFmXW5kAfr444935+fnV95E0P7+2muv7T766KPhMvseb4wxZg43sgABZy0vvPDCxduoKThx9hIFiL9Hy8C++4wxxqzPjS1AxhhjbjYuQMYYYzbBBcgYY8wmuAAZY4zZBBcgY4wxm+ACZIwxZhNcgCbyjW984/I3Y4wxLkCT+J3f+Z3dz/3cz138g+wWfPOb39z9xm/8xu53f/d3N1sHs9v93d/93ab7/0//9E/vdPv/6Ec/uhgL5jRwAZoAxYfJ/8///M8vMpt//Md/3P3BH/zBxcTD10783u/93uU9c8D78OHDiwKM/7vf/e7lPfNg4sX/i7/4i7t//dd/vbx1Hmwz+yD2w7e//e3Le+bxve997+IAZCuY/B88eLBpAeQAgP2/1dWIv/3bv93dv3//Ivw+G/ohbfDzP//zu0ePHl3euh0uQCsTxYfBFwNwNu13HbEOVd99tBQ6Ol4mHiZAOj9FcRZMOlH4aQ+K8Wzwsg/gj//4j6cfBAD74etf/8mnHdMWtMHMgwF8v/ALv7D71V/91c2KEEWY8UgfjCI062CAAx8OhAA36zD7gIB+yL5nXWiLmeNQ4QK0Mkw07ZEOHWD20S9HW3HZgQ7H35wJUAwZkGvz67/+61c8DEIG36wzESa88LP9FCB+zvLj5qg7wDv7IAAowhQ/1oc2of1ZLwrTDHBThBkDWxYh/FEA+Ml+iIODNaHPtQWH4s84nHUwQju3fsZBHJBshQvQBNrJlw4/++iXTsZgY9KJiS/OhGachlNw+gmXyYhJaAYcAEQbMOgY9BwF8zmAax4BMsHEJNufadAWwHqtOQm0RZYDHw4+ohAAkxL7YwbtPtiyCOEGxiJ9YNYkzD7nrKM9AGWftGdja8K+brcVZ1wNoB/OKMI9LkArwJEmDdsWnhYmgTUbm0lVdWjOguISALDcGgWIjt5O7GwrR5kx8AMm4bVeEB4NaNom9j37ol+nKuLolsleEQWI5TgLGfWV60AfZMJraQ9CgrXOxugD+wpMW4TaflkF7az6F21CEeBAEC/7iH6xRhtQ4CkwOFgXPPSLthhzgLTWpTi2iTan0EaxCVifGP+sJwdls3EBKoaORCejMUcN2l+Wq4ZBpV5opcMxEOKomM631qDD3w5+PBReJp0oAPjXugzGID9UXJgE1ijAUXw42hz1ASaFdrlqmGyY3Nk+2iPAyYTI7bQD7bLWGTlvuDh0lkPxY33WuCxN/1PjgL9Zr3BSkPrJuQIKcLQtc0K8/ouLbY7xQTusUYB43hhv0dfaMclttBHtw/6YdSbY4gJUCAM9GpFGjw7XQydY64gHeH4mFYoNg411iYLHYKPzt68LVcPkFp52YqGj0+FZLwbG6OzgujCw2H4GlSpCFD0mB9pg3+R4DDHQmXCAbVRnY+yHtYsP20aB6c9wWMeY+CmQ1fsgiDPMWBe8vYu+skbxAfo928l+jjbAxe2tc42DMOAgo91e9jX9Dh/9g/3P+rGP1jgQY5vbwsrveNttp222Kj7gAlQIAy4anE7OJB9Za7JX4KZT09GY7GMimEV0Zn72RQgYbP1tlTDIY7JTRYg2YjJgmWrYrvbAIyb7HvbNGoOeto+JLuDvtSbZfcQZQBREDoLasy3aZ81+AO04YELui0I17H/aHxcHGXGGHZe4WB/GBPMB68E+ql4f9jlu1oHt5vkJftYnDgCB/bFGP1yKC9BKRDFiAqLROQqbCR0Q6Fxc/40jwNngb4vQ7ImQgdcWISaI6gHf0x9szC4AbF87sdMGa51t7oP1iP3O2eZar3XtAy9tzv5gHDAu14Qxjw840OLgg0mePhDQHu3flbDP4+wbWB/8FJ044GIZ/qYttjgwaXEBKiAalkl+dFTNWdBa0KEicamNAsTRFUeccQQYg3FNGFz95QRuY/JhXdaeANj/7QAE9gtFiMlgjctuPX0fYH1mFoDeH9u/Bexz+l+cDbAea/eBFvZ9jAP6IeOA39e45AU8N2OQfR4HIlGIAsYg/XANKCgUHBztQSe3tcWGA4O1x8ESXIAK4GiGATbqVDQ8HXMtOL2PCTYmn/6y25rX2gOen0LbvugdsH84GlsTBh3b3A72gMmAfbT2oItLHG2hx7nmAUgLkx3Fvm+DOCBZG7ab8RBtTXvgjv3BfWv3QwpNtHX0yXByXzsuqmGsx2s70df4SZ/gIITxyVyw5pkH28f2t32AuYnb8FMgtzgjVrgAFUBDM+j7CZbb4+3H7YS0BgyydoJd29cThY+BxYTTwn0zznxim9nf/QCnbWLfrAXtPdpOJqS1jroDiix+1fas25oHQUFM+lxyZp+zze36rDnxBvSFONvC1+736KdrwuROwWnPQNgn9AHGxtr7AC/bTrGPfU+7sE84E4qrJKeAC1ABdGoSgy6go8046gRcuNsiNGOwAUeVDK7o7Gsf4fWwne1RLj9nH+HF5Z3RtX1VFCqhzXFzIDRq9zULMNvXFl81HtaGNog+ADEeZvbFgPXoi9BMaA/6Q1uEThEXoGvAEScTXTvhM+iYgBkM/WsR1eDF377ozaBjHWYd8eJhW+noDDgmIYru2mc8AQOdIzq2m0sfnP3QDv1Z2BrE2QaXN5jkZk+6TG5sP4n9HZPumsVGwbpwdN1e3mJ/UBC5nd/XhP1PO/TvuuTAiH5JH10Tto9937r5Pdxrn/0CnnY72yI060A4iwvQkcQLm3TwdsDzk4HA6e6aRx48N4MdD4Ou7XgUBdarHQxrEKf60bkZZKwTg270P1DVcOYThZZ9wkRMESBtYV6D2Nb2KDeKEOu09qTL9sXrDW1fiyJEe6x99I+XtuYggN+Z7OI1H0K/XHvy40CP7Q1fW4T4m/GwNrQBbY677Q9sO/1h7b7APsDPeGgPAtgn7Jt2fjglXICOpG1kjvDaIjQDOlx0dCbdvgitDc7RkT6T3tpnf3HE2Q72FvbFjEEfr/G14J1x1M3kQt9rJ9yAg6C1L7/Q35lg2Q9R6PAxGcdrkmsfBOFl4m0PNtjv7H/2DQdo1bT7lH1A8Y3+Tn9sixDrV90P+zZle+MMmPto97ZPrn0gdh1cgI6ARo6jbi6BtUf+0RHWhg4fR7hMxHQy/s+hPxpeA1wc5e57vWFt2M/s79mv9QTsc7a9HfCx3zniXvuonzaIAsfPtgjh5/fqftC+eB3bzdG9urzE9lf3jf45Y7vVgRDLrdEGbHe7zYxD+mFb6KII9QcmVTD3xDbTDxjzrEMcALOOcVCs2uaUcAFKQGO2R3Q0OA0NTIR0vOpB3xJHnK2Djs96cR/rsPYRZwuDYMblhRF48cdEPAv2M86Y4GIy5myIwrzGxNfCpBPrEPA7kxCTE2c/1fD87Ot2sqfPMckyBtbs9xBjre1vOPszjhng58Avxprqh4zLtcYF+4K0BwS0Q3sVhv3Rrs+p4gK0EAY9E0x71E1j0/npbHFGtCYc6dDJ2o6Gl9uZAOMySBV08HYQ0aE54msnmyhCLBvrVEU/yBjw+Nqjuhj8tMmMoz36QZzl4ub32O+ceXD/2sSRNe3A/onXOFgP2qe6HQKel77XFiFgfeh/axchUAc9WxQhxh1zQV+E6A8z+iHbiq89y4oitPYBUCUuQAuJQRcdLf6mA9Lp1h58eGOioeBFESJrdHp8FLYY7Lg5uqcI95MNHb+flCrgOZlY4kgOd7zTqZ1smPTborwm7GcmHnz85KicnzMm3yDOttgP/KSN2kK9FuzfmHj79o6Do7UnX7Yztpl+GdAf1P/irQlOVYTa9VqTOCBoixD98Sac+QQuQAdg4uUFVRKTTHQ0Gj4631rQyehU+PtTfDpfHI2vBQOabW0HNtvdFqE1Bxz7N/xRdPjZFiH20YziEzDJtmc6FOaZflwc5caZF/shXgRfE4o/bY6fvtf2CfbH2mOhPfuMftn2vXZ9ZhFFiPZgXWYVnyDagjFJf5jtvy4uQHtgsHHER6MyybSTLoOhPfJYA1zxZgOKT3u0BRSmtQc9MLD7Nxyw7RTFKAJrgpfJJi59QhShGZc+R3A0Hpclt4BJj/3APoh+uSZMdAETH+1PUZp1yYd+2LqiCLEPqi8/Z6Af9MVwJrQF/pt05hO4AA2gUzPA2jOMOPKns9PoaxJHNhSZgHWKIsT9a69DS3/Eyc+ZR5xRhPqzwJn7oIeCOOPS1wj6AQVg1j5gPLTbS+FlPNAvZ4CPy28t+Nc+EDzEKZx5tGfkNwkXoAF0KIpPf2RDQZjR4enUTDD42yNsJgCO/Gec+fS0R5wzjrh7ogjRLlsP+LsIkxx9j8JL/5s98dPnKEAkrgrMKn5mHVyADkAnb4vQ7CONmHSjCEVh2gomnZlnPj3sf84MtzzzucvElQHOxLeY/Gl3+iCXhNd4u7mZiwvQApj8GXBbXWONIsTlhq0n3rXf5XQItt/Fx5jbgQvQQni9YUu47LTlmY8xxlTjAmSMMWYTXICMMcZsgguQMcaYTXABMsYYswkuQMYYYzbBBcgYY8wmuAAZY4zZBBcgY4wxm+ACZIwxZhNcgIwxxmyCC5AxxphNcAEyxhizCS5AxhhjNsEFyBhjzCa4ABljjNkEFyBjjDGb4AJkjDFmE1yANoZvWv3Wt761+853vrP78pe/fHmrmcXHH3+8Oz8/3z3//PO773//+5e3mpY333xz+v5xu9wNXIBW4oc//OHu1VdfPTh4YqC99tprux/84AeXt95dlu63pcstofK5biOZ/eN2MRlOpgA9/MbPTon5Cc997utTchOYOdF9/bnnpqSSrQqBC9Dt504XoK997Wu7e/fu7d57773dyy+/vPvsZz+7+9KXvnTlvnfeeWf3wgsvPDtD4XaWa5eNs5j2di5b8Hgur8H777//7P7Pf/7zF7dB+3zcHn/zs18n4FId69M/TxZVLNZIEPsz9nXsG/ZTuy3t5Z59+6Jfbslzg9p/7US3zwnX3f+qWKyRljX2D+Pho48+kv2+vWx2HXdfgPa1TdW4MHO582dA7YChE7/00ksXv7eXxp4+fXrRqT/44INn9zM4XnnllYvBRHGJTs/vDIr2/n4gta/7xPO1z9GuE7dH8WP5s7OzZ7/HY49BFYs1EvTX9GMCosC329Lvq9G+aJdb+tyj/bfUOXp8BlUs1khL5f7h9nfffffieds+y+/R79t9eR33kydPrjwXqLZhXB7bLm+//fbuM5/5DJPg6sHzxhtvXJqXMWv9jlm3ClyAftyhGQzAYPnCF75wURza34N2wEE8lk7P0Vd7pNw+nscx6NrwuP75gnad2oHZ0g/0LKpYrJGg358cxcb+ardFFQO1L9rllj53yzHOltHzHkIVizXSUrF/4owjijGoft8/33XcowK0r21GzzliVvGJ/MzP/MyleRkz1y+7bhW4ADUduh0s/cABBo8qQAH3xyWG9vGjQtMOxpZ9g4z7oojFkeAxqGKxRoKlE1E/gYz2RbtcZpJT+2+pE667/1WxWCMtVfvnww8/vDibafs8tP2+f77ruDMF6Nh2ef311z8xEa+ZF1988dK8jJnrl123ClyAftxxY0DQoeP0vR840N7P4IlLbAyqGBQxwNrHt4+LZVi+HUA83xe/+MWL+0eDrB28/XNmUcVijQRLJyI1Kal90S639LlH+2+ps2L/q2KxRloq9097O8v3/b7fl9dxLy1Af/ZnfybX25w+J1OAtoIOHUdOpB1Q6miqXT46fSzbLq8GXv84iOeLx8XlOv6OI854DIMrXmi9f//+xe/qzOoUie3nEg6vqY1ekG5/37cv2uWWPvdo/y113tT9X7l/KBpxOe7BgwcXP0n033bZ67r5vX2uUds8fPhQrrc5fVyAfjwIouhUQgFiYPhIzBhjNC5AKxWg/lKEMcaYq9zpAtSe0lcWCs5+1Iu1xhhjfsqdPwMyxhizDS5AxhhjNsEFyBhjzCa4ABljjNkEFyBjjDGb4AJkjDFmE1yAjDHGbIILkDHGmE1wATLGGLMJLkDGGGM2wQXIGGPMJjwrQHw8On84juM4zoxQd5577rnn/h/+06Y5sDFjN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graphicFrame>
        <p:nvGraphicFramePr>
          <p:cNvPr id="8" name="Grafikon 7">
            <a:extLst>
              <a:ext uri="{FF2B5EF4-FFF2-40B4-BE49-F238E27FC236}">
                <a16:creationId xmlns:a16="http://schemas.microsoft.com/office/drawing/2014/main" id="{12C5F406-34CC-4B0B-960E-68FD3FB62D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4914245"/>
              </p:ext>
            </p:extLst>
          </p:nvPr>
        </p:nvGraphicFramePr>
        <p:xfrm>
          <a:off x="1776248" y="2057399"/>
          <a:ext cx="9133490" cy="3891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97241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52BB81A-3D8C-4ED4-BE00-F6F66258B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Analiza podataka i razvoj modela</a:t>
            </a:r>
            <a:endParaRPr lang="en-US" dirty="0"/>
          </a:p>
        </p:txBody>
      </p:sp>
      <p:sp>
        <p:nvSpPr>
          <p:cNvPr id="6" name="TextBox 30">
            <a:extLst>
              <a:ext uri="{FF2B5EF4-FFF2-40B4-BE49-F238E27FC236}">
                <a16:creationId xmlns:a16="http://schemas.microsoft.com/office/drawing/2014/main" id="{DECD8260-B162-47EC-8767-04F662816A74}"/>
              </a:ext>
            </a:extLst>
          </p:cNvPr>
          <p:cNvSpPr txBox="1"/>
          <p:nvPr/>
        </p:nvSpPr>
        <p:spPr>
          <a:xfrm>
            <a:off x="121920" y="2252660"/>
            <a:ext cx="119481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200" b="1" dirty="0"/>
              <a:t>Relativna vlažnost zraka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r-HR" sz="2800" b="1" dirty="0"/>
              <a:t>Pravilnik zaštite na radu (Članak 24)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r-HR" sz="2800" b="1" dirty="0"/>
              <a:t>Optimalna relativna vlažnost za prostore između 40% i 60%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516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52BB81A-3D8C-4ED4-BE00-F6F66258B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Analiza podataka i razvoj modela</a:t>
            </a:r>
            <a:endParaRPr lang="en-US" dirty="0"/>
          </a:p>
        </p:txBody>
      </p:sp>
      <p:sp>
        <p:nvSpPr>
          <p:cNvPr id="6" name="TextBox 30">
            <a:extLst>
              <a:ext uri="{FF2B5EF4-FFF2-40B4-BE49-F238E27FC236}">
                <a16:creationId xmlns:a16="http://schemas.microsoft.com/office/drawing/2014/main" id="{DECD8260-B162-47EC-8767-04F662816A74}"/>
              </a:ext>
            </a:extLst>
          </p:cNvPr>
          <p:cNvSpPr txBox="1"/>
          <p:nvPr/>
        </p:nvSpPr>
        <p:spPr>
          <a:xfrm>
            <a:off x="121920" y="1254180"/>
            <a:ext cx="119481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200" b="1" dirty="0"/>
              <a:t>Relativna vlažnost zraka – tijekom razdoblja mjerenja</a:t>
            </a:r>
          </a:p>
        </p:txBody>
      </p:sp>
      <p:sp>
        <p:nvSpPr>
          <p:cNvPr id="5" name="AutoShape 6" descr="data:image/png;base64,iVBORw0KGgoAAAANSUhEUgAAAaAAAAEoCAYAAAAe1SXsAAAAAXNSR0IArs4c6QAAAARnQU1BAACxjwv8YQUAAAAJcEhZcwAADsMAAA7DAcdvqGQAAEFXSURBVHhe7Z3PjyzXWYa9C/9DNvmT2Ea6QpbwwsgWirkG4QV3g0YGjaJIVyCxQVYw8l0EkJACJoKQgDAbZCkCYYtESJEvLJILDrlgkQRDk2cy382Z4/d019fz1amemfeRXs1Md3U/VXV+fFXVPd3Pffvb39790z/9k+M4juNMCXXnOeAPY4wxZhbUHRcgY4wx03EBMsYYswkuQMYYYzbBBcgYY8wmuAAZY4zZBBcgY4wxm+ACZIwxZhNcgIwxxmyCC5AxxphNcAEyxhizCS5AxhhjNsEFyBhjzCa4ABljjNkEF6COjz/+eHd+fr777Gc/K/P5z3/+csm5vP/++xf+d9555/KWZfzwhz/cvfLKK7tvfetb8u+bROyDL33pS5e35Lju44/ha1/72rO+k227Y9liO3tiHSrW4660213EBUgQRej555/fff/737+89aed8rXXXtv94Ac/uLx1DjEIjxkMPPbevXu79957b/fyyy9vOjFdh+tORFtMZHCdtjuGrbazp2o97kq73UVcgASjAtSeHd20ThnFc6szuLvMXZ3IvvOd7+xeeOGFzQvhsbgArY8LkGBUgODNN990pzQpXIBcgIzGBUhw6AyIy1m8hhIDjE7KIOP1FS5x8Xd7ptHeHuk7dXt2FQl/DAT1uP651RmO8rO+7frzuH45NfDadSFLL0f2+6r9O/Znvw/aiUvtg8z6H3r8MesUHNoncf8x6x0s3e9qO3tmbXc8bzy29ZDoq9m+P2v94/4Z7XZXcQESROftC1Cc/cTAgeiEDx8+3L300ku7Dz/88OKxsUx02vYx/VlU+NrOyTKtvx8MEM/dD/DW1S8T69v/zXOHT22/Wse4rKcGnqIdwPE8cdv9+/d3L7744pXJo9//ah8sXX/Ytw+PWael++Q6673U0aJ8PTO2O56vnfxZLooEqOfK9P011392u91FXIAE0XnoLH36zhMdsu1oLf1ggv4x8XdfOCho8bgYXK1fPXd/m1qmRbmhnygUaoLZh3KpwQvKr/ZBZv2XPj6zTj1qn+ybyNbY72o7e2Zsd38bzv4dmGo9eNyhvn8b2+0u4gIkGHVkRXRI1anivr44qeenUNDZR524H4RLBsJomZbrDKh9264YLa+KJIO/9y+diECt/77HH7tOPer5qiey0ToHajt7Zmx3O+Fy/+jt/9m+DzPWf3a73UVcgARrFyBQAyUGmhqM/SCM52ZZFZYbDZaW0TKjAdWuY2TpgBrtq6WTxr6JaMsCdGifVExkmf2utrNnxnb396vnCNpl72q73UVcgARbFaAgHtfe3w/C0UBouc4y/YCKfdJuSzx26YAaLX9TC9DSfXKdieyY/a62s2fGdsd6cNvSMRXPs6/vw4z1n91udxEXIMHSwQL7OtXoefpOzABrr3lD36H7Qag6eM+SZZYOKDUY2wlmCaN9dVML0NJ9cp2J7Jj9rrazZ8Z297eFs+2PLJPt+3Ab2+0u4gIkiIm77VAjolP1HTKIjtjezyBRA6ztmP1AUoMwnrt9HMvFO4CAgdEvw23x99IB1a9j7CO1bf0EEKh9NSrSsd6Htnfp+sNofx27Tkv3iZqMqvd7i9rOnhnb3S8HsW6xnFqm70N3pd3uIi5AHW1HibQdsCU6Yyw36ljRGWO5fmLsn4f0gyieo1+XGCQRdbYTAzASg2K0/u3y7br2t8dH+7SPHRWgkYvl47Z4XL9NbHO/D9mGzPpnHr90neDQPlGPW2O/B2o7e2Zs92g99j0u0vafu9JudxUXoBtCDMQYQKcKk8C+S37GGBO4AN0QOCJrj65OkThCPPUiaYw5DVyAbgBxWfDUzyw4+3HxMcYsxQXoxIni42vGxpjbhguQMcaYTXABMsYYswkuQMYYYzbBBcgYY8wmuAAZY4zZBBcgY4wxm+ACZIwxZhNcgMym8BFD7Yen3nW8P8xdwgXIbAof2HjqHzE0E+8Pc5dwATKboD51nLQfNzT69GFoPyWZT0hu/44JvHe0nwy97/H9skFmfdpl2+X6T1mO7d23Pz744IMrzx3Epy2PPj36mPUwZiYuQGZTRkf8MZHGhBt/jyb9mEDjtvv37z+7lBWTeztRg3o8xMf6t59rt2R9YrJ/+PDhxZesffjhh88+RinWofVEAWk9S/dHwLr221WxHsbMwAXIbMpowlUTa39bTLRtERgVG+VRjwd1e2Z9lp5NqKKSLUAs369XxXoYMwMXILMpmcLQLxvLLTkrUF9nMXp8f5Zw3fUZoZavLEDXWQ9jZuACZDZlXwHispBKXCoaTZxVBSie47rr0xKFpH18u/ysAnRoPYyZgQuQ2ZR9Bag/4+gZTbSzzoB69k386rUXtfzaBWjpehgzAxcgsymqMKhJUjGaOLMFqC8sMdnH7dddH8DPWca+NzaAWk8YFSC1rRXrYcwMXIDMpsSEGJPfo0ePLibf/nZgomz/SbMvFBDFop+UOVPoJ96YqPsJn0m9v+3Y9Qn6ST7Wk+dslx/tj1jXdrtim/p1rVgPY2bgAmQ2hwmfCZC0BSIm44i6bBT3xeTZPldM1v3z9K/ZPHjw4Mr9ffEKjlmfligYhKLx3nvvPXtMu/zS/UER6YtQ5XoYszYuQObOEpN1e1ZjjJmHC5C5s7gAGbMtLkDmzrLvtRJjzPq4AJk7SRSffa+VGGPWxQXIGGPMJrgAGWOM2QQXIGOMMZvgAmSMMWYTXICMMcZsgguQMcaYTXABMsYYswkuQMYYYzbBBcgYY8wmuAAZY4zZBBcgY4wxm+ACZIwxZhNOugD1HxjZfjlX+6VdRH2kfvvlXO2XjI1uN8YYM4+TLUAUiVdfffVZceDbINtPLI6vKt4HRSoKE98CGY8f3W6MMWYeJ30G1NIXnEMFiAL2yiuvPFuGs6mXXnpp9+TJE3m7z4KMMWYuJ12APv744935+fnFpbL2+/dBffd/S19Y4oyKwqNudwEyxpi53JgzIArO6FKZuoy2dgF6/Pjxxc5zHMe562E+PAYeeyMKEAXl7OzsyllQoO5Tl+BY5unTp/J29bzGGGPW42QLUH9m0p7ljO7jZ1yqi8t37ZsN+H10uzHGmLmc9BkQxSFe52lfA6IAxduo2/vaAgSc3cTbuJfcbowxZh4nXYCMMcbcXlyAjDHGbIILkDHGmE1wATLGGLMJLkDGGGM2wQXIGGPMJrgAGWOM2QQXIGOMMZvgAmSMMWYTXICMMcZsgguQMcaYTXABMsYYswkuQMYYYzbhpAtQ+6nV5J133rm85+onYqtvRIXRMksea4wxZl1OtgD13/nz/vvvX/nWU74htf1OH/VtqaNlljzWGGPMupz0GVDLo0ePnn2LKcWp/1bT9mu2YbTMkydPDj7WGGPM+px0AYpvL+VSWf+Fcm3R6M+WYLQMhefQY40xxqzPjTkD4rJZXCo7hQL0+PHji53nOI5z18N8eAw89kYUIArK2dnZxVkQRaO/jBb3BaNlnj59evCxxhhj1mfVAvSjH/3oYsL/3//938tbfgKX1v7zP/9z76Tfn5m0bxaIS3PtGwn4nZ9xqW60zOh2Y4wxc1mtAFFAfv/3f3/3a7/2axdnGS3/8i//snvw4MHut3/7t/cWIYoDr//0rwEBzxlv0Y772gI0Wmbf7cYYY+axWgH68MMPd7/5m7+5++Y3v3lx1tHC37yt+uHDhxfLGWOM+Slff+45mdvGagWIS2x/+Zd/+YniE3D7l7/85U+cHRljzF1HFR9y21itAP33f//37m/+5m92//Ef/3F5y1UoUH/yJ39y8X85xhhjfooqPuS2sVoB+r//+7/dP/zDP+x+67d+a/fBBx9cFKLId7/73d0f/uEfXpwB+fWX00F1eGKMmYsah+S2sVoBAi6z8RoQbzjgrc+f+9zndr/0S7908e62v/qrv3LxOTFUhyfGmLmocUhuG6sWoIC3Un/ve9+7kv/5n/+5vNecCqrDE2PMXNQ4JLeNKQXI3AxUhyfGmLmocUhuGy5A5hmqwxNjzFzUOCS3jVULEJ+AwOU33njAT192O21UhyczOUU/MWYmqg+S28ZqBYh3wf393//97ld+5Vd29+/f3/3yL//yxduy+4/lMaeD6vBkJqfoJ7NQbjKTrf3mNPrBDFYrQHwG3B/90R9d/J/Pf/3Xf+3+/d///eJt1/6/n9NFdXgyk1P0k1koN5nJ1n5zGv1gBqsWIP7X59/+7d92H3300cVH7vgfT08b1eHJTE7RT2ah3GQmW/vNafSDGaxWgHwJ7uahOjyZySn6ySyUm8xka785jX4wg9UKEFBseAMC//fDz+ybENpPrb53796z7/ABvqCO2yPqKxX4RO6XX3754v7nn3/+2Vc7jG7fmq07nPKTmZyin8xCuclMtvab0+gHM1i1AF0H9X1A7VcnPHr06EpBUlCk2u/9ie8TGt2+NVt3OOUnMzlFP5mFcpOZbO03p9EPZnCyBaiHr2/IFCAKWP/Np3wVN69BqdtP4Sxo6w6n/GQmp+gns1BuMpOt/afA1vtA+cltY9MC9M///M+LJ37OWt55553Lv65eglOX0frCEmdUFB51+8wC9Pbbb+8+85nPsOMdx3E2D/PRG2+8cTlDzWNKAWpfc2mz9PUXLpO1xadHXUZbuwA9fvz4Yucdk09/+tOf6ACO4zhb5lOf+pScr5aE+fAYeOyP3esXoL/4i7+4/OsncEltX1EJ2tdrRlBszs7Orny6Ns7+UhvL8PZwdfvMT+Z+/fXXP9H4juM4W+bFF1+8nKHmMaUAKfiqhrfeemvvxN+f+VCIOFPpz1riDIif8ToRz39+fn7lzQb8Prr9FNj6mq/yk5mcop/MQrnJTE7RT2Zyin5y29i0AD18+HB46Yszk3gLdn/JjgLUXtKLotMWoP45lty+NVt3OOUnMzlFP5mFcpOZnKKfzOQU/eS2MaUA9QUjcipnHqfC1h1O+clMTtFPZqHcZCan6CczOUU/uW1MK0D9a0Dmk2zd4ZSfzOQU/WQWyk1mcop+MpNT9JPbxpQCZJaxdYdTfjKTU/STWSg3mckp+slMTtFPbhsuQCfE1h1O+clMTtFPsjz8xs/KHEK5yUxO0U9mcop+cttwATohtu5wyk9mcop+kkUVH3II5SYzOUU/mckp+skslJtU4wJ0Qsxo8H0oP5nJKfpJFlV8yCGUm2RRbrKECv91UH4yk1P0k1koN6nGBeiEmNHg+1B+MpNT9JMsavInh1BukkW5yRIq/NdB+clMTtFPZqHcpBoXoBNiRoPvQ/nJTE7RT7KoyZ8cQrlJFuUmS6jwXwflJzM5RT+ZhXKTalyAToiqBq+ceMhMTtFPsqg2IIdQbpJFuckSKvzXQfnJTE7RT2ah3KQaF6AToqrBKyceMpNT9JMsqg3IIZSbZFFusoQK/3VQfjKTU/STWSg3qWbTApT5Ooa7QFWDV048ZCan6CdZVBuQQyg3yaLcZAkV/uug/GQmVf7KNiCzUG5SzbQCxOe09R/Fc0pfh30KVDX4Te30cIp+kkW1ATmEcpMsyk2WUOEH5SeHUH4ykyr/MdsPyk9modykmikFiI/i+eIXv3jxO1+DQJZ8PE/7oaH37t179hUK0H6+3KiQjZZZ8thjUR2OLKGqwSv9JIvykyVU+K+D8pMsavsJPPe5r8uAcpMsyk2WUOEH5SeHUH4ykyr/MdsPyk9modykmikFiE++/spXvnLxO0Xl3XffPfhp2BSJ/isX2k+ubr8niPv6L6SD0TJLHnssqsORJVQ1eKWfZFF+soQK/3VQfpJFbT8BVXwIKDfJotxkCRV+UH5yCOUnM6nyH7P9oPxkFspNqplSgKAvAJx9ZCZ+vsAuChDFqf9SufZbTmG0zJMnTw4+9jqoDkeWUNXglX6SRfnJEir810H5SRa1/QRU8SGg3CSLcpMlVPhB+ckhlJ9kUW6yhAo/VPrJLJSbVDOtAF0XilZ8OV1fNPqzJRgtQ+E59NjroDocaXn77bcvvoP9x7vdcRxn8zAfvfHGG5cz1C0rQEzyvOZy7Pf/cPbUfjPqKRQgvgOdfdZHFR/SLvPpT3/6Ex3AcRxny3zqU596Nkep4kPaeawN8+Ex8Ngfu9d/DWjf6z37aF+vCSga/WW0s7OzK99sOlrm6dOnBx97HVTxIS2vv/76JxrfcRxny7z44ouXM9QtvATHhB+TfnDo/4D6Mx8KEctT0M7Pz6+8kYDf+RmvE42WGd1ehSo+ZAlVDV7pJ1mUnyyhwg+VfpJF+Qmo138IKDfJotwkGPmhwg/KTw6h/CSLcpMlVPih0k+yKD85hHKTaqYUIM5G1Fdy73sLNGcm8RZstXx7fxSdtgCNltl3ewWqsckSqhq80k+yKD9ZQoUfKv0ki/ITUJM/AeUmWZSbBCM/VPhB+ckhlJ9kUW6yhAo/VPpJFuUnh1BuUs20AqT+54ezm2Muy50yqrHJEqoavNJPsig/WUKFHyr9JIvyE1CTPwHlJlmUmwQjP1T4QfkJKD8B5SdZlJssocIPlX6SRfnJIZSbVDOlAI24jR/FoxqbLKGqwSv9JIvykyVU+KHST7IoPwE18RJQbpJFuUkw8kOFH5SfgPITUH6SRbnJEir8UOknWZSfHEK5STXTzoCyl+BuKqqxyRKqGrzST7IoP1lChR8q/SSL8hNQEy8B5SZZlJsEIz9U+EH5CSg/AeUnWZSbLKHCD/v8avsJKD/JovzkEMpNqplWgPpLcPxjafsGg9uCamyyhKoGr/STLMpPllDhh0o/yaL8BNSkQ0C5SRblJsHIDxV+UH4Cyk9A+UkW5Sag3CSo8MPID8pPQPlJFuUnh1BuUs2UAqTg3WhvvfVW6RsATgHV2GQJVQ2+z686PAHlJ1mUnyyhwg+VfpJF+Qmo/U9AuUkW5SbByA8VflB+AspPQPlJFuUmoNwkqPDDyA/KT0D5SRblJ4dQblLNpgXo2P8NOmVUY5MlVDX4Pr/q8ASUn2RRfrKECj9U+kkW5Seg9j8B5SZZlJsEIz9U+EH5CSg/AeUnWZSbgHKToMIPIz8oPwHlJ1mUnxxCuUk1UwrQ6DWgyv+/ORVUY5Ng1OGgqsGzfgLKT7IoP1lChR8q/SSL8hNQ+5+AcpMsyk2CkR8q/KD8BJSfgPKTLMpNQLlJUOGHkR+Un4DykyzKTw6h3KSaaQXo0Fcv3BZUY5Ng1OGgqsGzfgLKT7IoP1lChR8q/SSL8hNQ+5+AcpMsyk2CkR8q/KD8BJSfgPKTLMpNQLlJUOGHkR+Un4DykyzKT0C5CSg3qWZaAYrvAwrUbbcB1dgkGDU4VDV41k9A+UkW5SdLqPBDpZ9kUX4Cav8TUG6SRblJMPJDhR+Un4DyE1B+kkW5CSg3CSr8MPKD8hNQfpJF+QkoNwHlJtVsVoDu6mtAowaHqgbP+gkoP8mi/GQJFX6o9JMsyk9A7X8Cyk2yKDcJRn6o8IPyE1B+AspPsig3AeUmQYUfRn5QfgLKT7IoPwHlJqDcpJrVCxAfj9O/9hOp/CK4U0E1NglGDQ5VDZ71E1B+kkX5yRIq/FDpJ1mUn4Da/wSUm2RRbhKM/FDhB+UnoPwElJ9kUW4Cyk2CCj+M/KD8BJSfZFF+AspNQLlJNVPOgDjbiW9Eve2oxibBqMGhqsGzfgLKT7IoP1lChR8q/SSL8hNQ+5+AcpMsyk2CkR8q/KD8BJSfgPKTLMpNQLlJUOGHkR+Un4DykyzKT0C5CSg3qWZKARpxFz+KZ9TgUNXgWT8B5SdZlJ8socIPlX6SRfkJqP1PQLlJFuUmwcgPFX5QfgLKT0D5SRblJqDcJKjww8gPyk9A+UkW5Seg3ASUm1QzrQCpS3FLPoqH14/a7+8J4mu9I+ot3Tw23v7duka3V6AamwSjBoeqBs/6CSg/yaL8ZAkVfqj0kyzKT0DtfwLKTbIoNwlGfqjwg/ITUH4Cyk+yKDcB5SZBhR9GflB+AspPsig/AeUmoNykmikFqH0TQnwvELcdems2RebevXu7Bw8efKIAPXr06BO39bRfZkcBjNecRrdXoBqbBKMGh6oGz/oJKD/JovxkCRV+qPSTLMpPQO1/AspNsig3CUZ+qPCD8hNQfgLKT7IoNwHlJkGFH0Z+UH4Cyk+yKD8B5Sag3KSaKQWofQ2I7+J59913F78LjuW+8IUvpAtQf+aEl6/ifvLkiby96ixINTYJRg0OVQ2e9RNQfpJF+ckSKvxQ6SdZlJ+A2v8ElJtkUW4SjPxQ4QflJ6D8BJSfZFFuAspNggo/jPyg/ASUn2RRfgLKTUC5STVTChD0ZyBc/lpy5jEqQO0lOHUZrS8sFKRXX3314nnU7S5Aczr9ISr8UOknWZSfgNr/BJSbZFFuEoz8UOEH5Seg/ASUn2RRbgLKTYIKP4z8oPwElJ9kUX4Cyk1AuUk10wrQsYwKUIu6jLZ2AXr8+PHFzuujGpvE/arB4z7V4HFfJlk/4T7lJ/HYpVF+opbtU+EnlX6ilt0X5Sfcp/Y/4T7lJu1zL4lyk7h/5CcVfqL8hPuUn3Cf8pP2uZdEuQn3KTeJx1b4ychPlJ9wn/KTeOzSKD/hPuUm3KfcpH3uNsyHx8BjVy9ATPK86H/MZ78tKUAUm7OzsyufrI2zv9TGMk+fPpW3V30qt2psEqgGD1SDH0PWT0D5SRblJ0uo8EOln2RRfgJq/xNQbpJFuUkw8kOFH5SfgPITUH6SRbkJKDcJKvww8oPyE1B+kkX5CSg3AeUm1UwpQEtf71GoAtSftcQZED9fe+21i2LC487Pz6+82YDfR7dXoRqbBKMGh6oGz/oJKD/JovxkCRV+qPSTLMpPQO1/AspNsig3CUZ+qPCD8hNQfgLKT7IoNwHlJkGFH0Z+UH4Cyk+yKD8B5Sag3KSaKQUIKCD9Wcyh/wOiOMTrPCSKS5xR9be3BQg4u3nhhReuLLPv9gpUY5Ng1OBQ1eBZPwHlJ1mUnyyhwg+VfpJF+Qmo/U9AuUkW5SbByA8VflB+AspPQPlJFuUmoNwkqPDDyA/KT0D5SRblJ6DcBJSbVDOlAPUFI3IXv5J71OBQ1eBZPwHlJ1mUnyyhwg+VfpJF+Qmo/U9AuUkW5SbByA8VflB+AspPQPlJFuUmoNwkqPDDyA/KT0D5SRblJ6DcBJSbVDOtAKn/+eEruV2A7lanP0SFHyr9JIvyE1D7n4BykyzKTYKRHyr8oPwElJ+A8pMsyk1AuUlQ4YeRH5SfgPKTLMpPQLkJKDepZkoBukuoxibBqMGhqsGzfgLKT7IoP1lChR8q/SSL8hNQ+5+AcpMsyk2CkR8q/KD8BJSfgPKTLMpNQLlJUOGHkR+Un4DykyzKT0C5CSg3qWZaAXr//fevvObC6zWcAd02VGOTYNTgUNXgWT8B5SdZlJ8socIPlX6SRfkJqP1PQLlJFuUmwcgPFX5QfgLKT0D5SRblJqDcJKjww8gPyk9A+UkW5Seg3ASUm1QzpQBxCS4+iuerX/3qRQG6zjvjThnV2CQYNThUNXjWT0D5SRblJ0uo8EOln2RRfgJq/xNQbpJFuUkw8kOFH5SfgPITUH6SRbkJKDcJKvww8oPyE1B+kkX5CSg3AeUm1UwpQBSbt95666LwRAHq30p9W1CNTYJRg0NVg2f9BJSfZFF+soQKP1T6SRblJ6D2PwHlJlmUmwQjP1T4QfkJKD8B5SdZlJuAcpOgwg8jPyg/AeUnWZSfgHITUG5SzZQCBO1bnwkfMtq/Lfs2oBqbBKMGh6oGz/oJKD/JovxkCRV+qPSTLMpPQO1/AspNsig3CUZ+qPCD8hNQfgLKT7IoNwHlJkGFH0Z+UH4Cyk+yKD8B5Sag3KSaaQXorqAamwSjBoeqBs/6CSg/yaL8ZAkVfqj0kyzKT0DtfwLKTbIoNwlGfqjwg/ITUH4Cyk+yKDcB5SZBhR9GflB+AspPsig/AeUmoNykGhegYlRjk2DU4FDV4Fk/AeUnWZSfLKHCD5V+kkX5Caj9T0C5SRblJsHIDxV+UH4Cyk9A+UkW5Sag3CSo8MPID8pPQPlJFuUnoNwElJtUM60A9f+Mehv/CRVUY5Ng1OBQ1eBZPwHlJ1mUnyyhwg+VfpJF+Qmo/U9AuUkW5SbByA8VflB+AspPQPlJFuUmoNwkqPDDyA/KT0D5SRblJ6DcBJSbVDOlAI0+zy3eGXebUI1NglGDQ1WDZ/0ElJ9kUX6yhAo/VPpJFuUnoPY/AeUmWZSbBCM/VPhB+QkoPwHlJ1mUm4Byk6DCDyM/KD8B5SdZlJ+AchNQblLNlAJEseHDQvvPXPMnIfy0waGqwbN+AspPsig/WUKFHyr9JIvyE1D7n4BykyzKTYKRHyr8oPwElJ+A8pMsyk1AuUlQ4YeRH5SfgPKTLMpPQLkJKDepZkoBAlVs+BTquO3QB5PeFFRjk2DU4FDV4Fk/AeUnWZSfLKHCD5V+kkX5Caj9T0C5SRblJsHIDxV+UH4Cyk9A+UkW5Sag3CSo8MPID8pPQPlJFuUnoNwElJtUM+0MSH0YaZvRa0I8tv3+nqB9zn2PVcsseeyxqMYmwajBoarBs34Cyk+yKD9ZQoUfKv0ki/ITUPufgHKTLMpNgpEfKvyg/ASUn4DykyzKTUC5SVDhh5EflJ+A8pMsyk9AuQkoN6lmWgFSH0baos6Q+Npt/l/owYMHnyhA3Nd+p4/6eu/RMkseeyyqsUkwanCoavCsn4DykyzKT5ZQ4Yd9/tH2g/KTLMpPQPkJKDfJotwkGPmhwg/KT0D5CSg/yaLcBJSbBBV+GPlB+QkoP8mi/ASUm4Byk2qmFKARSy67jd7A0H+rafs12zBa5smTJwcfex1UY5Ng1OBQ1eBZPwHlJ1mUnyyhwg/7/KPtB+UnWZSfgPITUG6SRblJMPJDhR+Un4DyE1B+kkW5CSg3CSr8MPKD8hNQfpJF+QkoNwHlJtVMK0DxYaRtllz+UgWoLxoUm/5jfUbL8DyHHnsdVGOTYNTgUNXgWT8B5SdZlJ8socIP+/yj7QflJ1mUn4DyE1BukkW5STDyQ4UflJ+A8hNQfpJFuQkoNwkq/DDyg/ITUH6SRfkJKDcB5SbVTClAo0l+ybvgTrUAPX78+GLn9VGNTeJ+1eBxn2rwuC+TrJ9wn/KTeOzSKD9Ry/ap8JN9/tH2E+Uncf/SKD/hPuUn3KfcpH3uJVFuEveP/KTCT5SfcJ/yE+5TftI+95IoN+E+5Sbx2Ao/GfmJ8hPuU34Sj10a5Sfcp9yE+5SbtM/dhvnwGHjslAKk3oa9hKWX4M7Ozq48/2iZp0+fHnzsdVCNTQLV4IFq8GPI+gkoP8mi/GQJFX7Y5x9tPyg/yaL8BJSfgHKTLMpNgpEfKvyg/ASUn4DykyzKTUC5SVDhh5EflJ+A8pMsyk9AuQkoN6lmSgGCv/7rv75SRODY14C47fz8/MobCfidn/F9Q6NlRrdXoRqbBKMGh6oGz/oJKD/JovxkCRV+2OcfbT8oP8mi/ASUn4BykyzKTYKRHyr8oPwElJ+A8pMsyk1AuUlQ4YeRH5SfgPKTLMpPQLkJKDepZloBOuY1IIpDu3wUF+DMJT5du/2Su0PL7Lu9AtXYJBg1OFQ1eNZPQPlJFuUnS6jwwz7/aPtB+UkW5Seg/ASUm2RRbhKM/FDhB+UnoPwElJ9kUW4Cyk2CCj+M/KD8BJSfZFF+AspNQLlJNVMK0Oh1Fn8Swk8bHKoaPOsnoPwki/KTJVT4YZ9/tP2g/CSL8hNQfgLKTbIoNwlGfqjwg/ITUH4Cyk+yKDcB5SZBhR9GflB+AspPsig/AeUmoNykmmkF6NjXgG4aqrFJMGpwqGrwrJ+A8pMsyk+WUOGHff7R9oPykyzKT0D5CSg3yaLcJBj5ocIPyk9A+QkoP8mi3ASUmwQVfhj5QfkJKD/JovwElJuAcpNqphQgOPY1oJuGamwSjBocqho86yeg/CSL8pMlVPhhn3+0/aD8JIvyE1B+AspNsig3CUZ+qPCD8hNQfgLKT7IoNwHlJkGFH0Z+UH4Cyk+yKD8B5Sag3KSaaWdA6qN4qj8G5xRQjU2CUYNDVYNn/QSUn2RRfgLKTYIKP4z8kPWTLMpPQPkJKDfJotwkGPmhwg/KT0D5CSg/yaLcBJSbBBV+GPlB+QkoP8mi/ASUm4Byk2qmFSD1UTx+DeinDQ5VDZ71E1B+kkX5CSg3CSr8MPJD1k+yKD8B5Seg3CSLcpNg5IcKPyg/AeUnoPwki3ITUG4SVPhh5AflJ6D8JIvyE1BuAspNqplSgO4SqrFJMGpwqGrwrJ+A8pMsyk9AuUlQ4YeRH7J+kkX5CSg/AeUmWZSbBCM/VPhB+QkoPwHlJ1mUm4Byk6DCDyM/KD8B5SdZlJ+AchNQblLNtAIUb8Nu3zLNGdBtQzU2CUYNDlUNnvUTUH6SRfkJKDcJKvww8kPWT7IoPwHlJ6DcJItyk2Dkhwo/KD8B5Seg/CSLchNQbhJU+GHkB+UnoPwki/ITUG4Cyk2qmVKAuAQX33761a9+9aIA8Q+hDx8+9CW4ywaHqgbP+gkoP8mi/ASUmwQVfhj5IesnWZSfgPITUG6SRblJMPJDhR+Un4DyE1B+kkW5CSg3CSr8MPKD8hNQfpJF+QkoNwHlJtVMKUAUm7feeuui8EQBGv1v0E1HNTYJRg0OVQ2e9RNQfpJF+QkoNwkq/DDyQ9ZPsig/AeUnoNwki3KTYOSHCj8oPwHlJ6D8JItyE1BuElT4YeQH5Seg/CSL8hNQbgLKTaqZUoCg/fQBwvf89G/Lvg2oxibBqMGhqsGzfgLKT7IoPwHlJkGFH0Z+yPpJFuUnoPwElJtkUW4SjPxQ4QflJ6D8BJSfZFFuAspNggo/jPyg/ASUn2RRfgLKTUC5STXTCtBdQTU2CUYNDlUNnvUTUH6SRfkJKDcJKvww8kPWT7IoPwHlJ6DcJItyk2Dkhwo/KD8B5Seg/CSLchNQbhJU+GHkB+UnoPwki/ITUG4Cyk2qmVKA2teAAnXbbUA1NglGDQ5VDZ71E1B+kkX5CSg3CSr8MPJD1k+yKD8B5Seg3CSLcpNg5IcKPyg/AeUnoPwki3ITUG4SVPhh5AflJ6D8JIvyE1BuAspNqtmsAPlNCFcbHKoaPOsnoPwki/ITUG4SVPhh5Iesn2RRfgLKT0C5SRblJsHIDxV+UH4Cyk9A+UkW5Sag3CSo8MPID8pPQPlJFuUnoNwElJtUs3oB6j/Rug2fD3csb7755pXnUl+pQOGLT2DoP3Vh333XQTU2CUYNDlUNnvUTUH6SRfkJKDcJKvww8kPWT7IoPwHlJ6DcJItyk2Dkhwo/KD8B5Seg/CSLchNQbhJU+GHkB+UnoPwki/ITUG4Cyk2qmXIGxNnOV77ylcu/anj06NHBNzFQpNrv/WkL3r77roNqbBKMGhyqGjzrJ6D8JIvyE1BuElT4YeSHrJ9kUX4Cyk9AuUkW5SbByA8VflB+AspPQPlJFuUmoNwkqPDDyA/KT0D5SRblJ6DcBJSbVDOlAK3BoQLEGU7/zafxVdz77rsuqrFJMGpwqGrwrJ+A8pMsyk9AuUlQ4YeRH7J+kkX5CSg/AeUmWZSbBCM/VPhB+QkoPwHlJ1mUm4Byk6DCDyM/KD8B5SdZlJ+AchNQblLNjS1A7SU4dQmtLyoUnfi/o333XRfV2CQYNThUNXjWT0D5SRblJ6DcJKjww8gPWT/JovwElJ+AcpMsyk2CkR8q/KD8BJSfgPKTLMpNQLlJUOGHkR+Un4DykyzKT0C5CSg3qebGFqAWdQlt7QL0+PHji53XRzU2iftVg8d9qsHjvkyyfsJ9yk/isUuj/IT7lJvEYyv8ZOQnWT+J+5dG+Qn3KT/hPuUm7XMviXKTuH/kJxV+ovyE+5SfcJ/yk/a5l0S5CfcpN4nHVvjJyE+Un3Cf8pN47NIoP+E+5Sbcp9ykfe42zIfHwGNvfAGioJydnV35wjt1mS2W2XffdVGNTQLV4IFq8GPI+gkoP8mi/ASUmwQVfhj5IesnWZSfgPITUG6SRblJMPJDhR+Un4DyE1B+kkW5CSg3CSr8MPKD8hNQfpJF+QkoNwHlJtXcyALUn7G0Z0D8zgeefvTRR7vz8/MrbzSI33lTxOi+66IamwSjBoeqBs/6CSg/yaL8BJSbBBV+GPkh6ydZlJ+A8hNQbpJFuUkw8kOFH5SfgPITUH6SRbkJKDcJKvww8oPyE1B+kkX5CSg3AeUm1dzYAtR+wV18wjZEAeJvzmzi43/aZWDffddBNTYJRg0OVQ2e9RNQfpJF+QkoNwkq/DDyQ9ZPsig/AeUnoNwki3KTYOSHCj8oPwHlJ6D8JItyE1BuElT4YeQH5Seg/CSL8hNQbgLKTaq5kQXolFGNTYJRg0NVg2f9BJSfZFF+AspNggo/jPyQ9ZMsyk9A+QkoN8mi3CQY+aHCD8pPQPkJKD/JotwElJsEFX4Y+UH5CSg/yaL8BJSbgHKTalyAilGNTYJRg0NVg2f9BJSfZFF+AspNggo/jPyQ9ZMsyk9A+QkoN8mi3CQY+aHCD8pPQPkJKD/JotwElJsEFX4Y+UH5CSg/yaL8BJSbgHKTalyAilGNTYJRg0NVg2f9BJSfZFF+AspNggo/jPyQ9ZMsyk9A+QkoN8mi3CQY+aHCD8pPQPkJKD/JotwElJsEFX4Y+UH5CSg/yaL8BJSbgHKTalyAilGNTYJRg0NVg2f9BJSfZFF+AspNggo/jPyQ9ZMsyk9A+QkoN8mi3CQY+aHCD8pPQPkJKD/JotwElJsEFX4Y+UH5CSg/yaL8BJSbgHKTalyAilGNTYJRg0NVg2f9BJSfZFF+AspNggo/jPyQ9ZMsyk9A+QkoN8mi3CQY+aHCD8pPQPkJKD/JotwElJsEFX4Y+UH5CSg/yaL8BJSbgHKTalyAilGNTYJRg0NVg2f9BJSfZFF+AspNggo/jPyQ9ZMsyk9A+QkoN8mi3CQY+aHCD8pPQPkJKD/JotwElJsEFX4Y+UH5CSg/yaL8BJSbgHKTalyAilGNTYJRg0NVg2f9BJSfZFF+AspNggo/jPyQ9ZMsyk9A+QkoN8mi3CQY+aHCD8pPQPkJKD/JotwElJsEFX4Y+UH5CSg/yaL8BJSbgHKTalyAilGNTYJRg0NVg2f9BJSfZFF+AspNggo/jPyQ9ZMsyk9A+QkoN8mi3CQY+aHCD8pPQPkJKD/JotwElJsEFX4Y+UH5CSg/yaL8BJSbgHKTalyAilGNTYJRg0NVg2f9BJSfZFF+AspNggo/jPyQ9ZMsyk9A+QkoN8mi3CQY+aHCD8pPQPkJKD/JotwElJsEFX4Y+UH5CSg/yaL8BJSbgHKTalyAilGNTYJRg0NVg2f9BJSfZFF+AspNggo/jPyQ9ZMsyk9A+QkoN8mi3CQY+aHCD8pPQPkJKD/JotwElJsEFX4Y+UH5CSg/yaL8BJSbgHKTalyAilGNTYJRg0NVg2f9BJSfZFF+AspNggo/jPyQ9ZMsyk9A+QkoN8mi3CQY+aHCD8pPQPkJKD/JotwElJsEFX4Y+UH5CSg/yaL8BJSbgHKTalyAilGNTYJRg0NVg2f9BJSfZFF+AspNggo/jPyQ9ZMsyk9A+QkoN8mi3CQY+aHCD8pPQPkJKD/JotwElJsEFX4Y+UH5CSg/yaL8BJSbgHKTalyAilGNTYJRg0NVg2f9BJSfZFF+AspNggo/jPyQ9ZMsyk9A+QkoN8mi3CQY+aHCD8pPQPkJKD/JotwElJsEFX4Y+UH5CSg/yaL8BJSbgHKTam5sAWo/EVt9IyrsW2bJ449BNTYJRg0OVQ2e9RNQfpJF+QkoNwkq/DDyQ9ZPsig/AeUnoNwki3KTYOSHCj8oPwHlJ6D8JItyE1BuElT4YeQH5Seg/CSL8hNQbgLKTaq5sQWIr+Ruv8+n/0ZU2LfMkscfg2psEowaHKoaPOsnoPwki/ITUG4SVPhh5Iesn2RRfgLKT0C5SRblJsHIDxV+UH4Cyk9A+UkW5Sag3CSo8MPID8pPQPlJFuUnoNwElJtUcyMLEGcv/Teatl+xDfuWWfL4Y1GNTYJRg0NVg2f9BJSfZFF+AspNggo/jPyQ9ZMsyk9A+QkoN8mi3CQY+aHCD8pPQPkJKD/JotwElJsEFX4Y+UH5CSg/yaL8BJSbgHKTam5kAeoLBgWl/YZU2LfMkscfi2psEowaHKoaPOsnoPwki/ITUG4SVPhh5Iesn2RRfgLKT0C5SRblJsHIDxV+UH4Cyk9A+UkW5Sag3CSo8MPID8pPQPlJFuUnoNwElJtU4wLU3beUx48fX+w8x3Gcux7mw2PgsTeuAFEw+ktoZ2dnV75We98ySx5vjDFmXW5kAfr444935+fnV95E0P7+2muv7T766KPhMvseb4wxZg43sgABZy0vvPDCxduoKThx9hIFiL9Hy8C++4wxxqzPjS1AxhhjbjYuQMYYYzbBBcgYY8wmuAAZY4zZBBcgY4wxm+ACZIwxZhNcgCbyjW984/I3Y4wxLkCT+J3f+Z3dz/3cz138g+wWfPOb39z9xm/8xu53f/d3N1sHs9v93d/93ab7/0//9E/vdPv/6Ec/uhgL5jRwAZoAxYfJ/8///M8vMpt//Md/3P3BH/zBxcTD10783u/93uU9c8D78OHDiwKM/7vf/e7lPfNg4sX/i7/4i7t//dd/vbx1Hmwz+yD2w7e//e3Le+bxve997+IAZCuY/B88eLBpAeQAgP2/1dWIv/3bv93dv3//Ivw+G/ohbfDzP//zu0ePHl3euh0uQCsTxYfBFwNwNu13HbEOVd99tBQ6Ol4mHiZAOj9FcRZMOlH4aQ+K8Wzwsg/gj//4j6cfBAD74etf/8mnHdMWtMHMgwF8v/ALv7D71V/91c2KEEWY8UgfjCI062CAAx8OhAA36zD7gIB+yL5nXWiLmeNQ4QK0Mkw07ZEOHWD20S9HW3HZgQ7H35wJUAwZkGvz67/+61c8DEIG36wzESa88LP9FCB+zvLj5qg7wDv7IAAowhQ/1oc2of1ZLwrTDHBThBkDWxYh/FEA+Ml+iIODNaHPtQWH4s84nHUwQju3fsZBHJBshQvQBNrJlw4/++iXTsZgY9KJiS/OhGachlNw+gmXyYhJaAYcAEQbMOgY9BwF8zmAax4BMsHEJNufadAWwHqtOQm0RZYDHw4+ohAAkxL7YwbtPtiyCOEGxiJ9YNYkzD7nrKM9AGWftGdja8K+brcVZ1wNoB/OKMI9LkArwJEmDdsWnhYmgTUbm0lVdWjOguISALDcGgWIjt5O7GwrR5kx8AMm4bVeEB4NaNom9j37ol+nKuLolsleEQWI5TgLGfWV60AfZMJraQ9CgrXOxugD+wpMW4TaflkF7az6F21CEeBAEC/7iH6xRhtQ4CkwOFgXPPSLthhzgLTWpTi2iTan0EaxCVifGP+sJwdls3EBKoaORCejMUcN2l+Wq4ZBpV5opcMxEOKomM631qDD3w5+PBReJp0oAPjXugzGID9UXJgE1ijAUXw42hz1ASaFdrlqmGyY3Nk+2iPAyYTI7bQD7bLWGTlvuDh0lkPxY33WuCxN/1PjgL9Zr3BSkPrJuQIKcLQtc0K8/ouLbY7xQTusUYB43hhv0dfaMclttBHtw/6YdSbY4gJUCAM9GpFGjw7XQydY64gHeH4mFYoNg411iYLHYKPzt68LVcPkFp52YqGj0+FZLwbG6OzgujCw2H4GlSpCFD0mB9pg3+R4DDHQmXCAbVRnY+yHtYsP20aB6c9wWMeY+CmQ1fsgiDPMWBe8vYu+skbxAfo928l+jjbAxe2tc42DMOAgo91e9jX9Dh/9g/3P+rGP1jgQY5vbwsrveNttp222Kj7gAlQIAy4anE7OJB9Za7JX4KZT09GY7GMimEV0Zn72RQgYbP1tlTDIY7JTRYg2YjJgmWrYrvbAIyb7HvbNGoOeto+JLuDvtSbZfcQZQBREDoLasy3aZ81+AO04YELui0I17H/aHxcHGXGGHZe4WB/GBPMB68E+ql4f9jlu1oHt5vkJftYnDgCB/bFGP1yKC9BKRDFiAqLROQqbCR0Q6Fxc/40jwNngb4vQ7ImQgdcWISaI6gHf0x9szC4AbF87sdMGa51t7oP1iP3O2eZar3XtAy9tzv5gHDAu14Qxjw840OLgg0mePhDQHu3flbDP4+wbWB/8FJ044GIZ/qYttjgwaXEBKiAalkl+dFTNWdBa0KEicamNAsTRFUeccQQYg3FNGFz95QRuY/JhXdaeANj/7QAE9gtFiMlgjctuPX0fYH1mFoDeH9u/Bexz+l+cDbAea/eBFvZ9jAP6IeOA39e45AU8N2OQfR4HIlGIAsYg/XANKCgUHBztQSe3tcWGA4O1x8ESXIAK4GiGATbqVDQ8HXMtOL2PCTYmn/6y25rX2gOen0LbvugdsH84GlsTBh3b3A72gMmAfbT2oItLHG2hx7nmAUgLkx3Fvm+DOCBZG7ab8RBtTXvgjv3BfWv3QwpNtHX0yXByXzsuqmGsx2s70df4SZ/gIITxyVyw5pkH28f2t32AuYnb8FMgtzgjVrgAFUBDM+j7CZbb4+3H7YS0BgyydoJd29cThY+BxYTTwn0zznxim9nf/QCnbWLfrAXtPdpOJqS1jroDiix+1fas25oHQUFM+lxyZp+zze36rDnxBvSFONvC1+736KdrwuROwWnPQNgn9AHGxtr7AC/bTrGPfU+7sE84E4qrJKeAC1ABdGoSgy6go8046gRcuNsiNGOwAUeVDK7o7Gsf4fWwne1RLj9nH+HF5Z3RtX1VFCqhzXFzIDRq9zULMNvXFl81HtaGNog+ADEeZvbFgPXoi9BMaA/6Q1uEThEXoGvAEScTXTvhM+iYgBkM/WsR1eDF377ozaBjHWYd8eJhW+noDDgmIYru2mc8AQOdIzq2m0sfnP3QDv1Z2BrE2QaXN5jkZk+6TG5sP4n9HZPumsVGwbpwdN1e3mJ/UBC5nd/XhP1PO/TvuuTAiH5JH10Tto9937r5Pdxrn/0CnnY72yI060A4iwvQkcQLm3TwdsDzk4HA6e6aRx48N4MdD4Ou7XgUBdarHQxrEKf60bkZZKwTg270P1DVcOYThZZ9wkRMESBtYV6D2Nb2KDeKEOu09qTL9sXrDW1fiyJEe6x99I+XtuYggN+Z7OI1H0K/XHvy40CP7Q1fW4T4m/GwNrQBbY677Q9sO/1h7b7APsDPeGgPAtgn7Jt2fjglXICOpG1kjvDaIjQDOlx0dCbdvgitDc7RkT6T3tpnf3HE2Q72FvbFjEEfr/G14J1x1M3kQt9rJ9yAg6C1L7/Q35lg2Q9R6PAxGcdrkmsfBOFl4m0PNtjv7H/2DQdo1bT7lH1A8Y3+Tn9sixDrV90P+zZle+MMmPto97ZPrn0gdh1cgI6ARo6jbi6BtUf+0RHWhg4fR7hMxHQy/s+hPxpeA1wc5e57vWFt2M/s79mv9QTsc7a9HfCx3zniXvuonzaIAsfPtgjh5/fqftC+eB3bzdG9urzE9lf3jf45Y7vVgRDLrdEGbHe7zYxD+mFb6KII9QcmVTD3xDbTDxjzrEMcALOOcVCs2uaUcAFKQGO2R3Q0OA0NTIR0vOpB3xJHnK2Djs96cR/rsPYRZwuDYMblhRF48cdEPAv2M86Y4GIy5myIwrzGxNfCpBPrEPA7kxCTE2c/1fD87Ot2sqfPMckyBtbs9xBjre1vOPszjhng58Avxprqh4zLtcYF+4K0BwS0Q3sVhv3Rrs+p4gK0EAY9E0x71E1j0/npbHFGtCYc6dDJ2o6Gl9uZAOMySBV08HYQ0aE54msnmyhCLBvrVEU/yBjw+Nqjuhj8tMmMoz36QZzl4ub32O+ceXD/2sSRNe3A/onXOFgP2qe6HQKel77XFiFgfeh/axchUAc9WxQhxh1zQV+E6A8z+iHbiq89y4oitPYBUCUuQAuJQRcdLf6mA9Lp1h58eGOioeBFESJrdHp8FLYY7Lg5uqcI95MNHb+flCrgOZlY4kgOd7zTqZ1smPTborwm7GcmHnz85KicnzMm3yDOttgP/KSN2kK9FuzfmHj79o6Do7UnX7Yztpl+GdAf1P/irQlOVYTa9VqTOCBoixD98Sac+QQuQAdg4uUFVRKTTHQ0Gj4631rQyehU+PtTfDpfHI2vBQOabW0HNtvdFqE1Bxz7N/xRdPjZFiH20YziEzDJtmc6FOaZflwc5caZF/shXgRfE4o/bY6fvtf2CfbH2mOhPfuMftn2vXZ9ZhFFiPZgXWYVnyDagjFJf5jtvy4uQHtgsHHER6MyybSTLoOhPfJYA1zxZgOKT3u0BRSmtQc9MLD7Nxyw7RTFKAJrgpfJJi59QhShGZc+R3A0Hpclt4BJj/3APoh+uSZMdAETH+1PUZp1yYd+2LqiCLEPqi8/Z6Af9MVwJrQF/pt05hO4AA2gUzPA2jOMOPKns9PoaxJHNhSZgHWKIsT9a69DS3/Eyc+ZR5xRhPqzwJn7oIeCOOPS1wj6AQVg1j5gPLTbS+FlPNAvZ4CPy28t+Nc+EDzEKZx5tGfkNwkXoAF0KIpPf2RDQZjR4enUTDD42yNsJgCO/Gec+fS0R5wzjrh7ogjRLlsP+LsIkxx9j8JL/5s98dPnKEAkrgrMKn5mHVyADkAnb4vQ7CONmHSjCEVh2gomnZlnPj3sf84MtzzzucvElQHOxLeY/Gl3+iCXhNd4u7mZiwvQApj8GXBbXWONIsTlhq0n3rXf5XQItt/Fx5jbgQvQQni9YUu47LTlmY8xxlTjAmSMMWYTXICMMcZsgguQMcaYTXABMsYYswkuQMYYYzbBBcgYY8wmuAAZY4zZBBcgY4wxm+ACZIwxZhNcgIwxxmyCC5AxxphNcAEyxhizCS5AxhhjNsEFyBhjzCa4ABljjNkEFyBjjDGb4AJkjDFmE1yANoZvWv3Wt761+853vrP78pe/fHmrmcXHH3+8Oz8/3z3//PO773//+5e3mpY333xz+v5xu9wNXIBW4oc//OHu1VdfPTh4YqC99tprux/84AeXt95dlu63pcstofK5biOZ/eN2MRlOpgA9/MbPTon5Cc997utTchOYOdF9/bnnpqSSrQqBC9Dt504XoK997Wu7e/fu7d57773dyy+/vPvsZz+7+9KXvnTlvnfeeWf3wgsvPDtD4XaWa5eNs5j2di5b8Hgur8H777//7P7Pf/7zF7dB+3zcHn/zs18n4FId69M/TxZVLNZIEPsz9nXsG/ZTuy3t5Z59+6Jfbslzg9p/7US3zwnX3f+qWKyRljX2D+Pho48+kv2+vWx2HXdfgPa1TdW4MHO582dA7YChE7/00ksXv7eXxp4+fXrRqT/44INn9zM4XnnllYvBRHGJTs/vDIr2/n4gta/7xPO1z9GuE7dH8WP5s7OzZ7/HY49BFYs1EvTX9GMCosC329Lvq9G+aJdb+tyj/bfUOXp8BlUs1khL5f7h9nfffffieds+y+/R79t9eR33kydPrjwXqLZhXB7bLm+//fbuM5/5DJPg6sHzxhtvXJqXMWv9jlm3ClyAftyhGQzAYPnCF75wURza34N2wEE8lk7P0Vd7pNw+nscx6NrwuP75gnad2oHZ0g/0LKpYrJGg358cxcb+ardFFQO1L9rllj53yzHOltHzHkIVizXSUrF/4owjijGoft8/33XcowK0r21GzzliVvGJ/MzP/MyleRkz1y+7bhW4ADUduh0s/cABBo8qQAH3xyWG9vGjQtMOxpZ9g4z7oojFkeAxqGKxRoKlE1E/gYz2RbtcZpJT+2+pE667/1WxWCMtVfvnww8/vDibafs8tP2+f77ruDMF6Nh2ef311z8xEa+ZF1988dK8jJnrl123ClyAftxxY0DQoeP0vR840N7P4IlLbAyqGBQxwNrHt4+LZVi+HUA83xe/+MWL+0eDrB28/XNmUcVijQRLJyI1Kal90S639LlH+2+ps2L/q2KxRloq9097O8v3/b7fl9dxLy1Af/ZnfybX25w+J1OAtoIOHUdOpB1Q6miqXT46fSzbLq8GXv84iOeLx8XlOv6OI854DIMrXmi9f//+xe/qzOoUie3nEg6vqY1ekG5/37cv2uWWPvdo/y113tT9X7l/KBpxOe7BgwcXP0n033bZ67r5vX2uUds8fPhQrrc5fVyAfjwIouhUQgFiYPhIzBhjNC5AKxWg/lKEMcaYq9zpAtSe0lcWCs5+1Iu1xhhjfsqdPwMyxhizDS5AxhhjNsEFyBhjzCa4ABljjNkEFyBjjDGb4AJkjDFmE1yAjDHGbIILkDHGmE1wATLGGLMJLkDGGGM2wQXIGGPMJjwrQHw8On84juM4zoxQd5577rnn/h/+06Y5sDFjN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graphicFrame>
        <p:nvGraphicFramePr>
          <p:cNvPr id="8" name="Grafikon 7">
            <a:extLst>
              <a:ext uri="{FF2B5EF4-FFF2-40B4-BE49-F238E27FC236}">
                <a16:creationId xmlns:a16="http://schemas.microsoft.com/office/drawing/2014/main" id="{90176A2B-5F5B-428B-B8CA-20FD66EC35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6942528"/>
              </p:ext>
            </p:extLst>
          </p:nvPr>
        </p:nvGraphicFramePr>
        <p:xfrm>
          <a:off x="1776248" y="2081275"/>
          <a:ext cx="8135006" cy="4130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15995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52BB81A-3D8C-4ED4-BE00-F6F66258B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Analiza podataka i razvoj modela</a:t>
            </a:r>
            <a:endParaRPr lang="en-US" dirty="0"/>
          </a:p>
        </p:txBody>
      </p:sp>
      <p:sp>
        <p:nvSpPr>
          <p:cNvPr id="6" name="TextBox 30">
            <a:extLst>
              <a:ext uri="{FF2B5EF4-FFF2-40B4-BE49-F238E27FC236}">
                <a16:creationId xmlns:a16="http://schemas.microsoft.com/office/drawing/2014/main" id="{DECD8260-B162-47EC-8767-04F662816A74}"/>
              </a:ext>
            </a:extLst>
          </p:cNvPr>
          <p:cNvSpPr txBox="1"/>
          <p:nvPr/>
        </p:nvSpPr>
        <p:spPr>
          <a:xfrm>
            <a:off x="121920" y="1254180"/>
            <a:ext cx="119481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200" b="1" dirty="0"/>
              <a:t>Relativna vlažnost zraka – tijekom pisane provjere</a:t>
            </a:r>
          </a:p>
        </p:txBody>
      </p:sp>
      <p:sp>
        <p:nvSpPr>
          <p:cNvPr id="5" name="AutoShape 6" descr="data:image/png;base64,iVBORw0KGgoAAAANSUhEUgAAAaAAAAEoCAYAAAAe1SXsAAAAAXNSR0IArs4c6QAAAARnQU1BAACxjwv8YQUAAAAJcEhZcwAADsMAAA7DAcdvqGQAAEFXSURBVHhe7Z3PjyzXWYa9C/9DNvmT2Ea6QpbwwsgWirkG4QV3g0YGjaJIVyCxQVYw8l0EkJACJoKQgDAbZCkCYYtESJEvLJILDrlgkQRDk2cy382Z4/d019fz1amemfeRXs1Md3U/VXV+fFXVPd3Pffvb39790z/9k+M4juNMCXXnOeAPY4wxZhbUHRcgY4wx03EBMsYYswkuQMYYYzbBBcgYY8wmuAAZY4zZBBcgY4wxm+ACZIwxZhNcgIwxxmyCC5AxxphNcAEyxhizCS5AxhhjNsEFyBhjzCa4ABljjNkEF6COjz/+eHd+fr777Gc/K/P5z3/+csm5vP/++xf+d9555/KWZfzwhz/cvfLKK7tvfetb8u+bROyDL33pS5e35Lju44/ha1/72rO+k227Y9liO3tiHSrW4660213EBUgQRej555/fff/737+89aed8rXXXtv94Ac/uLx1DjEIjxkMPPbevXu79957b/fyyy9vOjFdh+tORFtMZHCdtjuGrbazp2o97kq73UVcgASjAtSeHd20ThnFc6szuLvMXZ3IvvOd7+xeeOGFzQvhsbgArY8LkGBUgODNN990pzQpXIBcgIzGBUhw6AyIy1m8hhIDjE7KIOP1FS5x8Xd7ptHeHuk7dXt2FQl/DAT1uP651RmO8rO+7frzuH45NfDadSFLL0f2+6r9O/Znvw/aiUvtg8z6H3r8MesUHNoncf8x6x0s3e9qO3tmbXc8bzy29ZDoq9m+P2v94/4Z7XZXcQESROftC1Cc/cTAgeiEDx8+3L300ku7Dz/88OKxsUx02vYx/VlU+NrOyTKtvx8MEM/dD/DW1S8T69v/zXOHT22/Wse4rKcGnqIdwPE8cdv9+/d3L7744pXJo9//ah8sXX/Ytw+PWael++Q6673U0aJ8PTO2O56vnfxZLooEqOfK9P011392u91FXIAE0XnoLH36zhMdsu1oLf1ggv4x8XdfOCho8bgYXK1fPXd/m1qmRbmhnygUaoLZh3KpwQvKr/ZBZv2XPj6zTj1qn+ybyNbY72o7e2Zsd38bzv4dmGo9eNyhvn8b2+0u4gIkGHVkRXRI1anivr44qeenUNDZR524H4RLBsJomZbrDKh9264YLa+KJIO/9y+diECt/77HH7tOPer5qiey0ToHajt7Zmx3O+Fy/+jt/9m+DzPWf3a73UVcgARrFyBQAyUGmhqM/SCM52ZZFZYbDZaW0TKjAdWuY2TpgBrtq6WTxr6JaMsCdGifVExkmf2utrNnxnb396vnCNpl72q73UVcgARbFaAgHtfe3w/C0UBouc4y/YCKfdJuSzx26YAaLX9TC9DSfXKdieyY/a62s2fGdsd6cNvSMRXPs6/vw4z1n91udxEXIMHSwQL7OtXoefpOzABrr3lD36H7Qag6eM+SZZYOKDUY2wlmCaN9dVML0NJ9cp2J7Jj9rrazZ8Z297eFs+2PLJPt+3Ab2+0u4gIkiIm77VAjolP1HTKIjtjezyBRA6ztmP1AUoMwnrt9HMvFO4CAgdEvw23x99IB1a9j7CO1bf0EEKh9NSrSsd6Htnfp+sNofx27Tkv3iZqMqvd7i9rOnhnb3S8HsW6xnFqm70N3pd3uIi5AHW1HibQdsCU6Yyw36ljRGWO5fmLsn4f0gyieo1+XGCQRdbYTAzASg2K0/u3y7br2t8dH+7SPHRWgkYvl47Z4XL9NbHO/D9mGzPpnHr90neDQPlGPW2O/B2o7e2Zs92g99j0u0vafu9JudxUXoBtCDMQYQKcKk8C+S37GGBO4AN0QOCJrj65OkThCPPUiaYw5DVyAbgBxWfDUzyw4+3HxMcYsxQXoxIni42vGxpjbhguQMcaYTXABMsYYswkuQMYYYzbBBcgYY8wmuAAZY4zZBBcgY4wxm+ACZIwxZhNcgMym8BFD7Yen3nW8P8xdwgXIbAof2HjqHzE0E+8Pc5dwATKboD51nLQfNzT69GFoPyWZT0hu/44JvHe0nwy97/H9skFmfdpl2+X6T1mO7d23Pz744IMrzx3Epy2PPj36mPUwZiYuQGZTRkf8MZHGhBt/jyb9mEDjtvv37z+7lBWTeztRg3o8xMf6t59rt2R9YrJ/+PDhxZesffjhh88+RinWofVEAWk9S/dHwLr221WxHsbMwAXIbMpowlUTa39bTLRtERgVG+VRjwd1e2Z9lp5NqKKSLUAs369XxXoYMwMXILMpmcLQLxvLLTkrUF9nMXp8f5Zw3fUZoZavLEDXWQ9jZuACZDZlXwHispBKXCoaTZxVBSie47rr0xKFpH18u/ysAnRoPYyZgQuQ2ZR9Bag/4+gZTbSzzoB69k386rUXtfzaBWjpehgzAxcgsymqMKhJUjGaOLMFqC8sMdnH7dddH8DPWca+NzaAWk8YFSC1rRXrYcwMXIDMpsSEGJPfo0ePLibf/nZgomz/SbMvFBDFop+UOVPoJ96YqPsJn0m9v+3Y9Qn6ST7Wk+dslx/tj1jXdrtim/p1rVgPY2bgAmQ2hwmfCZC0BSIm44i6bBT3xeTZPldM1v3z9K/ZPHjw4Mr9ffEKjlmfligYhKLx3nvvPXtMu/zS/UER6YtQ5XoYszYuQObOEpN1e1ZjjJmHC5C5s7gAGbMtLkDmzrLvtRJjzPq4AJk7SRSffa+VGGPWxQXIGGPMJrgAGWOM2QQXIGOMMZvgAmSMMWYTXICMMcZsgguQMcaYTXABMsYYswkuQMYYYzbBBcgYY8wmuAAZY4zZBBcgY4wxm+ACZIwxZhNOugD1HxjZfjlX+6VdRH2kfvvlXO2XjI1uN8YYM4+TLUAUiVdfffVZceDbINtPLI6vKt4HRSoKE98CGY8f3W6MMWYeJ30G1NIXnEMFiAL2yiuvPFuGs6mXXnpp9+TJE3m7z4KMMWYuJ12APv744935+fnFpbL2+/dBffd/S19Y4oyKwqNudwEyxpi53JgzIArO6FKZuoy2dgF6/Pjxxc5zHMe562E+PAYeeyMKEAXl7OzsyllQoO5Tl+BY5unTp/J29bzGGGPW42QLUH9m0p7ljO7jZ1yqi8t37ZsN+H10uzHGmLmc9BkQxSFe52lfA6IAxduo2/vaAgSc3cTbuJfcbowxZh4nXYCMMcbcXlyAjDHGbIILkDHGmE1wATLGGLMJLkDGGGM2wQXIGGPMJrgAGWOM2QQXIGOMMZvgAmSMMWYTXICMMcZsgguQMcaYTXABMsYYswkuQMYYYzbhpAtQ+6nV5J133rm85+onYqtvRIXRMksea4wxZl1OtgD13/nz/vvvX/nWU74htf1OH/VtqaNlljzWGGPMupz0GVDLo0ePnn2LKcWp/1bT9mu2YbTMkydPDj7WGGPM+px0AYpvL+VSWf+Fcm3R6M+WYLQMhefQY40xxqzPjTkD4rJZXCo7hQL0+PHji53nOI5z18N8eAw89kYUIArK2dnZxVkQRaO/jBb3BaNlnj59evCxxhhj1mfVAvSjH/3oYsL/3//938tbfgKX1v7zP/9z76Tfn5m0bxaIS3PtGwn4nZ9xqW60zOh2Y4wxc1mtAFFAfv/3f3/3a7/2axdnGS3/8i//snvw4MHut3/7t/cWIYoDr//0rwEBzxlv0Y772gI0Wmbf7cYYY+axWgH68MMPd7/5m7+5++Y3v3lx1tHC37yt+uHDhxfLGWOM+Slff+45mdvGagWIS2x/+Zd/+YniE3D7l7/85U+cHRljzF1HFR9y21itAP33f//37m/+5m92//Ef/3F5y1UoUH/yJ39y8X85xhhjfooqPuS2sVoB+r//+7/dP/zDP+x+67d+a/fBBx9cFKLId7/73d0f/uEfXpwB+fWX00F1eGKMmYsah+S2sVoBAi6z8RoQbzjgrc+f+9zndr/0S7908e62v/qrv3LxOTFUhyfGmLmocUhuG6sWoIC3Un/ve9+7kv/5n/+5vNecCqrDE2PMXNQ4JLeNKQXI3AxUhyfGmLmocUhuGy5A5hmqwxNjzFzUOCS3jVULEJ+AwOU33njAT192O21UhyczOUU/MWYmqg+S28ZqBYh3wf393//97ld+5Vd29+/f3/3yL//yxduy+4/lMaeD6vBkJqfoJ7NQbjKTrf3mNPrBDFYrQHwG3B/90R9d/J/Pf/3Xf+3+/d///eJt1/6/n9NFdXgyk1P0k1koN5nJ1n5zGv1gBqsWIP7X59/+7d92H3300cVH7vgfT08b1eHJTE7RT2ah3GQmW/vNafSDGaxWgHwJ7uahOjyZySn6ySyUm8xka785jX4wg9UKEFBseAMC//fDz+ybENpPrb53796z7/ABvqCO2yPqKxX4RO6XX3754v7nn3/+2Vc7jG7fmq07nPKTmZyin8xCuclMtvab0+gHM1i1AF0H9X1A7VcnPHr06EpBUlCk2u/9ie8TGt2+NVt3OOUnMzlFP5mFcpOZbO03p9EPZnCyBaiHr2/IFCAKWP/Np3wVN69BqdtP4Sxo6w6n/GQmp+gns1BuMpOt/afA1vtA+cltY9MC9M///M+LJ37OWt55553Lv65eglOX0frCEmdUFB51+8wC9Pbbb+8+85nPsOMdx3E2D/PRG2+8cTlDzWNKAWpfc2mz9PUXLpO1xadHXUZbuwA9fvz4Yucdk09/+tOf6ACO4zhb5lOf+pScr5aE+fAYeOyP3esXoL/4i7+4/OsncEltX1EJ2tdrRlBszs7Orny6Ns7+UhvL8PZwdfvMT+Z+/fXXP9H4juM4W+bFF1+8nKHmMaUAKfiqhrfeemvvxN+f+VCIOFPpz1riDIif8ToRz39+fn7lzQb8Prr9FNj6mq/yk5mcop/MQrnJTE7RT2Zyin5y29i0AD18+HB46Yszk3gLdn/JjgLUXtKLotMWoP45lty+NVt3OOUnMzlFP5mFcpOZnKKfzOQU/eS2MaUA9QUjcipnHqfC1h1O+clMTtFPZqHcZCan6CczOUU/uW1MK0D9a0Dmk2zd4ZSfzOQU/WQWyk1mcop+MpNT9JPbxpQCZJaxdYdTfjKTU/STWSg3mckp+slMTtFPbhsuQCfE1h1O+clMTtFPsjz8xs/KHEK5yUxO0U9mcop+cttwATohtu5wyk9mcop+kkUVH3II5SYzOUU/mckp+skslJtU4wJ0Qsxo8H0oP5nJKfpJFlV8yCGUm2RRbrKECv91UH4yk1P0k1koN6nGBeiEmNHg+1B+MpNT9JMsavInh1BukkW5yRIq/NdB+clMTtFPZqHcpBoXoBNiRoPvQ/nJTE7RT7KoyZ8cQrlJFuUmS6jwXwflJzM5RT+ZhXKTalyAToiqBq+ceMhMTtFPsqg2IIdQbpJFuckSKvzXQfnJTE7RT2ah3KQaF6AToqrBKyceMpNT9JMsqg3IIZSbZFFusoQK/3VQfjKTU/STWSg3qWbTApT5Ooa7QFWDV048ZCan6CdZVBuQQyg3yaLcZAkV/uug/GQmVf7KNiCzUG5SzbQCxOe09R/Fc0pfh30KVDX4Te30cIp+kkW1ATmEcpMsyk2WUOEH5SeHUH4ykyr/MdsPyk9modykmikFiI/i+eIXv3jxO1+DQJZ8PE/7oaH37t179hUK0H6+3KiQjZZZ8thjUR2OLKGqwSv9JIvykyVU+K+D8pMsavsJPPe5r8uAcpMsyk2WUOEH5SeHUH4ykyr/MdsPyk9modykmikFiE++/spXvnLxO0Xl3XffPfhp2BSJ/isX2k+ubr8niPv6L6SD0TJLHnssqsORJVQ1eKWfZFF+soQK/3VQfpJFbT8BVXwIKDfJotxkCRV+UH5yCOUnM6nyH7P9oPxkFspNqplSgKAvAJx9ZCZ+vsAuChDFqf9SufZbTmG0zJMnTw4+9jqoDkeWUNXglX6SRfnJEir810H5SRa1/QRU8SGg3CSLcpMlVPhB+ckhlJ9kUW6yhAo/VPrJLJSbVDOtAF0XilZ8OV1fNPqzJRgtQ+E59NjroDocaXn77bcvvoP9x7vdcRxn8zAfvfHGG5cz1C0rQEzyvOZy7Pf/cPbUfjPqKRQgvgOdfdZHFR/SLvPpT3/6Ex3AcRxny3zqU596Nkep4kPaeawN8+Ex8Ngfu9d/DWjf6z37aF+vCSga/WW0s7OzK99sOlrm6dOnBx97HVTxIS2vv/76JxrfcRxny7z44ouXM9QtvATHhB+TfnDo/4D6Mx8KEctT0M7Pz6+8kYDf+RmvE42WGd1ehSo+ZAlVDV7pJ1mUnyyhwg+VfpJF+Qmo138IKDfJotwkGPmhwg/KTw6h/CSLcpMlVPih0k+yKD85hHKTaqYUIM5G1Fdy73sLNGcm8RZstXx7fxSdtgCNltl3ewWqsckSqhq80k+yKD9ZQoUfKv0ki/ITUJM/AeUmWZSbBCM/VPhB+ckhlJ9kUW6yhAo/VPpJFuUnh1BuUs20AqT+54ezm2Muy50yqrHJEqoavNJPsig/WUKFHyr9JIvyE1CTPwHlJlmUmwQjP1T4QfkJKD8B5SdZlJssocIPlX6SRfnJIZSbVDOlAI24jR/FoxqbLKGqwSv9JIvykyVU+KHST7IoPwE18RJQbpJFuUkw8kOFH5SfgPITUH6SRbnJEir8UOknWZSfHEK5STXTzoCyl+BuKqqxyRKqGrzST7IoP1lChR8q/SSL8hNQEy8B5SZZlJsEIz9U+EH5CSg/AeUnWZSbLKHCD/v8avsJKD/JovzkEMpNqplWgPpLcPxjafsGg9uCamyyhKoGr/STLMpPllDhh0o/yaL8BNSkQ0C5SRblJsHIDxV+UH4Cyk9A+UkW5Sag3CSo8MPID8pPQPlJFuUnh1BuUs2UAqTg3WhvvfVW6RsATgHV2GQJVQ2+z686PAHlJ1mUnyyhwg+VfpJF+Qmo/U9AuUkW5SbByA8VflB+AspPQPlJFuUmoNwkqPDDyA/KT0D5SRblJ4dQblLNpgXo2P8NOmVUY5MlVDX4Pr/q8ASUn2RRfrKECj9U+kkW5Seg9j8B5SZZlJsEIz9U+EH5CSg/AeUnWZSbgHKToMIPIz8oPwHlJ1mUnxxCuUk1UwrQ6DWgyv+/ORVUY5Ng1OGgqsGzfgLKT7IoP1lChR8q/SSL8hNQ+5+AcpMsyk2CkR8q/KD8BJSfgPKTLMpNQLlJUOGHkR+Un4DykyzKTw6h3KSaaQXo0Fcv3BZUY5Ng1OGgqsGzfgLKT7IoP1lChR8q/SSL8hNQ+5+AcpMsyk2CkR8q/KD8BJSfgPKTLMpNQLlJUOGHkR+Un4DykyzKT0C5CSg3qWZaAYrvAwrUbbcB1dgkGDU4VDV41k9A+UkW5SdLqPBDpZ9kUX4Cav8TUG6SRblJMPJDhR+Un4DyE1B+kkW5CSg3CSr8MPKD8hNQfpJF+QkoNwHlJtVsVoDu6mtAowaHqgbP+gkoP8mi/GQJFX6o9JMsyk9A7X8Cyk2yKDcJRn6o8IPyE1B+AspPsig3AeUmQYUfRn5QfgLKT7IoPwHlJqDcpJrVCxAfj9O/9hOp/CK4U0E1NglGDQ5VDZ71E1B+kkX5yRIq/FDpJ1mUn4Da/wSUm2RRbhKM/FDhB+UnoPwElJ9kUW4Cyk2CCj+M/KD8BJSfZFF+AspNQLlJNVPOgDjbiW9Eve2oxibBqMGhqsGzfgLKT7IoP1lChR8q/SSL8hNQ+5+AcpMsyk2CkR8q/KD8BJSfgPKTLMpNQLlJUOGHkR+Un4DykyzKT0C5CSg3qWZKARpxFz+KZ9TgUNXgWT8B5SdZlJ8socIPlX6SRfkJqP1PQLlJFuUmwcgPFX5QfgLKT0D5SRblJqDcJKjww8gPyk9A+UkW5Seg3ASUm1QzrQCpS3FLPoqH14/a7+8J4mu9I+ot3Tw23v7duka3V6AamwSjBoeqBs/6CSg/yaL8ZAkVfqj0kyzKT0DtfwLKTbIoNwlGfqjwg/ITUH4Cyk+yKDcB5SZBhR9GflB+AspPsig/AeUmoNykmikFqH0TQnwvELcdems2RebevXu7Bw8efKIAPXr06BO39bRfZkcBjNecRrdXoBqbBKMGh6oGz/oJKD/JovxkCRV+qPSTLMpPQO1/AspNsig3CUZ+qPCD8hNQfgLKT7IoNwHlJkGFH0Z+UH4Cyk+yKD8B5Sag3KSaKQWofQ2I7+J59913F78LjuW+8IUvpAtQf+aEl6/ifvLkiby96ixINTYJRg0OVQ2e9RNQfpJF+ckSKvxQ6SdZlJ+A2v8ElJtkUW4SjPxQ4QflJ6D8BJSfZFFuAspNggo/jPyg/ASUn2RRfgLKTUC5STVTChD0ZyBc/lpy5jEqQO0lOHUZrS8sFKRXX3314nnU7S5Aczr9ISr8UOknWZSfgNr/BJSbZFFuEoz8UOEH5Seg/ASUn2RRbgLKTYIKP4z8oPwElJ9kUX4Cyk1AuUk10wrQsYwKUIu6jLZ2AXr8+PHFzuujGpvE/arB4z7V4HFfJlk/4T7lJ/HYpVF+opbtU+EnlX6ilt0X5Sfcp/Y/4T7lJu1zL4lyk7h/5CcVfqL8hPuUn3Cf8pP2uZdEuQn3KTeJx1b4ychPlJ9wn/KTeOzSKD/hPuUm3KfcpH3uNsyHx8BjVy9ATPK86H/MZ78tKUAUm7OzsyufrI2zv9TGMk+fPpW3V30qt2psEqgGD1SDH0PWT0D5SRblJ0uo8EOln2RRfgJq/xNQbpJFuUkw8kOFH5SfgPITUH6SRbkJKDcJKvww8oPyE1B+kkX5CSg3AeUm1UwpQEtf71GoAtSftcQZED9fe+21i2LC487Pz6+82YDfR7dXoRqbBKMGh6oGz/oJKD/JovxkCRV+qPSTLMpPQO1/AspNsig3CUZ+qPCD8hNQfgLKT7IoNwHlJkGFH0Z+UH4Cyk+yKD8B5Sag3KSaKQUIKCD9Wcyh/wOiOMTrPCSKS5xR9be3BQg4u3nhhReuLLPv9gpUY5Ng1OBQ1eBZPwHlJ1mUnyyhwg+VfpJF+Qmo/U9AuUkW5SbByA8VflB+AspPQPlJFuUmoNwkqPDDyA/KT0D5SRblJ6DcBJSbVDOlAPUFI3IXv5J71OBQ1eBZPwHlJ1mUnyyhwg+VfpJF+Qmo/U9AuUkW5SbByA8VflB+AspPQPlJFuUmoNwkqPDDyA/KT0D5SRblJ6DcBJSbVDOtAKn/+eEruV2A7lanP0SFHyr9JIvyE1D7n4BykyzKTYKRHyr8oPwElJ+A8pMsyk1AuUlQ4YeRH5SfgPKTLMpPQLkJKDepZkoBukuoxibBqMGhqsGzfgLKT7IoP1lChR8q/SSL8hNQ+5+AcpMsyk2CkR8q/KD8BJSfgPKTLMpNQLlJUOGHkR+Un4DykyzKT0C5CSg3qWZaAXr//fevvObC6zWcAd02VGOTYNTgUNXgWT8B5SdZlJ8socIPlX6SRfkJqP1PQLlJFuUmwcgPFX5QfgLKT0D5SRblJqDcJKjww8gPyk9A+UkW5Seg3ASUm1QzpQBxCS4+iuerX/3qRQG6zjvjThnV2CQYNThUNXjWT0D5SRblJ0uo8EOln2RRfgJq/xNQbpJFuUkw8kOFH5SfgPITUH6SRbkJKDcJKvww8oPyE1B+kkX5CSg3AeUm1UwpQBSbt95666LwRAHq30p9W1CNTYJRg0NVg2f9BJSfZFF+soQKP1T6SRblJ6D2PwHlJlmUmwQjP1T4QfkJKD8B5SdZlJuAcpOgwg8jPyg/AeUnWZSfgHITUG5SzZQCBO1bnwkfMtq/Lfs2oBqbBKMGh6oGz/oJKD/JovxkCRV+qPSTLMpPQO1/AspNsig3CUZ+qPCD8hNQfgLKT7IoNwHlJkGFH0Z+UH4Cyk+yKD8B5Sag3KSaaQXorqAamwSjBoeqBs/6CSg/yaL8ZAkVfqj0kyzKT0DtfwLKTbIoNwlGfqjwg/ITUH4Cyk+yKDcB5SZBhR9GflB+AspPsig/AeUmoNykGhegYlRjk2DU4FDV4Fk/AeUnWZSfLKHCD5V+kkX5Caj9T0C5SRblJsHIDxV+UH4Cyk9A+UkW5Sag3CSo8MPID8pPQPlJFuUnoNwElJtUM60A9f+Mehv/CRVUY5Ng1OBQ1eBZPwHlJ1mUnyyhwg+VfpJF+Qmo/U9AuUkW5SbByA8VflB+AspPQPlJFuUmoNwkqPDDyA/KT0D5SRblJ6DcBJSbVDOlAI0+zy3eGXebUI1NglGDQ1WDZ/0ElJ9kUX6yhAo/VPpJFuUnoPY/AeUmWZSbBCM/VPhB+QkoPwHlJ1mUm4Byk6DCDyM/KD8B5SdZlJ+AchNQblLNlAJEseHDQvvPXPMnIfy0waGqwbN+AspPsig/WUKFHyr9JIvyE1D7n4BykyzKTYKRHyr8oPwElJ+A8pMsyk1AuUlQ4YeRH5SfgPKTLMpPQLkJKDepZkoBAlVs+BTquO3QB5PeFFRjk2DU4FDV4Fk/AeUnWZSfLKHCD5V+kkX5Caj9T0C5SRblJsHIDxV+UH4Cyk9A+UkW5Sag3CSo8MPID8pPQPlJFuUnoNwElJtUM+0MSH0YaZvRa0I8tv3+nqB9zn2PVcsseeyxqMYmwajBoarBs34Cyk+yKD9ZQoUfKv0ki/ITUPufgHKTLMpNgpEfKvyg/ASUn4DykyzKTUC5SVDhh5EflJ+A8pMsyk9AuQkoN6lmWgFSH0baos6Q+Npt/l/owYMHnyhA3Nd+p4/6eu/RMkseeyyqsUkwanCoavCsn4DykyzKT5ZQ4Yd9/tH2g/KTLMpPQPkJKDfJotwkGPmhwg/KT0D5CSg/yaLcBJSbBBV+GPlB+QkoP8mi/ASUm4Byk2qmFKARSy67jd7A0H+rafs12zBa5smTJwcfex1UY5Ng1OBQ1eBZPwHlJ1mUnyyhwg/7/KPtB+UnWZSfgPITUG6SRblJMPJDhR+Un4DyE1B+kkW5CSg3CSr8MPKD8hNQfpJF+QkoNwHlJtVMK0DxYaRtllz+UgWoLxoUm/5jfUbL8DyHHnsdVGOTYNTgUNXgWT8B5SdZlJ8socIP+/yj7QflJ1mUn4DyE1BukkW5STDyQ4UflJ+A8hNQfpJFuQkoNwkq/DDyg/ITUH6SRfkJKDcB5SbVTClAo0l+ybvgTrUAPX78+GLn9VGNTeJ+1eBxn2rwuC+TrJ9wn/KTeOzSKD9Ry/ap8JN9/tH2E+Uncf/SKD/hPuUn3KfcpH3uJVFuEveP/KTCT5SfcJ/yE+5TftI+95IoN+E+5Sbx2Ao/GfmJ8hPuU34Sj10a5Sfcp9yE+5SbtM/dhvnwGHjslAKk3oa9hKWX4M7Ozq48/2iZp0+fHnzsdVCNTQLV4IFq8GPI+gkoP8mi/GQJFX7Y5x9tPyg/yaL8BJSfgHKTLMpNgpEfKvyg/ASUn4DykyzKTUC5SVDhh5EflJ+A8pMsyk9AuQkoN6lmSgGCv/7rv75SRODY14C47fz8/MobCfidn/F9Q6NlRrdXoRqbBKMGh6oGz/oJKD/JovxkCRV+2OcfbT8oP8mi/ASUn4BykyzKTYKRHyr8oPwElJ+A8pMsyk1AuUlQ4YeRH5SfgPKTLMpPQLkJKDepZloBOuY1IIpDu3wUF+DMJT5du/2Su0PL7Lu9AtXYJBg1OFQ1eNZPQPlJFuUnS6jwwz7/aPtB+UkW5Seg/ASUm2RRbhKM/FDhB+UnoPwElJ9kUW4Cyk2CCj+M/KD8BJSfZFF+AspNQLlJNVMK0Oh1Fn8Swk8bHKoaPOsnoPwki/KTJVT4YZ9/tP2g/CSL8hNQfgLKTbIoNwlGfqjwg/ITUH4Cyk+yKDcB5SZBhR9GflB+AspPsig/AeUmoNykmmkF6NjXgG4aqrFJMGpwqGrwrJ+A8pMsyk+WUOGHff7R9oPykyzKT0D5CSg3yaLcJBj5ocIPyk9A+QkoP8mi3ASUmwQVfhj5QfkJKD/JovwElJuAcpNqphQgOPY1oJuGamwSjBocqho86yeg/CSL8pMlVPhhn3+0/aD8JIvyE1B+AspNsig3CUZ+qPCD8hNQfgLKT7IoNwHlJkGFH0Z+UH4Cyk+yKD8B5Sag3KSaaWdA6qN4qj8G5xRQjU2CUYNDVYNn/QSUn2RRfgLKTYIKP4z8kPWTLMpPQPkJKDfJotwkGPmhwg/KT0D5CSg/yaLcBJSbBBV+GPlB+QkoP8mi/ASUm4Byk2qmFSD1UTx+DeinDQ5VDZ71E1B+kkX5CSg3CSr8MPJD1k+yKD8B5Seg3CSLcpNg5IcKPyg/AeUnoPwki3ITUG4SVPhh5AflJ6D8JIvyE1BuAspNqplSgO4SqrFJMGpwqGrwrJ+A8pMsyk9AuUlQ4YeRH7J+kkX5CSg/AeUmWZSbBCM/VPhB+QkoPwHlJ1mUm4Byk6DCDyM/KD8B5SdZlJ+AchNQblLNtAIUb8Nu3zLNGdBtQzU2CUYNDlUNnvUTUH6SRfkJKDcJKvww8kPWT7IoPwHlJ6DcJItyk2Dkhwo/KD8B5Seg/CSLchNQbhJU+GHkB+UnoPwki/ITUG4Cyk2qmVKAuAQX33761a9+9aIA8Q+hDx8+9CW4ywaHqgbP+gkoP8mi/ASUmwQVfhj5IesnWZSfgPITUG6SRblJMPJDhR+Un4DyE1B+kkW5CSg3CSr8MPKD8hNQfpJF+QkoNwHlJtVMKUAUm7feeuui8EQBGv1v0E1HNTYJRg0OVQ2e9RNQfpJF+QkoNwkq/DDyQ9ZPsig/AeUnoNwki3KTYOSHCj8oPwHlJ6D8JItyE1BuElT4YeQH5Seg/CSL8hNQbgLKTaqZUoCg/fQBwvf89G/Lvg2oxibBqMGhqsGzfgLKT7IoPwHlJkGFH0Z+yPpJFuUnoPwElJtkUW4SjPxQ4QflJ6D8BJSfZFFuAspNggo/jPyg/ASUn2RRfgLKTUC5STXTCtBdQTU2CUYNDlUNnvUTUH6SRfkJKDcJKvww8kPWT7IoPwHlJ6DcJItyk2Dkhwo/KD8B5Seg/CSLchNQbhJU+GHkB+UnoPwki/ITUG4Cyk2qmVKA2teAAnXbbUA1NglGDQ5VDZ71E1B+kkX5CSg3CSr8MPJD1k+yKD8B5Seg3CSLcpNg5IcKPyg/AeUnoPwki3ITUG4SVPhh5AflJ6D8JIvyE1BuAspNqtmsAPlNCFcbHKoaPOsnoPwki/ITUG4SVPhh5Iesn2RRfgLKT0C5SRblJsHIDxV+UH4Cyk9A+UkW5Sag3CSo8MPID8pPQPlJFuUnoNwElJtUs3oB6j/Rug2fD3csb7755pXnUl+pQOGLT2DoP3Vh333XQTU2CUYNDlUNnvUTUH6SRfkJKDcJKvww8kPWT7IoPwHlJ6DcJItyk2Dkhwo/KD8B5Seg/CSLchNQbhJU+GHkB+UnoPwki/ITUG4Cyk2qmXIGxNnOV77ylcu/anj06NHBNzFQpNrv/WkL3r77roNqbBKMGhyqGjzrJ6D8JIvyE1BuElT4YeSHrJ9kUX4Cyk9AuUkW5SbByA8VflB+AspPQPlJFuUmoNwkqPDDyA/KT0D5SRblJ6DcBJSbVDOlAK3BoQLEGU7/zafxVdz77rsuqrFJMGpwqGrwrJ+A8pMsyk9AuUlQ4YeRH7J+kkX5CSg/AeUmWZSbBCM/VPhB+QkoPwHlJ1mUm4Byk6DCDyM/KD8B5SdZlJ+AchNQblLNjS1A7SU4dQmtLyoUnfi/o333XRfV2CQYNThUNXjWT0D5SRblJ6DcJKjww8gPWT/JovwElJ+AcpMsyk2CkR8q/KD8BJSfgPKTLMpNQLlJUOGHkR+Un4DykyzKT0C5CSg3qebGFqAWdQlt7QL0+PHji53XRzU2iftVg8d9qsHjvkyyfsJ9yk/isUuj/IT7lJvEYyv8ZOQnWT+J+5dG+Qn3KT/hPuUm7XMviXKTuH/kJxV+ovyE+5SfcJ/yk/a5l0S5CfcpN4nHVvjJyE+Un3Cf8pN47NIoP+E+5Sbcp9ykfe42zIfHwGNvfAGioJydnV35wjt1mS2W2XffdVGNTQLV4IFq8GPI+gkoP8mi/ASUmwQVfhj5IesnWZSfgPITUG6SRblJMPJDhR+Un4DyE1B+kkW5CSg3CSr8MPKD8hNQfpJF+QkoNwHlJtXcyALUn7G0Z0D8zgeefvTRR7vz8/MrbzSI33lTxOi+66IamwSjBoeqBs/6CSg/yaL8BJSbBBV+GPkh6ydZlJ+A8hNQbpJFuUkw8kOFH5SfgPITUH6SRbkJKDcJKvww8oPyE1B+kkX5CSg3AeUm1dzYAtR+wV18wjZEAeJvzmzi43/aZWDffddBNTYJRg0OVQ2e9RNQfpJF+QkoNwkq/DDyQ9ZPsig/AeUnoNwki3KTYOSHCj8oPwHlJ6D8JItyE1BuElT4YeQH5Seg/CSL8hNQbgLKTaq5kQXolFGNTYJRg0NVg2f9BJSfZFF+AspNggo/jPyQ9ZMsyk9A+QkoN8mi3CQY+aHCD8pPQPkJKD/JotwElJsEFX4Y+UH5CSg/yaL8BJSbgHKTalyAilGNTYJRg0NVg2f9BJSfZFF+AspNggo/jPyQ9ZMsyk9A+QkoN8mi3CQY+aHCD8pPQPkJKD/JotwElJsEFX4Y+UH5CSg/yaL8BJSbgHKTalyAilGNTYJRg0NVg2f9BJSfZFF+AspNggo/jPyQ9ZMsyk9A+QkoN8mi3CQY+aHCD8pPQPkJKD/JotwElJsEFX4Y+UH5CSg/yaL8BJSbgHKTalyAilGNTYJRg0NVg2f9BJSfZFF+AspNggo/jPyQ9ZMsyk9A+QkoN8mi3CQY+aHCD8pPQPkJKD/JotwElJsEFX4Y+UH5CSg/yaL8BJSbgHKTalyAilGNTYJRg0NVg2f9BJSfZFF+AspNggo/jPyQ9ZMsyk9A+QkoN8mi3CQY+aHCD8pPQPkJKD/JotwElJsEFX4Y+UH5CSg/yaL8BJSbgHKTalyAilGNTYJRg0NVg2f9BJSfZFF+AspNggo/jPyQ9ZMsyk9A+QkoN8mi3CQY+aHCD8pPQPkJKD/JotwElJsEFX4Y+UH5CSg/yaL8BJSbgHKTalyAilGNTYJRg0NVg2f9BJSfZFF+AspNggo/jPyQ9ZMsyk9A+QkoN8mi3CQY+aHCD8pPQPkJKD/JotwElJsEFX4Y+UH5CSg/yaL8BJSbgHKTalyAilGNTYJRg0NVg2f9BJSfZFF+AspNggo/jPyQ9ZMsyk9A+QkoN8mi3CQY+aHCD8pPQPkJKD/JotwElJsEFX4Y+UH5CSg/yaL8BJSbgHKTalyAilGNTYJRg0NVg2f9BJSfZFF+AspNggo/jPyQ9ZMsyk9A+QkoN8mi3CQY+aHCD8pPQPkJKD/JotwElJsEFX4Y+UH5CSg/yaL8BJSbgHKTalyAilGNTYJRg0NVg2f9BJSfZFF+AspNggo/jPyQ9ZMsyk9A+QkoN8mi3CQY+aHCD8pPQPkJKD/JotwElJsEFX4Y+UH5CSg/yaL8BJSbgHKTalyAilGNTYJRg0NVg2f9BJSfZFF+AspNggo/jPyQ9ZMsyk9A+QkoN8mi3CQY+aHCD8pPQPkJKD/JotwElJsEFX4Y+UH5CSg/yaL8BJSbgHKTalyAilGNTYJRg0NVg2f9BJSfZFF+AspNggo/jPyQ9ZMsyk9A+QkoN8mi3CQY+aHCD8pPQPkJKD/JotwElJsEFX4Y+UH5CSg/yaL8BJSbgHKTalyAilGNTYJRg0NVg2f9BJSfZFF+AspNggo/jPyQ9ZMsyk9A+QkoN8mi3CQY+aHCD8pPQPkJKD/JotwElJsEFX4Y+UH5CSg/yaL8BJSbgHKTam5sAWo/EVt9IyrsW2bJ449BNTYJRg0OVQ2e9RNQfpJF+QkoNwkq/DDyQ9ZPsig/AeUnoNwki3KTYOSHCj8oPwHlJ6D8JItyE1BuElT4YeQH5Seg/CSL8hNQbgLKTaq5sQWIr+Ruv8+n/0ZU2LfMkscfg2psEowaHKoaPOsnoPwki/ITUG4SVPhh5Iesn2RRfgLKT0C5SRblJsHIDxV+UH4Cyk9A+UkW5Sag3CSo8MPID8pPQPlJFuUnoNwElJtUcyMLEGcv/Teatl+xDfuWWfL4Y1GNTYJRg0NVg2f9BJSfZFF+AspNggo/jPyQ9ZMsyk9A+QkoN8mi3CQY+aHCD8pPQPkJKD/JotwElJsEFX4Y+UH5CSg/yaL8BJSbgHKTam5kAeoLBgWl/YZU2LfMkscfi2psEowaHKoaPOsnoPwki/ITUG4SVPhh5Iesn2RRfgLKT0C5SRblJsHIDxV+UH4Cyk9A+UkW5Sag3CSo8MPID8pPQPlJFuUnoNwElJtU4wLU3beUx48fX+w8x3Gcux7mw2PgsTeuAFEw+ktoZ2dnV75We98ySx5vjDFmXW5kAfr444935+fnV95E0P7+2muv7T766KPhMvseb4wxZg43sgABZy0vvPDCxduoKThx9hIFiL9Hy8C++4wxxqzPjS1AxhhjbjYuQMYYYzbBBcgYY8wmuAAZY4zZBBcgY4wxm+ACZIwxZhNcgCbyjW984/I3Y4wxLkCT+J3f+Z3dz/3cz138g+wWfPOb39z9xm/8xu53f/d3N1sHs9v93d/93ab7/0//9E/vdPv/6Ec/uhgL5jRwAZoAxYfJ/8///M8vMpt//Md/3P3BH/zBxcTD10783u/93uU9c8D78OHDiwKM/7vf/e7lPfNg4sX/i7/4i7t//dd/vbx1Hmwz+yD2w7e//e3Le+bxve997+IAZCuY/B88eLBpAeQAgP2/1dWIv/3bv93dv3//Ivw+G/ohbfDzP//zu0ePHl3euh0uQCsTxYfBFwNwNu13HbEOVd99tBQ6Ol4mHiZAOj9FcRZMOlH4aQ+K8Wzwsg/gj//4j6cfBAD74etf/8mnHdMWtMHMgwF8v/ALv7D71V/91c2KEEWY8UgfjCI062CAAx8OhAA36zD7gIB+yL5nXWiLmeNQ4QK0Mkw07ZEOHWD20S9HW3HZgQ7H35wJUAwZkGvz67/+61c8DEIG36wzESa88LP9FCB+zvLj5qg7wDv7IAAowhQ/1oc2of1ZLwrTDHBThBkDWxYh/FEA+Ml+iIODNaHPtQWH4s84nHUwQju3fsZBHJBshQvQBNrJlw4/++iXTsZgY9KJiS/OhGachlNw+gmXyYhJaAYcAEQbMOgY9BwF8zmAax4BMsHEJNufadAWwHqtOQm0RZYDHw4+ohAAkxL7YwbtPtiyCOEGxiJ9YNYkzD7nrKM9AGWftGdja8K+brcVZ1wNoB/OKMI9LkArwJEmDdsWnhYmgTUbm0lVdWjOguISALDcGgWIjt5O7GwrR5kx8AMm4bVeEB4NaNom9j37ol+nKuLolsleEQWI5TgLGfWV60AfZMJraQ9CgrXOxugD+wpMW4TaflkF7az6F21CEeBAEC/7iH6xRhtQ4CkwOFgXPPSLthhzgLTWpTi2iTan0EaxCVifGP+sJwdls3EBKoaORCejMUcN2l+Wq4ZBpV5opcMxEOKomM631qDD3w5+PBReJp0oAPjXugzGID9UXJgE1ijAUXw42hz1ASaFdrlqmGyY3Nk+2iPAyYTI7bQD7bLWGTlvuDh0lkPxY33WuCxN/1PjgL9Zr3BSkPrJuQIKcLQtc0K8/ouLbY7xQTusUYB43hhv0dfaMclttBHtw/6YdSbY4gJUCAM9GpFGjw7XQydY64gHeH4mFYoNg411iYLHYKPzt68LVcPkFp52YqGj0+FZLwbG6OzgujCw2H4GlSpCFD0mB9pg3+R4DDHQmXCAbVRnY+yHtYsP20aB6c9wWMeY+CmQ1fsgiDPMWBe8vYu+skbxAfo928l+jjbAxe2tc42DMOAgo91e9jX9Dh/9g/3P+rGP1jgQY5vbwsrveNttp222Kj7gAlQIAy4anE7OJB9Za7JX4KZT09GY7GMimEV0Zn72RQgYbP1tlTDIY7JTRYg2YjJgmWrYrvbAIyb7HvbNGoOeto+JLuDvtSbZfcQZQBREDoLasy3aZ81+AO04YELui0I17H/aHxcHGXGGHZe4WB/GBPMB68E+ql4f9jlu1oHt5vkJftYnDgCB/bFGP1yKC9BKRDFiAqLROQqbCR0Q6Fxc/40jwNngb4vQ7ImQgdcWISaI6gHf0x9szC4AbF87sdMGa51t7oP1iP3O2eZar3XtAy9tzv5gHDAu14Qxjw840OLgg0mePhDQHu3flbDP4+wbWB/8FJ044GIZ/qYttjgwaXEBKiAalkl+dFTNWdBa0KEicamNAsTRFUeccQQYg3FNGFz95QRuY/JhXdaeANj/7QAE9gtFiMlgjctuPX0fYH1mFoDeH9u/Bexz+l+cDbAea/eBFvZ9jAP6IeOA39e45AU8N2OQfR4HIlGIAsYg/XANKCgUHBztQSe3tcWGA4O1x8ESXIAK4GiGATbqVDQ8HXMtOL2PCTYmn/6y25rX2gOen0LbvugdsH84GlsTBh3b3A72gMmAfbT2oItLHG2hx7nmAUgLkx3Fvm+DOCBZG7ab8RBtTXvgjv3BfWv3QwpNtHX0yXByXzsuqmGsx2s70df4SZ/gIITxyVyw5pkH28f2t32AuYnb8FMgtzgjVrgAFUBDM+j7CZbb4+3H7YS0BgyydoJd29cThY+BxYTTwn0zznxim9nf/QCnbWLfrAXtPdpOJqS1jroDiix+1fas25oHQUFM+lxyZp+zze36rDnxBvSFONvC1+736KdrwuROwWnPQNgn9AHGxtr7AC/bTrGPfU+7sE84E4qrJKeAC1ABdGoSgy6go8046gRcuNsiNGOwAUeVDK7o7Gsf4fWwne1RLj9nH+HF5Z3RtX1VFCqhzXFzIDRq9zULMNvXFl81HtaGNog+ADEeZvbFgPXoi9BMaA/6Q1uEThEXoGvAEScTXTvhM+iYgBkM/WsR1eDF377ozaBjHWYd8eJhW+noDDgmIYru2mc8AQOdIzq2m0sfnP3QDv1Z2BrE2QaXN5jkZk+6TG5sP4n9HZPumsVGwbpwdN1e3mJ/UBC5nd/XhP1PO/TvuuTAiH5JH10Tto9937r5Pdxrn/0CnnY72yI060A4iwvQkcQLm3TwdsDzk4HA6e6aRx48N4MdD4Ou7XgUBdarHQxrEKf60bkZZKwTg270P1DVcOYThZZ9wkRMESBtYV6D2Nb2KDeKEOu09qTL9sXrDW1fiyJEe6x99I+XtuYggN+Z7OI1H0K/XHvy40CP7Q1fW4T4m/GwNrQBbY677Q9sO/1h7b7APsDPeGgPAtgn7Jt2fjglXICOpG1kjvDaIjQDOlx0dCbdvgitDc7RkT6T3tpnf3HE2Q72FvbFjEEfr/G14J1x1M3kQt9rJ9yAg6C1L7/Q35lg2Q9R6PAxGcdrkmsfBOFl4m0PNtjv7H/2DQdo1bT7lH1A8Y3+Tn9sixDrV90P+zZle+MMmPto97ZPrn0gdh1cgI6ARo6jbi6BtUf+0RHWhg4fR7hMxHQy/s+hPxpeA1wc5e57vWFt2M/s79mv9QTsc7a9HfCx3zniXvuonzaIAsfPtgjh5/fqftC+eB3bzdG9urzE9lf3jf45Y7vVgRDLrdEGbHe7zYxD+mFb6KII9QcmVTD3xDbTDxjzrEMcALOOcVCs2uaUcAFKQGO2R3Q0OA0NTIR0vOpB3xJHnK2Djs96cR/rsPYRZwuDYMblhRF48cdEPAv2M86Y4GIy5myIwrzGxNfCpBPrEPA7kxCTE2c/1fD87Ot2sqfPMckyBtbs9xBjre1vOPszjhng58Avxprqh4zLtcYF+4K0BwS0Q3sVhv3Rrs+p4gK0EAY9E0x71E1j0/npbHFGtCYc6dDJ2o6Gl9uZAOMySBV08HYQ0aE54msnmyhCLBvrVEU/yBjw+Nqjuhj8tMmMoz36QZzl4ub32O+ceXD/2sSRNe3A/onXOFgP2qe6HQKel77XFiFgfeh/axchUAc9WxQhxh1zQV+E6A8z+iHbiq89y4oitPYBUCUuQAuJQRcdLf6mA9Lp1h58eGOioeBFESJrdHp8FLYY7Lg5uqcI95MNHb+flCrgOZlY4kgOd7zTqZ1smPTborwm7GcmHnz85KicnzMm3yDOttgP/KSN2kK9FuzfmHj79o6Do7UnX7Yztpl+GdAf1P/irQlOVYTa9VqTOCBoixD98Sac+QQuQAdg4uUFVRKTTHQ0Gj4631rQyehU+PtTfDpfHI2vBQOabW0HNtvdFqE1Bxz7N/xRdPjZFiH20YziEzDJtmc6FOaZflwc5caZF/shXgRfE4o/bY6fvtf2CfbH2mOhPfuMftn2vXZ9ZhFFiPZgXWYVnyDagjFJf5jtvy4uQHtgsHHER6MyybSTLoOhPfJYA1zxZgOKT3u0BRSmtQc9MLD7Nxyw7RTFKAJrgpfJJi59QhShGZc+R3A0Hpclt4BJj/3APoh+uSZMdAETH+1PUZp1yYd+2LqiCLEPqi8/Z6Af9MVwJrQF/pt05hO4AA2gUzPA2jOMOPKns9PoaxJHNhSZgHWKIsT9a69DS3/Eyc+ZR5xRhPqzwJn7oIeCOOPS1wj6AQVg1j5gPLTbS+FlPNAvZ4CPy28t+Nc+EDzEKZx5tGfkNwkXoAF0KIpPf2RDQZjR4enUTDD42yNsJgCO/Gec+fS0R5wzjrh7ogjRLlsP+LsIkxx9j8JL/5s98dPnKEAkrgrMKn5mHVyADkAnb4vQ7CONmHSjCEVh2gomnZlnPj3sf84MtzzzucvElQHOxLeY/Gl3+iCXhNd4u7mZiwvQApj8GXBbXWONIsTlhq0n3rXf5XQItt/Fx5jbgQvQQni9YUu47LTlmY8xxlTjAmSMMWYTXICMMcZsgguQMcaYTXABMsYYswkuQMYYYzbBBcgYY8wmuAAZY4zZBBcgY4wxm+ACZIwxZhNcgIwxxmyCC5AxxphNcAEyxhizCS5AxhhjNsEFyBhjzCa4ABljjNkEFyBjjDGb4AJkjDFmE1yANoZvWv3Wt761+853vrP78pe/fHmrmcXHH3+8Oz8/3z3//PO773//+5e3mpY333xz+v5xu9wNXIBW4oc//OHu1VdfPTh4YqC99tprux/84AeXt95dlu63pcstofK5biOZ/eN2MRlOpgA9/MbPTon5Cc997utTchOYOdF9/bnnpqSSrQqBC9Dt504XoK997Wu7e/fu7d57773dyy+/vPvsZz+7+9KXvnTlvnfeeWf3wgsvPDtD4XaWa5eNs5j2di5b8Hgur8H777//7P7Pf/7zF7dB+3zcHn/zs18n4FId69M/TxZVLNZIEPsz9nXsG/ZTuy3t5Z59+6Jfbslzg9p/7US3zwnX3f+qWKyRljX2D+Pho48+kv2+vWx2HXdfgPa1TdW4MHO582dA7YChE7/00ksXv7eXxp4+fXrRqT/44INn9zM4XnnllYvBRHGJTs/vDIr2/n4gta/7xPO1z9GuE7dH8WP5s7OzZ7/HY49BFYs1EvTX9GMCosC329Lvq9G+aJdb+tyj/bfUOXp8BlUs1khL5f7h9nfffffieds+y+/R79t9eR33kydPrjwXqLZhXB7bLm+//fbuM5/5DJPg6sHzxhtvXJqXMWv9jlm3ClyAftyhGQzAYPnCF75wURza34N2wEE8lk7P0Vd7pNw+nscx6NrwuP75gnad2oHZ0g/0LKpYrJGg358cxcb+ardFFQO1L9rllj53yzHOltHzHkIVizXSUrF/4owjijGoft8/33XcowK0r21GzzliVvGJ/MzP/MyleRkz1y+7bhW4ADUduh0s/cABBo8qQAH3xyWG9vGjQtMOxpZ9g4z7oojFkeAxqGKxRoKlE1E/gYz2RbtcZpJT+2+pE667/1WxWCMtVfvnww8/vDibafs8tP2+f77ruDMF6Nh2ef311z8xEa+ZF1988dK8jJnrl123ClyAftxxY0DQoeP0vR840N7P4IlLbAyqGBQxwNrHt4+LZVi+HUA83xe/+MWL+0eDrB28/XNmUcVijQRLJyI1Kal90S639LlH+2+ps2L/q2KxRloq9097O8v3/b7fl9dxLy1Af/ZnfybX25w+J1OAtoIOHUdOpB1Q6miqXT46fSzbLq8GXv84iOeLx8XlOv6OI854DIMrXmi9f//+xe/qzOoUie3nEg6vqY1ekG5/37cv2uWWPvdo/y113tT9X7l/KBpxOe7BgwcXP0n033bZ67r5vX2uUds8fPhQrrc5fVyAfjwIouhUQgFiYPhIzBhjNC5AKxWg/lKEMcaYq9zpAtSe0lcWCs5+1Iu1xhhjfsqdPwMyxhizDS5AxhhjNsEFyBhjzCa4ABljjNkEFyBjjDGb4AJkjDFmE1yAjDHGbIILkDHGmE1wATLGGLMJLkDGGGM2wQXIGGPMJjwrQHw8On84juM4zoxQd5577rnn/h/+06Y5sDFjN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graphicFrame>
        <p:nvGraphicFramePr>
          <p:cNvPr id="9" name="Grafikon 8">
            <a:extLst>
              <a:ext uri="{FF2B5EF4-FFF2-40B4-BE49-F238E27FC236}">
                <a16:creationId xmlns:a16="http://schemas.microsoft.com/office/drawing/2014/main" id="{1704767B-B5A0-4DE1-9EB6-494590F4C4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207772"/>
              </p:ext>
            </p:extLst>
          </p:nvPr>
        </p:nvGraphicFramePr>
        <p:xfrm>
          <a:off x="1776248" y="2154622"/>
          <a:ext cx="8660524" cy="3804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74850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52BB81A-3D8C-4ED4-BE00-F6F66258B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Analiza podataka i razvoj modela</a:t>
            </a:r>
            <a:endParaRPr lang="en-US" dirty="0"/>
          </a:p>
        </p:txBody>
      </p:sp>
      <p:sp>
        <p:nvSpPr>
          <p:cNvPr id="6" name="TextBox 30">
            <a:extLst>
              <a:ext uri="{FF2B5EF4-FFF2-40B4-BE49-F238E27FC236}">
                <a16:creationId xmlns:a16="http://schemas.microsoft.com/office/drawing/2014/main" id="{DECD8260-B162-47EC-8767-04F662816A74}"/>
              </a:ext>
            </a:extLst>
          </p:cNvPr>
          <p:cNvSpPr txBox="1"/>
          <p:nvPr/>
        </p:nvSpPr>
        <p:spPr>
          <a:xfrm>
            <a:off x="121920" y="2252660"/>
            <a:ext cx="119481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200" b="1" dirty="0"/>
              <a:t>Brzina strujanja zraka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r-HR" sz="2800" b="1" dirty="0"/>
              <a:t>Pravilnik zaštite na radu (Članak 24)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r-HR" sz="2800" b="1" dirty="0"/>
              <a:t>Brzina u zatvorenom prostoru ovisi o vrsti rada i tehnološkom procesu</a:t>
            </a:r>
          </a:p>
        </p:txBody>
      </p:sp>
      <p:graphicFrame>
        <p:nvGraphicFramePr>
          <p:cNvPr id="2" name="Tablic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718199"/>
              </p:ext>
            </p:extLst>
          </p:nvPr>
        </p:nvGraphicFramePr>
        <p:xfrm>
          <a:off x="1758731" y="3935831"/>
          <a:ext cx="8128000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8787035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856310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3200" dirty="0"/>
                        <a:t>Temperatura u °C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200" dirty="0"/>
                        <a:t>Brzina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3329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800" dirty="0"/>
                        <a:t>&lt;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/>
                        <a:t>0,5 m/s (1,8 km/h)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3812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800" dirty="0"/>
                        <a:t>Od 10 do 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/>
                        <a:t>0,6 m/s (2,16 km/h)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4099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800" dirty="0"/>
                        <a:t>&gt; 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/>
                        <a:t>0,8 m/s (2,88 km/h)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983417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87480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52BB81A-3D8C-4ED4-BE00-F6F66258B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Analiza podataka i razvoj modela</a:t>
            </a:r>
            <a:endParaRPr lang="en-US" dirty="0"/>
          </a:p>
        </p:txBody>
      </p:sp>
      <p:sp>
        <p:nvSpPr>
          <p:cNvPr id="6" name="TextBox 30">
            <a:extLst>
              <a:ext uri="{FF2B5EF4-FFF2-40B4-BE49-F238E27FC236}">
                <a16:creationId xmlns:a16="http://schemas.microsoft.com/office/drawing/2014/main" id="{DECD8260-B162-47EC-8767-04F662816A74}"/>
              </a:ext>
            </a:extLst>
          </p:cNvPr>
          <p:cNvSpPr txBox="1"/>
          <p:nvPr/>
        </p:nvSpPr>
        <p:spPr>
          <a:xfrm>
            <a:off x="121920" y="1254180"/>
            <a:ext cx="119481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200" b="1" dirty="0"/>
              <a:t>Brzina strujanja zraka – tijekom razdoblja mjerenja</a:t>
            </a:r>
          </a:p>
        </p:txBody>
      </p:sp>
      <p:sp>
        <p:nvSpPr>
          <p:cNvPr id="5" name="AutoShape 6" descr="data:image/png;base64,iVBORw0KGgoAAAANSUhEUgAAAaAAAAEoCAYAAAAe1SXsAAAAAXNSR0IArs4c6QAAAARnQU1BAACxjwv8YQUAAAAJcEhZcwAADsMAAA7DAcdvqGQAAEFXSURBVHhe7Z3PjyzXWYa9C/9DNvmT2Ea6QpbwwsgWirkG4QV3g0YGjaJIVyCxQVYw8l0EkJACJoKQgDAbZCkCYYtESJEvLJILDrlgkQRDk2cy382Z4/d019fz1amemfeRXs1Md3U/VXV+fFXVPd3Pffvb39790z/9k+M4juNMCXXnOeAPY4wxZhbUHRcgY4wx03EBMsYYswkuQMYYYzbBBcgYY8wmuAAZY4zZBBcgY4wxm+ACZIwxZhNcgIwxxmyCC5AxxphNcAEyxhizCS5AxhhjNsEFyBhjzCa4ABljjNkEF6COjz/+eHd+fr777Gc/K/P5z3/+csm5vP/++xf+d9555/KWZfzwhz/cvfLKK7tvfetb8u+bROyDL33pS5e35Lju44/ha1/72rO+k227Y9liO3tiHSrW4660213EBUgQRej555/fff/737+89aed8rXXXtv94Ac/uLx1DjEIjxkMPPbevXu79957b/fyyy9vOjFdh+tORFtMZHCdtjuGrbazp2o97kq73UVcgASjAtSeHd20ThnFc6szuLvMXZ3IvvOd7+xeeOGFzQvhsbgArY8LkGBUgODNN990pzQpXIBcgIzGBUhw6AyIy1m8hhIDjE7KIOP1FS5x8Xd7ptHeHuk7dXt2FQl/DAT1uP651RmO8rO+7frzuH45NfDadSFLL0f2+6r9O/Znvw/aiUvtg8z6H3r8MesUHNoncf8x6x0s3e9qO3tmbXc8bzy29ZDoq9m+P2v94/4Z7XZXcQESROftC1Cc/cTAgeiEDx8+3L300ku7Dz/88OKxsUx02vYx/VlU+NrOyTKtvx8MEM/dD/DW1S8T69v/zXOHT22/Wse4rKcGnqIdwPE8cdv9+/d3L7744pXJo9//ah8sXX/Ytw+PWael++Q6673U0aJ8PTO2O56vnfxZLooEqOfK9P011392u91FXIAE0XnoLH36zhMdsu1oLf1ggv4x8XdfOCho8bgYXK1fPXd/m1qmRbmhnygUaoLZh3KpwQvKr/ZBZv2XPj6zTj1qn+ybyNbY72o7e2Zsd38bzv4dmGo9eNyhvn8b2+0u4gIkGHVkRXRI1anivr44qeenUNDZR524H4RLBsJomZbrDKh9264YLa+KJIO/9y+diECt/77HH7tOPer5qiey0ToHajt7Zmx3O+Fy/+jt/9m+DzPWf3a73UVcgARrFyBQAyUGmhqM/SCM52ZZFZYbDZaW0TKjAdWuY2TpgBrtq6WTxr6JaMsCdGifVExkmf2utrNnxnb396vnCNpl72q73UVcgARbFaAgHtfe3w/C0UBouc4y/YCKfdJuSzx26YAaLX9TC9DSfXKdieyY/a62s2fGdsd6cNvSMRXPs6/vw4z1n91udxEXIMHSwQL7OtXoefpOzABrr3lD36H7Qag6eM+SZZYOKDUY2wlmCaN9dVML0NJ9cp2J7Jj9rrazZ8Z297eFs+2PLJPt+3Ab2+0u4gIkiIm77VAjolP1HTKIjtjezyBRA6ztmP1AUoMwnrt9HMvFO4CAgdEvw23x99IB1a9j7CO1bf0EEKh9NSrSsd6Htnfp+sNofx27Tkv3iZqMqvd7i9rOnhnb3S8HsW6xnFqm70N3pd3uIi5AHW1HibQdsCU6Yyw36ljRGWO5fmLsn4f0gyieo1+XGCQRdbYTAzASg2K0/u3y7br2t8dH+7SPHRWgkYvl47Z4XL9NbHO/D9mGzPpnHr90neDQPlGPW2O/B2o7e2Zs92g99j0u0vafu9JudxUXoBtCDMQYQKcKk8C+S37GGBO4AN0QOCJrj65OkThCPPUiaYw5DVyAbgBxWfDUzyw4+3HxMcYsxQXoxIni42vGxpjbhguQMcaYTXABMsYYswkuQMYYYzbBBcgYY8wmuAAZY4zZBBcgY4wxm+ACZIwxZhNcgMym8BFD7Yen3nW8P8xdwgXIbAof2HjqHzE0E+8Pc5dwATKboD51nLQfNzT69GFoPyWZT0hu/44JvHe0nwy97/H9skFmfdpl2+X6T1mO7d23Pz744IMrzx3Epy2PPj36mPUwZiYuQGZTRkf8MZHGhBt/jyb9mEDjtvv37z+7lBWTeztRg3o8xMf6t59rt2R9YrJ/+PDhxZesffjhh88+RinWofVEAWk9S/dHwLr221WxHsbMwAXIbMpowlUTa39bTLRtERgVG+VRjwd1e2Z9lp5NqKKSLUAs369XxXoYMwMXILMpmcLQLxvLLTkrUF9nMXp8f5Zw3fUZoZavLEDXWQ9jZuACZDZlXwHispBKXCoaTZxVBSie47rr0xKFpH18u/ysAnRoPYyZgQuQ2ZR9Bag/4+gZTbSzzoB69k386rUXtfzaBWjpehgzAxcgsymqMKhJUjGaOLMFqC8sMdnH7dddH8DPWca+NzaAWk8YFSC1rRXrYcwMXIDMpsSEGJPfo0ePLibf/nZgomz/SbMvFBDFop+UOVPoJ96YqPsJn0m9v+3Y9Qn6ST7Wk+dslx/tj1jXdrtim/p1rVgPY2bgAmQ2hwmfCZC0BSIm44i6bBT3xeTZPldM1v3z9K/ZPHjw4Mr9ffEKjlmfligYhKLx3nvvPXtMu/zS/UER6YtQ5XoYszYuQObOEpN1e1ZjjJmHC5C5s7gAGbMtLkDmzrLvtRJjzPq4AJk7SRSffa+VGGPWxQXIGGPMJrgAGWOM2QQXIGOMMZvgAmSMMWYTXICMMcZsgguQMcaYTXABMsYYswkuQMYYYzbBBcgYY8wmuAAZY4zZBBcgY4wxm+ACZIwxZhNOugD1HxjZfjlX+6VdRH2kfvvlXO2XjI1uN8YYM4+TLUAUiVdfffVZceDbINtPLI6vKt4HRSoKE98CGY8f3W6MMWYeJ30G1NIXnEMFiAL2yiuvPFuGs6mXXnpp9+TJE3m7z4KMMWYuJ12APv744935+fnFpbL2+/dBffd/S19Y4oyKwqNudwEyxpi53JgzIArO6FKZuoy2dgF6/Pjxxc5zHMe562E+PAYeeyMKEAXl7OzsyllQoO5Tl+BY5unTp/J29bzGGGPW42QLUH9m0p7ljO7jZ1yqi8t37ZsN+H10uzHGmLmc9BkQxSFe52lfA6IAxduo2/vaAgSc3cTbuJfcbowxZh4nXYCMMcbcXlyAjDHGbIILkDHGmE1wATLGGLMJLkDGGGM2wQXIGGPMJrgAGWOM2QQXIGOMMZvgAmSMMWYTXICMMcZsgguQMcaYTXABMsYYswkuQMYYYzbhpAtQ+6nV5J133rm85+onYqtvRIXRMksea4wxZl1OtgD13/nz/vvvX/nWU74htf1OH/VtqaNlljzWGGPMupz0GVDLo0ePnn2LKcWp/1bT9mu2YbTMkydPDj7WGGPM+px0AYpvL+VSWf+Fcm3R6M+WYLQMhefQY40xxqzPjTkD4rJZXCo7hQL0+PHji53nOI5z18N8eAw89kYUIArK2dnZxVkQRaO/jBb3BaNlnj59evCxxhhj1mfVAvSjH/3oYsL/3//938tbfgKX1v7zP/9z76Tfn5m0bxaIS3PtGwn4nZ9xqW60zOh2Y4wxc1mtAFFAfv/3f3/3a7/2axdnGS3/8i//snvw4MHut3/7t/cWIYoDr//0rwEBzxlv0Y772gI0Wmbf7cYYY+axWgH68MMPd7/5m7+5++Y3v3lx1tHC37yt+uHDhxfLGWOM+Slff+45mdvGagWIS2x/+Zd/+YniE3D7l7/85U+cHRljzF1HFR9y21itAP33f//37m/+5m92//Ef/3F5y1UoUH/yJ39y8X85xhhjfooqPuS2sVoB+r//+7/dP/zDP+x+67d+a/fBBx9cFKLId7/73d0f/uEfXpwB+fWX00F1eGKMmYsah+S2sVoBAi6z8RoQbzjgrc+f+9zndr/0S7908e62v/qrv3LxOTFUhyfGmLmocUhuG6sWoIC3Un/ve9+7kv/5n/+5vNecCqrDE2PMXNQ4JLeNKQXI3AxUhyfGmLmocUhuGy5A5hmqwxNjzFzUOCS3jVULEJ+AwOU33njAT192O21UhyczOUU/MWYmqg+S28ZqBYh3wf393//97ld+5Vd29+/f3/3yL//yxduy+4/lMaeD6vBkJqfoJ7NQbjKTrf3mNPrBDFYrQHwG3B/90R9d/J/Pf/3Xf+3+/d///eJt1/6/n9NFdXgyk1P0k1koN5nJ1n5zGv1gBqsWIP7X59/+7d92H3300cVH7vgfT08b1eHJTE7RT2ah3GQmW/vNafSDGaxWgHwJ7uahOjyZySn6ySyUm8xka785jX4wg9UKEFBseAMC//fDz+ybENpPrb53796z7/ABvqCO2yPqKxX4RO6XX3754v7nn3/+2Vc7jG7fmq07nPKTmZyin8xCuclMtvab0+gHM1i1AF0H9X1A7VcnPHr06EpBUlCk2u/9ie8TGt2+NVt3OOUnMzlFP5mFcpOZbO03p9EPZnCyBaiHr2/IFCAKWP/Np3wVN69BqdtP4Sxo6w6n/GQmp+gns1BuMpOt/afA1vtA+cltY9MC9M///M+LJ37OWt55553Lv65eglOX0frCEmdUFB51+8wC9Pbbb+8+85nPsOMdx3E2D/PRG2+8cTlDzWNKAWpfc2mz9PUXLpO1xadHXUZbuwA9fvz4Yucdk09/+tOf6ACO4zhb5lOf+pScr5aE+fAYeOyP3esXoL/4i7+4/OsncEltX1EJ2tdrRlBszs7Orny6Ns7+UhvL8PZwdfvMT+Z+/fXXP9H4juM4W+bFF1+8nKHmMaUAKfiqhrfeemvvxN+f+VCIOFPpz1riDIif8ToRz39+fn7lzQb8Prr9FNj6mq/yk5mcop/MQrnJTE7RT2Zyin5y29i0AD18+HB46Yszk3gLdn/JjgLUXtKLotMWoP45lty+NVt3OOUnMzlFP5mFcpOZnKKfzOQU/eS2MaUA9QUjcipnHqfC1h1O+clMTtFPZqHcZCan6CczOUU/uW1MK0D9a0Dmk2zd4ZSfzOQU/WQWyk1mcop+MpNT9JPbxpQCZJaxdYdTfjKTU/STWSg3mckp+slMTtFPbhsuQCfE1h1O+clMTtFPsjz8xs/KHEK5yUxO0U9mcop+cttwATohtu5wyk9mcop+kkUVH3II5SYzOUU/mckp+skslJtU4wJ0Qsxo8H0oP5nJKfpJFlV8yCGUm2RRbrKECv91UH4yk1P0k1koN6nGBeiEmNHg+1B+MpNT9JMsavInh1BukkW5yRIq/NdB+clMTtFPZqHcpBoXoBNiRoPvQ/nJTE7RT7KoyZ8cQrlJFuUmS6jwXwflJzM5RT+ZhXKTalyAToiqBq+ceMhMTtFPsqg2IIdQbpJFuckSKvzXQfnJTE7RT2ah3KQaF6AToqrBKyceMpNT9JMsqg3IIZSbZFFusoQK/3VQfjKTU/STWSg3qWbTApT5Ooa7QFWDV048ZCan6CdZVBuQQyg3yaLcZAkV/uug/GQmVf7KNiCzUG5SzbQCxOe09R/Fc0pfh30KVDX4Te30cIp+kkW1ATmEcpMsyk2WUOEH5SeHUH4ykyr/MdsPyk9modykmikFiI/i+eIXv3jxO1+DQJZ8PE/7oaH37t179hUK0H6+3KiQjZZZ8thjUR2OLKGqwSv9JIvykyVU+K+D8pMsavsJPPe5r8uAcpMsyk2WUOEH5SeHUH4ykyr/MdsPyk9modykmikFiE++/spXvnLxO0Xl3XffPfhp2BSJ/isX2k+ubr8niPv6L6SD0TJLHnssqsORJVQ1eKWfZFF+soQK/3VQfpJFbT8BVXwIKDfJotxkCRV+UH5yCOUnM6nyH7P9oPxkFspNqplSgKAvAJx9ZCZ+vsAuChDFqf9SufZbTmG0zJMnTw4+9jqoDkeWUNXglX6SRfnJEir810H5SRa1/QRU8SGg3CSLcpMlVPhB+ckhlJ9kUW6yhAo/VPrJLJSbVDOtAF0XilZ8OV1fNPqzJRgtQ+E59NjroDocaXn77bcvvoP9x7vdcRxn8zAfvfHGG5cz1C0rQEzyvOZy7Pf/cPbUfjPqKRQgvgOdfdZHFR/SLvPpT3/6Ex3AcRxny3zqU596Nkep4kPaeawN8+Ex8Ngfu9d/DWjf6z37aF+vCSga/WW0s7OzK99sOlrm6dOnBx97HVTxIS2vv/76JxrfcRxny7z44ouXM9QtvATHhB+TfnDo/4D6Mx8KEctT0M7Pz6+8kYDf+RmvE42WGd1ehSo+ZAlVDV7pJ1mUnyyhwg+VfpJF+Qmo138IKDfJotwkGPmhwg/KTw6h/CSLcpMlVPih0k+yKD85hHKTaqYUIM5G1Fdy73sLNGcm8RZstXx7fxSdtgCNltl3ewWqsckSqhq80k+yKD9ZQoUfKv0ki/ITUJM/AeUmWZSbBCM/VPhB+ckhlJ9kUW6yhAo/VPpJFuUnh1BuUs20AqT+54ezm2Muy50yqrHJEqoavNJPsig/WUKFHyr9JIvyE1CTPwHlJlmUmwQjP1T4QfkJKD8B5SdZlJssocIPlX6SRfnJIZSbVDOlAI24jR/FoxqbLKGqwSv9JIvykyVU+KHST7IoPwE18RJQbpJFuUkw8kOFH5SfgPITUH6SRbnJEir8UOknWZSfHEK5STXTzoCyl+BuKqqxyRKqGrzST7IoP1lChR8q/SSL8hNQEy8B5SZZlJsEIz9U+EH5CSg/AeUnWZSbLKHCD/v8avsJKD/JovzkEMpNqplWgPpLcPxjafsGg9uCamyyhKoGr/STLMpPllDhh0o/yaL8BNSkQ0C5SRblJsHIDxV+UH4Cyk9A+UkW5Sag3CSo8MPID8pPQPlJFuUnh1BuUs2UAqTg3WhvvfVW6RsATgHV2GQJVQ2+z686PAHlJ1mUnyyhwg+VfpJF+Qmo/U9AuUkW5SbByA8VflB+AspPQPlJFuUmoNwkqPDDyA/KT0D5SRblJ4dQblLNpgXo2P8NOmVUY5MlVDX4Pr/q8ASUn2RRfrKECj9U+kkW5Seg9j8B5SZZlJsEIz9U+EH5CSg/AeUnWZSbgHKToMIPIz8oPwHlJ1mUnxxCuUk1UwrQ6DWgyv+/ORVUY5Ng1OGgqsGzfgLKT7IoP1lChR8q/SSL8hNQ+5+AcpMsyk2CkR8q/KD8BJSfgPKTLMpNQLlJUOGHkR+Un4DykyzKTw6h3KSaaQXo0Fcv3BZUY5Ng1OGgqsGzfgLKT7IoP1lChR8q/SSL8hNQ+5+AcpMsyk2CkR8q/KD8BJSfgPKTLMpNQLlJUOGHkR+Un4DykyzKT0C5CSg3qWZaAYrvAwrUbbcB1dgkGDU4VDV41k9A+UkW5SdLqPBDpZ9kUX4Cav8TUG6SRblJMPJDhR+Un4DyE1B+kkW5CSg3CSr8MPKD8hNQfpJF+QkoNwHlJtVsVoDu6mtAowaHqgbP+gkoP8mi/GQJFX6o9JMsyk9A7X8Cyk2yKDcJRn6o8IPyE1B+AspPsig3AeUmQYUfRn5QfgLKT7IoPwHlJqDcpJrVCxAfj9O/9hOp/CK4U0E1NglGDQ5VDZ71E1B+kkX5yRIq/FDpJ1mUn4Da/wSUm2RRbhKM/FDhB+UnoPwElJ9kUW4Cyk2CCj+M/KD8BJSfZFF+AspNQLlJNVPOgDjbiW9Eve2oxibBqMGhqsGzfgLKT7IoP1lChR8q/SSL8hNQ+5+AcpMsyk2CkR8q/KD8BJSfgPKTLMpNQLlJUOGHkR+Un4DykyzKT0C5CSg3qWZKARpxFz+KZ9TgUNXgWT8B5SdZlJ8socIPlX6SRfkJqP1PQLlJFuUmwcgPFX5QfgLKT0D5SRblJqDcJKjww8gPyk9A+UkW5Seg3ASUm1QzrQCpS3FLPoqH14/a7+8J4mu9I+ot3Tw23v7duka3V6AamwSjBoeqBs/6CSg/yaL8ZAkVfqj0kyzKT0DtfwLKTbIoNwlGfqjwg/ITUH4Cyk+yKDcB5SZBhR9GflB+AspPsig/AeUmoNykmikFqH0TQnwvELcdems2RebevXu7Bw8efKIAPXr06BO39bRfZkcBjNecRrdXoBqbBKMGh6oGz/oJKD/JovxkCRV+qPSTLMpPQO1/AspNsig3CUZ+qPCD8hNQfgLKT7IoNwHlJkGFH0Z+UH4Cyk+yKD8B5Sag3KSaKQWofQ2I7+J59913F78LjuW+8IUvpAtQf+aEl6/ifvLkiby96ixINTYJRg0OVQ2e9RNQfpJF+ckSKvxQ6SdZlJ+A2v8ElJtkUW4SjPxQ4QflJ6D8BJSfZFFuAspNggo/jPyg/ASUn2RRfgLKTUC5STVTChD0ZyBc/lpy5jEqQO0lOHUZrS8sFKRXX3314nnU7S5Aczr9ISr8UOknWZSfgNr/BJSbZFFuEoz8UOEH5Seg/ASUn2RRbgLKTYIKP4z8oPwElJ9kUX4Cyk1AuUk10wrQsYwKUIu6jLZ2AXr8+PHFzuujGpvE/arB4z7V4HFfJlk/4T7lJ/HYpVF+opbtU+EnlX6ilt0X5Sfcp/Y/4T7lJu1zL4lyk7h/5CcVfqL8hPuUn3Cf8pP2uZdEuQn3KTeJx1b4ychPlJ9wn/KTeOzSKD/hPuUm3KfcpH3uNsyHx8BjVy9ATPK86H/MZ78tKUAUm7OzsyufrI2zv9TGMk+fPpW3V30qt2psEqgGD1SDH0PWT0D5SRblJ0uo8EOln2RRfgJq/xNQbpJFuUkw8kOFH5SfgPITUH6SRbkJKDcJKvww8oPyE1B+kkX5CSg3AeUm1UwpQEtf71GoAtSftcQZED9fe+21i2LC487Pz6+82YDfR7dXoRqbBKMGh6oGz/oJKD/JovxkCRV+qPSTLMpPQO1/AspNsig3CUZ+qPCD8hNQfgLKT7IoNwHlJkGFH0Z+UH4Cyk+yKD8B5Sag3KSaKQUIKCD9Wcyh/wOiOMTrPCSKS5xR9be3BQg4u3nhhReuLLPv9gpUY5Ng1OBQ1eBZPwHlJ1mUnyyhwg+VfpJF+Qmo/U9AuUkW5SbByA8VflB+AspPQPlJFuUmoNwkqPDDyA/KT0D5SRblJ6DcBJSbVDOlAPUFI3IXv5J71OBQ1eBZPwHlJ1mUnyyhwg+VfpJF+Qmo/U9AuUkW5SbByA8VflB+AspPQPlJFuUmoNwkqPDDyA/KT0D5SRblJ6DcBJSbVDOtAKn/+eEruV2A7lanP0SFHyr9JIvyE1D7n4BykyzKTYKRHyr8oPwElJ+A8pMsyk1AuUlQ4YeRH5SfgPKTLMpPQLkJKDepZkoBukuoxibBqMGhqsGzfgLKT7IoP1lChR8q/SSL8hNQ+5+AcpMsyk2CkR8q/KD8BJSfgPKTLMpNQLlJUOGHkR+Un4DykyzKT0C5CSg3qWZaAXr//fevvObC6zWcAd02VGOTYNTgUNXgWT8B5SdZlJ8socIPlX6SRfkJqP1PQLlJFuUmwcgPFX5QfgLKT0D5SRblJqDcJKjww8gPyk9A+UkW5Seg3ASUm1QzpQBxCS4+iuerX/3qRQG6zjvjThnV2CQYNThUNXjWT0D5SRblJ0uo8EOln2RRfgJq/xNQbpJFuUkw8kOFH5SfgPITUH6SRbkJKDcJKvww8oPyE1B+kkX5CSg3AeUm1UwpQBSbt95666LwRAHq30p9W1CNTYJRg0NVg2f9BJSfZFF+soQKP1T6SRblJ6D2PwHlJlmUmwQjP1T4QfkJKD8B5SdZlJuAcpOgwg8jPyg/AeUnWZSfgHITUG5SzZQCBO1bnwkfMtq/Lfs2oBqbBKMGh6oGz/oJKD/JovxkCRV+qPSTLMpPQO1/AspNsig3CUZ+qPCD8hNQfgLKT7IoNwHlJkGFH0Z+UH4Cyk+yKD8B5Sag3KSaaQXorqAamwSjBoeqBs/6CSg/yaL8ZAkVfqj0kyzKT0DtfwLKTbIoNwlGfqjwg/ITUH4Cyk+yKDcB5SZBhR9GflB+AspPsig/AeUmoNykGhegYlRjk2DU4FDV4Fk/AeUnWZSfLKHCD5V+kkX5Caj9T0C5SRblJsHIDxV+UH4Cyk9A+UkW5Sag3CSo8MPID8pPQPlJFuUnoNwElJtUM60A9f+Mehv/CRVUY5Ng1OBQ1eBZPwHlJ1mUnyyhwg+VfpJF+Qmo/U9AuUkW5SbByA8VflB+AspPQPlJFuUmoNwkqPDDyA/KT0D5SRblJ6DcBJSbVDOlAI0+zy3eGXebUI1NglGDQ1WDZ/0ElJ9kUX6yhAo/VPpJFuUnoPY/AeUmWZSbBCM/VPhB+QkoPwHlJ1mUm4Byk6DCDyM/KD8B5SdZlJ+AchNQblLNlAJEseHDQvvPXPMnIfy0waGqwbN+AspPsig/WUKFHyr9JIvyE1D7n4BykyzKTYKRHyr8oPwElJ+A8pMsyk1AuUlQ4YeRH5SfgPKTLMpPQLkJKDepZkoBAlVs+BTquO3QB5PeFFRjk2DU4FDV4Fk/AeUnWZSfLKHCD5V+kkX5Caj9T0C5SRblJsHIDxV+UH4Cyk9A+UkW5Sag3CSo8MPID8pPQPlJFuUnoNwElJtUM+0MSH0YaZvRa0I8tv3+nqB9zn2PVcsseeyxqMYmwajBoarBs34Cyk+yKD9ZQoUfKv0ki/ITUPufgHKTLMpNgpEfKvyg/ASUn4DykyzKTUC5SVDhh5EflJ+A8pMsyk9AuQkoN6lmWgFSH0baos6Q+Npt/l/owYMHnyhA3Nd+p4/6eu/RMkseeyyqsUkwanCoavCsn4DykyzKT5ZQ4Yd9/tH2g/KTLMpPQPkJKDfJotwkGPmhwg/KT0D5CSg/yaLcBJSbBBV+GPlB+QkoP8mi/ASUm4Byk2qmFKARSy67jd7A0H+rafs12zBa5smTJwcfex1UY5Ng1OBQ1eBZPwHlJ1mUnyyhwg/7/KPtB+UnWZSfgPITUG6SRblJMPJDhR+Un4DyE1B+kkW5CSg3CSr8MPKD8hNQfpJF+QkoNwHlJtVMK0DxYaRtllz+UgWoLxoUm/5jfUbL8DyHHnsdVGOTYNTgUNXgWT8B5SdZlJ8socIP+/yj7QflJ1mUn4DyE1BukkW5STDyQ4UflJ+A8hNQfpJFuQkoNwkq/DDyg/ITUH6SRfkJKDcB5SbVTClAo0l+ybvgTrUAPX78+GLn9VGNTeJ+1eBxn2rwuC+TrJ9wn/KTeOzSKD9Ry/ap8JN9/tH2E+Uncf/SKD/hPuUn3KfcpH3uJVFuEveP/KTCT5SfcJ/yE+5TftI+95IoN+E+5Sbx2Ao/GfmJ8hPuU34Sj10a5Sfcp9yE+5SbtM/dhvnwGHjslAKk3oa9hKWX4M7Ozq48/2iZp0+fHnzsdVCNTQLV4IFq8GPI+gkoP8mi/GQJFX7Y5x9tPyg/yaL8BJSfgHKTLMpNgpEfKvyg/ASUn4DykyzKTUC5SVDhh5EflJ+A8pMsyk9AuQkoN6lmSgGCv/7rv75SRODY14C47fz8/MobCfidn/F9Q6NlRrdXoRqbBKMGh6oGz/oJKD/JovxkCRV+2OcfbT8oP8mi/ASUn4BykyzKTYKRHyr8oPwElJ+A8pMsyk1AuUlQ4YeRH5SfgPKTLMpPQLkJKDepZloBOuY1IIpDu3wUF+DMJT5du/2Su0PL7Lu9AtXYJBg1OFQ1eNZPQPlJFuUnS6jwwz7/aPtB+UkW5Seg/ASUm2RRbhKM/FDhB+UnoPwElJ9kUW4Cyk2CCj+M/KD8BJSfZFF+AspNQLlJNVMK0Oh1Fn8Swk8bHKoaPOsnoPwki/KTJVT4YZ9/tP2g/CSL8hNQfgLKTbIoNwlGfqjwg/ITUH4Cyk+yKDcB5SZBhR9GflB+AspPsig/AeUmoNykmmkF6NjXgG4aqrFJMGpwqGrwrJ+A8pMsyk+WUOGHff7R9oPykyzKT0D5CSg3yaLcJBj5ocIPyk9A+QkoP8mi3ASUmwQVfhj5QfkJKD/JovwElJuAcpNqphQgOPY1oJuGamwSjBocqho86yeg/CSL8pMlVPhhn3+0/aD8JIvyE1B+AspNsig3CUZ+qPCD8hNQfgLKT7IoNwHlJkGFH0Z+UH4Cyk+yKD8B5Sag3KSaaWdA6qN4qj8G5xRQjU2CUYNDVYNn/QSUn2RRfgLKTYIKP4z8kPWTLMpPQPkJKDfJotwkGPmhwg/KT0D5CSg/yaLcBJSbBBV+GPlB+QkoP8mi/ASUm4Byk2qmFSD1UTx+DeinDQ5VDZ71E1B+kkX5CSg3CSr8MPJD1k+yKD8B5Seg3CSLcpNg5IcKPyg/AeUnoPwki3ITUG4SVPhh5AflJ6D8JIvyE1BuAspNqplSgO4SqrFJMGpwqGrwrJ+A8pMsyk9AuUlQ4YeRH7J+kkX5CSg/AeUmWZSbBCM/VPhB+QkoPwHlJ1mUm4Byk6DCDyM/KD8B5SdZlJ+AchNQblLNtAIUb8Nu3zLNGdBtQzU2CUYNDlUNnvUTUH6SRfkJKDcJKvww8kPWT7IoPwHlJ6DcJItyk2Dkhwo/KD8B5Seg/CSLchNQbhJU+GHkB+UnoPwki/ITUG4Cyk2qmVKAuAQX33761a9+9aIA8Q+hDx8+9CW4ywaHqgbP+gkoP8mi/ASUmwQVfhj5IesnWZSfgPITUG6SRblJMPJDhR+Un4DyE1B+kkW5CSg3CSr8MPKD8hNQfpJF+QkoNwHlJtVMKUAUm7feeuui8EQBGv1v0E1HNTYJRg0OVQ2e9RNQfpJF+QkoNwkq/DDyQ9ZPsig/AeUnoNwki3KTYOSHCj8oPwHlJ6D8JItyE1BuElT4YeQH5Seg/CSL8hNQbgLKTaqZUoCg/fQBwvf89G/Lvg2oxibBqMGhqsGzfgLKT7IoPwHlJkGFH0Z+yPpJFuUnoPwElJtkUW4SjPxQ4QflJ6D8BJSfZFFuAspNggo/jPyg/ASUn2RRfgLKTUC5STXTCtBdQTU2CUYNDlUNnvUTUH6SRfkJKDcJKvww8kPWT7IoPwHlJ6DcJItyk2Dkhwo/KD8B5Seg/CSLchNQbhJU+GHkB+UnoPwki/ITUG4Cyk2qmVKA2teAAnXbbUA1NglGDQ5VDZ71E1B+kkX5CSg3CSr8MPJD1k+yKD8B5Seg3CSLcpNg5IcKPyg/AeUnoPwki3ITUG4SVPhh5AflJ6D8JIvyE1BuAspNqtmsAPlNCFcbHKoaPOsnoPwki/ITUG4SVPhh5Iesn2RRfgLKT0C5SRblJsHIDxV+UH4Cyk9A+UkW5Sag3CSo8MPID8pPQPlJFuUnoNwElJtUs3oB6j/Rug2fD3csb7755pXnUl+pQOGLT2DoP3Vh333XQTU2CUYNDlUNnvUTUH6SRfkJKDcJKvww8kPWT7IoPwHlJ6DcJItyk2Dkhwo/KD8B5Seg/CSLchNQbhJU+GHkB+UnoPwki/ITUG4Cyk2qmXIGxNnOV77ylcu/anj06NHBNzFQpNrv/WkL3r77roNqbBKMGhyqGjzrJ6D8JIvyE1BuElT4YeSHrJ9kUX4Cyk9AuUkW5SbByA8VflB+AspPQPlJFuUmoNwkqPDDyA/KT0D5SRblJ6DcBJSbVDOlAK3BoQLEGU7/zafxVdz77rsuqrFJMGpwqGrwrJ+A8pMsyk9AuUlQ4YeRH7J+kkX5CSg/AeUmWZSbBCM/VPhB+QkoPwHlJ1mUm4Byk6DCDyM/KD8B5SdZlJ+AchNQblLNjS1A7SU4dQmtLyoUnfi/o333XRfV2CQYNThUNXjWT0D5SRblJ6DcJKjww8gPWT/JovwElJ+AcpMsyk2CkR8q/KD8BJSfgPKTLMpNQLlJUOGHkR+Un4DykyzKT0C5CSg3qebGFqAWdQlt7QL0+PHji53XRzU2iftVg8d9qsHjvkyyfsJ9yk/isUuj/IT7lJvEYyv8ZOQnWT+J+5dG+Qn3KT/hPuUm7XMviXKTuH/kJxV+ovyE+5SfcJ/yk/a5l0S5CfcpN4nHVvjJyE+Un3Cf8pN47NIoP+E+5Sbcp9ykfe42zIfHwGNvfAGioJydnV35wjt1mS2W2XffdVGNTQLV4IFq8GPI+gkoP8mi/ASUmwQVfhj5IesnWZSfgPITUG6SRblJMPJDhR+Un4DyE1B+kkW5CSg3CSr8MPKD8hNQfpJF+QkoNwHlJtXcyALUn7G0Z0D8zgeefvTRR7vz8/MrbzSI33lTxOi+66IamwSjBoeqBs/6CSg/yaL8BJSbBBV+GPkh6ydZlJ+A8hNQbpJFuUkw8kOFH5SfgPITUH6SRbkJKDcJKvww8oPyE1B+kkX5CSg3AeUm1dzYAtR+wV18wjZEAeJvzmzi43/aZWDffddBNTYJRg0OVQ2e9RNQfpJF+QkoNwkq/DDyQ9ZPsig/AeUnoNwki3KTYOSHCj8oPwHlJ6D8JItyE1BuElT4YeQH5Seg/CSL8hNQbgLKTaq5kQXolFGNTYJRg0NVg2f9BJSfZFF+AspNggo/jPyQ9ZMsyk9A+QkoN8mi3CQY+aHCD8pPQPkJKD/JotwElJsEFX4Y+UH5CSg/yaL8BJSbgHKTalyAilGNTYJRg0NVg2f9BJSfZFF+AspNggo/jPyQ9ZMsyk9A+QkoN8mi3CQY+aHCD8pPQPkJKD/JotwElJsEFX4Y+UH5CSg/yaL8BJSbgHKTalyAilGNTYJRg0NVg2f9BJSfZFF+AspNggo/jPyQ9ZMsyk9A+QkoN8mi3CQY+aHCD8pPQPkJKD/JotwElJsEFX4Y+UH5CSg/yaL8BJSbgHKTalyAilGNTYJRg0NVg2f9BJSfZFF+AspNggo/jPyQ9ZMsyk9A+QkoN8mi3CQY+aHCD8pPQPkJKD/JotwElJsEFX4Y+UH5CSg/yaL8BJSbgHKTalyAilGNTYJRg0NVg2f9BJSfZFF+AspNggo/jPyQ9ZMsyk9A+QkoN8mi3CQY+aHCD8pPQPkJKD/JotwElJsEFX4Y+UH5CSg/yaL8BJSbgHKTalyAilGNTYJRg0NVg2f9BJSfZFF+AspNggo/jPyQ9ZMsyk9A+QkoN8mi3CQY+aHCD8pPQPkJKD/JotwElJsEFX4Y+UH5CSg/yaL8BJSbgHKTalyAilGNTYJRg0NVg2f9BJSfZFF+AspNggo/jPyQ9ZMsyk9A+QkoN8mi3CQY+aHCD8pPQPkJKD/JotwElJsEFX4Y+UH5CSg/yaL8BJSbgHKTalyAilGNTYJRg0NVg2f9BJSfZFF+AspNggo/jPyQ9ZMsyk9A+QkoN8mi3CQY+aHCD8pPQPkJKD/JotwElJsEFX4Y+UH5CSg/yaL8BJSbgHKTalyAilGNTYJRg0NVg2f9BJSfZFF+AspNggo/jPyQ9ZMsyk9A+QkoN8mi3CQY+aHCD8pPQPkJKD/JotwElJsEFX4Y+UH5CSg/yaL8BJSbgHKTalyAilGNTYJRg0NVg2f9BJSfZFF+AspNggo/jPyQ9ZMsyk9A+QkoN8mi3CQY+aHCD8pPQPkJKD/JotwElJsEFX4Y+UH5CSg/yaL8BJSbgHKTalyAilGNTYJRg0NVg2f9BJSfZFF+AspNggo/jPyQ9ZMsyk9A+QkoN8mi3CQY+aHCD8pPQPkJKD/JotwElJsEFX4Y+UH5CSg/yaL8BJSbgHKTalyAilGNTYJRg0NVg2f9BJSfZFF+AspNggo/jPyQ9ZMsyk9A+QkoN8mi3CQY+aHCD8pPQPkJKD/JotwElJsEFX4Y+UH5CSg/yaL8BJSbgHKTalyAilGNTYJRg0NVg2f9BJSfZFF+AspNggo/jPyQ9ZMsyk9A+QkoN8mi3CQY+aHCD8pPQPkJKD/JotwElJsEFX4Y+UH5CSg/yaL8BJSbgHKTam5sAWo/EVt9IyrsW2bJ449BNTYJRg0OVQ2e9RNQfpJF+QkoNwkq/DDyQ9ZPsig/AeUnoNwki3KTYOSHCj8oPwHlJ6D8JItyE1BuElT4YeQH5Seg/CSL8hNQbgLKTaq5sQWIr+Ruv8+n/0ZU2LfMkscfg2psEowaHKoaPOsnoPwki/ITUG4SVPhh5Iesn2RRfgLKT0C5SRblJsHIDxV+UH4Cyk9A+UkW5Sag3CSo8MPID8pPQPlJFuUnoNwElJtUcyMLEGcv/Teatl+xDfuWWfL4Y1GNTYJRg0NVg2f9BJSfZFF+AspNggo/jPyQ9ZMsyk9A+QkoN8mi3CQY+aHCD8pPQPkJKD/JotwElJsEFX4Y+UH5CSg/yaL8BJSbgHKTam5kAeoLBgWl/YZU2LfMkscfi2psEowaHKoaPOsnoPwki/ITUG4SVPhh5Iesn2RRfgLKT0C5SRblJsHIDxV+UH4Cyk9A+UkW5Sag3CSo8MPID8pPQPlJFuUnoNwElJtU4wLU3beUx48fX+w8x3Gcux7mw2PgsTeuAFEw+ktoZ2dnV75We98ySx5vjDFmXW5kAfr444935+fnV95E0P7+2muv7T766KPhMvseb4wxZg43sgABZy0vvPDCxduoKThx9hIFiL9Hy8C++4wxxqzPjS1AxhhjbjYuQMYYYzbBBcgYY8wmuAAZY4zZBBcgY4wxm+ACZIwxZhNcgCbyjW984/I3Y4wxLkCT+J3f+Z3dz/3cz138g+wWfPOb39z9xm/8xu53f/d3N1sHs9v93d/93ab7/0//9E/vdPv/6Ec/uhgL5jRwAZoAxYfJ/8///M8vMpt//Md/3P3BH/zBxcTD10783u/93uU9c8D78OHDiwKM/7vf/e7lPfNg4sX/i7/4i7t//dd/vbx1Hmwz+yD2w7e//e3Le+bxve997+IAZCuY/B88eLBpAeQAgP2/1dWIv/3bv93dv3//Ivw+G/ohbfDzP//zu0ePHl3euh0uQCsTxYfBFwNwNu13HbEOVd99tBQ6Ol4mHiZAOj9FcRZMOlH4aQ+K8Wzwsg/gj//4j6cfBAD74etf/8mnHdMWtMHMgwF8v/ALv7D71V/91c2KEEWY8UgfjCI062CAAx8OhAA36zD7gIB+yL5nXWiLmeNQ4QK0Mkw07ZEOHWD20S9HW3HZgQ7H35wJUAwZkGvz67/+61c8DEIG36wzESa88LP9FCB+zvLj5qg7wDv7IAAowhQ/1oc2of1ZLwrTDHBThBkDWxYh/FEA+Ml+iIODNaHPtQWH4s84nHUwQju3fsZBHJBshQvQBNrJlw4/++iXTsZgY9KJiS/OhGachlNw+gmXyYhJaAYcAEQbMOgY9BwF8zmAax4BMsHEJNufadAWwHqtOQm0RZYDHw4+ohAAkxL7YwbtPtiyCOEGxiJ9YNYkzD7nrKM9AGWftGdja8K+brcVZ1wNoB/OKMI9LkArwJEmDdsWnhYmgTUbm0lVdWjOguISALDcGgWIjt5O7GwrR5kx8AMm4bVeEB4NaNom9j37ol+nKuLolsleEQWI5TgLGfWV60AfZMJraQ9CgrXOxugD+wpMW4TaflkF7az6F21CEeBAEC/7iH6xRhtQ4CkwOFgXPPSLthhzgLTWpTi2iTan0EaxCVifGP+sJwdls3EBKoaORCejMUcN2l+Wq4ZBpV5opcMxEOKomM631qDD3w5+PBReJp0oAPjXugzGID9UXJgE1ijAUXw42hz1ASaFdrlqmGyY3Nk+2iPAyYTI7bQD7bLWGTlvuDh0lkPxY33WuCxN/1PjgL9Zr3BSkPrJuQIKcLQtc0K8/ouLbY7xQTusUYB43hhv0dfaMclttBHtw/6YdSbY4gJUCAM9GpFGjw7XQydY64gHeH4mFYoNg411iYLHYKPzt68LVcPkFp52YqGj0+FZLwbG6OzgujCw2H4GlSpCFD0mB9pg3+R4DDHQmXCAbVRnY+yHtYsP20aB6c9wWMeY+CmQ1fsgiDPMWBe8vYu+skbxAfo928l+jjbAxe2tc42DMOAgo91e9jX9Dh/9g/3P+rGP1jgQY5vbwsrveNttp222Kj7gAlQIAy4anE7OJB9Za7JX4KZT09GY7GMimEV0Zn72RQgYbP1tlTDIY7JTRYg2YjJgmWrYrvbAIyb7HvbNGoOeto+JLuDvtSbZfcQZQBREDoLasy3aZ81+AO04YELui0I17H/aHxcHGXGGHZe4WB/GBPMB68E+ql4f9jlu1oHt5vkJftYnDgCB/bFGP1yKC9BKRDFiAqLROQqbCR0Q6Fxc/40jwNngb4vQ7ImQgdcWISaI6gHf0x9szC4AbF87sdMGa51t7oP1iP3O2eZar3XtAy9tzv5gHDAu14Qxjw840OLgg0mePhDQHu3flbDP4+wbWB/8FJ044GIZ/qYttjgwaXEBKiAalkl+dFTNWdBa0KEicamNAsTRFUeccQQYg3FNGFz95QRuY/JhXdaeANj/7QAE9gtFiMlgjctuPX0fYH1mFoDeH9u/Bexz+l+cDbAea/eBFvZ9jAP6IeOA39e45AU8N2OQfR4HIlGIAsYg/XANKCgUHBztQSe3tcWGA4O1x8ESXIAK4GiGATbqVDQ8HXMtOL2PCTYmn/6y25rX2gOen0LbvugdsH84GlsTBh3b3A72gMmAfbT2oItLHG2hx7nmAUgLkx3Fvm+DOCBZG7ab8RBtTXvgjv3BfWv3QwpNtHX0yXByXzsuqmGsx2s70df4SZ/gIITxyVyw5pkH28f2t32AuYnb8FMgtzgjVrgAFUBDM+j7CZbb4+3H7YS0BgyydoJd29cThY+BxYTTwn0zznxim9nf/QCnbWLfrAXtPdpOJqS1jroDiix+1fas25oHQUFM+lxyZp+zze36rDnxBvSFONvC1+736KdrwuROwWnPQNgn9AHGxtr7AC/bTrGPfU+7sE84E4qrJKeAC1ABdGoSgy6go8046gRcuNsiNGOwAUeVDK7o7Gsf4fWwne1RLj9nH+HF5Z3RtX1VFCqhzXFzIDRq9zULMNvXFl81HtaGNog+ADEeZvbFgPXoi9BMaA/6Q1uEThEXoGvAEScTXTvhM+iYgBkM/WsR1eDF377ozaBjHWYd8eJhW+noDDgmIYru2mc8AQOdIzq2m0sfnP3QDv1Z2BrE2QaXN5jkZk+6TG5sP4n9HZPumsVGwbpwdN1e3mJ/UBC5nd/XhP1PO/TvuuTAiH5JH10Tto9937r5Pdxrn/0CnnY72yI060A4iwvQkcQLm3TwdsDzk4HA6e6aRx48N4MdD4Ou7XgUBdarHQxrEKf60bkZZKwTg270P1DVcOYThZZ9wkRMESBtYV6D2Nb2KDeKEOu09qTL9sXrDW1fiyJEe6x99I+XtuYggN+Z7OI1H0K/XHvy40CP7Q1fW4T4m/GwNrQBbY677Q9sO/1h7b7APsDPeGgPAtgn7Jt2fjglXICOpG1kjvDaIjQDOlx0dCbdvgitDc7RkT6T3tpnf3HE2Q72FvbFjEEfr/G14J1x1M3kQt9rJ9yAg6C1L7/Q35lg2Q9R6PAxGcdrkmsfBOFl4m0PNtjv7H/2DQdo1bT7lH1A8Y3+Tn9sixDrV90P+zZle+MMmPto97ZPrn0gdh1cgI6ARo6jbi6BtUf+0RHWhg4fR7hMxHQy/s+hPxpeA1wc5e57vWFt2M/s79mv9QTsc7a9HfCx3zniXvuonzaIAsfPtgjh5/fqftC+eB3bzdG9urzE9lf3jf45Y7vVgRDLrdEGbHe7zYxD+mFb6KII9QcmVTD3xDbTDxjzrEMcALOOcVCs2uaUcAFKQGO2R3Q0OA0NTIR0vOpB3xJHnK2Djs96cR/rsPYRZwuDYMblhRF48cdEPAv2M86Y4GIy5myIwrzGxNfCpBPrEPA7kxCTE2c/1fD87Ot2sqfPMckyBtbs9xBjre1vOPszjhng58Avxprqh4zLtcYF+4K0BwS0Q3sVhv3Rrs+p4gK0EAY9E0x71E1j0/npbHFGtCYc6dDJ2o6Gl9uZAOMySBV08HYQ0aE54msnmyhCLBvrVEU/yBjw+Nqjuhj8tMmMoz36QZzl4ub32O+ceXD/2sSRNe3A/onXOFgP2qe6HQKel77XFiFgfeh/axchUAc9WxQhxh1zQV+E6A8z+iHbiq89y4oitPYBUCUuQAuJQRcdLf6mA9Lp1h58eGOioeBFESJrdHp8FLYY7Lg5uqcI95MNHb+flCrgOZlY4kgOd7zTqZ1smPTborwm7GcmHnz85KicnzMm3yDOttgP/KSN2kK9FuzfmHj79o6Do7UnX7Yztpl+GdAf1P/irQlOVYTa9VqTOCBoixD98Sac+QQuQAdg4uUFVRKTTHQ0Gj4631rQyehU+PtTfDpfHI2vBQOabW0HNtvdFqE1Bxz7N/xRdPjZFiH20YziEzDJtmc6FOaZflwc5caZF/shXgRfE4o/bY6fvtf2CfbH2mOhPfuMftn2vXZ9ZhFFiPZgXWYVnyDagjFJf5jtvy4uQHtgsHHER6MyybSTLoOhPfJYA1zxZgOKT3u0BRSmtQc9MLD7Nxyw7RTFKAJrgpfJJi59QhShGZc+R3A0Hpclt4BJj/3APoh+uSZMdAETH+1PUZp1yYd+2LqiCLEPqi8/Z6Af9MVwJrQF/pt05hO4AA2gUzPA2jOMOPKns9PoaxJHNhSZgHWKIsT9a69DS3/Eyc+ZR5xRhPqzwJn7oIeCOOPS1wj6AQVg1j5gPLTbS+FlPNAvZ4CPy28t+Nc+EDzEKZx5tGfkNwkXoAF0KIpPf2RDQZjR4enUTDD42yNsJgCO/Gec+fS0R5wzjrh7ogjRLlsP+LsIkxx9j8JL/5s98dPnKEAkrgrMKn5mHVyADkAnb4vQ7CONmHSjCEVh2gomnZlnPj3sf84MtzzzucvElQHOxLeY/Gl3+iCXhNd4u7mZiwvQApj8GXBbXWONIsTlhq0n3rXf5XQItt/Fx5jbgQvQQni9YUu47LTlmY8xxlTjAmSMMWYTXICMMcZsgguQMcaYTXABMsYYswkuQMYYYzbBBcgYY8wmuAAZY4zZBBcgY4wxm+ACZIwxZhNcgIwxxmyCC5AxxphNcAEyxhizCS5AxhhjNsEFyBhjzCa4ABljjNkEFyBjjDGb4AJkjDFmE1yANoZvWv3Wt761+853vrP78pe/fHmrmcXHH3+8Oz8/3z3//PO773//+5e3mpY333xz+v5xu9wNXIBW4oc//OHu1VdfPTh4YqC99tprux/84AeXt95dlu63pcstofK5biOZ/eN2MRlOpgA9/MbPTon5Cc997utTchOYOdF9/bnnpqSSrQqBC9Dt504XoK997Wu7e/fu7d57773dyy+/vPvsZz+7+9KXvnTlvnfeeWf3wgsvPDtD4XaWa5eNs5j2di5b8Hgur8H777//7P7Pf/7zF7dB+3zcHn/zs18n4FId69M/TxZVLNZIEPsz9nXsG/ZTuy3t5Z59+6Jfbslzg9p/7US3zwnX3f+qWKyRljX2D+Pho48+kv2+vWx2HXdfgPa1TdW4MHO582dA7YChE7/00ksXv7eXxp4+fXrRqT/44INn9zM4XnnllYvBRHGJTs/vDIr2/n4gta/7xPO1z9GuE7dH8WP5s7OzZ7/HY49BFYs1EvTX9GMCosC329Lvq9G+aJdb+tyj/bfUOXp8BlUs1khL5f7h9nfffffieds+y+/R79t9eR33kydPrjwXqLZhXB7bLm+//fbuM5/5DJPg6sHzxhtvXJqXMWv9jlm3ClyAftyhGQzAYPnCF75wURza34N2wEE8lk7P0Vd7pNw+nscx6NrwuP75gnad2oHZ0g/0LKpYrJGg358cxcb+ardFFQO1L9rllj53yzHOltHzHkIVizXSUrF/4owjijGoft8/33XcowK0r21GzzliVvGJ/MzP/MyleRkz1y+7bhW4ADUduh0s/cABBo8qQAH3xyWG9vGjQtMOxpZ9g4z7oojFkeAxqGKxRoKlE1E/gYz2RbtcZpJT+2+pE667/1WxWCMtVfvnww8/vDibafs8tP2+f77ruDMF6Nh2ef311z8xEa+ZF1988dK8jJnrl123ClyAftxxY0DQoeP0vR840N7P4IlLbAyqGBQxwNrHt4+LZVi+HUA83xe/+MWL+0eDrB28/XNmUcVijQRLJyI1Kal90S639LlH+2+ps2L/q2KxRloq9097O8v3/b7fl9dxLy1Af/ZnfybX25w+J1OAtoIOHUdOpB1Q6miqXT46fSzbLq8GXv84iOeLx8XlOv6OI854DIMrXmi9f//+xe/qzOoUie3nEg6vqY1ekG5/37cv2uWWPvdo/y113tT9X7l/KBpxOe7BgwcXP0n033bZ67r5vX2uUds8fPhQrrc5fVyAfjwIouhUQgFiYPhIzBhjNC5AKxWg/lKEMcaYq9zpAtSe0lcWCs5+1Iu1xhhjfsqdPwMyxhizDS5AxhhjNsEFyBhjzCa4ABljjNkEFyBjjDGb4AJkjDFmE1yAjDHGbIILkDHGmE1wATLGGLMJLkDGGGM2wQXIGGPMJjwrQHw8On84juM4zoxQd5577rnn/h/+06Y5sDFjN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graphicFrame>
        <p:nvGraphicFramePr>
          <p:cNvPr id="9" name="Grafikon 8">
            <a:extLst>
              <a:ext uri="{FF2B5EF4-FFF2-40B4-BE49-F238E27FC236}">
                <a16:creationId xmlns:a16="http://schemas.microsoft.com/office/drawing/2014/main" id="{61367F40-08C2-4D09-919D-34FFE47EFE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6888735"/>
              </p:ext>
            </p:extLst>
          </p:nvPr>
        </p:nvGraphicFramePr>
        <p:xfrm>
          <a:off x="1860331" y="2151993"/>
          <a:ext cx="8324193" cy="4017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14663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52BB81A-3D8C-4ED4-BE00-F6F66258B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Analiza podataka i razvoj modela</a:t>
            </a:r>
            <a:endParaRPr lang="en-US" dirty="0"/>
          </a:p>
        </p:txBody>
      </p:sp>
      <p:sp>
        <p:nvSpPr>
          <p:cNvPr id="6" name="TextBox 30">
            <a:extLst>
              <a:ext uri="{FF2B5EF4-FFF2-40B4-BE49-F238E27FC236}">
                <a16:creationId xmlns:a16="http://schemas.microsoft.com/office/drawing/2014/main" id="{DECD8260-B162-47EC-8767-04F662816A74}"/>
              </a:ext>
            </a:extLst>
          </p:cNvPr>
          <p:cNvSpPr txBox="1"/>
          <p:nvPr/>
        </p:nvSpPr>
        <p:spPr>
          <a:xfrm>
            <a:off x="121920" y="1254180"/>
            <a:ext cx="119481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200" b="1" dirty="0"/>
              <a:t>Brzina strujanja zraka – tijekom pisane provjere</a:t>
            </a:r>
          </a:p>
        </p:txBody>
      </p:sp>
      <p:sp>
        <p:nvSpPr>
          <p:cNvPr id="5" name="AutoShape 6" descr="data:image/png;base64,iVBORw0KGgoAAAANSUhEUgAAAaAAAAEoCAYAAAAe1SXsAAAAAXNSR0IArs4c6QAAAARnQU1BAACxjwv8YQUAAAAJcEhZcwAADsMAAA7DAcdvqGQAAEFXSURBVHhe7Z3PjyzXWYa9C/9DNvmT2Ea6QpbwwsgWirkG4QV3g0YGjaJIVyCxQVYw8l0EkJACJoKQgDAbZCkCYYtESJEvLJILDrlgkQRDk2cy382Z4/d019fz1amemfeRXs1Md3U/VXV+fFXVPd3Pffvb39790z/9k+M4juNMCXXnOeAPY4wxZhbUHRcgY4wx03EBMsYYswkuQMYYYzbBBcgYY8wmuAAZY4zZBBcgY4wxm+ACZIwxZhNcgIwxxmyCC5AxxphNcAEyxhizCS5AxhhjNsEFyBhjzCa4ABljjNkEF6COjz/+eHd+fr777Gc/K/P5z3/+csm5vP/++xf+d9555/KWZfzwhz/cvfLKK7tvfetb8u+bROyDL33pS5e35Lju44/ha1/72rO+k227Y9liO3tiHSrW4660213EBUgQRej555/fff/737+89aed8rXXXtv94Ac/uLx1DjEIjxkMPPbevXu79957b/fyyy9vOjFdh+tORFtMZHCdtjuGrbazp2o97kq73UVcgASjAtSeHd20ThnFc6szuLvMXZ3IvvOd7+xeeOGFzQvhsbgArY8LkGBUgODNN990pzQpXIBcgIzGBUhw6AyIy1m8hhIDjE7KIOP1FS5x8Xd7ptHeHuk7dXt2FQl/DAT1uP651RmO8rO+7frzuH45NfDadSFLL0f2+6r9O/Znvw/aiUvtg8z6H3r8MesUHNoncf8x6x0s3e9qO3tmbXc8bzy29ZDoq9m+P2v94/4Z7XZXcQESROftC1Cc/cTAgeiEDx8+3L300ku7Dz/88OKxsUx02vYx/VlU+NrOyTKtvx8MEM/dD/DW1S8T69v/zXOHT22/Wse4rKcGnqIdwPE8cdv9+/d3L7744pXJo9//ah8sXX/Ytw+PWael++Q6673U0aJ8PTO2O56vnfxZLooEqOfK9P011392u91FXIAE0XnoLH36zhMdsu1oLf1ggv4x8XdfOCho8bgYXK1fPXd/m1qmRbmhnygUaoLZh3KpwQvKr/ZBZv2XPj6zTj1qn+ybyNbY72o7e2Zsd38bzv4dmGo9eNyhvn8b2+0u4gIkGHVkRXRI1anivr44qeenUNDZR524H4RLBsJomZbrDKh9264YLa+KJIO/9y+diECt/77HH7tOPer5qiey0ToHajt7Zmx3O+Fy/+jt/9m+DzPWf3a73UVcgARrFyBQAyUGmhqM/SCM52ZZFZYbDZaW0TKjAdWuY2TpgBrtq6WTxr6JaMsCdGifVExkmf2utrNnxnb396vnCNpl72q73UVcgARbFaAgHtfe3w/C0UBouc4y/YCKfdJuSzx26YAaLX9TC9DSfXKdieyY/a62s2fGdsd6cNvSMRXPs6/vw4z1n91udxEXIMHSwQL7OtXoefpOzABrr3lD36H7Qag6eM+SZZYOKDUY2wlmCaN9dVML0NJ9cp2J7Jj9rrazZ8Z297eFs+2PLJPt+3Ab2+0u4gIkiIm77VAjolP1HTKIjtjezyBRA6ztmP1AUoMwnrt9HMvFO4CAgdEvw23x99IB1a9j7CO1bf0EEKh9NSrSsd6Htnfp+sNofx27Tkv3iZqMqvd7i9rOnhnb3S8HsW6xnFqm70N3pd3uIi5AHW1HibQdsCU6Yyw36ljRGWO5fmLsn4f0gyieo1+XGCQRdbYTAzASg2K0/u3y7br2t8dH+7SPHRWgkYvl47Z4XL9NbHO/D9mGzPpnHr90neDQPlGPW2O/B2o7e2Zs92g99j0u0vafu9JudxUXoBtCDMQYQKcKk8C+S37GGBO4AN0QOCJrj65OkThCPPUiaYw5DVyAbgBxWfDUzyw4+3HxMcYsxQXoxIni42vGxpjbhguQMcaYTXABMsYYswkuQMYYYzbBBcgYY8wmuAAZY4zZBBcgY4wxm+ACZIwxZhNcgMym8BFD7Yen3nW8P8xdwgXIbAof2HjqHzE0E+8Pc5dwATKboD51nLQfNzT69GFoPyWZT0hu/44JvHe0nwy97/H9skFmfdpl2+X6T1mO7d23Pz744IMrzx3Epy2PPj36mPUwZiYuQGZTRkf8MZHGhBt/jyb9mEDjtvv37z+7lBWTeztRg3o8xMf6t59rt2R9YrJ/+PDhxZesffjhh88+RinWofVEAWk9S/dHwLr221WxHsbMwAXIbMpowlUTa39bTLRtERgVG+VRjwd1e2Z9lp5NqKKSLUAs369XxXoYMwMXILMpmcLQLxvLLTkrUF9nMXp8f5Zw3fUZoZavLEDXWQ9jZuACZDZlXwHispBKXCoaTZxVBSie47rr0xKFpH18u/ysAnRoPYyZgQuQ2ZR9Bag/4+gZTbSzzoB69k386rUXtfzaBWjpehgzAxcgsymqMKhJUjGaOLMFqC8sMdnH7dddH8DPWca+NzaAWk8YFSC1rRXrYcwMXIDMpsSEGJPfo0ePLibf/nZgomz/SbMvFBDFop+UOVPoJ96YqPsJn0m9v+3Y9Qn6ST7Wk+dslx/tj1jXdrtim/p1rVgPY2bgAmQ2hwmfCZC0BSIm44i6bBT3xeTZPldM1v3z9K/ZPHjw4Mr9ffEKjlmfligYhKLx3nvvPXtMu/zS/UER6YtQ5XoYszYuQObOEpN1e1ZjjJmHC5C5s7gAGbMtLkDmzrLvtRJjzPq4AJk7SRSffa+VGGPWxQXIGGPMJrgAGWOM2QQXIGOMMZvgAmSMMWYTXICMMcZsgguQMcaYTXABMsYYswkuQMYYYzbBBcgYY8wmuAAZY4zZBBcgY4wxm+ACZIwxZhNOugD1HxjZfjlX+6VdRH2kfvvlXO2XjI1uN8YYM4+TLUAUiVdfffVZceDbINtPLI6vKt4HRSoKE98CGY8f3W6MMWYeJ30G1NIXnEMFiAL2yiuvPFuGs6mXXnpp9+TJE3m7z4KMMWYuJ12APv744935+fnFpbL2+/dBffd/S19Y4oyKwqNudwEyxpi53JgzIArO6FKZuoy2dgF6/Pjxxc5zHMe562E+PAYeeyMKEAXl7OzsyllQoO5Tl+BY5unTp/J29bzGGGPW42QLUH9m0p7ljO7jZ1yqi8t37ZsN+H10uzHGmLmc9BkQxSFe52lfA6IAxduo2/vaAgSc3cTbuJfcbowxZh4nXYCMMcbcXlyAjDHGbIILkDHGmE1wATLGGLMJLkDGGGM2wQXIGGPMJrgAGWOM2QQXIGOMMZvgAmSMMWYTXICMMcZsgguQMcaYTXABMsYYswkuQMYYYzbhpAtQ+6nV5J133rm85+onYqtvRIXRMksea4wxZl1OtgD13/nz/vvvX/nWU74htf1OH/VtqaNlljzWGGPMupz0GVDLo0ePnn2LKcWp/1bT9mu2YbTMkydPDj7WGGPM+px0AYpvL+VSWf+Fcm3R6M+WYLQMhefQY40xxqzPjTkD4rJZXCo7hQL0+PHji53nOI5z18N8eAw89kYUIArK2dnZxVkQRaO/jBb3BaNlnj59evCxxhhj1mfVAvSjH/3oYsL/3//938tbfgKX1v7zP/9z76Tfn5m0bxaIS3PtGwn4nZ9xqW60zOh2Y4wxc1mtAFFAfv/3f3/3a7/2axdnGS3/8i//snvw4MHut3/7t/cWIYoDr//0rwEBzxlv0Y772gI0Wmbf7cYYY+axWgH68MMPd7/5m7+5++Y3v3lx1tHC37yt+uHDhxfLGWOM+Slff+45mdvGagWIS2x/+Zd/+YniE3D7l7/85U+cHRljzF1HFR9y21itAP33f//37m/+5m92//Ef/3F5y1UoUH/yJ39y8X85xhhjfooqPuS2sVoB+r//+7/dP/zDP+x+67d+a/fBBx9cFKLId7/73d0f/uEfXpwB+fWX00F1eGKMmYsah+S2sVoBAi6z8RoQbzjgrc+f+9zndr/0S7908e62v/qrv3LxOTFUhyfGmLmocUhuG6sWoIC3Un/ve9+7kv/5n/+5vNecCqrDE2PMXNQ4JLeNKQXI3AxUhyfGmLmocUhuGy5A5hmqwxNjzFzUOCS3jVULEJ+AwOU33njAT192O21UhyczOUU/MWYmqg+S28ZqBYh3wf393//97ld+5Vd29+/f3/3yL//yxduy+4/lMaeD6vBkJqfoJ7NQbjKTrf3mNPrBDFYrQHwG3B/90R9d/J/Pf/3Xf+3+/d///eJt1/6/n9NFdXgyk1P0k1koN5nJ1n5zGv1gBqsWIP7X59/+7d92H3300cVH7vgfT08b1eHJTE7RT2ah3GQmW/vNafSDGaxWgHwJ7uahOjyZySn6ySyUm8xka785jX4wg9UKEFBseAMC//fDz+ybENpPrb53796z7/ABvqCO2yPqKxX4RO6XX3754v7nn3/+2Vc7jG7fmq07nPKTmZyin8xCuclMtvab0+gHM1i1AF0H9X1A7VcnPHr06EpBUlCk2u/9ie8TGt2+NVt3OOUnMzlFP5mFcpOZbO03p9EPZnCyBaiHr2/IFCAKWP/Np3wVN69BqdtP4Sxo6w6n/GQmp+gns1BuMpOt/afA1vtA+cltY9MC9M///M+LJ37OWt55553Lv65eglOX0frCEmdUFB51+8wC9Pbbb+8+85nPsOMdx3E2D/PRG2+8cTlDzWNKAWpfc2mz9PUXLpO1xadHXUZbuwA9fvz4Yucdk09/+tOf6ACO4zhb5lOf+pScr5aE+fAYeOyP3esXoL/4i7+4/OsncEltX1EJ2tdrRlBszs7Orny6Ns7+UhvL8PZwdfvMT+Z+/fXXP9H4juM4W+bFF1+8nKHmMaUAKfiqhrfeemvvxN+f+VCIOFPpz1riDIif8ToRz39+fn7lzQb8Prr9FNj6mq/yk5mcop/MQrnJTE7RT2Zyin5y29i0AD18+HB46Yszk3gLdn/JjgLUXtKLotMWoP45lty+NVt3OOUnMzlFP5mFcpOZnKKfzOQU/eS2MaUA9QUjcipnHqfC1h1O+clMTtFPZqHcZCan6CczOUU/uW1MK0D9a0Dmk2zd4ZSfzOQU/WQWyk1mcop+MpNT9JPbxpQCZJaxdYdTfjKTU/STWSg3mckp+slMTtFPbhsuQCfE1h1O+clMTtFPsjz8xs/KHEK5yUxO0U9mcop+cttwATohtu5wyk9mcop+kkUVH3II5SYzOUU/mckp+skslJtU4wJ0Qsxo8H0oP5nJKfpJFlV8yCGUm2RRbrKECv91UH4yk1P0k1koN6nGBeiEmNHg+1B+MpNT9JMsavInh1BukkW5yRIq/NdB+clMTtFPZqHcpBoXoBNiRoPvQ/nJTE7RT7KoyZ8cQrlJFuUmS6jwXwflJzM5RT+ZhXKTalyAToiqBq+ceMhMTtFPsqg2IIdQbpJFuckSKvzXQfnJTE7RT2ah3KQaF6AToqrBKyceMpNT9JMsqg3IIZSbZFFusoQK/3VQfjKTU/STWSg3qWbTApT5Ooa7QFWDV048ZCan6CdZVBuQQyg3yaLcZAkV/uug/GQmVf7KNiCzUG5SzbQCxOe09R/Fc0pfh30KVDX4Te30cIp+kkW1ATmEcpMsyk2WUOEH5SeHUH4ykyr/MdsPyk9modykmikFiI/i+eIXv3jxO1+DQJZ8PE/7oaH37t179hUK0H6+3KiQjZZZ8thjUR2OLKGqwSv9JIvykyVU+K+D8pMsavsJPPe5r8uAcpMsyk2WUOEH5SeHUH4ykyr/MdsPyk9modykmikFiE++/spXvnLxO0Xl3XffPfhp2BSJ/isX2k+ubr8niPv6L6SD0TJLHnssqsORJVQ1eKWfZFF+soQK/3VQfpJFbT8BVXwIKDfJotxkCRV+UH5yCOUnM6nyH7P9oPxkFspNqplSgKAvAJx9ZCZ+vsAuChDFqf9SufZbTmG0zJMnTw4+9jqoDkeWUNXglX6SRfnJEir810H5SRa1/QRU8SGg3CSLcpMlVPhB+ckhlJ9kUW6yhAo/VPrJLJSbVDOtAF0XilZ8OV1fNPqzJRgtQ+E59NjroDocaXn77bcvvoP9x7vdcRxn8zAfvfHGG5cz1C0rQEzyvOZy7Pf/cPbUfjPqKRQgvgOdfdZHFR/SLvPpT3/6Ex3AcRxny3zqU596Nkep4kPaeawN8+Ex8Ngfu9d/DWjf6z37aF+vCSga/WW0s7OzK99sOlrm6dOnBx97HVTxIS2vv/76JxrfcRxny7z44ouXM9QtvATHhB+TfnDo/4D6Mx8KEctT0M7Pz6+8kYDf+RmvE42WGd1ehSo+ZAlVDV7pJ1mUnyyhwg+VfpJF+Qmo138IKDfJotwkGPmhwg/KTw6h/CSLcpMlVPih0k+yKD85hHKTaqYUIM5G1Fdy73sLNGcm8RZstXx7fxSdtgCNltl3ewWqsckSqhq80k+yKD9ZQoUfKv0ki/ITUJM/AeUmWZSbBCM/VPhB+ckhlJ9kUW6yhAo/VPpJFuUnh1BuUs20AqT+54ezm2Muy50yqrHJEqoavNJPsig/WUKFHyr9JIvyE1CTPwHlJlmUmwQjP1T4QfkJKD8B5SdZlJssocIPlX6SRfnJIZSbVDOlAI24jR/FoxqbLKGqwSv9JIvykyVU+KHST7IoPwE18RJQbpJFuUkw8kOFH5SfgPITUH6SRbnJEir8UOknWZSfHEK5STXTzoCyl+BuKqqxyRKqGrzST7IoP1lChR8q/SSL8hNQEy8B5SZZlJsEIz9U+EH5CSg/AeUnWZSbLKHCD/v8avsJKD/JovzkEMpNqplWgPpLcPxjafsGg9uCamyyhKoGr/STLMpPllDhh0o/yaL8BNSkQ0C5SRblJsHIDxV+UH4Cyk9A+UkW5Sag3CSo8MPID8pPQPlJFuUnh1BuUs2UAqTg3WhvvfVW6RsATgHV2GQJVQ2+z686PAHlJ1mUnyyhwg+VfpJF+Qmo/U9AuUkW5SbByA8VflB+AspPQPlJFuUmoNwkqPDDyA/KT0D5SRblJ4dQblLNpgXo2P8NOmVUY5MlVDX4Pr/q8ASUn2RRfrKECj9U+kkW5Seg9j8B5SZZlJsEIz9U+EH5CSg/AeUnWZSbgHKToMIPIz8oPwHlJ1mUnxxCuUk1UwrQ6DWgyv+/ORVUY5Ng1OGgqsGzfgLKT7IoP1lChR8q/SSL8hNQ+5+AcpMsyk2CkR8q/KD8BJSfgPKTLMpNQLlJUOGHkR+Un4DykyzKTw6h3KSaaQXo0Fcv3BZUY5Ng1OGgqsGzfgLKT7IoP1lChR8q/SSL8hNQ+5+AcpMsyk2CkR8q/KD8BJSfgPKTLMpNQLlJUOGHkR+Un4DykyzKT0C5CSg3qWZaAYrvAwrUbbcB1dgkGDU4VDV41k9A+UkW5SdLqPBDpZ9kUX4Cav8TUG6SRblJMPJDhR+Un4DyE1B+kkW5CSg3CSr8MPKD8hNQfpJF+QkoNwHlJtVsVoDu6mtAowaHqgbP+gkoP8mi/GQJFX6o9JMsyk9A7X8Cyk2yKDcJRn6o8IPyE1B+AspPsig3AeUmQYUfRn5QfgLKT7IoPwHlJqDcpJrVCxAfj9O/9hOp/CK4U0E1NglGDQ5VDZ71E1B+kkX5yRIq/FDpJ1mUn4Da/wSUm2RRbhKM/FDhB+UnoPwElJ9kUW4Cyk2CCj+M/KD8BJSfZFF+AspNQLlJNVPOgDjbiW9Eve2oxibBqMGhqsGzfgLKT7IoP1lChR8q/SSL8hNQ+5+AcpMsyk2CkR8q/KD8BJSfgPKTLMpNQLlJUOGHkR+Un4DykyzKT0C5CSg3qWZKARpxFz+KZ9TgUNXgWT8B5SdZlJ8socIPlX6SRfkJqP1PQLlJFuUmwcgPFX5QfgLKT0D5SRblJqDcJKjww8gPyk9A+UkW5Seg3ASUm1QzrQCpS3FLPoqH14/a7+8J4mu9I+ot3Tw23v7duka3V6AamwSjBoeqBs/6CSg/yaL8ZAkVfqj0kyzKT0DtfwLKTbIoNwlGfqjwg/ITUH4Cyk+yKDcB5SZBhR9GflB+AspPsig/AeUmoNykmikFqH0TQnwvELcdems2RebevXu7Bw8efKIAPXr06BO39bRfZkcBjNecRrdXoBqbBKMGh6oGz/oJKD/JovxkCRV+qPSTLMpPQO1/AspNsig3CUZ+qPCD8hNQfgLKT7IoNwHlJkGFH0Z+UH4Cyk+yKD8B5Sag3KSaKQWofQ2I7+J59913F78LjuW+8IUvpAtQf+aEl6/ifvLkiby96ixINTYJRg0OVQ2e9RNQfpJF+ckSKvxQ6SdZlJ+A2v8ElJtkUW4SjPxQ4QflJ6D8BJSfZFFuAspNggo/jPyg/ASUn2RRfgLKTUC5STVTChD0ZyBc/lpy5jEqQO0lOHUZrS8sFKRXX3314nnU7S5Aczr9ISr8UOknWZSfgNr/BJSbZFFuEoz8UOEH5Seg/ASUn2RRbgLKTYIKP4z8oPwElJ9kUX4Cyk1AuUk10wrQsYwKUIu6jLZ2AXr8+PHFzuujGpvE/arB4z7V4HFfJlk/4T7lJ/HYpVF+opbtU+EnlX6ilt0X5Sfcp/Y/4T7lJu1zL4lyk7h/5CcVfqL8hPuUn3Cf8pP2uZdEuQn3KTeJx1b4ychPlJ9wn/KTeOzSKD/hPuUm3KfcpH3uNsyHx8BjVy9ATPK86H/MZ78tKUAUm7OzsyufrI2zv9TGMk+fPpW3V30qt2psEqgGD1SDH0PWT0D5SRblJ0uo8EOln2RRfgJq/xNQbpJFuUkw8kOFH5SfgPITUH6SRbkJKDcJKvww8oPyE1B+kkX5CSg3AeUm1UwpQEtf71GoAtSftcQZED9fe+21i2LC487Pz6+82YDfR7dXoRqbBKMGh6oGz/oJKD/JovxkCRV+qPSTLMpPQO1/AspNsig3CUZ+qPCD8hNQfgLKT7IoNwHlJkGFH0Z+UH4Cyk+yKD8B5Sag3KSaKQUIKCD9Wcyh/wOiOMTrPCSKS5xR9be3BQg4u3nhhReuLLPv9gpUY5Ng1OBQ1eBZPwHlJ1mUnyyhwg+VfpJF+Qmo/U9AuUkW5SbByA8VflB+AspPQPlJFuUmoNwkqPDDyA/KT0D5SRblJ6DcBJSbVDOlAPUFI3IXv5J71OBQ1eBZPwHlJ1mUnyyhwg+VfpJF+Qmo/U9AuUkW5SbByA8VflB+AspPQPlJFuUmoNwkqPDDyA/KT0D5SRblJ6DcBJSbVDOtAKn/+eEruV2A7lanP0SFHyr9JIvyE1D7n4BykyzKTYKRHyr8oPwElJ+A8pMsyk1AuUlQ4YeRH5SfgPKTLMpPQLkJKDepZkoBukuoxibBqMGhqsGzfgLKT7IoP1lChR8q/SSL8hNQ+5+AcpMsyk2CkR8q/KD8BJSfgPKTLMpNQLlJUOGHkR+Un4DykyzKT0C5CSg3qWZaAXr//fevvObC6zWcAd02VGOTYNTgUNXgWT8B5SdZlJ8socIPlX6SRfkJqP1PQLlJFuUmwcgPFX5QfgLKT0D5SRblJqDcJKjww8gPyk9A+UkW5Seg3ASUm1QzpQBxCS4+iuerX/3qRQG6zjvjThnV2CQYNThUNXjWT0D5SRblJ0uo8EOln2RRfgJq/xNQbpJFuUkw8kOFH5SfgPITUH6SRbkJKDcJKvww8oPyE1B+kkX5CSg3AeUm1UwpQBSbt95666LwRAHq30p9W1CNTYJRg0NVg2f9BJSfZFF+soQKP1T6SRblJ6D2PwHlJlmUmwQjP1T4QfkJKD8B5SdZlJuAcpOgwg8jPyg/AeUnWZSfgHITUG5SzZQCBO1bnwkfMtq/Lfs2oBqbBKMGh6oGz/oJKD/JovxkCRV+qPSTLMpPQO1/AspNsig3CUZ+qPCD8hNQfgLKT7IoNwHlJkGFH0Z+UH4Cyk+yKD8B5Sag3KSaaQXorqAamwSjBoeqBs/6CSg/yaL8ZAkVfqj0kyzKT0DtfwLKTbIoNwlGfqjwg/ITUH4Cyk+yKDcB5SZBhR9GflB+AspPsig/AeUmoNykGhegYlRjk2DU4FDV4Fk/AeUnWZSfLKHCD5V+kkX5Caj9T0C5SRblJsHIDxV+UH4Cyk9A+UkW5Sag3CSo8MPID8pPQPlJFuUnoNwElJtUM60A9f+Mehv/CRVUY5Ng1OBQ1eBZPwHlJ1mUnyyhwg+VfpJF+Qmo/U9AuUkW5SbByA8VflB+AspPQPlJFuUmoNwkqPDDyA/KT0D5SRblJ6DcBJSbVDOlAI0+zy3eGXebUI1NglGDQ1WDZ/0ElJ9kUX6yhAo/VPpJFuUnoPY/AeUmWZSbBCM/VPhB+QkoPwHlJ1mUm4Byk6DCDyM/KD8B5SdZlJ+AchNQblLNlAJEseHDQvvPXPMnIfy0waGqwbN+AspPsig/WUKFHyr9JIvyE1D7n4BykyzKTYKRHyr8oPwElJ+A8pMsyk1AuUlQ4YeRH5SfgPKTLMpPQLkJKDepZkoBAlVs+BTquO3QB5PeFFRjk2DU4FDV4Fk/AeUnWZSfLKHCD5V+kkX5Caj9T0C5SRblJsHIDxV+UH4Cyk9A+UkW5Sag3CSo8MPID8pPQPlJFuUnoNwElJtUM+0MSH0YaZvRa0I8tv3+nqB9zn2PVcsseeyxqMYmwajBoarBs34Cyk+yKD9ZQoUfKv0ki/ITUPufgHKTLMpNgpEfKvyg/ASUn4DykyzKTUC5SVDhh5EflJ+A8pMsyk9AuQkoN6lmWgFSH0baos6Q+Npt/l/owYMHnyhA3Nd+p4/6eu/RMkseeyyqsUkwanCoavCsn4DykyzKT5ZQ4Yd9/tH2g/KTLMpPQPkJKDfJotwkGPmhwg/KT0D5CSg/yaLcBJSbBBV+GPlB+QkoP8mi/ASUm4Byk2qmFKARSy67jd7A0H+rafs12zBa5smTJwcfex1UY5Ng1OBQ1eBZPwHlJ1mUnyyhwg/7/KPtB+UnWZSfgPITUG6SRblJMPJDhR+Un4DyE1B+kkW5CSg3CSr8MPKD8hNQfpJF+QkoNwHlJtVMK0DxYaRtllz+UgWoLxoUm/5jfUbL8DyHHnsdVGOTYNTgUNXgWT8B5SdZlJ8socIP+/yj7QflJ1mUn4DyE1BukkW5STDyQ4UflJ+A8hNQfpJFuQkoNwkq/DDyg/ITUH6SRfkJKDcB5SbVTClAo0l+ybvgTrUAPX78+GLn9VGNTeJ+1eBxn2rwuC+TrJ9wn/KTeOzSKD9Ry/ap8JN9/tH2E+Uncf/SKD/hPuUn3KfcpH3uJVFuEveP/KTCT5SfcJ/yE+5TftI+95IoN+E+5Sbx2Ao/GfmJ8hPuU34Sj10a5Sfcp9yE+5SbtM/dhvnwGHjslAKk3oa9hKWX4M7Ozq48/2iZp0+fHnzsdVCNTQLV4IFq8GPI+gkoP8mi/GQJFX7Y5x9tPyg/yaL8BJSfgHKTLMpNgpEfKvyg/ASUn4DykyzKTUC5SVDhh5EflJ+A8pMsyk9AuQkoN6lmSgGCv/7rv75SRODY14C47fz8/MobCfidn/F9Q6NlRrdXoRqbBKMGh6oGz/oJKD/JovxkCRV+2OcfbT8oP8mi/ASUn4BykyzKTYKRHyr8oPwElJ+A8pMsyk1AuUlQ4YeRH5SfgPKTLMpPQLkJKDepZloBOuY1IIpDu3wUF+DMJT5du/2Su0PL7Lu9AtXYJBg1OFQ1eNZPQPlJFuUnS6jwwz7/aPtB+UkW5Seg/ASUm2RRbhKM/FDhB+UnoPwElJ9kUW4Cyk2CCj+M/KD8BJSfZFF+AspNQLlJNVMK0Oh1Fn8Swk8bHKoaPOsnoPwki/KTJVT4YZ9/tP2g/CSL8hNQfgLKTbIoNwlGfqjwg/ITUH4Cyk+yKDcB5SZBhR9GflB+AspPsig/AeUmoNykmmkF6NjXgG4aqrFJMGpwqGrwrJ+A8pMsyk+WUOGHff7R9oPykyzKT0D5CSg3yaLcJBj5ocIPyk9A+QkoP8mi3ASUmwQVfhj5QfkJKD/JovwElJuAcpNqphQgOPY1oJuGamwSjBocqho86yeg/CSL8pMlVPhhn3+0/aD8JIvyE1B+AspNsig3CUZ+qPCD8hNQfgLKT7IoNwHlJkGFH0Z+UH4Cyk+yKD8B5Sag3KSaaWdA6qN4qj8G5xRQjU2CUYNDVYNn/QSUn2RRfgLKTYIKP4z8kPWTLMpPQPkJKDfJotwkGPmhwg/KT0D5CSg/yaLcBJSbBBV+GPlB+QkoP8mi/ASUm4Byk2qmFSD1UTx+DeinDQ5VDZ71E1B+kkX5CSg3CSr8MPJD1k+yKD8B5Seg3CSLcpNg5IcKPyg/AeUnoPwki3ITUG4SVPhh5AflJ6D8JIvyE1BuAspNqplSgO4SqrFJMGpwqGrwrJ+A8pMsyk9AuUlQ4YeRH7J+kkX5CSg/AeUmWZSbBCM/VPhB+QkoPwHlJ1mUm4Byk6DCDyM/KD8B5SdZlJ+AchNQblLNtAIUb8Nu3zLNGdBtQzU2CUYNDlUNnvUTUH6SRfkJKDcJKvww8kPWT7IoPwHlJ6DcJItyk2Dkhwo/KD8B5Seg/CSLchNQbhJU+GHkB+UnoPwki/ITUG4Cyk2qmVKAuAQX33761a9+9aIA8Q+hDx8+9CW4ywaHqgbP+gkoP8mi/ASUmwQVfhj5IesnWZSfgPITUG6SRblJMPJDhR+Un4DyE1B+kkW5CSg3CSr8MPKD8hNQfpJF+QkoNwHlJtVMKUAUm7feeuui8EQBGv1v0E1HNTYJRg0OVQ2e9RNQfpJF+QkoNwkq/DDyQ9ZPsig/AeUnoNwki3KTYOSHCj8oPwHlJ6D8JItyE1BuElT4YeQH5Seg/CSL8hNQbgLKTaqZUoCg/fQBwvf89G/Lvg2oxibBqMGhqsGzfgLKT7IoPwHlJkGFH0Z+yPpJFuUnoPwElJtkUW4SjPxQ4QflJ6D8BJSfZFFuAspNggo/jPyg/ASUn2RRfgLKTUC5STXTCtBdQTU2CUYNDlUNnvUTUH6SRfkJKDcJKvww8kPWT7IoPwHlJ6DcJItyk2Dkhwo/KD8B5Seg/CSLchNQbhJU+GHkB+UnoPwki/ITUG4Cyk2qmVKA2teAAnXbbUA1NglGDQ5VDZ71E1B+kkX5CSg3CSr8MPJD1k+yKD8B5Seg3CSLcpNg5IcKPyg/AeUnoPwki3ITUG4SVPhh5AflJ6D8JIvyE1BuAspNqtmsAPlNCFcbHKoaPOsnoPwki/ITUG4SVPhh5Iesn2RRfgLKT0C5SRblJsHIDxV+UH4Cyk9A+UkW5Sag3CSo8MPID8pPQPlJFuUnoNwElJtUs3oB6j/Rug2fD3csb7755pXnUl+pQOGLT2DoP3Vh333XQTU2CUYNDlUNnvUTUH6SRfkJKDcJKvww8kPWT7IoPwHlJ6DcJItyk2Dkhwo/KD8B5Seg/CSLchNQbhJU+GHkB+UnoPwki/ITUG4Cyk2qmXIGxNnOV77ylcu/anj06NHBNzFQpNrv/WkL3r77roNqbBKMGhyqGjzrJ6D8JIvyE1BuElT4YeSHrJ9kUX4Cyk9AuUkW5SbByA8VflB+AspPQPlJFuUmoNwkqPDDyA/KT0D5SRblJ6DcBJSbVDOlAK3BoQLEGU7/zafxVdz77rsuqrFJMGpwqGrwrJ+A8pMsyk9AuUlQ4YeRH7J+kkX5CSg/AeUmWZSbBCM/VPhB+QkoPwHlJ1mUm4Byk6DCDyM/KD8B5SdZlJ+AchNQblLNjS1A7SU4dQmtLyoUnfi/o333XRfV2CQYNThUNXjWT0D5SRblJ6DcJKjww8gPWT/JovwElJ+AcpMsyk2CkR8q/KD8BJSfgPKTLMpNQLlJUOGHkR+Un4DykyzKT0C5CSg3qebGFqAWdQlt7QL0+PHji53XRzU2iftVg8d9qsHjvkyyfsJ9yk/isUuj/IT7lJvEYyv8ZOQnWT+J+5dG+Qn3KT/hPuUm7XMviXKTuH/kJxV+ovyE+5SfcJ/yk/a5l0S5CfcpN4nHVvjJyE+Un3Cf8pN47NIoP+E+5Sbcp9ykfe42zIfHwGNvfAGioJydnV35wjt1mS2W2XffdVGNTQLV4IFq8GPI+gkoP8mi/ASUmwQVfhj5IesnWZSfgPITUG6SRblJMPJDhR+Un4DyE1B+kkW5CSg3CSr8MPKD8hNQfpJF+QkoNwHlJtXcyALUn7G0Z0D8zgeefvTRR7vz8/MrbzSI33lTxOi+66IamwSjBoeqBs/6CSg/yaL8BJSbBBV+GPkh6ydZlJ+A8hNQbpJFuUkw8kOFH5SfgPITUH6SRbkJKDcJKvww8oPyE1B+kkX5CSg3AeUm1dzYAtR+wV18wjZEAeJvzmzi43/aZWDffddBNTYJRg0OVQ2e9RNQfpJF+QkoNwkq/DDyQ9ZPsig/AeUnoNwki3KTYOSHCj8oPwHlJ6D8JItyE1BuElT4YeQH5Seg/CSL8hNQbgLKTaq5kQXolFGNTYJRg0NVg2f9BJSfZFF+AspNggo/jPyQ9ZMsyk9A+QkoN8mi3CQY+aHCD8pPQPkJKD/JotwElJsEFX4Y+UH5CSg/yaL8BJSbgHKTalyAilGNTYJRg0NVg2f9BJSfZFF+AspNggo/jPyQ9ZMsyk9A+QkoN8mi3CQY+aHCD8pPQPkJKD/JotwElJsEFX4Y+UH5CSg/yaL8BJSbgHKTalyAilGNTYJRg0NVg2f9BJSfZFF+AspNggo/jPyQ9ZMsyk9A+QkoN8mi3CQY+aHCD8pPQPkJKD/JotwElJsEFX4Y+UH5CSg/yaL8BJSbgHKTalyAilGNTYJRg0NVg2f9BJSfZFF+AspNggo/jPyQ9ZMsyk9A+QkoN8mi3CQY+aHCD8pPQPkJKD/JotwElJsEFX4Y+UH5CSg/yaL8BJSbgHKTalyAilGNTYJRg0NVg2f9BJSfZFF+AspNggo/jPyQ9ZMsyk9A+QkoN8mi3CQY+aHCD8pPQPkJKD/JotwElJsEFX4Y+UH5CSg/yaL8BJSbgHKTalyAilGNTYJRg0NVg2f9BJSfZFF+AspNggo/jPyQ9ZMsyk9A+QkoN8mi3CQY+aHCD8pPQPkJKD/JotwElJsEFX4Y+UH5CSg/yaL8BJSbgHKTalyAilGNTYJRg0NVg2f9BJSfZFF+AspNggo/jPyQ9ZMsyk9A+QkoN8mi3CQY+aHCD8pPQPkJKD/JotwElJsEFX4Y+UH5CSg/yaL8BJSbgHKTalyAilGNTYJRg0NVg2f9BJSfZFF+AspNggo/jPyQ9ZMsyk9A+QkoN8mi3CQY+aHCD8pPQPkJKD/JotwElJsEFX4Y+UH5CSg/yaL8BJSbgHKTalyAilGNTYJRg0NVg2f9BJSfZFF+AspNggo/jPyQ9ZMsyk9A+QkoN8mi3CQY+aHCD8pPQPkJKD/JotwElJsEFX4Y+UH5CSg/yaL8BJSbgHKTalyAilGNTYJRg0NVg2f9BJSfZFF+AspNggo/jPyQ9ZMsyk9A+QkoN8mi3CQY+aHCD8pPQPkJKD/JotwElJsEFX4Y+UH5CSg/yaL8BJSbgHKTalyAilGNTYJRg0NVg2f9BJSfZFF+AspNggo/jPyQ9ZMsyk9A+QkoN8mi3CQY+aHCD8pPQPkJKD/JotwElJsEFX4Y+UH5CSg/yaL8BJSbgHKTalyAilGNTYJRg0NVg2f9BJSfZFF+AspNggo/jPyQ9ZMsyk9A+QkoN8mi3CQY+aHCD8pPQPkJKD/JotwElJsEFX4Y+UH5CSg/yaL8BJSbgHKTalyAilGNTYJRg0NVg2f9BJSfZFF+AspNggo/jPyQ9ZMsyk9A+QkoN8mi3CQY+aHCD8pPQPkJKD/JotwElJsEFX4Y+UH5CSg/yaL8BJSbgHKTam5sAWo/EVt9IyrsW2bJ449BNTYJRg0OVQ2e9RNQfpJF+QkoNwkq/DDyQ9ZPsig/AeUnoNwki3KTYOSHCj8oPwHlJ6D8JItyE1BuElT4YeQH5Seg/CSL8hNQbgLKTaq5sQWIr+Ruv8+n/0ZU2LfMkscfg2psEowaHKoaPOsnoPwki/ITUG4SVPhh5Iesn2RRfgLKT0C5SRblJsHIDxV+UH4Cyk9A+UkW5Sag3CSo8MPID8pPQPlJFuUnoNwElJtUcyMLEGcv/Teatl+xDfuWWfL4Y1GNTYJRg0NVg2f9BJSfZFF+AspNggo/jPyQ9ZMsyk9A+QkoN8mi3CQY+aHCD8pPQPkJKD/JotwElJsEFX4Y+UH5CSg/yaL8BJSbgHKTam5kAeoLBgWl/YZU2LfMkscfi2psEowaHKoaPOsnoPwki/ITUG4SVPhh5Iesn2RRfgLKT0C5SRblJsHIDxV+UH4Cyk9A+UkW5Sag3CSo8MPID8pPQPlJFuUnoNwElJtU4wLU3beUx48fX+w8x3Gcux7mw2PgsTeuAFEw+ktoZ2dnV75We98ySx5vjDFmXW5kAfr444935+fnV95E0P7+2muv7T766KPhMvseb4wxZg43sgABZy0vvPDCxduoKThx9hIFiL9Hy8C++4wxxqzPjS1AxhhjbjYuQMYYYzbBBcgYY8wmuAAZY4zZBBcgY4wxm+ACZIwxZhNcgCbyjW984/I3Y4wxLkCT+J3f+Z3dz/3cz138g+wWfPOb39z9xm/8xu53f/d3N1sHs9v93d/93ab7/0//9E/vdPv/6Ec/uhgL5jRwAZoAxYfJ/8///M8vMpt//Md/3P3BH/zBxcTD10783u/93uU9c8D78OHDiwKM/7vf/e7lPfNg4sX/i7/4i7t//dd/vbx1Hmwz+yD2w7e//e3Le+bxve997+IAZCuY/B88eLBpAeQAgP2/1dWIv/3bv93dv3//Ivw+G/ohbfDzP//zu0ePHl3euh0uQCsTxYfBFwNwNu13HbEOVd99tBQ6Ol4mHiZAOj9FcRZMOlH4aQ+K8Wzwsg/gj//4j6cfBAD74etf/8mnHdMWtMHMgwF8v/ALv7D71V/91c2KEEWY8UgfjCI062CAAx8OhAA36zD7gIB+yL5nXWiLmeNQ4QK0Mkw07ZEOHWD20S9HW3HZgQ7H35wJUAwZkGvz67/+61c8DEIG36wzESa88LP9FCB+zvLj5qg7wDv7IAAowhQ/1oc2of1ZLwrTDHBThBkDWxYh/FEA+Ml+iIODNaHPtQWH4s84nHUwQju3fsZBHJBshQvQBNrJlw4/++iXTsZgY9KJiS/OhGachlNw+gmXyYhJaAYcAEQbMOgY9BwF8zmAax4BMsHEJNufadAWwHqtOQm0RZYDHw4+ohAAkxL7YwbtPtiyCOEGxiJ9YNYkzD7nrKM9AGWftGdja8K+brcVZ1wNoB/OKMI9LkArwJEmDdsWnhYmgTUbm0lVdWjOguISALDcGgWIjt5O7GwrR5kx8AMm4bVeEB4NaNom9j37ol+nKuLolsleEQWI5TgLGfWV60AfZMJraQ9CgrXOxugD+wpMW4TaflkF7az6F21CEeBAEC/7iH6xRhtQ4CkwOFgXPPSLthhzgLTWpTi2iTan0EaxCVifGP+sJwdls3EBKoaORCejMUcN2l+Wq4ZBpV5opcMxEOKomM631qDD3w5+PBReJp0oAPjXugzGID9UXJgE1ijAUXw42hz1ASaFdrlqmGyY3Nk+2iPAyYTI7bQD7bLWGTlvuDh0lkPxY33WuCxN/1PjgL9Zr3BSkPrJuQIKcLQtc0K8/ouLbY7xQTusUYB43hhv0dfaMclttBHtw/6YdSbY4gJUCAM9GpFGjw7XQydY64gHeH4mFYoNg411iYLHYKPzt68LVcPkFp52YqGj0+FZLwbG6OzgujCw2H4GlSpCFD0mB9pg3+R4DDHQmXCAbVRnY+yHtYsP20aB6c9wWMeY+CmQ1fsgiDPMWBe8vYu+skbxAfo928l+jjbAxe2tc42DMOAgo91e9jX9Dh/9g/3P+rGP1jgQY5vbwsrveNttp222Kj7gAlQIAy4anE7OJB9Za7JX4KZT09GY7GMimEV0Zn72RQgYbP1tlTDIY7JTRYg2YjJgmWrYrvbAIyb7HvbNGoOeto+JLuDvtSbZfcQZQBREDoLasy3aZ81+AO04YELui0I17H/aHxcHGXGGHZe4WB/GBPMB68E+ql4f9jlu1oHt5vkJftYnDgCB/bFGP1yKC9BKRDFiAqLROQqbCR0Q6Fxc/40jwNngb4vQ7ImQgdcWISaI6gHf0x9szC4AbF87sdMGa51t7oP1iP3O2eZar3XtAy9tzv5gHDAu14Qxjw840OLgg0mePhDQHu3flbDP4+wbWB/8FJ044GIZ/qYttjgwaXEBKiAalkl+dFTNWdBa0KEicamNAsTRFUeccQQYg3FNGFz95QRuY/JhXdaeANj/7QAE9gtFiMlgjctuPX0fYH1mFoDeH9u/Bexz+l+cDbAea/eBFvZ9jAP6IeOA39e45AU8N2OQfR4HIlGIAsYg/XANKCgUHBztQSe3tcWGA4O1x8ESXIAK4GiGATbqVDQ8HXMtOL2PCTYmn/6y25rX2gOen0LbvugdsH84GlsTBh3b3A72gMmAfbT2oItLHG2hx7nmAUgLkx3Fvm+DOCBZG7ab8RBtTXvgjv3BfWv3QwpNtHX0yXByXzsuqmGsx2s70df4SZ/gIITxyVyw5pkH28f2t32AuYnb8FMgtzgjVrgAFUBDM+j7CZbb4+3H7YS0BgyydoJd29cThY+BxYTTwn0zznxim9nf/QCnbWLfrAXtPdpOJqS1jroDiix+1fas25oHQUFM+lxyZp+zze36rDnxBvSFONvC1+736KdrwuROwWnPQNgn9AHGxtr7AC/bTrGPfU+7sE84E4qrJKeAC1ABdGoSgy6go8046gRcuNsiNGOwAUeVDK7o7Gsf4fWwne1RLj9nH+HF5Z3RtX1VFCqhzXFzIDRq9zULMNvXFl81HtaGNog+ADEeZvbFgPXoi9BMaA/6Q1uEThEXoGvAEScTXTvhM+iYgBkM/WsR1eDF377ozaBjHWYd8eJhW+noDDgmIYru2mc8AQOdIzq2m0sfnP3QDv1Z2BrE2QaXN5jkZk+6TG5sP4n9HZPumsVGwbpwdN1e3mJ/UBC5nd/XhP1PO/TvuuTAiH5JH10Tto9937r5Pdxrn/0CnnY72yI060A4iwvQkcQLm3TwdsDzk4HA6e6aRx48N4MdD4Ou7XgUBdarHQxrEKf60bkZZKwTg270P1DVcOYThZZ9wkRMESBtYV6D2Nb2KDeKEOu09qTL9sXrDW1fiyJEe6x99I+XtuYggN+Z7OI1H0K/XHvy40CP7Q1fW4T4m/GwNrQBbY677Q9sO/1h7b7APsDPeGgPAtgn7Jt2fjglXICOpG1kjvDaIjQDOlx0dCbdvgitDc7RkT6T3tpnf3HE2Q72FvbFjEEfr/G14J1x1M3kQt9rJ9yAg6C1L7/Q35lg2Q9R6PAxGcdrkmsfBOFl4m0PNtjv7H/2DQdo1bT7lH1A8Y3+Tn9sixDrV90P+zZle+MMmPto97ZPrn0gdh1cgI6ARo6jbi6BtUf+0RHWhg4fR7hMxHQy/s+hPxpeA1wc5e57vWFt2M/s79mv9QTsc7a9HfCx3zniXvuonzaIAsfPtgjh5/fqftC+eB3bzdG9urzE9lf3jf45Y7vVgRDLrdEGbHe7zYxD+mFb6KII9QcmVTD3xDbTDxjzrEMcALOOcVCs2uaUcAFKQGO2R3Q0OA0NTIR0vOpB3xJHnK2Djs96cR/rsPYRZwuDYMblhRF48cdEPAv2M86Y4GIy5myIwrzGxNfCpBPrEPA7kxCTE2c/1fD87Ot2sqfPMckyBtbs9xBjre1vOPszjhng58Avxprqh4zLtcYF+4K0BwS0Q3sVhv3Rrs+p4gK0EAY9E0x71E1j0/npbHFGtCYc6dDJ2o6Gl9uZAOMySBV08HYQ0aE54msnmyhCLBvrVEU/yBjw+Nqjuhj8tMmMoz36QZzl4ub32O+ceXD/2sSRNe3A/onXOFgP2qe6HQKel77XFiFgfeh/axchUAc9WxQhxh1zQV+E6A8z+iHbiq89y4oitPYBUCUuQAuJQRcdLf6mA9Lp1h58eGOioeBFESJrdHp8FLYY7Lg5uqcI95MNHb+flCrgOZlY4kgOd7zTqZ1smPTborwm7GcmHnz85KicnzMm3yDOttgP/KSN2kK9FuzfmHj79o6Do7UnX7Yztpl+GdAf1P/irQlOVYTa9VqTOCBoixD98Sac+QQuQAdg4uUFVRKTTHQ0Gj4631rQyehU+PtTfDpfHI2vBQOabW0HNtvdFqE1Bxz7N/xRdPjZFiH20YziEzDJtmc6FOaZflwc5caZF/shXgRfE4o/bY6fvtf2CfbH2mOhPfuMftn2vXZ9ZhFFiPZgXWYVnyDagjFJf5jtvy4uQHtgsHHER6MyybSTLoOhPfJYA1zxZgOKT3u0BRSmtQc9MLD7Nxyw7RTFKAJrgpfJJi59QhShGZc+R3A0Hpclt4BJj/3APoh+uSZMdAETH+1PUZp1yYd+2LqiCLEPqi8/Z6Af9MVwJrQF/pt05hO4AA2gUzPA2jOMOPKns9PoaxJHNhSZgHWKIsT9a69DS3/Eyc+ZR5xRhPqzwJn7oIeCOOPS1wj6AQVg1j5gPLTbS+FlPNAvZ4CPy28t+Nc+EDzEKZx5tGfkNwkXoAF0KIpPf2RDQZjR4enUTDD42yNsJgCO/Gec+fS0R5wzjrh7ogjRLlsP+LsIkxx9j8JL/5s98dPnKEAkrgrMKn5mHVyADkAnb4vQ7CONmHSjCEVh2gomnZlnPj3sf84MtzzzucvElQHOxLeY/Gl3+iCXhNd4u7mZiwvQApj8GXBbXWONIsTlhq0n3rXf5XQItt/Fx5jbgQvQQni9YUu47LTlmY8xxlTjAmSMMWYTXICMMcZsgguQMcaYTXABMsYYswkuQMYYYzbBBcgYY8wmuAAZY4zZBBcgY4wxm+ACZIwxZhNcgIwxxmyCC5AxxphNcAEyxhizCS5AxhhjNsEFyBhjzCa4ABljjNkEFyBjjDGb4AJkjDFmE1yANoZvWv3Wt761+853vrP78pe/fHmrmcXHH3+8Oz8/3z3//PO773//+5e3mpY333xz+v5xu9wNXIBW4oc//OHu1VdfPTh4YqC99tprux/84AeXt95dlu63pcstofK5biOZ/eN2MRlOpgA9/MbPTon5Cc997utTchOYOdF9/bnnpqSSrQqBC9Dt504XoK997Wu7e/fu7d57773dyy+/vPvsZz+7+9KXvnTlvnfeeWf3wgsvPDtD4XaWa5eNs5j2di5b8Hgur8H777//7P7Pf/7zF7dB+3zcHn/zs18n4FId69M/TxZVLNZIEPsz9nXsG/ZTuy3t5Z59+6Jfbslzg9p/7US3zwnX3f+qWKyRljX2D+Pho48+kv2+vWx2HXdfgPa1TdW4MHO582dA7YChE7/00ksXv7eXxp4+fXrRqT/44INn9zM4XnnllYvBRHGJTs/vDIr2/n4gta/7xPO1z9GuE7dH8WP5s7OzZ7/HY49BFYs1EvTX9GMCosC329Lvq9G+aJdb+tyj/bfUOXp8BlUs1khL5f7h9nfffffieds+y+/R79t9eR33kydPrjwXqLZhXB7bLm+//fbuM5/5DJPg6sHzxhtvXJqXMWv9jlm3ClyAftyhGQzAYPnCF75wURza34N2wEE8lk7P0Vd7pNw+nscx6NrwuP75gnad2oHZ0g/0LKpYrJGg358cxcb+ardFFQO1L9rllj53yzHOltHzHkIVizXSUrF/4owjijGoft8/33XcowK0r21GzzliVvGJ/MzP/MyleRkz1y+7bhW4ADUduh0s/cABBo8qQAH3xyWG9vGjQtMOxpZ9g4z7oojFkeAxqGKxRoKlE1E/gYz2RbtcZpJT+2+pE667/1WxWCMtVfvnww8/vDibafs8tP2+f77ruDMF6Nh2ef311z8xEa+ZF1988dK8jJnrl123ClyAftxxY0DQoeP0vR840N7P4IlLbAyqGBQxwNrHt4+LZVi+HUA83xe/+MWL+0eDrB28/XNmUcVijQRLJyI1Kal90S639LlH+2+ps2L/q2KxRloq9097O8v3/b7fl9dxLy1Af/ZnfybX25w+J1OAtoIOHUdOpB1Q6miqXT46fSzbLq8GXv84iOeLx8XlOv6OI854DIMrXmi9f//+xe/qzOoUie3nEg6vqY1ekG5/37cv2uWWPvdo/y113tT9X7l/KBpxOe7BgwcXP0n033bZ67r5vX2uUds8fPhQrrc5fVyAfjwIouhUQgFiYPhIzBhjNC5AKxWg/lKEMcaYq9zpAtSe0lcWCs5+1Iu1xhhjfsqdPwMyxhizDS5AxhhjNsEFyBhjzCa4ABljjNkEFyBjjDGb4AJkjDFmE1yAjDHGbIILkDHGmE1wATLGGLMJLkDGGGM2wQXIGGPMJjwrQHw8On84juM4zoxQd5577rnn/h/+06Y5sDFjN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graphicFrame>
        <p:nvGraphicFramePr>
          <p:cNvPr id="7" name="Grafikon 6">
            <a:extLst>
              <a:ext uri="{FF2B5EF4-FFF2-40B4-BE49-F238E27FC236}">
                <a16:creationId xmlns:a16="http://schemas.microsoft.com/office/drawing/2014/main" id="{C12AE30C-03AA-4154-9F04-3D698F298B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59114232"/>
              </p:ext>
            </p:extLst>
          </p:nvPr>
        </p:nvGraphicFramePr>
        <p:xfrm>
          <a:off x="1828800" y="2057400"/>
          <a:ext cx="8376745" cy="4070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54755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DECD8260-B162-47EC-8767-04F662816A74}"/>
              </a:ext>
            </a:extLst>
          </p:cNvPr>
          <p:cNvSpPr txBox="1"/>
          <p:nvPr/>
        </p:nvSpPr>
        <p:spPr>
          <a:xfrm>
            <a:off x="121920" y="2252660"/>
            <a:ext cx="11948159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200" b="1" dirty="0"/>
              <a:t>Uvod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200" b="1" dirty="0"/>
              <a:t>Cilj istraživanja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200" b="1" dirty="0"/>
              <a:t>Metodologija istraživanja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r-HR" sz="2800" b="1" dirty="0"/>
              <a:t>Priprema materijala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r-HR" sz="2800" b="1" dirty="0"/>
              <a:t>Prikupljanje podataka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r-HR" sz="2800" b="1" dirty="0"/>
              <a:t>Analiza podataka i razvoj modela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200" b="1" dirty="0"/>
              <a:t>Zaključak i buduća istraživanja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200" b="1" dirty="0"/>
              <a:t>Literatura</a:t>
            </a:r>
          </a:p>
        </p:txBody>
      </p:sp>
      <p:sp>
        <p:nvSpPr>
          <p:cNvPr id="33" name="Title 32">
            <a:extLst>
              <a:ext uri="{FF2B5EF4-FFF2-40B4-BE49-F238E27FC236}">
                <a16:creationId xmlns:a16="http://schemas.microsoft.com/office/drawing/2014/main" id="{A2E9D120-D9FC-4A3B-AFE4-A1A4910BE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Sadržaj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837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52BB81A-3D8C-4ED4-BE00-F6F66258B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Zaključak i buduća istraživanja</a:t>
            </a:r>
            <a:endParaRPr lang="en-US" dirty="0"/>
          </a:p>
        </p:txBody>
      </p:sp>
      <p:sp>
        <p:nvSpPr>
          <p:cNvPr id="6" name="TextBox 30">
            <a:extLst>
              <a:ext uri="{FF2B5EF4-FFF2-40B4-BE49-F238E27FC236}">
                <a16:creationId xmlns:a16="http://schemas.microsoft.com/office/drawing/2014/main" id="{DECD8260-B162-47EC-8767-04F662816A74}"/>
              </a:ext>
            </a:extLst>
          </p:cNvPr>
          <p:cNvSpPr txBox="1"/>
          <p:nvPr/>
        </p:nvSpPr>
        <p:spPr>
          <a:xfrm>
            <a:off x="121920" y="2252660"/>
            <a:ext cx="119481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200" b="1" dirty="0"/>
              <a:t>Najbolji rezultat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r-HR" sz="3200" b="1" dirty="0"/>
              <a:t>Temperatura bliža 23°C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r-HR" sz="3200" b="1" dirty="0"/>
              <a:t>Relativna vlažnost oko 40%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r-HR" sz="3200" b="1" dirty="0"/>
              <a:t>Brzina strujanja zraka oko 5 km/h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200" b="1" dirty="0"/>
              <a:t>Veći uzorak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200" b="1" dirty="0"/>
              <a:t>Vrijeme trajanja istraživanja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31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52BB81A-3D8C-4ED4-BE00-F6F66258B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Literatura</a:t>
            </a:r>
            <a:endParaRPr lang="en-US" dirty="0"/>
          </a:p>
        </p:txBody>
      </p:sp>
      <p:sp>
        <p:nvSpPr>
          <p:cNvPr id="6" name="TextBox 30">
            <a:extLst>
              <a:ext uri="{FF2B5EF4-FFF2-40B4-BE49-F238E27FC236}">
                <a16:creationId xmlns:a16="http://schemas.microsoft.com/office/drawing/2014/main" id="{DECD8260-B162-47EC-8767-04F662816A74}"/>
              </a:ext>
            </a:extLst>
          </p:cNvPr>
          <p:cNvSpPr txBox="1"/>
          <p:nvPr/>
        </p:nvSpPr>
        <p:spPr>
          <a:xfrm>
            <a:off x="121920" y="2252660"/>
            <a:ext cx="1194815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r-HR" sz="2400" i="1" dirty="0"/>
              <a:t>Generacija NEXT [online].</a:t>
            </a:r>
            <a:r>
              <a:rPr lang="hr-HR" sz="2400" dirty="0"/>
              <a:t> </a:t>
            </a:r>
            <a:r>
              <a:rPr lang="hr-HR" sz="2400" i="1" dirty="0"/>
              <a:t> </a:t>
            </a:r>
            <a:r>
              <a:rPr lang="hr-HR" sz="2400" dirty="0"/>
              <a:t>Zagreb:</a:t>
            </a:r>
            <a:r>
              <a:rPr lang="hr-HR" sz="2400" i="1" dirty="0"/>
              <a:t> </a:t>
            </a:r>
            <a:r>
              <a:rPr lang="hr-HR" sz="2400" dirty="0"/>
              <a:t>Hrvatski Telekom d.d. [citirano 4.5.2019.].  Dostupno na     &lt; https://www.generacijanext.hr/donacijski-natjecaj/pravila/&gt;</a:t>
            </a:r>
          </a:p>
          <a:p>
            <a:pPr marL="342900" indent="-342900">
              <a:buFont typeface="+mj-lt"/>
              <a:buAutoNum type="arabicPeriod"/>
            </a:pPr>
            <a:r>
              <a:rPr lang="hr-HR" sz="2400" dirty="0" err="1"/>
              <a:t>Vučinić</a:t>
            </a:r>
            <a:r>
              <a:rPr lang="hr-HR" sz="2400" dirty="0"/>
              <a:t> J, </a:t>
            </a:r>
            <a:r>
              <a:rPr lang="hr-HR" sz="2400" dirty="0" err="1"/>
              <a:t>Vučinić</a:t>
            </a:r>
            <a:r>
              <a:rPr lang="hr-HR" sz="2400" dirty="0"/>
              <a:t> Z, Pejnović. N. KLIMATSKI UVJETI RADNOG OKOLIŠA. Sigurnost [Internet]. 2008 [citirano 04.05.2019.]; vol 50, br. 2, str. 123-128. Dostupno na https://hrcak.srce.hr/24974</a:t>
            </a:r>
          </a:p>
          <a:p>
            <a:pPr marL="342900" indent="-342900">
              <a:buFont typeface="+mj-lt"/>
              <a:buAutoNum type="arabicPeriod"/>
            </a:pPr>
            <a:r>
              <a:rPr lang="hr-HR" sz="2400" i="1" dirty="0"/>
              <a:t>Zakon o zaštiti na radu [online].</a:t>
            </a:r>
            <a:r>
              <a:rPr lang="hr-HR" sz="2400" dirty="0"/>
              <a:t> </a:t>
            </a:r>
            <a:r>
              <a:rPr lang="hr-HR" sz="2400" i="1" dirty="0"/>
              <a:t> </a:t>
            </a:r>
            <a:r>
              <a:rPr lang="hr-HR" sz="2400" dirty="0"/>
              <a:t>Zagreb:</a:t>
            </a:r>
            <a:r>
              <a:rPr lang="hr-HR" sz="2400" i="1" dirty="0"/>
              <a:t> </a:t>
            </a:r>
            <a:r>
              <a:rPr lang="hr-HR" sz="2400" dirty="0"/>
              <a:t>Narodne novine [citirano 5.5.2019.].  Dostupno na    &lt; https://www.zakon.hr/z/167/Zakon-o-zaštiti-na-radu&gt;</a:t>
            </a:r>
          </a:p>
          <a:p>
            <a:pPr marL="342900" indent="-342900">
              <a:buFont typeface="+mj-lt"/>
              <a:buAutoNum type="arabicPeriod"/>
            </a:pPr>
            <a:r>
              <a:rPr lang="hr-HR" sz="2400" i="1" dirty="0" err="1"/>
              <a:t>ProLuft</a:t>
            </a:r>
            <a:r>
              <a:rPr lang="hr-HR" sz="2400" i="1" dirty="0"/>
              <a:t> [online].</a:t>
            </a:r>
            <a:r>
              <a:rPr lang="hr-HR" sz="2400" dirty="0"/>
              <a:t> </a:t>
            </a:r>
            <a:r>
              <a:rPr lang="hr-HR" sz="2400" i="1" dirty="0"/>
              <a:t> </a:t>
            </a:r>
            <a:r>
              <a:rPr lang="hr-HR" sz="2400" dirty="0"/>
              <a:t>Zagreb. [citirano 4.5.2019.].  Dostupno na  &lt; https://proluft.hr/savjeti-i-blog/savjeti/kucanstvo/optimalna-temperatura-i-vlaznost-ugodan-boravak-46/&gt;</a:t>
            </a:r>
          </a:p>
          <a:p>
            <a:pPr marL="342900" indent="-342900">
              <a:buFont typeface="+mj-lt"/>
              <a:buAutoNum type="arabicPeriod"/>
            </a:pPr>
            <a:r>
              <a:rPr lang="hr-HR" sz="2400" i="1" dirty="0" err="1"/>
              <a:t>Accuweather</a:t>
            </a:r>
            <a:r>
              <a:rPr lang="hr-HR" sz="2400" i="1" dirty="0"/>
              <a:t> [online].</a:t>
            </a:r>
            <a:r>
              <a:rPr lang="hr-HR" sz="2400" dirty="0"/>
              <a:t> Varaždin.</a:t>
            </a:r>
            <a:r>
              <a:rPr lang="hr-HR" sz="2400" i="1" dirty="0"/>
              <a:t> </a:t>
            </a:r>
            <a:r>
              <a:rPr lang="hr-HR" sz="2400" dirty="0"/>
              <a:t>[citirano 4.5.2019.].  Dostupno na  &lt; https://www.accuweather.com/hr/hr/varazdin/115941/month/115941?monyr=4/01/2019%20dana%204.5.2019</a:t>
            </a:r>
            <a:r>
              <a:rPr lang="hr-HR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01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52B7AA-35A5-4BD0-8FA6-7445B0BAB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Pitanja</a:t>
            </a:r>
            <a:r>
              <a:rPr lang="en-US" dirty="0"/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5785A3-3AF9-4484-9FE3-A4C0CB18C696}"/>
              </a:ext>
            </a:extLst>
          </p:cNvPr>
          <p:cNvSpPr txBox="1"/>
          <p:nvPr/>
        </p:nvSpPr>
        <p:spPr>
          <a:xfrm>
            <a:off x="4837139" y="2494802"/>
            <a:ext cx="1869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>
                <a:solidFill>
                  <a:srgbClr val="424DAB"/>
                </a:solidFill>
                <a:latin typeface="+mj-lt"/>
              </a:rPr>
              <a:t>Janja</a:t>
            </a:r>
            <a:r>
              <a:rPr lang="en-US" sz="2800" b="1" dirty="0"/>
              <a:t> </a:t>
            </a:r>
            <a:r>
              <a:rPr lang="hr-HR" sz="2800" b="1" dirty="0"/>
              <a:t>Banić</a:t>
            </a:r>
            <a:r>
              <a:rPr lang="en-US" sz="2800" b="1" dirty="0"/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FAAC87-8056-4F2B-8D41-D53197E7ED99}"/>
              </a:ext>
            </a:extLst>
          </p:cNvPr>
          <p:cNvSpPr txBox="1"/>
          <p:nvPr/>
        </p:nvSpPr>
        <p:spPr>
          <a:xfrm>
            <a:off x="5335398" y="3101207"/>
            <a:ext cx="3685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hr-HR" dirty="0"/>
              <a:t>ravnatelj@gimnazija-varazdin.skole.hr</a:t>
            </a:r>
            <a:endParaRPr lang="en-US" dirty="0"/>
          </a:p>
        </p:txBody>
      </p:sp>
      <p:pic>
        <p:nvPicPr>
          <p:cNvPr id="26" name="Graphic 25" descr="Email">
            <a:extLst>
              <a:ext uri="{FF2B5EF4-FFF2-40B4-BE49-F238E27FC236}">
                <a16:creationId xmlns:a16="http://schemas.microsoft.com/office/drawing/2014/main" id="{1D699ADA-6B45-4E92-A7F8-1BD7D9E9F0D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96565" y="3022585"/>
            <a:ext cx="457200" cy="457200"/>
          </a:xfrm>
          <a:prstGeom prst="rect">
            <a:avLst/>
          </a:prstGeom>
        </p:spPr>
      </p:pic>
      <p:sp>
        <p:nvSpPr>
          <p:cNvPr id="12" name="TextBox 12">
            <a:extLst>
              <a:ext uri="{FF2B5EF4-FFF2-40B4-BE49-F238E27FC236}">
                <a16:creationId xmlns:a16="http://schemas.microsoft.com/office/drawing/2014/main" id="{1E5785A3-3AF9-4484-9FE3-A4C0CB18C696}"/>
              </a:ext>
            </a:extLst>
          </p:cNvPr>
          <p:cNvSpPr txBox="1"/>
          <p:nvPr/>
        </p:nvSpPr>
        <p:spPr>
          <a:xfrm>
            <a:off x="839657" y="2494802"/>
            <a:ext cx="19335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>
                <a:solidFill>
                  <a:srgbClr val="424DAB"/>
                </a:solidFill>
                <a:latin typeface="+mj-lt"/>
              </a:rPr>
              <a:t>Bojan </a:t>
            </a:r>
            <a:r>
              <a:rPr lang="hr-HR" sz="2800" b="1" dirty="0"/>
              <a:t>Banić</a:t>
            </a:r>
            <a:endParaRPr lang="en-US" sz="2800" b="1" dirty="0"/>
          </a:p>
        </p:txBody>
      </p:sp>
      <p:sp>
        <p:nvSpPr>
          <p:cNvPr id="14" name="TextBox 16">
            <a:extLst>
              <a:ext uri="{FF2B5EF4-FFF2-40B4-BE49-F238E27FC236}">
                <a16:creationId xmlns:a16="http://schemas.microsoft.com/office/drawing/2014/main" id="{07FAAC87-8056-4F2B-8D41-D53197E7ED99}"/>
              </a:ext>
            </a:extLst>
          </p:cNvPr>
          <p:cNvSpPr txBox="1"/>
          <p:nvPr/>
        </p:nvSpPr>
        <p:spPr>
          <a:xfrm>
            <a:off x="1337916" y="3101207"/>
            <a:ext cx="2191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hr-HR" dirty="0" err="1"/>
              <a:t>bojan.banic</a:t>
            </a:r>
            <a:r>
              <a:rPr lang="en-US" dirty="0"/>
              <a:t>@</a:t>
            </a:r>
            <a:r>
              <a:rPr lang="hr-HR" dirty="0"/>
              <a:t>skole.hr</a:t>
            </a:r>
            <a:endParaRPr lang="en-US" dirty="0"/>
          </a:p>
        </p:txBody>
      </p:sp>
      <p:pic>
        <p:nvPicPr>
          <p:cNvPr id="15" name="Graphic 25" descr="Email">
            <a:extLst>
              <a:ext uri="{FF2B5EF4-FFF2-40B4-BE49-F238E27FC236}">
                <a16:creationId xmlns:a16="http://schemas.microsoft.com/office/drawing/2014/main" id="{1D699ADA-6B45-4E92-A7F8-1BD7D9E9F0D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9083" y="3022585"/>
            <a:ext cx="457200" cy="457200"/>
          </a:xfrm>
          <a:prstGeom prst="rect">
            <a:avLst/>
          </a:prstGeom>
        </p:spPr>
      </p:pic>
      <p:sp>
        <p:nvSpPr>
          <p:cNvPr id="22" name="TextBox 12">
            <a:extLst>
              <a:ext uri="{FF2B5EF4-FFF2-40B4-BE49-F238E27FC236}">
                <a16:creationId xmlns:a16="http://schemas.microsoft.com/office/drawing/2014/main" id="{1E5785A3-3AF9-4484-9FE3-A4C0CB18C696}"/>
              </a:ext>
            </a:extLst>
          </p:cNvPr>
          <p:cNvSpPr txBox="1"/>
          <p:nvPr/>
        </p:nvSpPr>
        <p:spPr>
          <a:xfrm>
            <a:off x="4866287" y="3873539"/>
            <a:ext cx="2355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>
                <a:solidFill>
                  <a:srgbClr val="424DAB"/>
                </a:solidFill>
                <a:latin typeface="+mj-lt"/>
              </a:rPr>
              <a:t>Andreja</a:t>
            </a:r>
            <a:r>
              <a:rPr lang="en-US" sz="2800" b="1" dirty="0"/>
              <a:t> </a:t>
            </a:r>
            <a:r>
              <a:rPr lang="hr-HR" sz="2800" b="1" dirty="0"/>
              <a:t>Veršić</a:t>
            </a:r>
            <a:r>
              <a:rPr lang="en-US" sz="2800" b="1" dirty="0"/>
              <a:t> </a:t>
            </a:r>
          </a:p>
        </p:txBody>
      </p:sp>
      <p:sp>
        <p:nvSpPr>
          <p:cNvPr id="23" name="TextBox 16">
            <a:extLst>
              <a:ext uri="{FF2B5EF4-FFF2-40B4-BE49-F238E27FC236}">
                <a16:creationId xmlns:a16="http://schemas.microsoft.com/office/drawing/2014/main" id="{07FAAC87-8056-4F2B-8D41-D53197E7ED99}"/>
              </a:ext>
            </a:extLst>
          </p:cNvPr>
          <p:cNvSpPr txBox="1"/>
          <p:nvPr/>
        </p:nvSpPr>
        <p:spPr>
          <a:xfrm>
            <a:off x="5364546" y="4479944"/>
            <a:ext cx="2390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hr-HR" dirty="0"/>
              <a:t>andreja.versic@skole.hr</a:t>
            </a:r>
            <a:endParaRPr lang="en-US" dirty="0"/>
          </a:p>
        </p:txBody>
      </p:sp>
      <p:pic>
        <p:nvPicPr>
          <p:cNvPr id="25" name="Graphic 25" descr="Email">
            <a:extLst>
              <a:ext uri="{FF2B5EF4-FFF2-40B4-BE49-F238E27FC236}">
                <a16:creationId xmlns:a16="http://schemas.microsoft.com/office/drawing/2014/main" id="{1D699ADA-6B45-4E92-A7F8-1BD7D9E9F0D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25713" y="4401322"/>
            <a:ext cx="457200" cy="457200"/>
          </a:xfrm>
          <a:prstGeom prst="rect">
            <a:avLst/>
          </a:prstGeom>
        </p:spPr>
      </p:pic>
      <p:sp>
        <p:nvSpPr>
          <p:cNvPr id="27" name="TextBox 12">
            <a:extLst>
              <a:ext uri="{FF2B5EF4-FFF2-40B4-BE49-F238E27FC236}">
                <a16:creationId xmlns:a16="http://schemas.microsoft.com/office/drawing/2014/main" id="{1E5785A3-3AF9-4484-9FE3-A4C0CB18C696}"/>
              </a:ext>
            </a:extLst>
          </p:cNvPr>
          <p:cNvSpPr txBox="1"/>
          <p:nvPr/>
        </p:nvSpPr>
        <p:spPr>
          <a:xfrm>
            <a:off x="868805" y="3873539"/>
            <a:ext cx="3585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 dirty="0">
                <a:solidFill>
                  <a:srgbClr val="424DAB"/>
                </a:solidFill>
                <a:latin typeface="+mj-lt"/>
              </a:rPr>
              <a:t>Vesna </a:t>
            </a:r>
            <a:r>
              <a:rPr lang="hr-HR" sz="2800" b="1" dirty="0"/>
              <a:t>Novosel-Martinić</a:t>
            </a:r>
            <a:endParaRPr lang="en-US" sz="2800" b="1" dirty="0"/>
          </a:p>
        </p:txBody>
      </p:sp>
      <p:sp>
        <p:nvSpPr>
          <p:cNvPr id="29" name="TextBox 16">
            <a:extLst>
              <a:ext uri="{FF2B5EF4-FFF2-40B4-BE49-F238E27FC236}">
                <a16:creationId xmlns:a16="http://schemas.microsoft.com/office/drawing/2014/main" id="{07FAAC87-8056-4F2B-8D41-D53197E7ED99}"/>
              </a:ext>
            </a:extLst>
          </p:cNvPr>
          <p:cNvSpPr txBox="1"/>
          <p:nvPr/>
        </p:nvSpPr>
        <p:spPr>
          <a:xfrm>
            <a:off x="1367064" y="4479944"/>
            <a:ext cx="3253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hr-HR" dirty="0"/>
              <a:t>vesna.novosel-martinic@skole.hr</a:t>
            </a:r>
            <a:endParaRPr lang="en-US" dirty="0"/>
          </a:p>
        </p:txBody>
      </p:sp>
      <p:pic>
        <p:nvPicPr>
          <p:cNvPr id="30" name="Graphic 25" descr="Email">
            <a:extLst>
              <a:ext uri="{FF2B5EF4-FFF2-40B4-BE49-F238E27FC236}">
                <a16:creationId xmlns:a16="http://schemas.microsoft.com/office/drawing/2014/main" id="{1D699ADA-6B45-4E92-A7F8-1BD7D9E9F0D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8231" y="4401322"/>
            <a:ext cx="457200" cy="457200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105" y="2243538"/>
            <a:ext cx="2340864" cy="27492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929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DECD8260-B162-47EC-8767-04F662816A74}"/>
              </a:ext>
            </a:extLst>
          </p:cNvPr>
          <p:cNvSpPr txBox="1"/>
          <p:nvPr/>
        </p:nvSpPr>
        <p:spPr>
          <a:xfrm>
            <a:off x="121920" y="2252660"/>
            <a:ext cx="119481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200" b="1" dirty="0"/>
              <a:t>Strategija razvoja Prve gimnazije Varaždin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r-HR" sz="2800" b="1" dirty="0"/>
              <a:t>DM (Data </a:t>
            </a:r>
            <a:r>
              <a:rPr lang="hr-HR" sz="2800" b="1" dirty="0" err="1"/>
              <a:t>Mining</a:t>
            </a:r>
            <a:r>
              <a:rPr lang="hr-HR" sz="2800" b="1" dirty="0"/>
              <a:t>) SWOT metoda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r-HR" sz="2800" b="1" dirty="0"/>
              <a:t>Identificirati varijable koje imaju utjecaj na uspješnost učenika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r-HR" sz="2800" b="1" dirty="0"/>
              <a:t>Osjećaj ugode u školi može povećati uspješnost za 10%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r-HR" sz="2800" b="1" dirty="0"/>
              <a:t>Održavanje mikroklime u učionicama </a:t>
            </a:r>
          </a:p>
        </p:txBody>
      </p:sp>
      <p:sp>
        <p:nvSpPr>
          <p:cNvPr id="33" name="Title 32">
            <a:extLst>
              <a:ext uri="{FF2B5EF4-FFF2-40B4-BE49-F238E27FC236}">
                <a16:creationId xmlns:a16="http://schemas.microsoft.com/office/drawing/2014/main" id="{A2E9D120-D9FC-4A3B-AFE4-A1A4910BE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Uvod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263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DECD8260-B162-47EC-8767-04F662816A74}"/>
              </a:ext>
            </a:extLst>
          </p:cNvPr>
          <p:cNvSpPr txBox="1"/>
          <p:nvPr/>
        </p:nvSpPr>
        <p:spPr>
          <a:xfrm>
            <a:off x="121920" y="2252660"/>
            <a:ext cx="1194815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200" b="1" dirty="0"/>
              <a:t>Donacijski natječaj „Generacija </a:t>
            </a:r>
            <a:r>
              <a:rPr lang="hr-HR" sz="3200" b="1" dirty="0" err="1"/>
              <a:t>Next</a:t>
            </a:r>
            <a:r>
              <a:rPr lang="hr-HR" sz="3200" b="1" dirty="0"/>
              <a:t>”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r-HR" sz="2800" b="1" dirty="0"/>
              <a:t>Kategorija „Digitalne inovacije uz Internet stvari”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r-HR" sz="2800" b="1" dirty="0" err="1"/>
              <a:t>Dal</a:t>
            </a:r>
            <a:r>
              <a:rPr lang="hr-HR" sz="2800" b="1" dirty="0"/>
              <a:t>’ nam štima mikroklima (među 15 najboljih projekata u šk. god. 2018./2019.)</a:t>
            </a:r>
          </a:p>
        </p:txBody>
      </p:sp>
      <p:sp>
        <p:nvSpPr>
          <p:cNvPr id="33" name="Title 32">
            <a:extLst>
              <a:ext uri="{FF2B5EF4-FFF2-40B4-BE49-F238E27FC236}">
                <a16:creationId xmlns:a16="http://schemas.microsoft.com/office/drawing/2014/main" id="{A2E9D120-D9FC-4A3B-AFE4-A1A4910BE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Uvod</a:t>
            </a:r>
            <a:endParaRPr lang="en-US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92" y="4101522"/>
            <a:ext cx="3862551" cy="2575034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397" y="4130096"/>
            <a:ext cx="2517885" cy="2517885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062" y="4101522"/>
            <a:ext cx="3906117" cy="25464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4619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DECD8260-B162-47EC-8767-04F662816A74}"/>
              </a:ext>
            </a:extLst>
          </p:cNvPr>
          <p:cNvSpPr txBox="1"/>
          <p:nvPr/>
        </p:nvSpPr>
        <p:spPr>
          <a:xfrm>
            <a:off x="121920" y="2252660"/>
            <a:ext cx="1194815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200" b="1" dirty="0"/>
              <a:t>Dokazati ili opovrgnuti utjecaj mikroklime na uspješnost učenika</a:t>
            </a:r>
          </a:p>
          <a:p>
            <a:pPr marL="971550" lvl="1" indent="-514350">
              <a:buFont typeface="+mj-lt"/>
              <a:buAutoNum type="arabicPeriod"/>
            </a:pPr>
            <a:r>
              <a:rPr lang="hr-HR" sz="2800" b="1" dirty="0"/>
              <a:t>Kvantitativno izmjeriti mikroklimatske uvjete (temperatura, vlažnost i strujanje zraka)</a:t>
            </a:r>
          </a:p>
          <a:p>
            <a:pPr marL="971550" lvl="1" indent="-514350">
              <a:buFont typeface="+mj-lt"/>
              <a:buAutoNum type="arabicPeriod"/>
            </a:pPr>
            <a:r>
              <a:rPr lang="hr-HR" sz="2800" b="1" dirty="0"/>
              <a:t>Analizirati utjecaj mikroklimatskih uvjeta na rezultate pisanih provjera znanja (matematika, hrvatski jezik, društveni predmeti, strani jezici i informatika)</a:t>
            </a:r>
          </a:p>
          <a:p>
            <a:pPr marL="971550" lvl="1" indent="-514350">
              <a:buFont typeface="+mj-lt"/>
              <a:buAutoNum type="arabicPeriod"/>
            </a:pPr>
            <a:r>
              <a:rPr lang="hr-HR" sz="2800" b="1" dirty="0"/>
              <a:t>Predložiti model budućeg postupanja temeljem dobivenih rezultata istraživanja</a:t>
            </a:r>
          </a:p>
        </p:txBody>
      </p:sp>
      <p:sp>
        <p:nvSpPr>
          <p:cNvPr id="33" name="Title 32">
            <a:extLst>
              <a:ext uri="{FF2B5EF4-FFF2-40B4-BE49-F238E27FC236}">
                <a16:creationId xmlns:a16="http://schemas.microsoft.com/office/drawing/2014/main" id="{A2E9D120-D9FC-4A3B-AFE4-A1A4910BE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Cilj istraživanja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743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DECD8260-B162-47EC-8767-04F662816A74}"/>
              </a:ext>
            </a:extLst>
          </p:cNvPr>
          <p:cNvSpPr txBox="1"/>
          <p:nvPr/>
        </p:nvSpPr>
        <p:spPr>
          <a:xfrm>
            <a:off x="121920" y="2252660"/>
            <a:ext cx="119481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r-HR" sz="3200" b="1" dirty="0"/>
              <a:t>Priprema materijala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3200" b="1" dirty="0"/>
              <a:t>Prikupljanje podataka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3200" b="1" dirty="0"/>
              <a:t>Analiza podataka i razvoj modela</a:t>
            </a:r>
          </a:p>
        </p:txBody>
      </p:sp>
      <p:sp>
        <p:nvSpPr>
          <p:cNvPr id="33" name="Title 32">
            <a:extLst>
              <a:ext uri="{FF2B5EF4-FFF2-40B4-BE49-F238E27FC236}">
                <a16:creationId xmlns:a16="http://schemas.microsoft.com/office/drawing/2014/main" id="{A2E9D120-D9FC-4A3B-AFE4-A1A4910BE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Metodologija istraživanja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741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52BB81A-3D8C-4ED4-BE00-F6F66258B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Priprema podataka</a:t>
            </a:r>
            <a:endParaRPr lang="en-US" dirty="0"/>
          </a:p>
        </p:txBody>
      </p:sp>
      <p:sp>
        <p:nvSpPr>
          <p:cNvPr id="6" name="TextBox 30">
            <a:extLst>
              <a:ext uri="{FF2B5EF4-FFF2-40B4-BE49-F238E27FC236}">
                <a16:creationId xmlns:a16="http://schemas.microsoft.com/office/drawing/2014/main" id="{DECD8260-B162-47EC-8767-04F662816A74}"/>
              </a:ext>
            </a:extLst>
          </p:cNvPr>
          <p:cNvSpPr txBox="1"/>
          <p:nvPr/>
        </p:nvSpPr>
        <p:spPr>
          <a:xfrm>
            <a:off x="121920" y="2252660"/>
            <a:ext cx="119481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200" b="1" dirty="0"/>
              <a:t>10 kompleta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r-HR" sz="2800" b="1" dirty="0" err="1"/>
              <a:t>Arduino</a:t>
            </a:r>
            <a:r>
              <a:rPr lang="hr-HR" sz="2800" b="1" dirty="0"/>
              <a:t> MKR1000 – </a:t>
            </a:r>
            <a:r>
              <a:rPr lang="hr-HR" sz="2800" b="1" dirty="0" err="1"/>
              <a:t>arduino</a:t>
            </a:r>
            <a:r>
              <a:rPr lang="hr-HR" sz="2800" b="1" dirty="0"/>
              <a:t> </a:t>
            </a:r>
            <a:r>
              <a:rPr lang="hr-HR" sz="2800" b="1" dirty="0" err="1"/>
              <a:t>mikrokontroler</a:t>
            </a:r>
            <a:endParaRPr lang="hr-HR" sz="2800" b="1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l-PL" sz="2800" b="1" dirty="0"/>
              <a:t>DHT22 – senzori za tlak i vlagu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r-HR" sz="2800" b="1" dirty="0"/>
              <a:t>GY-BMP280-3.3 – senzor za atmosferski tlak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r-HR" sz="2800" b="1" dirty="0"/>
              <a:t>Wind </a:t>
            </a:r>
            <a:r>
              <a:rPr lang="hr-HR" sz="2800" b="1" dirty="0" err="1"/>
              <a:t>sensor</a:t>
            </a:r>
            <a:r>
              <a:rPr lang="hr-HR" sz="2800" b="1" dirty="0"/>
              <a:t> </a:t>
            </a:r>
            <a:r>
              <a:rPr lang="hr-HR" sz="2800" b="1" dirty="0" err="1"/>
              <a:t>Rev</a:t>
            </a:r>
            <a:r>
              <a:rPr lang="hr-HR" sz="2800" b="1" dirty="0"/>
              <a:t>. P MD 0555 – senzor za strujanje zraka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95AF5D9-9ACD-45D6-AC7D-C993EDB6C3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78" y="4833026"/>
            <a:ext cx="2409825" cy="189547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D3565981-A210-4AE3-934B-7A81CF2CA0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519" y="4833027"/>
            <a:ext cx="1787180" cy="178718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0CBA76EC-F8D5-4BA5-AE62-A46BF17F4E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845" y="4626601"/>
            <a:ext cx="1895475" cy="1895475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16E9F07C-9719-45AE-9B86-ED118BC4677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140" b="13514"/>
          <a:stretch/>
        </p:blipFill>
        <p:spPr>
          <a:xfrm>
            <a:off x="9605967" y="4833026"/>
            <a:ext cx="1332213" cy="16890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0668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52BB81A-3D8C-4ED4-BE00-F6F66258B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Priprema podataka</a:t>
            </a:r>
            <a:endParaRPr lang="en-US" dirty="0"/>
          </a:p>
        </p:txBody>
      </p:sp>
      <p:sp>
        <p:nvSpPr>
          <p:cNvPr id="6" name="TextBox 30">
            <a:extLst>
              <a:ext uri="{FF2B5EF4-FFF2-40B4-BE49-F238E27FC236}">
                <a16:creationId xmlns:a16="http://schemas.microsoft.com/office/drawing/2014/main" id="{DECD8260-B162-47EC-8767-04F662816A74}"/>
              </a:ext>
            </a:extLst>
          </p:cNvPr>
          <p:cNvSpPr txBox="1"/>
          <p:nvPr/>
        </p:nvSpPr>
        <p:spPr>
          <a:xfrm>
            <a:off x="121920" y="2252660"/>
            <a:ext cx="119481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200" b="1" dirty="0"/>
              <a:t>Odabir učionica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r-HR" sz="2800" b="1" dirty="0"/>
              <a:t>Anketa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l-PL" sz="2800" b="1" dirty="0"/>
              <a:t>Prostorne specifičnosti škole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r-HR" sz="2800" b="1" dirty="0"/>
              <a:t>Preporuka profesora (mikroklimatski bolja/lošija)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r-HR" sz="2800" b="1" dirty="0"/>
              <a:t>Odabir 2 para razreda (isti profesor, isti test)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507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52BB81A-3D8C-4ED4-BE00-F6F66258B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Prikupljanje podataka</a:t>
            </a:r>
            <a:endParaRPr lang="en-US" dirty="0"/>
          </a:p>
        </p:txBody>
      </p:sp>
      <p:graphicFrame>
        <p:nvGraphicFramePr>
          <p:cNvPr id="2" name="Tablic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64532"/>
              </p:ext>
            </p:extLst>
          </p:nvPr>
        </p:nvGraphicFramePr>
        <p:xfrm>
          <a:off x="1926897" y="2170094"/>
          <a:ext cx="81280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89976501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8870263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3200" dirty="0"/>
                        <a:t>Predmet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3200" dirty="0"/>
                        <a:t>Učionice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196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base"/>
                      <a:r>
                        <a:rPr lang="hr-HR" sz="2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Matematika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hr-HR" sz="2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37, 48 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76091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base"/>
                      <a:r>
                        <a:rPr lang="hr-HR" sz="2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Hrvatski jezik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hr-HR" sz="2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10, 13 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0862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base"/>
                      <a:r>
                        <a:rPr lang="hr-HR" sz="2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Društveni predmeti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hr-HR" sz="2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41, 44 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6617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base"/>
                      <a:r>
                        <a:rPr lang="hr-HR" sz="2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Strani jezici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hr-HR" sz="2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72, 76 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322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base"/>
                      <a:r>
                        <a:rPr lang="hr-HR" sz="2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Informatika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hr-HR" sz="2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80, 82 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0990912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20883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2_OFFICE THEME" val="qqVzmiCG"/>
  <p:tag name="ARTICULATE_DESIGN_ID_1_OFFICE THEME" val="hRjlfscf"/>
  <p:tag name="ARTICULATE_PROJECT_OPEN" val="0"/>
  <p:tag name="ARTICULATE_SLIDE_COUNT" val="2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2_Office Theme">
  <a:themeElements>
    <a:clrScheme name="SAS-Palette-Bright">
      <a:dk1>
        <a:sysClr val="windowText" lastClr="000000"/>
      </a:dk1>
      <a:lt1>
        <a:sysClr val="window" lastClr="FFFFFF"/>
      </a:lt1>
      <a:dk2>
        <a:srgbClr val="1F344C"/>
      </a:dk2>
      <a:lt2>
        <a:srgbClr val="C0E3F6"/>
      </a:lt2>
      <a:accent1>
        <a:srgbClr val="0074BE"/>
      </a:accent1>
      <a:accent2>
        <a:srgbClr val="D38506"/>
      </a:accent2>
      <a:accent3>
        <a:srgbClr val="818181"/>
      </a:accent3>
      <a:accent4>
        <a:srgbClr val="F08000"/>
      </a:accent4>
      <a:accent5>
        <a:srgbClr val="8E2F8A"/>
      </a:accent5>
      <a:accent6>
        <a:srgbClr val="90B328"/>
      </a:accent6>
      <a:hlink>
        <a:srgbClr val="0074BE"/>
      </a:hlink>
      <a:folHlink>
        <a:srgbClr val="8E2F8A"/>
      </a:folHlink>
    </a:clrScheme>
    <a:fontScheme name="SAS-Fonts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13307</TotalTime>
  <Words>744</Words>
  <Application>Microsoft Office PowerPoint</Application>
  <PresentationFormat>Široki zaslon</PresentationFormat>
  <Paragraphs>122</Paragraphs>
  <Slides>22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2_Office Theme</vt:lpstr>
      <vt:lpstr>Analiza mikroklimatskih uvjeta u učionicama na rezultate vrednovanja učenika</vt:lpstr>
      <vt:lpstr>Sadržaj</vt:lpstr>
      <vt:lpstr>Uvod</vt:lpstr>
      <vt:lpstr>Uvod</vt:lpstr>
      <vt:lpstr>Cilj istraživanja</vt:lpstr>
      <vt:lpstr>Metodologija istraživanja</vt:lpstr>
      <vt:lpstr>Priprema podataka</vt:lpstr>
      <vt:lpstr>Priprema podataka</vt:lpstr>
      <vt:lpstr>Prikupljanje podataka</vt:lpstr>
      <vt:lpstr>Prikupljanje podataka</vt:lpstr>
      <vt:lpstr>Analiza podataka i razvoj modela</vt:lpstr>
      <vt:lpstr>Analiza podataka i razvoj modela</vt:lpstr>
      <vt:lpstr>Analiza podataka i razvoj modela</vt:lpstr>
      <vt:lpstr>Analiza podataka i razvoj modela</vt:lpstr>
      <vt:lpstr>Analiza podataka i razvoj modela</vt:lpstr>
      <vt:lpstr>Analiza podataka i razvoj modela</vt:lpstr>
      <vt:lpstr>Analiza podataka i razvoj modela</vt:lpstr>
      <vt:lpstr>Analiza podataka i razvoj modela</vt:lpstr>
      <vt:lpstr>Analiza podataka i razvoj modela</vt:lpstr>
      <vt:lpstr>Zaključak i buduća istraživanja</vt:lpstr>
      <vt:lpstr>Literatura</vt:lpstr>
      <vt:lpstr>Pitanja?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Koch, Michele</dc:creator>
  <cp:lastModifiedBy>Korisnik</cp:lastModifiedBy>
  <cp:revision>208</cp:revision>
  <dcterms:created xsi:type="dcterms:W3CDTF">2017-04-10T20:08:47Z</dcterms:created>
  <dcterms:modified xsi:type="dcterms:W3CDTF">2019-10-28T14:31:28Z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98A2158A-CE4B-4452-9F71-ECAB26D1144A</vt:lpwstr>
  </property>
  <property fmtid="{D5CDD505-2E9C-101B-9397-08002B2CF9AE}" pid="3" name="ArticulatePath">
    <vt:lpwstr>DSL_ECN (002)</vt:lpwstr>
  </property>
</Properties>
</file>