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6" r:id="rId3"/>
    <p:sldId id="287" r:id="rId4"/>
    <p:sldId id="300" r:id="rId5"/>
    <p:sldId id="277" r:id="rId6"/>
    <p:sldId id="279" r:id="rId7"/>
    <p:sldId id="288" r:id="rId8"/>
    <p:sldId id="280" r:id="rId9"/>
    <p:sldId id="281" r:id="rId10"/>
    <p:sldId id="282" r:id="rId11"/>
    <p:sldId id="303" r:id="rId12"/>
    <p:sldId id="299" r:id="rId13"/>
    <p:sldId id="304" r:id="rId14"/>
    <p:sldId id="291" r:id="rId15"/>
  </p:sldIdLst>
  <p:sldSz cx="12192000" cy="6858000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A4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15" autoAdjust="0"/>
    <p:restoredTop sz="93735" autoAdjust="0"/>
  </p:normalViewPr>
  <p:slideViewPr>
    <p:cSldViewPr snapToGrid="0">
      <p:cViewPr varScale="1">
        <p:scale>
          <a:sx n="82" d="100"/>
          <a:sy n="82" d="100"/>
        </p:scale>
        <p:origin x="485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Radni_list_programa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Radni_list_programa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Radni_list_programa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3033683289588807E-2"/>
          <c:y val="7.2398190045248875E-2"/>
          <c:w val="0.93928497574166869"/>
          <c:h val="0.5553089013044639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'Odgovori iz obrasca 1'!$K$422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'Odgovori iz obrasca 1'!$L$419:$AM$421</c:f>
              <c:multiLvlStrCache>
                <c:ptCount val="28"/>
                <c:lvl>
                  <c:pt idx="0">
                    <c:v>V.</c:v>
                  </c:pt>
                  <c:pt idx="1">
                    <c:v>VI.</c:v>
                  </c:pt>
                  <c:pt idx="2">
                    <c:v>VII.</c:v>
                  </c:pt>
                  <c:pt idx="3">
                    <c:v>VIII.</c:v>
                  </c:pt>
                  <c:pt idx="4">
                    <c:v>V.</c:v>
                  </c:pt>
                  <c:pt idx="5">
                    <c:v>VI.</c:v>
                  </c:pt>
                  <c:pt idx="6">
                    <c:v>VII.</c:v>
                  </c:pt>
                  <c:pt idx="7">
                    <c:v>VIII.</c:v>
                  </c:pt>
                  <c:pt idx="8">
                    <c:v>V.</c:v>
                  </c:pt>
                  <c:pt idx="9">
                    <c:v>VI.</c:v>
                  </c:pt>
                  <c:pt idx="10">
                    <c:v>VII.</c:v>
                  </c:pt>
                  <c:pt idx="11">
                    <c:v>VIII.</c:v>
                  </c:pt>
                  <c:pt idx="12">
                    <c:v>V.</c:v>
                  </c:pt>
                  <c:pt idx="13">
                    <c:v>VI.</c:v>
                  </c:pt>
                  <c:pt idx="14">
                    <c:v>VII.</c:v>
                  </c:pt>
                  <c:pt idx="15">
                    <c:v>VIII.</c:v>
                  </c:pt>
                  <c:pt idx="16">
                    <c:v>V.</c:v>
                  </c:pt>
                  <c:pt idx="17">
                    <c:v>VI.</c:v>
                  </c:pt>
                  <c:pt idx="18">
                    <c:v>VII.</c:v>
                  </c:pt>
                  <c:pt idx="19">
                    <c:v>VIII.</c:v>
                  </c:pt>
                  <c:pt idx="20">
                    <c:v>V.</c:v>
                  </c:pt>
                  <c:pt idx="21">
                    <c:v>VI.</c:v>
                  </c:pt>
                  <c:pt idx="22">
                    <c:v>VII.</c:v>
                  </c:pt>
                  <c:pt idx="23">
                    <c:v>VIII.</c:v>
                  </c:pt>
                  <c:pt idx="24">
                    <c:v>V.</c:v>
                  </c:pt>
                  <c:pt idx="25">
                    <c:v>VI.</c:v>
                  </c:pt>
                  <c:pt idx="26">
                    <c:v>VII.</c:v>
                  </c:pt>
                  <c:pt idx="27">
                    <c:v>VIII.</c:v>
                  </c:pt>
                </c:lvl>
                <c:lvl>
                  <c:pt idx="0">
                    <c:v>Da</c:v>
                  </c:pt>
                  <c:pt idx="4">
                    <c:v>Ponekad</c:v>
                  </c:pt>
                  <c:pt idx="8">
                    <c:v>Ne</c:v>
                  </c:pt>
                  <c:pt idx="12">
                    <c:v>Ne smijem koristiti mobitel na nastavi</c:v>
                  </c:pt>
                  <c:pt idx="16">
                    <c:v>Da</c:v>
                  </c:pt>
                  <c:pt idx="20">
                    <c:v>Ne</c:v>
                  </c:pt>
                  <c:pt idx="24">
                    <c:v>Svejedno mi je</c:v>
                  </c:pt>
                </c:lvl>
                <c:lvl>
                  <c:pt idx="0">
                    <c:v>Nastava mi je zanimljivija kada smijem koristiti mobilni uređaj</c:v>
                  </c:pt>
                  <c:pt idx="16">
                    <c:v>Želim da više nastavnika dozvoli upotrebu mobitela na nastavi</c:v>
                  </c:pt>
                </c:lvl>
              </c:multiLvlStrCache>
            </c:multiLvlStrRef>
          </c:cat>
          <c:val>
            <c:numRef>
              <c:f>'Odgovori iz obrasca 1'!$L$422:$AM$422</c:f>
              <c:numCache>
                <c:formatCode>0.00</c:formatCode>
                <c:ptCount val="28"/>
                <c:pt idx="0">
                  <c:v>7.9178885630498534</c:v>
                </c:pt>
                <c:pt idx="1">
                  <c:v>9.3841642228739008</c:v>
                </c:pt>
                <c:pt idx="2">
                  <c:v>10.557184750733137</c:v>
                </c:pt>
                <c:pt idx="3">
                  <c:v>7.3313782991202352</c:v>
                </c:pt>
                <c:pt idx="4">
                  <c:v>3.8123167155425222</c:v>
                </c:pt>
                <c:pt idx="5">
                  <c:v>1.7595307917888565</c:v>
                </c:pt>
                <c:pt idx="6">
                  <c:v>1.7595307917888565</c:v>
                </c:pt>
                <c:pt idx="7">
                  <c:v>1.7595307917888565</c:v>
                </c:pt>
                <c:pt idx="8">
                  <c:v>0.2932551319648094</c:v>
                </c:pt>
                <c:pt idx="9">
                  <c:v>0</c:v>
                </c:pt>
                <c:pt idx="10">
                  <c:v>0.2932551319648094</c:v>
                </c:pt>
                <c:pt idx="11">
                  <c:v>0</c:v>
                </c:pt>
                <c:pt idx="12">
                  <c:v>1.7595307917888565</c:v>
                </c:pt>
                <c:pt idx="13">
                  <c:v>2.6392961876832843</c:v>
                </c:pt>
                <c:pt idx="14">
                  <c:v>0.5865102639296188</c:v>
                </c:pt>
                <c:pt idx="15">
                  <c:v>2.0527859237536656</c:v>
                </c:pt>
                <c:pt idx="16">
                  <c:v>7.6246334310850443</c:v>
                </c:pt>
                <c:pt idx="17">
                  <c:v>11.143695014662756</c:v>
                </c:pt>
                <c:pt idx="18">
                  <c:v>10.557184750733137</c:v>
                </c:pt>
                <c:pt idx="19">
                  <c:v>8.7976539589442826</c:v>
                </c:pt>
                <c:pt idx="20">
                  <c:v>4.6920821114369504</c:v>
                </c:pt>
                <c:pt idx="21">
                  <c:v>2.3460410557184752</c:v>
                </c:pt>
                <c:pt idx="22">
                  <c:v>2.6392961876832843</c:v>
                </c:pt>
                <c:pt idx="23">
                  <c:v>2.3460410557184752</c:v>
                </c:pt>
                <c:pt idx="24">
                  <c:v>1.466275659824047</c:v>
                </c:pt>
                <c:pt idx="25">
                  <c:v>0.2932551319648094</c:v>
                </c:pt>
                <c:pt idx="26">
                  <c:v>0</c:v>
                </c:pt>
                <c:pt idx="2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1C-448A-8054-22E27E20EF67}"/>
            </c:ext>
          </c:extLst>
        </c:ser>
        <c:ser>
          <c:idx val="1"/>
          <c:order val="1"/>
          <c:tx>
            <c:strRef>
              <c:f>'Odgovori iz obrasca 1'!$K$423</c:f>
              <c:strCache>
                <c:ptCount val="1"/>
                <c:pt idx="0">
                  <c:v>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'Odgovori iz obrasca 1'!$L$419:$AM$421</c:f>
              <c:multiLvlStrCache>
                <c:ptCount val="28"/>
                <c:lvl>
                  <c:pt idx="0">
                    <c:v>V.</c:v>
                  </c:pt>
                  <c:pt idx="1">
                    <c:v>VI.</c:v>
                  </c:pt>
                  <c:pt idx="2">
                    <c:v>VII.</c:v>
                  </c:pt>
                  <c:pt idx="3">
                    <c:v>VIII.</c:v>
                  </c:pt>
                  <c:pt idx="4">
                    <c:v>V.</c:v>
                  </c:pt>
                  <c:pt idx="5">
                    <c:v>VI.</c:v>
                  </c:pt>
                  <c:pt idx="6">
                    <c:v>VII.</c:v>
                  </c:pt>
                  <c:pt idx="7">
                    <c:v>VIII.</c:v>
                  </c:pt>
                  <c:pt idx="8">
                    <c:v>V.</c:v>
                  </c:pt>
                  <c:pt idx="9">
                    <c:v>VI.</c:v>
                  </c:pt>
                  <c:pt idx="10">
                    <c:v>VII.</c:v>
                  </c:pt>
                  <c:pt idx="11">
                    <c:v>VIII.</c:v>
                  </c:pt>
                  <c:pt idx="12">
                    <c:v>V.</c:v>
                  </c:pt>
                  <c:pt idx="13">
                    <c:v>VI.</c:v>
                  </c:pt>
                  <c:pt idx="14">
                    <c:v>VII.</c:v>
                  </c:pt>
                  <c:pt idx="15">
                    <c:v>VIII.</c:v>
                  </c:pt>
                  <c:pt idx="16">
                    <c:v>V.</c:v>
                  </c:pt>
                  <c:pt idx="17">
                    <c:v>VI.</c:v>
                  </c:pt>
                  <c:pt idx="18">
                    <c:v>VII.</c:v>
                  </c:pt>
                  <c:pt idx="19">
                    <c:v>VIII.</c:v>
                  </c:pt>
                  <c:pt idx="20">
                    <c:v>V.</c:v>
                  </c:pt>
                  <c:pt idx="21">
                    <c:v>VI.</c:v>
                  </c:pt>
                  <c:pt idx="22">
                    <c:v>VII.</c:v>
                  </c:pt>
                  <c:pt idx="23">
                    <c:v>VIII.</c:v>
                  </c:pt>
                  <c:pt idx="24">
                    <c:v>V.</c:v>
                  </c:pt>
                  <c:pt idx="25">
                    <c:v>VI.</c:v>
                  </c:pt>
                  <c:pt idx="26">
                    <c:v>VII.</c:v>
                  </c:pt>
                  <c:pt idx="27">
                    <c:v>VIII.</c:v>
                  </c:pt>
                </c:lvl>
                <c:lvl>
                  <c:pt idx="0">
                    <c:v>Da</c:v>
                  </c:pt>
                  <c:pt idx="4">
                    <c:v>Ponekad</c:v>
                  </c:pt>
                  <c:pt idx="8">
                    <c:v>Ne</c:v>
                  </c:pt>
                  <c:pt idx="12">
                    <c:v>Ne smijem koristiti mobitel na nastavi</c:v>
                  </c:pt>
                  <c:pt idx="16">
                    <c:v>Da</c:v>
                  </c:pt>
                  <c:pt idx="20">
                    <c:v>Ne</c:v>
                  </c:pt>
                  <c:pt idx="24">
                    <c:v>Svejedno mi je</c:v>
                  </c:pt>
                </c:lvl>
                <c:lvl>
                  <c:pt idx="0">
                    <c:v>Nastava mi je zanimljivija kada smijem koristiti mobilni uređaj</c:v>
                  </c:pt>
                  <c:pt idx="16">
                    <c:v>Želim da više nastavnika dozvoli upotrebu mobitela na nastavi</c:v>
                  </c:pt>
                </c:lvl>
              </c:multiLvlStrCache>
            </c:multiLvlStrRef>
          </c:cat>
          <c:val>
            <c:numRef>
              <c:f>'Odgovori iz obrasca 1'!$L$423:$AM$423</c:f>
              <c:numCache>
                <c:formatCode>0.00</c:formatCode>
                <c:ptCount val="28"/>
                <c:pt idx="0">
                  <c:v>4.6920821114369504</c:v>
                </c:pt>
                <c:pt idx="1">
                  <c:v>8.2111436950146626</c:v>
                </c:pt>
                <c:pt idx="2">
                  <c:v>10.557184750733137</c:v>
                </c:pt>
                <c:pt idx="3">
                  <c:v>7.0381231671554296</c:v>
                </c:pt>
                <c:pt idx="4">
                  <c:v>3.519061583577713</c:v>
                </c:pt>
                <c:pt idx="5">
                  <c:v>1.7595307917888565</c:v>
                </c:pt>
                <c:pt idx="6">
                  <c:v>2.3460410557184752</c:v>
                </c:pt>
                <c:pt idx="7">
                  <c:v>1.7595307917888565</c:v>
                </c:pt>
                <c:pt idx="8">
                  <c:v>0.5865102639296188</c:v>
                </c:pt>
                <c:pt idx="9">
                  <c:v>0</c:v>
                </c:pt>
                <c:pt idx="10">
                  <c:v>0.2932551319648094</c:v>
                </c:pt>
                <c:pt idx="11">
                  <c:v>0</c:v>
                </c:pt>
                <c:pt idx="12">
                  <c:v>1.7595307917888565</c:v>
                </c:pt>
                <c:pt idx="13">
                  <c:v>3.225806451612903</c:v>
                </c:pt>
                <c:pt idx="14">
                  <c:v>0.87976539589442826</c:v>
                </c:pt>
                <c:pt idx="15">
                  <c:v>1.466275659824047</c:v>
                </c:pt>
                <c:pt idx="16">
                  <c:v>4.3988269794721413</c:v>
                </c:pt>
                <c:pt idx="17">
                  <c:v>8.2111436950146626</c:v>
                </c:pt>
                <c:pt idx="18">
                  <c:v>12.316715542521994</c:v>
                </c:pt>
                <c:pt idx="19">
                  <c:v>7.3313782991202352</c:v>
                </c:pt>
                <c:pt idx="20">
                  <c:v>4.1055718475073313</c:v>
                </c:pt>
                <c:pt idx="21">
                  <c:v>4.3988269794721413</c:v>
                </c:pt>
                <c:pt idx="22">
                  <c:v>1.7595307917888565</c:v>
                </c:pt>
                <c:pt idx="23">
                  <c:v>2.3460410557184752</c:v>
                </c:pt>
                <c:pt idx="24">
                  <c:v>2.0527859237536656</c:v>
                </c:pt>
                <c:pt idx="25">
                  <c:v>0.5865102639296188</c:v>
                </c:pt>
                <c:pt idx="26">
                  <c:v>0</c:v>
                </c:pt>
                <c:pt idx="27">
                  <c:v>0.5865102639296188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1C-448A-8054-22E27E20EF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78533152"/>
        <c:axId val="1878534400"/>
      </c:barChart>
      <c:catAx>
        <c:axId val="1878533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1878534400"/>
        <c:crosses val="autoZero"/>
        <c:auto val="1"/>
        <c:lblAlgn val="ctr"/>
        <c:lblOffset val="100"/>
        <c:noMultiLvlLbl val="0"/>
      </c:catAx>
      <c:valAx>
        <c:axId val="1878534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hr-HR"/>
                  <a:t>%</a:t>
                </a:r>
              </a:p>
            </c:rich>
          </c:tx>
          <c:layout>
            <c:manualLayout>
              <c:xMode val="edge"/>
              <c:yMode val="edge"/>
              <c:x val="1.106826135369442E-2"/>
              <c:y val="6.8115518709332603E-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sr-Latn-R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1878533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9559164479440071"/>
          <c:y val="0.93267076422077066"/>
          <c:w val="8.3185026348001984E-2"/>
          <c:h val="6.565426993879024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/>
              </a:solidFill>
              <a:latin typeface="+mj-lt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sr-Latn-R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Izračuni!$C$4</c:f>
              <c:strCache>
                <c:ptCount val="1"/>
                <c:pt idx="0">
                  <c:v>Srednja škola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936961F-42E9-4820-9A70-1D55318B01C5}" type="VALUE">
                      <a:rPr lang="en-US"/>
                      <a:pPr/>
                      <a:t>[VRIJEDNOST]</a:t>
                    </a:fld>
                    <a:r>
                      <a:rPr lang="en-US"/>
                      <a:t> (88,6%)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A28-44E5-B10C-594B911E4E8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103D1DE-10F7-4630-8C0D-BB73CE68EBB7}" type="VALUE">
                      <a:rPr lang="en-US"/>
                      <a:pPr/>
                      <a:t>[VRIJEDNOST]</a:t>
                    </a:fld>
                    <a:r>
                      <a:rPr lang="en-US"/>
                      <a:t> (39,6%)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A28-44E5-B10C-594B911E4E8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EF8BB63-5783-4D9D-B325-F9BAE1539C71}" type="VALUE">
                      <a:rPr lang="en-US"/>
                      <a:pPr/>
                      <a:t>[VRIJEDNOST]</a:t>
                    </a:fld>
                    <a:r>
                      <a:rPr lang="en-US"/>
                      <a:t> (53,5%)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A28-44E5-B10C-594B911E4E8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06D850C-7B50-4C07-921B-C4F63DB2FE3F}" type="VALUE">
                      <a:rPr lang="en-US"/>
                      <a:pPr/>
                      <a:t>[VRIJEDNOST]</a:t>
                    </a:fld>
                    <a:r>
                      <a:rPr lang="en-US"/>
                      <a:t> (50,5%)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A28-44E5-B10C-594B911E4E8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D63AE06-8AFE-458C-B90D-CFD5F90DAA4B}" type="VALUE">
                      <a:rPr lang="en-US"/>
                      <a:pPr/>
                      <a:t>[VRIJEDNOST]</a:t>
                    </a:fld>
                    <a:r>
                      <a:rPr lang="en-US"/>
                      <a:t> (28,7%)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A28-44E5-B10C-594B911E4E8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45032583-422F-4BF3-AF02-27C803D85B26}" type="VALUE">
                      <a:rPr lang="en-US"/>
                      <a:pPr/>
                      <a:t>[VRIJEDNOST]</a:t>
                    </a:fld>
                    <a:r>
                      <a:rPr lang="en-US"/>
                      <a:t> (60,9%)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A28-44E5-B10C-594B911E4E8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DF935916-4831-4855-B1E7-EB8F405E2888}" type="VALUE">
                      <a:rPr lang="en-US"/>
                      <a:pPr/>
                      <a:t>[VRIJEDNOST]</a:t>
                    </a:fld>
                    <a:r>
                      <a:rPr lang="en-US"/>
                      <a:t> (52,0%)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A28-44E5-B10C-594B911E4E82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707596B3-AFFE-45B1-9732-BAD9777BC7D8}" type="VALUE">
                      <a:rPr lang="en-US"/>
                      <a:pPr/>
                      <a:t>[VRIJEDNOST]</a:t>
                    </a:fld>
                    <a:r>
                      <a:rPr lang="en-US"/>
                      <a:t> (38,6%)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A28-44E5-B10C-594B911E4E82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76964DF3-F241-4DD7-8739-EA84CDC5EE37}" type="VALUE">
                      <a:rPr lang="en-US"/>
                      <a:pPr/>
                      <a:t>[VRIJEDNOST]</a:t>
                    </a:fld>
                    <a:r>
                      <a:rPr lang="en-US"/>
                      <a:t> (32,2%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0A28-44E5-B10C-594B911E4E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Izračuni!$B$5:$B$13</c:f>
              <c:strCache>
                <c:ptCount val="9"/>
                <c:pt idx="0">
                  <c:v>Komunikacija s prijateljima</c:v>
                </c:pt>
                <c:pt idx="1">
                  <c:v>Zapisivanje bilješka na nastavi</c:v>
                </c:pt>
                <c:pt idx="2">
                  <c:v>Istraživanje za projekt</c:v>
                </c:pt>
                <c:pt idx="3">
                  <c:v>Istraživanje/ uporaba web resursa za aktivnosti na nastavi</c:v>
                </c:pt>
                <c:pt idx="4">
                  <c:v>Komunikacija s nastavnikom</c:v>
                </c:pt>
                <c:pt idx="5">
                  <c:v>Suradnja s drugim učenicima u timskom rješavanju zadatka</c:v>
                </c:pt>
                <c:pt idx="6">
                  <c:v>Izrada projekta/ rješavanje zadatka</c:v>
                </c:pt>
                <c:pt idx="7">
                  <c:v>Pristupanje nastavnim sadržajima na nastavnikovoj web stranici ili sustavu za upravljanje učenjem</c:v>
                </c:pt>
                <c:pt idx="8">
                  <c:v>Predaja riješenih zadataka na nastavnikovoj web stranici ili sustavu za upravljanje učenjem</c:v>
                </c:pt>
              </c:strCache>
            </c:strRef>
          </c:cat>
          <c:val>
            <c:numRef>
              <c:f>Izračuni!$C$5:$C$13</c:f>
              <c:numCache>
                <c:formatCode>General</c:formatCode>
                <c:ptCount val="9"/>
                <c:pt idx="0">
                  <c:v>179</c:v>
                </c:pt>
                <c:pt idx="1">
                  <c:v>80</c:v>
                </c:pt>
                <c:pt idx="2">
                  <c:v>108</c:v>
                </c:pt>
                <c:pt idx="3">
                  <c:v>102</c:v>
                </c:pt>
                <c:pt idx="4">
                  <c:v>58</c:v>
                </c:pt>
                <c:pt idx="5">
                  <c:v>123</c:v>
                </c:pt>
                <c:pt idx="6">
                  <c:v>105</c:v>
                </c:pt>
                <c:pt idx="7">
                  <c:v>78</c:v>
                </c:pt>
                <c:pt idx="8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A28-44E5-B10C-594B911E4E82}"/>
            </c:ext>
          </c:extLst>
        </c:ser>
        <c:ser>
          <c:idx val="1"/>
          <c:order val="1"/>
          <c:tx>
            <c:strRef>
              <c:f>Izračuni!$E$4</c:f>
              <c:strCache>
                <c:ptCount val="1"/>
                <c:pt idx="0">
                  <c:v>Osnovna škola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E3F58E3-B883-41D8-BDDD-D3A88731CE37}" type="VALUE">
                      <a:rPr lang="en-US"/>
                      <a:pPr/>
                      <a:t>[VRIJEDNOST]</a:t>
                    </a:fld>
                    <a:r>
                      <a:rPr lang="en-US"/>
                      <a:t> (29,9%)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0A28-44E5-B10C-594B911E4E8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06C91951-E25B-4094-BC11-453CBF191044}" type="VALUE">
                      <a:rPr lang="en-US"/>
                      <a:pPr/>
                      <a:t>[VRIJEDNOST]</a:t>
                    </a:fld>
                    <a:r>
                      <a:rPr lang="en-US"/>
                      <a:t> (42,2%)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0A28-44E5-B10C-594B911E4E82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rgbClr val="FF0000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defRPr>
                    </a:pPr>
                    <a:fld id="{A8154D4E-FFAE-4635-83F7-13B7BBED14A6}" type="VALUE">
                      <a:rPr lang="en-US" sz="1100" b="1">
                        <a:solidFill>
                          <a:srgbClr val="FF0000"/>
                        </a:solidFill>
                        <a:latin typeface="+mj-lt"/>
                      </a:rPr>
                      <a:pPr>
                        <a:defRPr sz="1100" b="1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defRPr>
                      </a:pPr>
                      <a:t>[VRIJEDNOST]</a:t>
                    </a:fld>
                    <a:r>
                      <a:rPr lang="en-US" sz="1100" b="1">
                        <a:solidFill>
                          <a:srgbClr val="FF0000"/>
                        </a:solidFill>
                        <a:latin typeface="+mj-lt"/>
                      </a:rPr>
                      <a:t> (62,5%)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rgbClr val="FF0000"/>
                      </a:solidFill>
                      <a:latin typeface="+mj-lt"/>
                      <a:ea typeface="+mn-ea"/>
                      <a:cs typeface="Times New Roman" panose="02020603050405020304" pitchFamily="18" charset="0"/>
                    </a:defRPr>
                  </a:pPr>
                  <a:endParaRPr lang="sr-Latn-R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0A28-44E5-B10C-594B911E4E8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E9FE8AA-866A-4FF7-A563-A6A82C78C869}" type="VALUE">
                      <a:rPr lang="en-US"/>
                      <a:pPr/>
                      <a:t>[VRIJEDNOST]</a:t>
                    </a:fld>
                    <a:r>
                      <a:rPr lang="en-US"/>
                      <a:t> (38,4%)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0A28-44E5-B10C-594B911E4E82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rgbClr val="0070C0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defRPr>
                    </a:pPr>
                    <a:fld id="{9C00D9F4-81DA-4DF0-AC2E-5F71240B27D3}" type="VALUE">
                      <a:rPr lang="en-US" sz="1100" b="1">
                        <a:solidFill>
                          <a:srgbClr val="0070C0"/>
                        </a:solidFill>
                        <a:latin typeface="+mj-lt"/>
                      </a:rPr>
                      <a:pPr>
                        <a:defRPr sz="1100" b="1">
                          <a:solidFill>
                            <a:srgbClr val="0070C0"/>
                          </a:solidFill>
                          <a:latin typeface="+mj-lt"/>
                          <a:cs typeface="Times New Roman" panose="02020603050405020304" pitchFamily="18" charset="0"/>
                        </a:defRPr>
                      </a:pPr>
                      <a:t>[VRIJEDNOST]</a:t>
                    </a:fld>
                    <a:r>
                      <a:rPr lang="en-US" sz="1100" b="1">
                        <a:solidFill>
                          <a:srgbClr val="0070C0"/>
                        </a:solidFill>
                        <a:latin typeface="+mj-lt"/>
                      </a:rPr>
                      <a:t> (14,7%)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rgbClr val="0070C0"/>
                      </a:solidFill>
                      <a:latin typeface="+mj-lt"/>
                      <a:ea typeface="+mn-ea"/>
                      <a:cs typeface="Times New Roman" panose="02020603050405020304" pitchFamily="18" charset="0"/>
                    </a:defRPr>
                  </a:pPr>
                  <a:endParaRPr lang="sr-Latn-R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0A28-44E5-B10C-594B911E4E82}"/>
                </c:ext>
              </c:extLst>
            </c:dLbl>
            <c:dLbl>
              <c:idx val="5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rgbClr val="FF0000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defRPr>
                    </a:pPr>
                    <a:fld id="{2A602CC9-BBE4-4652-9BCE-7129079B37B9}" type="VALUE">
                      <a:rPr lang="en-US" sz="1100" b="1">
                        <a:solidFill>
                          <a:srgbClr val="FF0000"/>
                        </a:solidFill>
                        <a:latin typeface="+mj-lt"/>
                      </a:rPr>
                      <a:pPr>
                        <a:defRPr sz="1100" b="1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defRPr>
                      </a:pPr>
                      <a:t>[VRIJEDNOST]</a:t>
                    </a:fld>
                    <a:r>
                      <a:rPr lang="en-US" sz="1100" b="1">
                        <a:solidFill>
                          <a:srgbClr val="FF0000"/>
                        </a:solidFill>
                        <a:latin typeface="+mj-lt"/>
                      </a:rPr>
                      <a:t> (56,9%)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rgbClr val="FF0000"/>
                      </a:solidFill>
                      <a:latin typeface="+mj-lt"/>
                      <a:ea typeface="+mn-ea"/>
                      <a:cs typeface="Times New Roman" panose="02020603050405020304" pitchFamily="18" charset="0"/>
                    </a:defRPr>
                  </a:pPr>
                  <a:endParaRPr lang="sr-Latn-R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0A28-44E5-B10C-594B911E4E82}"/>
                </c:ext>
              </c:extLst>
            </c:dLbl>
            <c:dLbl>
              <c:idx val="6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rgbClr val="FF0000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defRPr>
                    </a:pPr>
                    <a:fld id="{7DF4E922-16E8-47A9-A057-D69615DFE7E9}" type="VALUE">
                      <a:rPr lang="en-US" sz="1100" b="1">
                        <a:solidFill>
                          <a:srgbClr val="FF0000"/>
                        </a:solidFill>
                        <a:latin typeface="+mj-lt"/>
                      </a:rPr>
                      <a:pPr>
                        <a:defRPr sz="1100" b="1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defRPr>
                      </a:pPr>
                      <a:t>[VRIJEDNOST]</a:t>
                    </a:fld>
                    <a:r>
                      <a:rPr lang="en-US" sz="1100" b="1">
                        <a:solidFill>
                          <a:srgbClr val="FF0000"/>
                        </a:solidFill>
                        <a:latin typeface="+mj-lt"/>
                      </a:rPr>
                      <a:t> (56,6%)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rgbClr val="FF0000"/>
                      </a:solidFill>
                      <a:latin typeface="+mj-lt"/>
                      <a:ea typeface="+mn-ea"/>
                      <a:cs typeface="Times New Roman" panose="02020603050405020304" pitchFamily="18" charset="0"/>
                    </a:defRPr>
                  </a:pPr>
                  <a:endParaRPr lang="sr-Latn-R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0A28-44E5-B10C-594B911E4E82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861E1E3C-B808-4BEE-B2BA-543ABC8F980D}" type="VALUE">
                      <a:rPr lang="en-US"/>
                      <a:pPr/>
                      <a:t>[VRIJEDNOST]</a:t>
                    </a:fld>
                    <a:r>
                      <a:rPr lang="en-US"/>
                      <a:t> (34,3%)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0A28-44E5-B10C-594B911E4E82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AD1EE74E-FBA0-46C9-A585-0E9C764E2870}" type="VALUE">
                      <a:rPr lang="en-US"/>
                      <a:pPr/>
                      <a:t>[VRIJEDNOST]</a:t>
                    </a:fld>
                    <a:r>
                      <a:rPr lang="en-US"/>
                      <a:t> (29,0%)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0A28-44E5-B10C-594B911E4E8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Izračuni!$B$5:$B$13</c:f>
              <c:strCache>
                <c:ptCount val="9"/>
                <c:pt idx="0">
                  <c:v>Komunikacija s prijateljima</c:v>
                </c:pt>
                <c:pt idx="1">
                  <c:v>Zapisivanje bilješka na nastavi</c:v>
                </c:pt>
                <c:pt idx="2">
                  <c:v>Istraživanje za projekt</c:v>
                </c:pt>
                <c:pt idx="3">
                  <c:v>Istraživanje/ uporaba web resursa za aktivnosti na nastavi</c:v>
                </c:pt>
                <c:pt idx="4">
                  <c:v>Komunikacija s nastavnikom</c:v>
                </c:pt>
                <c:pt idx="5">
                  <c:v>Suradnja s drugim učenicima u timskom rješavanju zadatka</c:v>
                </c:pt>
                <c:pt idx="6">
                  <c:v>Izrada projekta/ rješavanje zadatka</c:v>
                </c:pt>
                <c:pt idx="7">
                  <c:v>Pristupanje nastavnim sadržajima na nastavnikovoj web stranici ili sustavu za upravljanje učenjem</c:v>
                </c:pt>
                <c:pt idx="8">
                  <c:v>Predaja riješenih zadataka na nastavnikovoj web stranici ili sustavu za upravljanje učenjem</c:v>
                </c:pt>
              </c:strCache>
            </c:strRef>
          </c:cat>
          <c:val>
            <c:numRef>
              <c:f>Izračuni!$E$5:$E$13</c:f>
              <c:numCache>
                <c:formatCode>General</c:formatCode>
                <c:ptCount val="9"/>
                <c:pt idx="0">
                  <c:v>102</c:v>
                </c:pt>
                <c:pt idx="1">
                  <c:v>144</c:v>
                </c:pt>
                <c:pt idx="2">
                  <c:v>213</c:v>
                </c:pt>
                <c:pt idx="3">
                  <c:v>131</c:v>
                </c:pt>
                <c:pt idx="4">
                  <c:v>50</c:v>
                </c:pt>
                <c:pt idx="5">
                  <c:v>194</c:v>
                </c:pt>
                <c:pt idx="6">
                  <c:v>193</c:v>
                </c:pt>
                <c:pt idx="7">
                  <c:v>117</c:v>
                </c:pt>
                <c:pt idx="8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0A28-44E5-B10C-594B911E4E8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82293967"/>
        <c:axId val="1582301455"/>
      </c:barChart>
      <c:catAx>
        <c:axId val="15822939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1582301455"/>
        <c:crosses val="autoZero"/>
        <c:auto val="1"/>
        <c:lblAlgn val="l"/>
        <c:lblOffset val="100"/>
        <c:noMultiLvlLbl val="0"/>
      </c:catAx>
      <c:valAx>
        <c:axId val="15823014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15822939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j-lt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3393253400143164"/>
          <c:y val="4.2806803845651893E-2"/>
          <c:w val="0.62011413346059019"/>
          <c:h val="0.848764954104493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Izračuni!$C$16</c:f>
              <c:strCache>
                <c:ptCount val="1"/>
                <c:pt idx="0">
                  <c:v>Srednja škola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604BB6E-297B-46E6-ACAC-C76CCB2A903A}" type="VALUE">
                      <a:rPr lang="en-US"/>
                      <a:pPr/>
                      <a:t>[VRIJEDNOST]</a:t>
                    </a:fld>
                    <a:r>
                      <a:rPr lang="en-US"/>
                      <a:t> (51,8%)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3D9-4E52-A927-9BCAB177B77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909A3AA-E5B6-466E-8159-A0C90C063F9B}" type="VALUE">
                      <a:rPr lang="en-US"/>
                      <a:pPr/>
                      <a:t>[VRIJEDNOST]</a:t>
                    </a:fld>
                    <a:r>
                      <a:rPr lang="en-US"/>
                      <a:t> (77,7%)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3D9-4E52-A927-9BCAB177B77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145C8F1-2B55-406E-A6D1-3CE96E188A88}" type="VALUE">
                      <a:rPr lang="en-US"/>
                      <a:pPr/>
                      <a:t>[VRIJEDNOST]</a:t>
                    </a:fld>
                    <a:r>
                      <a:rPr lang="en-US"/>
                      <a:t> (53,3%)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3D9-4E52-A927-9BCAB177B77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C10A88EA-EEA7-4DAB-A4D6-C7153B0B8A03}" type="VALUE">
                      <a:rPr lang="en-US"/>
                      <a:pPr/>
                      <a:t>[VRIJEDNOST]</a:t>
                    </a:fld>
                    <a:r>
                      <a:rPr lang="en-US"/>
                      <a:t> (52,8%)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3D9-4E52-A927-9BCAB177B77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D4A951F-DFD2-41A3-AEF6-C248C5F02B6E}" type="VALUE">
                      <a:rPr lang="en-US"/>
                      <a:pPr/>
                      <a:t>[VRIJEDNOST]</a:t>
                    </a:fld>
                    <a:r>
                      <a:rPr lang="en-US"/>
                      <a:t> (50,3%)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3D9-4E52-A927-9BCAB177B77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B32B8BB7-B531-4950-80D0-B7FDF0550E11}" type="VALUE">
                      <a:rPr lang="en-US"/>
                      <a:pPr/>
                      <a:t>[VRIJEDNOST]</a:t>
                    </a:fld>
                    <a:r>
                      <a:rPr lang="en-US"/>
                      <a:t> (52,8%)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3D9-4E52-A927-9BCAB177B77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C9A1EA79-2275-4230-9BEE-283127BD6F5B}" type="VALUE">
                      <a:rPr lang="en-US"/>
                      <a:pPr/>
                      <a:t>[VRIJEDNOST]</a:t>
                    </a:fld>
                    <a:r>
                      <a:rPr lang="en-US"/>
                      <a:t> (54,8%)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83D9-4E52-A927-9BCAB177B7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Izračuni!$B$17:$B$23</c:f>
              <c:strCache>
                <c:ptCount val="7"/>
                <c:pt idx="0">
                  <c:v>Bit ću angažiraniji</c:v>
                </c:pt>
                <c:pt idx="1">
                  <c:v>Mogu brže pristupiti informacijama istraživanja</c:v>
                </c:pt>
                <c:pt idx="2">
                  <c:v>Mogu pristupiti digitalnim resursima</c:v>
                </c:pt>
                <c:pt idx="3">
                  <c:v>Mogu surađivati sa svojim kolegama, kao i stručnjacima</c:v>
                </c:pt>
                <c:pt idx="4">
                  <c:v>Mogu poslati svoj rad nastavnicima digitalno</c:v>
                </c:pt>
                <c:pt idx="5">
                  <c:v>Mogu uzeti bilješke i podijeliti ih s mojim razrednim kolegama</c:v>
                </c:pt>
                <c:pt idx="6">
                  <c:v>Utjecati će na način mog učenja</c:v>
                </c:pt>
              </c:strCache>
            </c:strRef>
          </c:cat>
          <c:val>
            <c:numRef>
              <c:f>Izračuni!$C$17:$C$23</c:f>
              <c:numCache>
                <c:formatCode>General</c:formatCode>
                <c:ptCount val="7"/>
                <c:pt idx="0">
                  <c:v>102</c:v>
                </c:pt>
                <c:pt idx="1">
                  <c:v>153</c:v>
                </c:pt>
                <c:pt idx="2">
                  <c:v>105</c:v>
                </c:pt>
                <c:pt idx="3">
                  <c:v>104</c:v>
                </c:pt>
                <c:pt idx="4">
                  <c:v>99</c:v>
                </c:pt>
                <c:pt idx="5">
                  <c:v>104</c:v>
                </c:pt>
                <c:pt idx="6">
                  <c:v>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3D9-4E52-A927-9BCAB177B77A}"/>
            </c:ext>
          </c:extLst>
        </c:ser>
        <c:ser>
          <c:idx val="1"/>
          <c:order val="1"/>
          <c:tx>
            <c:strRef>
              <c:f>Izračuni!$E$16</c:f>
              <c:strCache>
                <c:ptCount val="1"/>
                <c:pt idx="0">
                  <c:v>Osnovna škola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rgbClr val="0070C0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defRPr>
                    </a:pPr>
                    <a:fld id="{918C010F-E235-40BF-8EA2-85F1314C7DE9}" type="VALUE">
                      <a:rPr lang="en-US" sz="1100" b="1">
                        <a:solidFill>
                          <a:srgbClr val="0070C0"/>
                        </a:solidFill>
                      </a:rPr>
                      <a:pPr>
                        <a:defRPr sz="1100" b="1">
                          <a:solidFill>
                            <a:srgbClr val="0070C0"/>
                          </a:solidFill>
                          <a:latin typeface="+mj-lt"/>
                          <a:cs typeface="Times New Roman" panose="02020603050405020304" pitchFamily="18" charset="0"/>
                        </a:defRPr>
                      </a:pPr>
                      <a:t>[VRIJEDNOST]</a:t>
                    </a:fld>
                    <a:r>
                      <a:rPr lang="en-US" sz="1100" b="1">
                        <a:solidFill>
                          <a:srgbClr val="0070C0"/>
                        </a:solidFill>
                      </a:rPr>
                      <a:t> (32,8%)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rgbClr val="0070C0"/>
                      </a:solidFill>
                      <a:latin typeface="+mj-lt"/>
                      <a:ea typeface="+mn-ea"/>
                      <a:cs typeface="Times New Roman" panose="02020603050405020304" pitchFamily="18" charset="0"/>
                    </a:defRPr>
                  </a:pPr>
                  <a:endParaRPr lang="sr-Latn-R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83D9-4E52-A927-9BCAB177B77A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rgbClr val="FF0000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defRPr>
                    </a:pPr>
                    <a:fld id="{DF672129-B851-41F8-B316-59C0BE3CFD6E}" type="VALUE">
                      <a:rPr lang="en-US" sz="1100" b="1">
                        <a:solidFill>
                          <a:srgbClr val="FF0000"/>
                        </a:solidFill>
                      </a:rPr>
                      <a:pPr>
                        <a:defRPr sz="1100" b="1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defRPr>
                      </a:pPr>
                      <a:t>[VRIJEDNOST]</a:t>
                    </a:fld>
                    <a:r>
                      <a:rPr lang="en-US" sz="1100" b="1">
                        <a:solidFill>
                          <a:srgbClr val="FF0000"/>
                        </a:solidFill>
                      </a:rPr>
                      <a:t> (72,4%)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rgbClr val="FF0000"/>
                      </a:solidFill>
                      <a:latin typeface="+mj-lt"/>
                      <a:ea typeface="+mn-ea"/>
                      <a:cs typeface="Times New Roman" panose="02020603050405020304" pitchFamily="18" charset="0"/>
                    </a:defRPr>
                  </a:pPr>
                  <a:endParaRPr lang="sr-Latn-R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83D9-4E52-A927-9BCAB177B77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7FAAF95-1EDD-4A91-B713-581C9D56D824}" type="VALUE">
                      <a:rPr lang="en-US"/>
                      <a:pPr/>
                      <a:t>[VRIJEDNOST]</a:t>
                    </a:fld>
                    <a:r>
                      <a:rPr lang="en-US"/>
                      <a:t> (36,4%)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83D9-4E52-A927-9BCAB177B77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5E07814B-5C25-4B81-B787-E148499FC4B2}" type="VALUE">
                      <a:rPr lang="en-US"/>
                      <a:pPr/>
                      <a:t>[VRIJEDNOST]</a:t>
                    </a:fld>
                    <a:r>
                      <a:rPr lang="en-US"/>
                      <a:t> (48,7%)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83D9-4E52-A927-9BCAB177B77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A1D62C3-F972-4545-8501-2B4C7E067D48}" type="VALUE">
                      <a:rPr lang="en-US"/>
                      <a:pPr/>
                      <a:t>[VRIJEDNOST]</a:t>
                    </a:fld>
                    <a:r>
                      <a:rPr lang="en-US"/>
                      <a:t> (45,7%)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83D9-4E52-A927-9BCAB177B77A}"/>
                </c:ext>
              </c:extLst>
            </c:dLbl>
            <c:dLbl>
              <c:idx val="5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rgbClr val="FF0000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defRPr>
                    </a:pPr>
                    <a:fld id="{41ED1CC1-3F9C-4C1C-9139-459E6D9D9D83}" type="VALUE">
                      <a:rPr lang="en-US" sz="1100" b="1">
                        <a:solidFill>
                          <a:srgbClr val="FF0000"/>
                        </a:solidFill>
                      </a:rPr>
                      <a:pPr>
                        <a:defRPr sz="1100" b="1">
                          <a:solidFill>
                            <a:srgbClr val="FF0000"/>
                          </a:solidFill>
                          <a:latin typeface="+mj-lt"/>
                          <a:cs typeface="Times New Roman" panose="02020603050405020304" pitchFamily="18" charset="0"/>
                        </a:defRPr>
                      </a:pPr>
                      <a:t>[VRIJEDNOST]</a:t>
                    </a:fld>
                    <a:r>
                      <a:rPr lang="en-US" sz="1100" b="1">
                        <a:solidFill>
                          <a:srgbClr val="FF0000"/>
                        </a:solidFill>
                      </a:rPr>
                      <a:t> (51,6%)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rgbClr val="FF0000"/>
                      </a:solidFill>
                      <a:latin typeface="+mj-lt"/>
                      <a:ea typeface="+mn-ea"/>
                      <a:cs typeface="Times New Roman" panose="02020603050405020304" pitchFamily="18" charset="0"/>
                    </a:defRPr>
                  </a:pPr>
                  <a:endParaRPr lang="sr-Latn-R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83D9-4E52-A927-9BCAB177B77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B6687687-C65B-45EC-B838-EA8C0F4A7E37}" type="VALUE">
                      <a:rPr lang="en-US"/>
                      <a:pPr/>
                      <a:t>[VRIJEDNOST]</a:t>
                    </a:fld>
                    <a:r>
                      <a:rPr lang="en-US"/>
                      <a:t> (36,6%)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83D9-4E52-A927-9BCAB177B77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Izračuni!$B$17:$B$23</c:f>
              <c:strCache>
                <c:ptCount val="7"/>
                <c:pt idx="0">
                  <c:v>Bit ću angažiraniji</c:v>
                </c:pt>
                <c:pt idx="1">
                  <c:v>Mogu brže pristupiti informacijama istraživanja</c:v>
                </c:pt>
                <c:pt idx="2">
                  <c:v>Mogu pristupiti digitalnim resursima</c:v>
                </c:pt>
                <c:pt idx="3">
                  <c:v>Mogu surađivati sa svojim kolegama, kao i stručnjacima</c:v>
                </c:pt>
                <c:pt idx="4">
                  <c:v>Mogu poslati svoj rad nastavnicima digitalno</c:v>
                </c:pt>
                <c:pt idx="5">
                  <c:v>Mogu uzeti bilješke i podijeliti ih s mojim razrednim kolegama</c:v>
                </c:pt>
                <c:pt idx="6">
                  <c:v>Utjecati će na način mog učenja</c:v>
                </c:pt>
              </c:strCache>
            </c:strRef>
          </c:cat>
          <c:val>
            <c:numRef>
              <c:f>Izračuni!$E$17:$E$23</c:f>
              <c:numCache>
                <c:formatCode>General</c:formatCode>
                <c:ptCount val="7"/>
                <c:pt idx="0">
                  <c:v>112</c:v>
                </c:pt>
                <c:pt idx="1">
                  <c:v>247</c:v>
                </c:pt>
                <c:pt idx="2">
                  <c:v>124</c:v>
                </c:pt>
                <c:pt idx="3">
                  <c:v>166</c:v>
                </c:pt>
                <c:pt idx="4">
                  <c:v>156</c:v>
                </c:pt>
                <c:pt idx="5">
                  <c:v>176</c:v>
                </c:pt>
                <c:pt idx="6">
                  <c:v>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3D9-4E52-A927-9BCAB177B77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627964975"/>
        <c:axId val="1627957903"/>
      </c:barChart>
      <c:catAx>
        <c:axId val="162796497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1627957903"/>
        <c:crosses val="autoZero"/>
        <c:auto val="1"/>
        <c:lblAlgn val="ctr"/>
        <c:lblOffset val="100"/>
        <c:noMultiLvlLbl val="0"/>
      </c:catAx>
      <c:valAx>
        <c:axId val="16279579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r-Latn-RS"/>
          </a:p>
        </c:txPr>
        <c:crossAx val="1627964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j-lt"/>
              <a:ea typeface="+mn-ea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FD3878-D631-48F5-BA59-860C21654E54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14926BFE-7DA8-4718-BB05-21BF2810AD1E}">
      <dgm:prSet phldrT="[Tekst]"/>
      <dgm:spPr/>
      <dgm:t>
        <a:bodyPr/>
        <a:lstStyle/>
        <a:p>
          <a:r>
            <a:rPr lang="hr-HR" b="1" dirty="0" smtClean="0">
              <a:solidFill>
                <a:srgbClr val="010A4F"/>
              </a:solidFill>
            </a:rPr>
            <a:t>SWOT ANALIZA</a:t>
          </a:r>
          <a:endParaRPr lang="hr-HR" b="1" dirty="0">
            <a:solidFill>
              <a:srgbClr val="010A4F"/>
            </a:solidFill>
          </a:endParaRPr>
        </a:p>
      </dgm:t>
    </dgm:pt>
    <dgm:pt modelId="{986E7A35-BE93-44A2-A857-22DA36754608}" type="parTrans" cxnId="{A644B1EF-0942-434F-A884-B20998A253F6}">
      <dgm:prSet/>
      <dgm:spPr/>
      <dgm:t>
        <a:bodyPr/>
        <a:lstStyle/>
        <a:p>
          <a:endParaRPr lang="hr-HR"/>
        </a:p>
      </dgm:t>
    </dgm:pt>
    <dgm:pt modelId="{DCCB9A46-3EC3-4012-933F-00CB0B53A0B6}" type="sibTrans" cxnId="{A644B1EF-0942-434F-A884-B20998A253F6}">
      <dgm:prSet/>
      <dgm:spPr/>
      <dgm:t>
        <a:bodyPr/>
        <a:lstStyle/>
        <a:p>
          <a:endParaRPr lang="hr-HR"/>
        </a:p>
      </dgm:t>
    </dgm:pt>
    <dgm:pt modelId="{632648F0-E529-49B7-95FB-C298BF1B3D6D}">
      <dgm:prSet phldrT="[Tekst]" custT="1"/>
      <dgm:spPr>
        <a:solidFill>
          <a:srgbClr val="C00000"/>
        </a:solidFill>
      </dgm:spPr>
      <dgm:t>
        <a:bodyPr/>
        <a:lstStyle/>
        <a:p>
          <a:pPr algn="ctr"/>
          <a:r>
            <a:rPr lang="hr-HR" sz="2000" b="1" dirty="0" smtClean="0"/>
            <a:t>(unutarnje) SNAGE</a:t>
          </a:r>
          <a:endParaRPr lang="hr-HR" sz="2000" b="1" dirty="0"/>
        </a:p>
      </dgm:t>
    </dgm:pt>
    <dgm:pt modelId="{CFDB6CA3-9012-4137-9B13-426034EB93AE}" type="parTrans" cxnId="{A0BEA6FA-8B7C-42D1-AC72-CFD8747A9139}">
      <dgm:prSet/>
      <dgm:spPr/>
      <dgm:t>
        <a:bodyPr/>
        <a:lstStyle/>
        <a:p>
          <a:endParaRPr lang="hr-HR"/>
        </a:p>
      </dgm:t>
    </dgm:pt>
    <dgm:pt modelId="{BF5AA2C5-2640-48A8-BE5D-51BD47EF5227}" type="sibTrans" cxnId="{A0BEA6FA-8B7C-42D1-AC72-CFD8747A9139}">
      <dgm:prSet/>
      <dgm:spPr/>
      <dgm:t>
        <a:bodyPr/>
        <a:lstStyle/>
        <a:p>
          <a:endParaRPr lang="hr-HR"/>
        </a:p>
      </dgm:t>
    </dgm:pt>
    <dgm:pt modelId="{C6090498-838D-4A01-92F3-84FAD2A650EC}">
      <dgm:prSet phldrT="[Tekst]" custT="1"/>
      <dgm:spPr>
        <a:solidFill>
          <a:srgbClr val="C00000"/>
        </a:solidFill>
      </dgm:spPr>
      <dgm:t>
        <a:bodyPr/>
        <a:lstStyle/>
        <a:p>
          <a:pPr algn="ctr"/>
          <a:r>
            <a:rPr lang="hr-HR" sz="2000" b="1" dirty="0" smtClean="0"/>
            <a:t>(unutarnje) SLABOSTI</a:t>
          </a:r>
          <a:endParaRPr lang="hr-HR" sz="2000" b="1" dirty="0"/>
        </a:p>
      </dgm:t>
    </dgm:pt>
    <dgm:pt modelId="{C6CB027D-4689-46F2-8F95-F6E79C2E0628}" type="parTrans" cxnId="{4C37AC39-DD8A-47C6-A1D5-C0361F13CD32}">
      <dgm:prSet/>
      <dgm:spPr/>
      <dgm:t>
        <a:bodyPr/>
        <a:lstStyle/>
        <a:p>
          <a:endParaRPr lang="hr-HR"/>
        </a:p>
      </dgm:t>
    </dgm:pt>
    <dgm:pt modelId="{5AE7FDD8-461E-4206-9B6A-CC1077897123}" type="sibTrans" cxnId="{4C37AC39-DD8A-47C6-A1D5-C0361F13CD32}">
      <dgm:prSet/>
      <dgm:spPr/>
      <dgm:t>
        <a:bodyPr/>
        <a:lstStyle/>
        <a:p>
          <a:endParaRPr lang="hr-HR"/>
        </a:p>
      </dgm:t>
    </dgm:pt>
    <dgm:pt modelId="{318EBF1E-AF78-4EDE-887B-576CCE99506D}">
      <dgm:prSet phldrT="[Tekst]" custT="1"/>
      <dgm:spPr>
        <a:solidFill>
          <a:srgbClr val="C00000"/>
        </a:solidFill>
      </dgm:spPr>
      <dgm:t>
        <a:bodyPr anchor="b" anchorCtr="0"/>
        <a:lstStyle/>
        <a:p>
          <a:pPr algn="ctr"/>
          <a:r>
            <a:rPr lang="hr-HR" sz="2000" b="1" dirty="0" smtClean="0"/>
            <a:t>(vanjske) MOGUĆNOSTI</a:t>
          </a:r>
          <a:endParaRPr lang="hr-HR" sz="2000" b="1" dirty="0"/>
        </a:p>
      </dgm:t>
    </dgm:pt>
    <dgm:pt modelId="{AF5A141E-9175-4F8B-A956-E77D47A6A958}" type="parTrans" cxnId="{EDFEFF48-A591-4440-8FEE-2AC156CB6BEE}">
      <dgm:prSet/>
      <dgm:spPr/>
      <dgm:t>
        <a:bodyPr/>
        <a:lstStyle/>
        <a:p>
          <a:endParaRPr lang="hr-HR"/>
        </a:p>
      </dgm:t>
    </dgm:pt>
    <dgm:pt modelId="{3A194C99-8636-4404-9593-BF8B63A6DCFA}" type="sibTrans" cxnId="{EDFEFF48-A591-4440-8FEE-2AC156CB6BEE}">
      <dgm:prSet/>
      <dgm:spPr/>
      <dgm:t>
        <a:bodyPr/>
        <a:lstStyle/>
        <a:p>
          <a:endParaRPr lang="hr-HR"/>
        </a:p>
      </dgm:t>
    </dgm:pt>
    <dgm:pt modelId="{15699F6B-169D-47AC-BABE-7DA5ABE8709D}">
      <dgm:prSet phldrT="[Tekst]" custT="1"/>
      <dgm:spPr>
        <a:solidFill>
          <a:srgbClr val="C00000"/>
        </a:solidFill>
      </dgm:spPr>
      <dgm:t>
        <a:bodyPr anchor="b" anchorCtr="0"/>
        <a:lstStyle/>
        <a:p>
          <a:pPr algn="ctr"/>
          <a:r>
            <a:rPr lang="hr-HR" sz="2000" b="1" dirty="0" smtClean="0"/>
            <a:t>(vanjske) PRIJETNJE</a:t>
          </a:r>
          <a:endParaRPr lang="hr-HR" sz="2000" b="1" dirty="0"/>
        </a:p>
      </dgm:t>
    </dgm:pt>
    <dgm:pt modelId="{982289BC-832B-4916-8BA8-29919B1836B9}" type="parTrans" cxnId="{8559620C-118B-4E3D-8CD2-F3FB66573E21}">
      <dgm:prSet/>
      <dgm:spPr/>
      <dgm:t>
        <a:bodyPr/>
        <a:lstStyle/>
        <a:p>
          <a:endParaRPr lang="hr-HR"/>
        </a:p>
      </dgm:t>
    </dgm:pt>
    <dgm:pt modelId="{28CE634C-20D6-4F0B-8ADC-F38FDFA9E852}" type="sibTrans" cxnId="{8559620C-118B-4E3D-8CD2-F3FB66573E21}">
      <dgm:prSet/>
      <dgm:spPr/>
      <dgm:t>
        <a:bodyPr/>
        <a:lstStyle/>
        <a:p>
          <a:endParaRPr lang="hr-HR"/>
        </a:p>
      </dgm:t>
    </dgm:pt>
    <dgm:pt modelId="{87F65CA2-0C28-4AA9-9401-754A50057EC3}">
      <dgm:prSet phldrT="[Tekst]" custT="1"/>
      <dgm:spPr>
        <a:solidFill>
          <a:srgbClr val="C00000"/>
        </a:solidFill>
      </dgm:spPr>
      <dgm:t>
        <a:bodyPr/>
        <a:lstStyle/>
        <a:p>
          <a:pPr algn="l"/>
          <a:r>
            <a:rPr lang="hr-HR" sz="1600" dirty="0" smtClean="0"/>
            <a:t>Većina učenika već posjeduju uređaje potrebne za primjenu BYOD –a </a:t>
          </a:r>
          <a:endParaRPr lang="hr-HR" sz="1600" dirty="0"/>
        </a:p>
      </dgm:t>
    </dgm:pt>
    <dgm:pt modelId="{166B5071-6889-46EC-BE43-99ED735914AA}" type="parTrans" cxnId="{A0B38DE6-E2A9-4044-96C8-9003E4D96930}">
      <dgm:prSet/>
      <dgm:spPr/>
      <dgm:t>
        <a:bodyPr/>
        <a:lstStyle/>
        <a:p>
          <a:endParaRPr lang="hr-HR"/>
        </a:p>
      </dgm:t>
    </dgm:pt>
    <dgm:pt modelId="{6DF1D039-7EA5-4455-B7B5-AACF91738556}" type="sibTrans" cxnId="{A0B38DE6-E2A9-4044-96C8-9003E4D96930}">
      <dgm:prSet/>
      <dgm:spPr/>
      <dgm:t>
        <a:bodyPr/>
        <a:lstStyle/>
        <a:p>
          <a:endParaRPr lang="hr-HR"/>
        </a:p>
      </dgm:t>
    </dgm:pt>
    <dgm:pt modelId="{F7F81DF5-6CD9-4F15-A913-CE1F5798C104}">
      <dgm:prSet custT="1"/>
      <dgm:spPr>
        <a:solidFill>
          <a:srgbClr val="C00000"/>
        </a:solidFill>
      </dgm:spPr>
      <dgm:t>
        <a:bodyPr/>
        <a:lstStyle/>
        <a:p>
          <a:pPr algn="l"/>
          <a:r>
            <a:rPr lang="hr-HR" sz="1600" dirty="0" smtClean="0"/>
            <a:t>Siguran pristup bežičnoj mreži uz prijavu sa svojim korisničkim imenom i lozinkom</a:t>
          </a:r>
          <a:endParaRPr lang="hr-HR" sz="1600" dirty="0"/>
        </a:p>
      </dgm:t>
    </dgm:pt>
    <dgm:pt modelId="{B62251E9-F4F9-4594-B733-6FF2BBEB1F1C}" type="parTrans" cxnId="{DCAE2725-9927-4AD0-8C04-D31A9774E5DB}">
      <dgm:prSet/>
      <dgm:spPr/>
      <dgm:t>
        <a:bodyPr/>
        <a:lstStyle/>
        <a:p>
          <a:endParaRPr lang="hr-HR"/>
        </a:p>
      </dgm:t>
    </dgm:pt>
    <dgm:pt modelId="{92D5A09A-BAE7-406D-813D-6E79C2B01485}" type="sibTrans" cxnId="{DCAE2725-9927-4AD0-8C04-D31A9774E5DB}">
      <dgm:prSet/>
      <dgm:spPr/>
      <dgm:t>
        <a:bodyPr/>
        <a:lstStyle/>
        <a:p>
          <a:endParaRPr lang="hr-HR"/>
        </a:p>
      </dgm:t>
    </dgm:pt>
    <dgm:pt modelId="{386EE61A-75EC-410A-8E07-79E69A37B243}">
      <dgm:prSet custT="1"/>
      <dgm:spPr>
        <a:solidFill>
          <a:srgbClr val="C00000"/>
        </a:solidFill>
      </dgm:spPr>
      <dgm:t>
        <a:bodyPr/>
        <a:lstStyle/>
        <a:p>
          <a:pPr algn="l"/>
          <a:r>
            <a:rPr lang="hr-HR" sz="1600" dirty="0" smtClean="0"/>
            <a:t>Želja učenika da koriste vlastite mobilne uređaje u razredu</a:t>
          </a:r>
          <a:endParaRPr lang="hr-HR" sz="1600" dirty="0"/>
        </a:p>
      </dgm:t>
    </dgm:pt>
    <dgm:pt modelId="{541232FC-6410-4606-8379-3E55ABFC59B7}" type="parTrans" cxnId="{AC864DFD-D57D-464D-AAED-C31F81115CC6}">
      <dgm:prSet/>
      <dgm:spPr/>
      <dgm:t>
        <a:bodyPr/>
        <a:lstStyle/>
        <a:p>
          <a:endParaRPr lang="hr-HR"/>
        </a:p>
      </dgm:t>
    </dgm:pt>
    <dgm:pt modelId="{755432E3-C609-4AC6-880D-275DD470138B}" type="sibTrans" cxnId="{AC864DFD-D57D-464D-AAED-C31F81115CC6}">
      <dgm:prSet/>
      <dgm:spPr/>
      <dgm:t>
        <a:bodyPr/>
        <a:lstStyle/>
        <a:p>
          <a:endParaRPr lang="hr-HR"/>
        </a:p>
      </dgm:t>
    </dgm:pt>
    <dgm:pt modelId="{815A8142-3830-4CBB-A8F4-9C4B6500A202}">
      <dgm:prSet custT="1"/>
      <dgm:spPr>
        <a:solidFill>
          <a:srgbClr val="C00000"/>
        </a:solidFill>
      </dgm:spPr>
      <dgm:t>
        <a:bodyPr/>
        <a:lstStyle/>
        <a:p>
          <a:pPr algn="l"/>
          <a:r>
            <a:rPr lang="hr-HR" sz="1600" dirty="0" smtClean="0"/>
            <a:t>Nastavnici sa željom i razvijenim digitalnim kompetencijama</a:t>
          </a:r>
          <a:endParaRPr lang="hr-HR" sz="1600" dirty="0"/>
        </a:p>
      </dgm:t>
    </dgm:pt>
    <dgm:pt modelId="{7F06CD93-2E94-4E99-93BB-13C736BA8F91}" type="parTrans" cxnId="{8D38ED0E-F17B-486B-8332-36C78BF54537}">
      <dgm:prSet/>
      <dgm:spPr/>
      <dgm:t>
        <a:bodyPr/>
        <a:lstStyle/>
        <a:p>
          <a:endParaRPr lang="hr-HR"/>
        </a:p>
      </dgm:t>
    </dgm:pt>
    <dgm:pt modelId="{A4080F97-4C60-4FF7-9842-1B59FB2CC828}" type="sibTrans" cxnId="{8D38ED0E-F17B-486B-8332-36C78BF54537}">
      <dgm:prSet/>
      <dgm:spPr/>
      <dgm:t>
        <a:bodyPr/>
        <a:lstStyle/>
        <a:p>
          <a:endParaRPr lang="hr-HR"/>
        </a:p>
      </dgm:t>
    </dgm:pt>
    <dgm:pt modelId="{2FC7632F-4A75-4B25-9D53-FD43098BCD26}">
      <dgm:prSet custT="1"/>
      <dgm:spPr>
        <a:solidFill>
          <a:srgbClr val="C00000"/>
        </a:solidFill>
      </dgm:spPr>
      <dgm:t>
        <a:bodyPr/>
        <a:lstStyle/>
        <a:p>
          <a:pPr algn="l"/>
          <a:r>
            <a:rPr lang="hr-HR" sz="1600" dirty="0" smtClean="0"/>
            <a:t>Učenici se osjećaju ugodno koristeći vlastitu tehnologiju</a:t>
          </a:r>
          <a:endParaRPr lang="hr-HR" sz="1600" dirty="0"/>
        </a:p>
      </dgm:t>
    </dgm:pt>
    <dgm:pt modelId="{DF64AF5D-E858-451F-BE5E-7CB1534BC212}" type="parTrans" cxnId="{145CFC4E-17A8-4F73-B846-0864E4362347}">
      <dgm:prSet/>
      <dgm:spPr/>
      <dgm:t>
        <a:bodyPr/>
        <a:lstStyle/>
        <a:p>
          <a:endParaRPr lang="hr-HR"/>
        </a:p>
      </dgm:t>
    </dgm:pt>
    <dgm:pt modelId="{79E87665-20B3-4F15-95E2-814DFFEAEDE2}" type="sibTrans" cxnId="{145CFC4E-17A8-4F73-B846-0864E4362347}">
      <dgm:prSet/>
      <dgm:spPr/>
      <dgm:t>
        <a:bodyPr/>
        <a:lstStyle/>
        <a:p>
          <a:endParaRPr lang="hr-HR"/>
        </a:p>
      </dgm:t>
    </dgm:pt>
    <dgm:pt modelId="{6C4517AA-CE79-4FFA-A21F-7154875A01C4}">
      <dgm:prSet phldrT="[Tekst]" custT="1"/>
      <dgm:spPr>
        <a:solidFill>
          <a:srgbClr val="C00000"/>
        </a:solidFill>
      </dgm:spPr>
      <dgm:t>
        <a:bodyPr/>
        <a:lstStyle/>
        <a:p>
          <a:pPr algn="l"/>
          <a:r>
            <a:rPr lang="hr-HR" sz="1600" dirty="0" smtClean="0"/>
            <a:t>Tehničke poteškoće vezane uz pristup bežičnoj mreži</a:t>
          </a:r>
          <a:endParaRPr lang="hr-HR" sz="1600" dirty="0"/>
        </a:p>
      </dgm:t>
    </dgm:pt>
    <dgm:pt modelId="{9E7FB066-9EA3-45E9-A258-2B9B7532137E}" type="parTrans" cxnId="{8A3D8A63-1B36-4CB9-8091-7A5C5BC0B2CF}">
      <dgm:prSet/>
      <dgm:spPr/>
      <dgm:t>
        <a:bodyPr/>
        <a:lstStyle/>
        <a:p>
          <a:endParaRPr lang="hr-HR"/>
        </a:p>
      </dgm:t>
    </dgm:pt>
    <dgm:pt modelId="{C63AD760-6EA9-4B03-A29D-010C1D8EA968}" type="sibTrans" cxnId="{8A3D8A63-1B36-4CB9-8091-7A5C5BC0B2CF}">
      <dgm:prSet/>
      <dgm:spPr/>
      <dgm:t>
        <a:bodyPr/>
        <a:lstStyle/>
        <a:p>
          <a:endParaRPr lang="hr-HR"/>
        </a:p>
      </dgm:t>
    </dgm:pt>
    <dgm:pt modelId="{31D29D37-ADFC-4AF4-8E60-E0AC4D81B570}">
      <dgm:prSet custT="1"/>
      <dgm:spPr>
        <a:solidFill>
          <a:srgbClr val="C00000"/>
        </a:solidFill>
      </dgm:spPr>
      <dgm:t>
        <a:bodyPr/>
        <a:lstStyle/>
        <a:p>
          <a:pPr algn="l"/>
          <a:r>
            <a:rPr lang="hr-HR" sz="1600" dirty="0" smtClean="0"/>
            <a:t>Pojedini nastavnici ne žele unaprijediti svoju nastavu uz primjenu IKT-a</a:t>
          </a:r>
          <a:endParaRPr lang="hr-HR" sz="1600" dirty="0"/>
        </a:p>
      </dgm:t>
    </dgm:pt>
    <dgm:pt modelId="{791ACAD4-62A0-471D-B3A0-33F0B210E232}" type="parTrans" cxnId="{8FB18DEC-6051-4485-97D5-48BE630F717A}">
      <dgm:prSet/>
      <dgm:spPr/>
      <dgm:t>
        <a:bodyPr/>
        <a:lstStyle/>
        <a:p>
          <a:endParaRPr lang="hr-HR"/>
        </a:p>
      </dgm:t>
    </dgm:pt>
    <dgm:pt modelId="{1726F5C4-367E-444F-93B7-765EA756B249}" type="sibTrans" cxnId="{8FB18DEC-6051-4485-97D5-48BE630F717A}">
      <dgm:prSet/>
      <dgm:spPr/>
      <dgm:t>
        <a:bodyPr/>
        <a:lstStyle/>
        <a:p>
          <a:endParaRPr lang="hr-HR"/>
        </a:p>
      </dgm:t>
    </dgm:pt>
    <dgm:pt modelId="{486E336F-A68D-423A-B5D0-47B8DEAA5A97}">
      <dgm:prSet custT="1"/>
      <dgm:spPr>
        <a:solidFill>
          <a:srgbClr val="C00000"/>
        </a:solidFill>
      </dgm:spPr>
      <dgm:t>
        <a:bodyPr/>
        <a:lstStyle/>
        <a:p>
          <a:pPr algn="l"/>
          <a:r>
            <a:rPr lang="hr-HR" sz="1600" dirty="0" smtClean="0"/>
            <a:t>Neujednačeno razvijena digitalna kompetencija nastavnika</a:t>
          </a:r>
          <a:endParaRPr lang="hr-HR" sz="1600" dirty="0"/>
        </a:p>
      </dgm:t>
    </dgm:pt>
    <dgm:pt modelId="{2824F354-812D-4D2B-8B58-CF967D9560C1}" type="parTrans" cxnId="{5841A430-9C99-4C7F-A091-249AC84941A3}">
      <dgm:prSet/>
      <dgm:spPr/>
      <dgm:t>
        <a:bodyPr/>
        <a:lstStyle/>
        <a:p>
          <a:endParaRPr lang="hr-HR"/>
        </a:p>
      </dgm:t>
    </dgm:pt>
    <dgm:pt modelId="{F684BFAD-0683-4E14-B2B4-4165CFAEF5A7}" type="sibTrans" cxnId="{5841A430-9C99-4C7F-A091-249AC84941A3}">
      <dgm:prSet/>
      <dgm:spPr/>
      <dgm:t>
        <a:bodyPr/>
        <a:lstStyle/>
        <a:p>
          <a:endParaRPr lang="hr-HR"/>
        </a:p>
      </dgm:t>
    </dgm:pt>
    <dgm:pt modelId="{563F500A-C28F-4C02-BE22-7E878FE96736}">
      <dgm:prSet custT="1"/>
      <dgm:spPr>
        <a:solidFill>
          <a:srgbClr val="C00000"/>
        </a:solidFill>
      </dgm:spPr>
      <dgm:t>
        <a:bodyPr/>
        <a:lstStyle/>
        <a:p>
          <a:pPr algn="l"/>
          <a:r>
            <a:rPr lang="hr-HR" sz="1600" dirty="0" smtClean="0"/>
            <a:t>Mogućnost krađe ili gubitka uređaja</a:t>
          </a:r>
          <a:endParaRPr lang="hr-HR" sz="1600" dirty="0"/>
        </a:p>
      </dgm:t>
    </dgm:pt>
    <dgm:pt modelId="{3D6E3444-5323-420B-B003-D6F8627BCE00}" type="parTrans" cxnId="{C92859EF-2C99-4914-BC58-B64FA391F7E8}">
      <dgm:prSet/>
      <dgm:spPr/>
      <dgm:t>
        <a:bodyPr/>
        <a:lstStyle/>
        <a:p>
          <a:endParaRPr lang="hr-HR"/>
        </a:p>
      </dgm:t>
    </dgm:pt>
    <dgm:pt modelId="{0B7B8C2C-B019-4B60-8FE9-47BBBDB50B1B}" type="sibTrans" cxnId="{C92859EF-2C99-4914-BC58-B64FA391F7E8}">
      <dgm:prSet/>
      <dgm:spPr/>
      <dgm:t>
        <a:bodyPr/>
        <a:lstStyle/>
        <a:p>
          <a:endParaRPr lang="hr-HR"/>
        </a:p>
      </dgm:t>
    </dgm:pt>
    <dgm:pt modelId="{1F7FF619-B2C6-4D91-B2A2-2A26356E7202}">
      <dgm:prSet custT="1"/>
      <dgm:spPr>
        <a:solidFill>
          <a:srgbClr val="C00000"/>
        </a:solidFill>
      </dgm:spPr>
      <dgm:t>
        <a:bodyPr/>
        <a:lstStyle/>
        <a:p>
          <a:pPr algn="l"/>
          <a:r>
            <a:rPr lang="hr-HR" sz="1600" dirty="0" smtClean="0"/>
            <a:t>Nedovoljna tehnička podrška na nastavi i izvan nje</a:t>
          </a:r>
          <a:endParaRPr lang="hr-HR" sz="1600" dirty="0"/>
        </a:p>
      </dgm:t>
    </dgm:pt>
    <dgm:pt modelId="{51E606DB-5973-45FC-ADA9-2D7011D9ABA7}" type="parTrans" cxnId="{FDC48991-6186-4877-9D8F-D4CF1974746B}">
      <dgm:prSet/>
      <dgm:spPr/>
      <dgm:t>
        <a:bodyPr/>
        <a:lstStyle/>
        <a:p>
          <a:endParaRPr lang="hr-HR"/>
        </a:p>
      </dgm:t>
    </dgm:pt>
    <dgm:pt modelId="{2E7EA106-D2F7-4C1D-BAAC-35D7B0041008}" type="sibTrans" cxnId="{FDC48991-6186-4877-9D8F-D4CF1974746B}">
      <dgm:prSet/>
      <dgm:spPr/>
      <dgm:t>
        <a:bodyPr/>
        <a:lstStyle/>
        <a:p>
          <a:endParaRPr lang="hr-HR"/>
        </a:p>
      </dgm:t>
    </dgm:pt>
    <dgm:pt modelId="{2F5F0078-7F4B-4BA7-A616-F5D174909CFB}">
      <dgm:prSet custT="1"/>
      <dgm:spPr>
        <a:solidFill>
          <a:srgbClr val="C00000"/>
        </a:solidFill>
      </dgm:spPr>
      <dgm:t>
        <a:bodyPr/>
        <a:lstStyle/>
        <a:p>
          <a:pPr algn="l"/>
          <a:r>
            <a:rPr lang="it-IT" sz="1600" dirty="0" err="1" smtClean="0"/>
            <a:t>Svi</a:t>
          </a:r>
          <a:r>
            <a:rPr lang="it-IT" sz="1600" dirty="0" smtClean="0"/>
            <a:t> </a:t>
          </a:r>
          <a:r>
            <a:rPr lang="it-IT" sz="1600" dirty="0" err="1" smtClean="0"/>
            <a:t>učenici</a:t>
          </a:r>
          <a:r>
            <a:rPr lang="it-IT" sz="1600" dirty="0" smtClean="0"/>
            <a:t> </a:t>
          </a:r>
          <a:r>
            <a:rPr lang="hr-HR" sz="1600" dirty="0" smtClean="0"/>
            <a:t>ne posjeduju </a:t>
          </a:r>
          <a:r>
            <a:rPr lang="it-IT" sz="1600" dirty="0" err="1" smtClean="0"/>
            <a:t>mobilni</a:t>
          </a:r>
          <a:r>
            <a:rPr lang="it-IT" sz="1600" dirty="0" smtClean="0"/>
            <a:t> uređaj</a:t>
          </a:r>
          <a:endParaRPr lang="hr-HR" sz="1600" dirty="0"/>
        </a:p>
      </dgm:t>
    </dgm:pt>
    <dgm:pt modelId="{43310BEF-5706-431B-AA36-7FD2F9EC3C07}" type="parTrans" cxnId="{7F28BFCD-CC5B-4E44-8403-7EA0651821CD}">
      <dgm:prSet/>
      <dgm:spPr/>
      <dgm:t>
        <a:bodyPr/>
        <a:lstStyle/>
        <a:p>
          <a:endParaRPr lang="hr-HR"/>
        </a:p>
      </dgm:t>
    </dgm:pt>
    <dgm:pt modelId="{CF7444D1-352B-4795-9F8C-79753D7C4047}" type="sibTrans" cxnId="{7F28BFCD-CC5B-4E44-8403-7EA0651821CD}">
      <dgm:prSet/>
      <dgm:spPr/>
      <dgm:t>
        <a:bodyPr/>
        <a:lstStyle/>
        <a:p>
          <a:endParaRPr lang="hr-HR"/>
        </a:p>
      </dgm:t>
    </dgm:pt>
    <dgm:pt modelId="{A6CD23CC-252B-4421-A130-2DF6AABEC185}">
      <dgm:prSet phldrT="[Tekst]" custT="1"/>
      <dgm:spPr>
        <a:solidFill>
          <a:srgbClr val="C00000"/>
        </a:solidFill>
      </dgm:spPr>
      <dgm:t>
        <a:bodyPr anchor="b" anchorCtr="0"/>
        <a:lstStyle/>
        <a:p>
          <a:pPr algn="l"/>
          <a:r>
            <a:rPr lang="hr-HR" sz="1600" dirty="0" smtClean="0"/>
            <a:t>Sveprisutnost bežičnih internetskih uređaja</a:t>
          </a:r>
          <a:endParaRPr lang="hr-HR" sz="1600" dirty="0"/>
        </a:p>
      </dgm:t>
    </dgm:pt>
    <dgm:pt modelId="{95B81003-3FB2-4B1E-9266-DCB27B6CD145}" type="parTrans" cxnId="{FF3F22E9-509B-4FF1-B380-D17DE7889C2A}">
      <dgm:prSet/>
      <dgm:spPr/>
      <dgm:t>
        <a:bodyPr/>
        <a:lstStyle/>
        <a:p>
          <a:endParaRPr lang="hr-HR"/>
        </a:p>
      </dgm:t>
    </dgm:pt>
    <dgm:pt modelId="{D0D026FD-3DDB-42F1-B4E5-8110F2072DB1}" type="sibTrans" cxnId="{FF3F22E9-509B-4FF1-B380-D17DE7889C2A}">
      <dgm:prSet/>
      <dgm:spPr/>
      <dgm:t>
        <a:bodyPr/>
        <a:lstStyle/>
        <a:p>
          <a:endParaRPr lang="hr-HR"/>
        </a:p>
      </dgm:t>
    </dgm:pt>
    <dgm:pt modelId="{A0495618-3BA3-49FC-95B6-6398DEC8DA75}">
      <dgm:prSet custT="1"/>
      <dgm:spPr>
        <a:solidFill>
          <a:srgbClr val="C00000"/>
        </a:solidFill>
      </dgm:spPr>
      <dgm:t>
        <a:bodyPr anchor="b" anchorCtr="0"/>
        <a:lstStyle/>
        <a:p>
          <a:pPr algn="l"/>
          <a:r>
            <a:rPr lang="hr-HR" sz="1600" dirty="0" smtClean="0"/>
            <a:t>Mobilni uređaji su lako prenosivi</a:t>
          </a:r>
          <a:endParaRPr lang="hr-HR" sz="1600" dirty="0"/>
        </a:p>
      </dgm:t>
    </dgm:pt>
    <dgm:pt modelId="{A30529DF-B78A-49F3-92B8-A5E3840E97AD}" type="parTrans" cxnId="{0B1AD373-2664-4EFF-8C2B-F3A71B676DF6}">
      <dgm:prSet/>
      <dgm:spPr/>
      <dgm:t>
        <a:bodyPr/>
        <a:lstStyle/>
        <a:p>
          <a:endParaRPr lang="hr-HR"/>
        </a:p>
      </dgm:t>
    </dgm:pt>
    <dgm:pt modelId="{D21F9ABD-69ED-48DF-AFC6-D312042728FA}" type="sibTrans" cxnId="{0B1AD373-2664-4EFF-8C2B-F3A71B676DF6}">
      <dgm:prSet/>
      <dgm:spPr/>
      <dgm:t>
        <a:bodyPr/>
        <a:lstStyle/>
        <a:p>
          <a:endParaRPr lang="hr-HR"/>
        </a:p>
      </dgm:t>
    </dgm:pt>
    <dgm:pt modelId="{5255F0FD-B7F5-4D07-A069-E591F09F140E}">
      <dgm:prSet custT="1"/>
      <dgm:spPr>
        <a:solidFill>
          <a:srgbClr val="C00000"/>
        </a:solidFill>
      </dgm:spPr>
      <dgm:t>
        <a:bodyPr anchor="b" anchorCtr="0"/>
        <a:lstStyle/>
        <a:p>
          <a:pPr algn="l"/>
          <a:r>
            <a:rPr lang="hr-HR" sz="1600" dirty="0" smtClean="0"/>
            <a:t>Neograničen pristup informacijama i resursima</a:t>
          </a:r>
          <a:endParaRPr lang="hr-HR" sz="1600" dirty="0"/>
        </a:p>
      </dgm:t>
    </dgm:pt>
    <dgm:pt modelId="{43453C04-8950-4D5F-B759-008D17406E33}" type="parTrans" cxnId="{AE432F9B-6ACC-4100-B418-356EDEE37836}">
      <dgm:prSet/>
      <dgm:spPr/>
      <dgm:t>
        <a:bodyPr/>
        <a:lstStyle/>
        <a:p>
          <a:endParaRPr lang="hr-HR"/>
        </a:p>
      </dgm:t>
    </dgm:pt>
    <dgm:pt modelId="{365E9A00-1273-416F-9C84-A759E82A1615}" type="sibTrans" cxnId="{AE432F9B-6ACC-4100-B418-356EDEE37836}">
      <dgm:prSet/>
      <dgm:spPr/>
      <dgm:t>
        <a:bodyPr/>
        <a:lstStyle/>
        <a:p>
          <a:endParaRPr lang="hr-HR"/>
        </a:p>
      </dgm:t>
    </dgm:pt>
    <dgm:pt modelId="{36B78107-41C6-4D88-B482-11E9B0D982CF}">
      <dgm:prSet custT="1"/>
      <dgm:spPr>
        <a:solidFill>
          <a:srgbClr val="C00000"/>
        </a:solidFill>
      </dgm:spPr>
      <dgm:t>
        <a:bodyPr anchor="b" anchorCtr="0"/>
        <a:lstStyle/>
        <a:p>
          <a:pPr algn="l"/>
          <a:r>
            <a:rPr lang="pl-PL" sz="1600" dirty="0" smtClean="0"/>
            <a:t>Dostupnost pohrane i aplikacija temeljenih na oblaku</a:t>
          </a:r>
          <a:endParaRPr lang="hr-HR" sz="1600" dirty="0"/>
        </a:p>
      </dgm:t>
    </dgm:pt>
    <dgm:pt modelId="{BC802C06-A434-4D67-B690-C216F6C75F24}" type="parTrans" cxnId="{2AB08EFC-ED07-49E0-A303-ACD8E32FCD44}">
      <dgm:prSet/>
      <dgm:spPr/>
      <dgm:t>
        <a:bodyPr/>
        <a:lstStyle/>
        <a:p>
          <a:endParaRPr lang="hr-HR"/>
        </a:p>
      </dgm:t>
    </dgm:pt>
    <dgm:pt modelId="{A5DB93EC-3050-443D-9A8E-C15FB311CA01}" type="sibTrans" cxnId="{2AB08EFC-ED07-49E0-A303-ACD8E32FCD44}">
      <dgm:prSet/>
      <dgm:spPr/>
      <dgm:t>
        <a:bodyPr/>
        <a:lstStyle/>
        <a:p>
          <a:endParaRPr lang="hr-HR"/>
        </a:p>
      </dgm:t>
    </dgm:pt>
    <dgm:pt modelId="{40275828-A8D5-4D38-AC4F-4EBD91768B8A}">
      <dgm:prSet custT="1"/>
      <dgm:spPr>
        <a:solidFill>
          <a:srgbClr val="C00000"/>
        </a:solidFill>
      </dgm:spPr>
      <dgm:t>
        <a:bodyPr anchor="b" anchorCtr="0"/>
        <a:lstStyle/>
        <a:p>
          <a:pPr algn="l"/>
          <a:r>
            <a:rPr lang="hr-HR" sz="1600" dirty="0" smtClean="0"/>
            <a:t>Uz digitalne udžbenike postoje i mobilne edukativne aplikacije</a:t>
          </a:r>
          <a:endParaRPr lang="hr-HR" sz="1600" dirty="0"/>
        </a:p>
      </dgm:t>
    </dgm:pt>
    <dgm:pt modelId="{9A5161FD-056D-4A79-88A3-65E43D0BF5A1}" type="parTrans" cxnId="{3B12187B-1D32-40A0-BD42-D7A6587383BF}">
      <dgm:prSet/>
      <dgm:spPr/>
      <dgm:t>
        <a:bodyPr/>
        <a:lstStyle/>
        <a:p>
          <a:endParaRPr lang="hr-HR"/>
        </a:p>
      </dgm:t>
    </dgm:pt>
    <dgm:pt modelId="{B44BEF2B-FF90-4CC6-8F5B-F39A1E5DC056}" type="sibTrans" cxnId="{3B12187B-1D32-40A0-BD42-D7A6587383BF}">
      <dgm:prSet/>
      <dgm:spPr/>
      <dgm:t>
        <a:bodyPr/>
        <a:lstStyle/>
        <a:p>
          <a:endParaRPr lang="hr-HR"/>
        </a:p>
      </dgm:t>
    </dgm:pt>
    <dgm:pt modelId="{340FFDE2-F84C-4908-8B66-C77A08B27EF5}">
      <dgm:prSet custT="1"/>
      <dgm:spPr>
        <a:solidFill>
          <a:srgbClr val="C00000"/>
        </a:solidFill>
      </dgm:spPr>
      <dgm:t>
        <a:bodyPr anchor="b" anchorCtr="0"/>
        <a:lstStyle/>
        <a:p>
          <a:pPr algn="l"/>
          <a:r>
            <a:rPr lang="hr-HR" sz="1600" dirty="0" smtClean="0"/>
            <a:t>Škole mogu nadomjestit nedostatak IKT opreme</a:t>
          </a:r>
          <a:endParaRPr lang="hr-HR" sz="1600" dirty="0"/>
        </a:p>
      </dgm:t>
    </dgm:pt>
    <dgm:pt modelId="{EFDB3787-AA34-4017-81E0-F0FCB05236D5}" type="parTrans" cxnId="{DE8574B7-573A-4FAB-B04F-E0FDDE630655}">
      <dgm:prSet/>
      <dgm:spPr/>
      <dgm:t>
        <a:bodyPr/>
        <a:lstStyle/>
        <a:p>
          <a:endParaRPr lang="hr-HR"/>
        </a:p>
      </dgm:t>
    </dgm:pt>
    <dgm:pt modelId="{4E0FDF36-9609-4216-94D2-AF223C8D1ABA}" type="sibTrans" cxnId="{DE8574B7-573A-4FAB-B04F-E0FDDE630655}">
      <dgm:prSet/>
      <dgm:spPr/>
      <dgm:t>
        <a:bodyPr/>
        <a:lstStyle/>
        <a:p>
          <a:endParaRPr lang="hr-HR"/>
        </a:p>
      </dgm:t>
    </dgm:pt>
    <dgm:pt modelId="{536AEF9E-D22A-4989-8C68-D404D9D5971E}">
      <dgm:prSet custT="1"/>
      <dgm:spPr>
        <a:solidFill>
          <a:srgbClr val="C00000"/>
        </a:solidFill>
      </dgm:spPr>
      <dgm:t>
        <a:bodyPr anchor="b" anchorCtr="0"/>
        <a:lstStyle/>
        <a:p>
          <a:pPr algn="l"/>
          <a:r>
            <a:rPr lang="hr-HR" sz="1600" dirty="0" smtClean="0"/>
            <a:t>Moguće personalizirano učenje</a:t>
          </a:r>
          <a:endParaRPr lang="hr-HR" sz="1600" dirty="0"/>
        </a:p>
      </dgm:t>
    </dgm:pt>
    <dgm:pt modelId="{FF6378E9-B884-42AD-8FAA-83245091CA26}" type="parTrans" cxnId="{6F77417B-37CA-4C1F-BFF2-78C2152084A1}">
      <dgm:prSet/>
      <dgm:spPr/>
      <dgm:t>
        <a:bodyPr/>
        <a:lstStyle/>
        <a:p>
          <a:endParaRPr lang="hr-HR"/>
        </a:p>
      </dgm:t>
    </dgm:pt>
    <dgm:pt modelId="{D4E924F9-502C-4243-A8D6-99B243CD2E21}" type="sibTrans" cxnId="{6F77417B-37CA-4C1F-BFF2-78C2152084A1}">
      <dgm:prSet/>
      <dgm:spPr/>
      <dgm:t>
        <a:bodyPr/>
        <a:lstStyle/>
        <a:p>
          <a:endParaRPr lang="hr-HR"/>
        </a:p>
      </dgm:t>
    </dgm:pt>
    <dgm:pt modelId="{6F563202-F4A0-4B25-B1B0-882BDB96530D}">
      <dgm:prSet phldrT="[Tekst]" custT="1"/>
      <dgm:spPr>
        <a:solidFill>
          <a:srgbClr val="C00000"/>
        </a:solidFill>
      </dgm:spPr>
      <dgm:t>
        <a:bodyPr anchor="b" anchorCtr="0"/>
        <a:lstStyle/>
        <a:p>
          <a:pPr algn="l"/>
          <a:r>
            <a:rPr lang="hr-HR" sz="1600" dirty="0" smtClean="0"/>
            <a:t>Otežan ili onemogućen pristup internetu</a:t>
          </a:r>
          <a:endParaRPr lang="hr-HR" sz="1600" dirty="0"/>
        </a:p>
      </dgm:t>
    </dgm:pt>
    <dgm:pt modelId="{E9EAE482-63EC-4BD8-AD55-F9D642F7EA6B}" type="parTrans" cxnId="{EC4956D9-CE47-43B0-969C-56C72D0B9BDC}">
      <dgm:prSet/>
      <dgm:spPr/>
      <dgm:t>
        <a:bodyPr/>
        <a:lstStyle/>
        <a:p>
          <a:endParaRPr lang="hr-HR"/>
        </a:p>
      </dgm:t>
    </dgm:pt>
    <dgm:pt modelId="{7600B46E-BA7C-4DCE-A47F-20DD1FFBE624}" type="sibTrans" cxnId="{EC4956D9-CE47-43B0-969C-56C72D0B9BDC}">
      <dgm:prSet/>
      <dgm:spPr/>
      <dgm:t>
        <a:bodyPr/>
        <a:lstStyle/>
        <a:p>
          <a:endParaRPr lang="hr-HR"/>
        </a:p>
      </dgm:t>
    </dgm:pt>
    <dgm:pt modelId="{AD1B1D83-D00C-4679-8012-B3BC0DDF3CEA}">
      <dgm:prSet custT="1"/>
      <dgm:spPr>
        <a:solidFill>
          <a:srgbClr val="C00000"/>
        </a:solidFill>
      </dgm:spPr>
      <dgm:t>
        <a:bodyPr anchor="b" anchorCtr="0"/>
        <a:lstStyle/>
        <a:p>
          <a:pPr algn="l"/>
          <a:r>
            <a:rPr lang="hr-HR" sz="1600" dirty="0" smtClean="0"/>
            <a:t>Nedovoljna sigurnost (prijava na mobilnu mrežu)</a:t>
          </a:r>
          <a:endParaRPr lang="hr-HR" sz="1600" dirty="0"/>
        </a:p>
      </dgm:t>
    </dgm:pt>
    <dgm:pt modelId="{B7F6CA44-6815-486A-9918-119E928FA417}" type="parTrans" cxnId="{13FF50A3-9464-4D0D-A2BB-4BE2C8DDDADD}">
      <dgm:prSet/>
      <dgm:spPr/>
      <dgm:t>
        <a:bodyPr/>
        <a:lstStyle/>
        <a:p>
          <a:endParaRPr lang="hr-HR"/>
        </a:p>
      </dgm:t>
    </dgm:pt>
    <dgm:pt modelId="{656FD16D-712B-401D-8207-64E940F009AD}" type="sibTrans" cxnId="{13FF50A3-9464-4D0D-A2BB-4BE2C8DDDADD}">
      <dgm:prSet/>
      <dgm:spPr/>
      <dgm:t>
        <a:bodyPr/>
        <a:lstStyle/>
        <a:p>
          <a:endParaRPr lang="hr-HR"/>
        </a:p>
      </dgm:t>
    </dgm:pt>
    <dgm:pt modelId="{C93761FC-5C2E-427D-AE3D-A00667B4C28B}">
      <dgm:prSet custT="1"/>
      <dgm:spPr>
        <a:solidFill>
          <a:srgbClr val="C00000"/>
        </a:solidFill>
      </dgm:spPr>
      <dgm:t>
        <a:bodyPr anchor="b" anchorCtr="0"/>
        <a:lstStyle/>
        <a:p>
          <a:pPr algn="l"/>
          <a:r>
            <a:rPr lang="hr-HR" sz="1600" dirty="0" smtClean="0"/>
            <a:t>Roditelji možda ne žele kupiti mobilni uređaj za korištenje u školi</a:t>
          </a:r>
          <a:endParaRPr lang="hr-HR" sz="1600" dirty="0"/>
        </a:p>
      </dgm:t>
    </dgm:pt>
    <dgm:pt modelId="{5B629E91-24EC-438F-ACAF-28F939E757A0}" type="parTrans" cxnId="{07F7297F-D356-4264-91FB-E9B5F1D5FCB1}">
      <dgm:prSet/>
      <dgm:spPr/>
      <dgm:t>
        <a:bodyPr/>
        <a:lstStyle/>
        <a:p>
          <a:endParaRPr lang="hr-HR"/>
        </a:p>
      </dgm:t>
    </dgm:pt>
    <dgm:pt modelId="{2961A73C-24C7-4463-A9CB-96676335B8B2}" type="sibTrans" cxnId="{07F7297F-D356-4264-91FB-E9B5F1D5FCB1}">
      <dgm:prSet/>
      <dgm:spPr/>
      <dgm:t>
        <a:bodyPr/>
        <a:lstStyle/>
        <a:p>
          <a:endParaRPr lang="hr-HR"/>
        </a:p>
      </dgm:t>
    </dgm:pt>
    <dgm:pt modelId="{23D0CF26-B793-47D9-9E9F-7DBB05D0A5FC}">
      <dgm:prSet custT="1"/>
      <dgm:spPr>
        <a:solidFill>
          <a:srgbClr val="C00000"/>
        </a:solidFill>
      </dgm:spPr>
      <dgm:t>
        <a:bodyPr anchor="b" anchorCtr="0"/>
        <a:lstStyle/>
        <a:p>
          <a:pPr algn="l"/>
          <a:r>
            <a:rPr lang="pl-PL" sz="1600" dirty="0" smtClean="0"/>
            <a:t>Stalne promjene iziskuju dodatnu obuku učenika i učitelja</a:t>
          </a:r>
          <a:endParaRPr lang="hr-HR" sz="1600" dirty="0"/>
        </a:p>
      </dgm:t>
    </dgm:pt>
    <dgm:pt modelId="{A988D705-72F5-4677-8E21-C90F673075DE}" type="parTrans" cxnId="{8116D449-B284-45C8-8846-25B3C7577899}">
      <dgm:prSet/>
      <dgm:spPr/>
      <dgm:t>
        <a:bodyPr/>
        <a:lstStyle/>
        <a:p>
          <a:endParaRPr lang="hr-HR"/>
        </a:p>
      </dgm:t>
    </dgm:pt>
    <dgm:pt modelId="{43BC67F1-9284-4915-9B0C-29E753EA99EA}" type="sibTrans" cxnId="{8116D449-B284-45C8-8846-25B3C7577899}">
      <dgm:prSet/>
      <dgm:spPr/>
      <dgm:t>
        <a:bodyPr/>
        <a:lstStyle/>
        <a:p>
          <a:endParaRPr lang="hr-HR"/>
        </a:p>
      </dgm:t>
    </dgm:pt>
    <dgm:pt modelId="{E523231F-B87C-44D5-BD63-5D3F17E370AA}">
      <dgm:prSet custT="1"/>
      <dgm:spPr>
        <a:solidFill>
          <a:srgbClr val="C00000"/>
        </a:solidFill>
      </dgm:spPr>
      <dgm:t>
        <a:bodyPr anchor="b" anchorCtr="0"/>
        <a:lstStyle/>
        <a:p>
          <a:pPr algn="l"/>
          <a:r>
            <a:rPr lang="hr-HR" sz="1600" dirty="0" smtClean="0"/>
            <a:t>Brzo zastarijevanje uređaja</a:t>
          </a:r>
          <a:endParaRPr lang="hr-HR" sz="1600" dirty="0"/>
        </a:p>
      </dgm:t>
    </dgm:pt>
    <dgm:pt modelId="{F9D17298-CB4A-4D13-B5B1-8AC9C628CDE7}" type="parTrans" cxnId="{3E0182C0-A5DE-4044-A7D6-0CEFC09561D1}">
      <dgm:prSet/>
      <dgm:spPr/>
      <dgm:t>
        <a:bodyPr/>
        <a:lstStyle/>
        <a:p>
          <a:endParaRPr lang="hr-HR"/>
        </a:p>
      </dgm:t>
    </dgm:pt>
    <dgm:pt modelId="{756EE190-98B4-4464-819C-C5A6D981C34D}" type="sibTrans" cxnId="{3E0182C0-A5DE-4044-A7D6-0CEFC09561D1}">
      <dgm:prSet/>
      <dgm:spPr/>
      <dgm:t>
        <a:bodyPr/>
        <a:lstStyle/>
        <a:p>
          <a:endParaRPr lang="hr-HR"/>
        </a:p>
      </dgm:t>
    </dgm:pt>
    <dgm:pt modelId="{6B3A233D-4747-48C2-8CA6-8A1DB64EF631}">
      <dgm:prSet custT="1"/>
      <dgm:spPr>
        <a:solidFill>
          <a:srgbClr val="C00000"/>
        </a:solidFill>
      </dgm:spPr>
      <dgm:t>
        <a:bodyPr anchor="b" anchorCtr="0"/>
        <a:lstStyle/>
        <a:p>
          <a:pPr algn="l"/>
          <a:r>
            <a:rPr lang="hr-HR" sz="1600" dirty="0" smtClean="0"/>
            <a:t>Različite platforme uređaja</a:t>
          </a:r>
          <a:endParaRPr lang="hr-HR" sz="1600" dirty="0"/>
        </a:p>
      </dgm:t>
    </dgm:pt>
    <dgm:pt modelId="{013751B2-3CE1-4E25-92DE-DCDD82519D07}" type="parTrans" cxnId="{F8B07E09-5C9E-42FA-8617-B036FADD4A27}">
      <dgm:prSet/>
      <dgm:spPr/>
      <dgm:t>
        <a:bodyPr/>
        <a:lstStyle/>
        <a:p>
          <a:endParaRPr lang="hr-HR"/>
        </a:p>
      </dgm:t>
    </dgm:pt>
    <dgm:pt modelId="{08D2070D-D375-4F64-A4A9-2DA91772F05D}" type="sibTrans" cxnId="{F8B07E09-5C9E-42FA-8617-B036FADD4A27}">
      <dgm:prSet/>
      <dgm:spPr/>
      <dgm:t>
        <a:bodyPr/>
        <a:lstStyle/>
        <a:p>
          <a:endParaRPr lang="hr-HR"/>
        </a:p>
      </dgm:t>
    </dgm:pt>
    <dgm:pt modelId="{474D910D-74BB-4171-B9E5-D7AE9659CC4F}">
      <dgm:prSet custT="1"/>
      <dgm:spPr>
        <a:solidFill>
          <a:srgbClr val="C00000"/>
        </a:solidFill>
      </dgm:spPr>
      <dgm:t>
        <a:bodyPr anchor="b" anchorCtr="0"/>
        <a:lstStyle/>
        <a:p>
          <a:pPr algn="l"/>
          <a:r>
            <a:rPr lang="hr-HR" sz="1600" dirty="0" smtClean="0"/>
            <a:t>Uređaji možda sadržavaju neke zlonamjerno napisane programe</a:t>
          </a:r>
          <a:endParaRPr lang="hr-HR" sz="1600" dirty="0"/>
        </a:p>
      </dgm:t>
    </dgm:pt>
    <dgm:pt modelId="{43CF1DFE-65B8-40E2-A44B-A81C049A844E}" type="parTrans" cxnId="{0AB17BEA-0C40-4A6C-BE15-942BF6842771}">
      <dgm:prSet/>
      <dgm:spPr/>
      <dgm:t>
        <a:bodyPr/>
        <a:lstStyle/>
        <a:p>
          <a:endParaRPr lang="hr-HR"/>
        </a:p>
      </dgm:t>
    </dgm:pt>
    <dgm:pt modelId="{DA58C24E-753F-42C7-89B5-B6CF24488A61}" type="sibTrans" cxnId="{0AB17BEA-0C40-4A6C-BE15-942BF6842771}">
      <dgm:prSet/>
      <dgm:spPr/>
      <dgm:t>
        <a:bodyPr/>
        <a:lstStyle/>
        <a:p>
          <a:endParaRPr lang="hr-HR"/>
        </a:p>
      </dgm:t>
    </dgm:pt>
    <dgm:pt modelId="{769D46C1-76C6-4B6B-B8C8-589839E2A01A}">
      <dgm:prSet custT="1"/>
      <dgm:spPr>
        <a:solidFill>
          <a:srgbClr val="C00000"/>
        </a:solidFill>
      </dgm:spPr>
      <dgm:t>
        <a:bodyPr anchor="b" anchorCtr="0"/>
        <a:lstStyle/>
        <a:p>
          <a:pPr algn="l"/>
          <a:r>
            <a:rPr lang="hr-HR" sz="1600" dirty="0" smtClean="0"/>
            <a:t>Besplatne aplikacija za antivirusnu zaštitu</a:t>
          </a:r>
          <a:endParaRPr lang="hr-HR" sz="1600" dirty="0"/>
        </a:p>
      </dgm:t>
    </dgm:pt>
    <dgm:pt modelId="{878DFF86-ED12-42F7-8487-3175C0FD55AF}" type="parTrans" cxnId="{E18A8EC7-18CE-455E-8F2A-D048DD29D7A7}">
      <dgm:prSet/>
      <dgm:spPr/>
      <dgm:t>
        <a:bodyPr/>
        <a:lstStyle/>
        <a:p>
          <a:endParaRPr lang="hr-HR"/>
        </a:p>
      </dgm:t>
    </dgm:pt>
    <dgm:pt modelId="{C3B94328-B2F5-40B5-BFFD-523033DDF1C0}" type="sibTrans" cxnId="{E18A8EC7-18CE-455E-8F2A-D048DD29D7A7}">
      <dgm:prSet/>
      <dgm:spPr/>
      <dgm:t>
        <a:bodyPr/>
        <a:lstStyle/>
        <a:p>
          <a:endParaRPr lang="hr-HR"/>
        </a:p>
      </dgm:t>
    </dgm:pt>
    <dgm:pt modelId="{617F991A-C60D-4C7C-994E-ACCD221732AD}">
      <dgm:prSet custT="1"/>
      <dgm:spPr>
        <a:solidFill>
          <a:srgbClr val="C00000"/>
        </a:solidFill>
      </dgm:spPr>
      <dgm:t>
        <a:bodyPr anchor="b" anchorCtr="0"/>
        <a:lstStyle/>
        <a:p>
          <a:pPr algn="l"/>
          <a:r>
            <a:rPr lang="hr-HR" sz="1600" dirty="0" smtClean="0"/>
            <a:t>Ograničeni kapacitet memorije, kratkotrajnost baterije, male dimenzije zaslona</a:t>
          </a:r>
          <a:endParaRPr lang="hr-HR" sz="1600" dirty="0"/>
        </a:p>
      </dgm:t>
    </dgm:pt>
    <dgm:pt modelId="{1667063E-6AF2-41E4-9D78-E8D502BF4BE2}" type="parTrans" cxnId="{05967070-6307-452F-AF4B-5103FDD7D506}">
      <dgm:prSet/>
      <dgm:spPr/>
      <dgm:t>
        <a:bodyPr/>
        <a:lstStyle/>
        <a:p>
          <a:endParaRPr lang="hr-HR"/>
        </a:p>
      </dgm:t>
    </dgm:pt>
    <dgm:pt modelId="{50D6C7E0-A37E-42EA-AF29-31CA753B487B}" type="sibTrans" cxnId="{05967070-6307-452F-AF4B-5103FDD7D506}">
      <dgm:prSet/>
      <dgm:spPr/>
      <dgm:t>
        <a:bodyPr/>
        <a:lstStyle/>
        <a:p>
          <a:endParaRPr lang="hr-HR"/>
        </a:p>
      </dgm:t>
    </dgm:pt>
    <dgm:pt modelId="{F5427B26-721A-4568-B9D4-6845C973007A}" type="pres">
      <dgm:prSet presAssocID="{95FD3878-D631-48F5-BA59-860C21654E5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56D33977-CE9F-4D7A-B935-CFFBC9545B24}" type="pres">
      <dgm:prSet presAssocID="{95FD3878-D631-48F5-BA59-860C21654E54}" presName="matrix" presStyleCnt="0"/>
      <dgm:spPr/>
    </dgm:pt>
    <dgm:pt modelId="{0759AB2B-5BF3-4030-87E8-AA294752A428}" type="pres">
      <dgm:prSet presAssocID="{95FD3878-D631-48F5-BA59-860C21654E54}" presName="tile1" presStyleLbl="node1" presStyleIdx="0" presStyleCnt="4"/>
      <dgm:spPr/>
      <dgm:t>
        <a:bodyPr/>
        <a:lstStyle/>
        <a:p>
          <a:endParaRPr lang="hr-HR"/>
        </a:p>
      </dgm:t>
    </dgm:pt>
    <dgm:pt modelId="{B7A11E5D-56F3-4E04-8445-AB542C4FF1B8}" type="pres">
      <dgm:prSet presAssocID="{95FD3878-D631-48F5-BA59-860C21654E5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E3DF3F2-BCF2-4A0D-AFE8-C01A9D003EDB}" type="pres">
      <dgm:prSet presAssocID="{95FD3878-D631-48F5-BA59-860C21654E54}" presName="tile2" presStyleLbl="node1" presStyleIdx="1" presStyleCnt="4" custLinFactNeighborX="1136" custLinFactNeighborY="-1642"/>
      <dgm:spPr/>
      <dgm:t>
        <a:bodyPr/>
        <a:lstStyle/>
        <a:p>
          <a:endParaRPr lang="hr-HR"/>
        </a:p>
      </dgm:t>
    </dgm:pt>
    <dgm:pt modelId="{AF6F1B22-64A9-4D4F-A4A9-14F10F7523E9}" type="pres">
      <dgm:prSet presAssocID="{95FD3878-D631-48F5-BA59-860C21654E5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DEF3A3B-CF2D-4257-B5CE-F5B8C68DE72F}" type="pres">
      <dgm:prSet presAssocID="{95FD3878-D631-48F5-BA59-860C21654E54}" presName="tile3" presStyleLbl="node1" presStyleIdx="2" presStyleCnt="4"/>
      <dgm:spPr/>
      <dgm:t>
        <a:bodyPr/>
        <a:lstStyle/>
        <a:p>
          <a:endParaRPr lang="hr-HR"/>
        </a:p>
      </dgm:t>
    </dgm:pt>
    <dgm:pt modelId="{4637E7E6-3BAB-41FB-A100-4BB733FEFBAE}" type="pres">
      <dgm:prSet presAssocID="{95FD3878-D631-48F5-BA59-860C21654E5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86AE0E4-251E-4520-8E8E-13C08F0FD789}" type="pres">
      <dgm:prSet presAssocID="{95FD3878-D631-48F5-BA59-860C21654E54}" presName="tile4" presStyleLbl="node1" presStyleIdx="3" presStyleCnt="4" custLinFactNeighborX="27716" custLinFactNeighborY="28463"/>
      <dgm:spPr/>
      <dgm:t>
        <a:bodyPr/>
        <a:lstStyle/>
        <a:p>
          <a:endParaRPr lang="hr-HR"/>
        </a:p>
      </dgm:t>
    </dgm:pt>
    <dgm:pt modelId="{DB7E9CEB-7154-4A25-A7A3-260EBEB60930}" type="pres">
      <dgm:prSet presAssocID="{95FD3878-D631-48F5-BA59-860C21654E5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E565746-4746-40DC-AC87-89225476E307}" type="pres">
      <dgm:prSet presAssocID="{95FD3878-D631-48F5-BA59-860C21654E54}" presName="centerTile" presStyleLbl="fgShp" presStyleIdx="0" presStyleCnt="1" custScaleX="77331" custScaleY="53100">
        <dgm:presLayoutVars>
          <dgm:chMax val="0"/>
          <dgm:chPref val="0"/>
        </dgm:presLayoutVars>
      </dgm:prSet>
      <dgm:spPr/>
      <dgm:t>
        <a:bodyPr/>
        <a:lstStyle/>
        <a:p>
          <a:endParaRPr lang="hr-HR"/>
        </a:p>
      </dgm:t>
    </dgm:pt>
  </dgm:ptLst>
  <dgm:cxnLst>
    <dgm:cxn modelId="{43317905-D31B-42A2-97E7-EA087E58F721}" type="presOf" srcId="{23D0CF26-B793-47D9-9E9F-7DBB05D0A5FC}" destId="{DB7E9CEB-7154-4A25-A7A3-260EBEB60930}" srcOrd="1" destOrd="4" presId="urn:microsoft.com/office/officeart/2005/8/layout/matrix1"/>
    <dgm:cxn modelId="{8044489B-87D0-4850-8FAA-03B418D8BFA0}" type="presOf" srcId="{A6CD23CC-252B-4421-A130-2DF6AABEC185}" destId="{4637E7E6-3BAB-41FB-A100-4BB733FEFBAE}" srcOrd="1" destOrd="1" presId="urn:microsoft.com/office/officeart/2005/8/layout/matrix1"/>
    <dgm:cxn modelId="{6539BB74-6E05-4C30-AD77-8FD003546845}" type="presOf" srcId="{6F563202-F4A0-4B25-B1B0-882BDB96530D}" destId="{DB7E9CEB-7154-4A25-A7A3-260EBEB60930}" srcOrd="1" destOrd="1" presId="urn:microsoft.com/office/officeart/2005/8/layout/matrix1"/>
    <dgm:cxn modelId="{ED4D5C42-D867-4544-AED4-25BCED564167}" type="presOf" srcId="{6C4517AA-CE79-4FFA-A21F-7154875A01C4}" destId="{AF6F1B22-64A9-4D4F-A4A9-14F10F7523E9}" srcOrd="1" destOrd="1" presId="urn:microsoft.com/office/officeart/2005/8/layout/matrix1"/>
    <dgm:cxn modelId="{2E91F6A4-3265-400C-ACB9-F718686ACB2B}" type="presOf" srcId="{AD1B1D83-D00C-4679-8012-B3BC0DDF3CEA}" destId="{DB7E9CEB-7154-4A25-A7A3-260EBEB60930}" srcOrd="1" destOrd="2" presId="urn:microsoft.com/office/officeart/2005/8/layout/matrix1"/>
    <dgm:cxn modelId="{985EB682-AFA6-401F-900B-4461D216AFDA}" type="presOf" srcId="{C93761FC-5C2E-427D-AE3D-A00667B4C28B}" destId="{DB7E9CEB-7154-4A25-A7A3-260EBEB60930}" srcOrd="1" destOrd="3" presId="urn:microsoft.com/office/officeart/2005/8/layout/matrix1"/>
    <dgm:cxn modelId="{BDA57B4C-F640-474F-BEA7-CEAC15391904}" type="presOf" srcId="{C6090498-838D-4A01-92F3-84FAD2A650EC}" destId="{AF6F1B22-64A9-4D4F-A4A9-14F10F7523E9}" srcOrd="1" destOrd="0" presId="urn:microsoft.com/office/officeart/2005/8/layout/matrix1"/>
    <dgm:cxn modelId="{1234C373-5770-4B82-871F-8DDF56E3000C}" type="presOf" srcId="{617F991A-C60D-4C7C-994E-ACCD221732AD}" destId="{DB7E9CEB-7154-4A25-A7A3-260EBEB60930}" srcOrd="1" destOrd="8" presId="urn:microsoft.com/office/officeart/2005/8/layout/matrix1"/>
    <dgm:cxn modelId="{20BCCE80-7B47-4472-8229-C385EFBE9558}" type="presOf" srcId="{563F500A-C28F-4C02-BE22-7E878FE96736}" destId="{9E3DF3F2-BCF2-4A0D-AFE8-C01A9D003EDB}" srcOrd="0" destOrd="4" presId="urn:microsoft.com/office/officeart/2005/8/layout/matrix1"/>
    <dgm:cxn modelId="{EAD9779C-4A21-4AA1-A2EB-5FE5A4E3CD02}" type="presOf" srcId="{6C4517AA-CE79-4FFA-A21F-7154875A01C4}" destId="{9E3DF3F2-BCF2-4A0D-AFE8-C01A9D003EDB}" srcOrd="0" destOrd="1" presId="urn:microsoft.com/office/officeart/2005/8/layout/matrix1"/>
    <dgm:cxn modelId="{9251FF64-7ED2-43D8-919C-90B808148C0C}" type="presOf" srcId="{31D29D37-ADFC-4AF4-8E60-E0AC4D81B570}" destId="{9E3DF3F2-BCF2-4A0D-AFE8-C01A9D003EDB}" srcOrd="0" destOrd="2" presId="urn:microsoft.com/office/officeart/2005/8/layout/matrix1"/>
    <dgm:cxn modelId="{21C333B0-1CE7-4478-AC10-7EB337800494}" type="presOf" srcId="{815A8142-3830-4CBB-A8F4-9C4B6500A202}" destId="{0759AB2B-5BF3-4030-87E8-AA294752A428}" srcOrd="0" destOrd="4" presId="urn:microsoft.com/office/officeart/2005/8/layout/matrix1"/>
    <dgm:cxn modelId="{A1375409-AFEC-4CE7-AF8C-D0AC0FC7C613}" type="presOf" srcId="{31D29D37-ADFC-4AF4-8E60-E0AC4D81B570}" destId="{AF6F1B22-64A9-4D4F-A4A9-14F10F7523E9}" srcOrd="1" destOrd="2" presId="urn:microsoft.com/office/officeart/2005/8/layout/matrix1"/>
    <dgm:cxn modelId="{C3BD552F-0230-412C-BB4C-3D9F11296C85}" type="presOf" srcId="{95FD3878-D631-48F5-BA59-860C21654E54}" destId="{F5427B26-721A-4568-B9D4-6845C973007A}" srcOrd="0" destOrd="0" presId="urn:microsoft.com/office/officeart/2005/8/layout/matrix1"/>
    <dgm:cxn modelId="{A0BEA6FA-8B7C-42D1-AC72-CFD8747A9139}" srcId="{14926BFE-7DA8-4718-BB05-21BF2810AD1E}" destId="{632648F0-E529-49B7-95FB-C298BF1B3D6D}" srcOrd="0" destOrd="0" parTransId="{CFDB6CA3-9012-4137-9B13-426034EB93AE}" sibTransId="{BF5AA2C5-2640-48A8-BE5D-51BD47EF5227}"/>
    <dgm:cxn modelId="{0B1AD373-2664-4EFF-8C2B-F3A71B676DF6}" srcId="{318EBF1E-AF78-4EDE-887B-576CCE99506D}" destId="{A0495618-3BA3-49FC-95B6-6398DEC8DA75}" srcOrd="1" destOrd="0" parTransId="{A30529DF-B78A-49F3-92B8-A5E3840E97AD}" sibTransId="{D21F9ABD-69ED-48DF-AFC6-D312042728FA}"/>
    <dgm:cxn modelId="{EE506D2A-E241-4FE3-9388-6B6D67D334E3}" type="presOf" srcId="{40275828-A8D5-4D38-AC4F-4EBD91768B8A}" destId="{3DEF3A3B-CF2D-4257-B5CE-F5B8C68DE72F}" srcOrd="0" destOrd="5" presId="urn:microsoft.com/office/officeart/2005/8/layout/matrix1"/>
    <dgm:cxn modelId="{0DE733E6-D0DF-475F-B2BE-352F1F9331D2}" type="presOf" srcId="{1F7FF619-B2C6-4D91-B2A2-2A26356E7202}" destId="{9E3DF3F2-BCF2-4A0D-AFE8-C01A9D003EDB}" srcOrd="0" destOrd="5" presId="urn:microsoft.com/office/officeart/2005/8/layout/matrix1"/>
    <dgm:cxn modelId="{684AA286-A019-4834-BC5B-894E94E461A4}" type="presOf" srcId="{2FC7632F-4A75-4B25-9D53-FD43098BCD26}" destId="{B7A11E5D-56F3-4E04-8445-AB542C4FF1B8}" srcOrd="1" destOrd="5" presId="urn:microsoft.com/office/officeart/2005/8/layout/matrix1"/>
    <dgm:cxn modelId="{2AB08EFC-ED07-49E0-A303-ACD8E32FCD44}" srcId="{318EBF1E-AF78-4EDE-887B-576CCE99506D}" destId="{36B78107-41C6-4D88-B482-11E9B0D982CF}" srcOrd="3" destOrd="0" parTransId="{BC802C06-A434-4D67-B690-C216F6C75F24}" sibTransId="{A5DB93EC-3050-443D-9A8E-C15FB311CA01}"/>
    <dgm:cxn modelId="{47496FC0-EC61-4BAD-A619-13FDC51D2F50}" type="presOf" srcId="{2F5F0078-7F4B-4BA7-A616-F5D174909CFB}" destId="{AF6F1B22-64A9-4D4F-A4A9-14F10F7523E9}" srcOrd="1" destOrd="6" presId="urn:microsoft.com/office/officeart/2005/8/layout/matrix1"/>
    <dgm:cxn modelId="{5071BE2C-229F-4F58-B9CD-DD722F20B0EE}" type="presOf" srcId="{36B78107-41C6-4D88-B482-11E9B0D982CF}" destId="{4637E7E6-3BAB-41FB-A100-4BB733FEFBAE}" srcOrd="1" destOrd="4" presId="urn:microsoft.com/office/officeart/2005/8/layout/matrix1"/>
    <dgm:cxn modelId="{FB4B4C28-B1EE-4EC1-9472-FCE83B258A60}" type="presOf" srcId="{486E336F-A68D-423A-B5D0-47B8DEAA5A97}" destId="{9E3DF3F2-BCF2-4A0D-AFE8-C01A9D003EDB}" srcOrd="0" destOrd="3" presId="urn:microsoft.com/office/officeart/2005/8/layout/matrix1"/>
    <dgm:cxn modelId="{AC864DFD-D57D-464D-AAED-C31F81115CC6}" srcId="{632648F0-E529-49B7-95FB-C298BF1B3D6D}" destId="{386EE61A-75EC-410A-8E07-79E69A37B243}" srcOrd="2" destOrd="0" parTransId="{541232FC-6410-4606-8379-3E55ABFC59B7}" sibTransId="{755432E3-C609-4AC6-880D-275DD470138B}"/>
    <dgm:cxn modelId="{DDD9587B-7C7D-41B2-87CC-6DE55E18C14F}" type="presOf" srcId="{2FC7632F-4A75-4B25-9D53-FD43098BCD26}" destId="{0759AB2B-5BF3-4030-87E8-AA294752A428}" srcOrd="0" destOrd="5" presId="urn:microsoft.com/office/officeart/2005/8/layout/matrix1"/>
    <dgm:cxn modelId="{D75135C6-8AC3-4FE7-9D20-EC0FEDBA3492}" type="presOf" srcId="{A0495618-3BA3-49FC-95B6-6398DEC8DA75}" destId="{3DEF3A3B-CF2D-4257-B5CE-F5B8C68DE72F}" srcOrd="0" destOrd="2" presId="urn:microsoft.com/office/officeart/2005/8/layout/matrix1"/>
    <dgm:cxn modelId="{7B8E81F3-545C-40B0-B295-91BAD7279DE2}" type="presOf" srcId="{C6090498-838D-4A01-92F3-84FAD2A650EC}" destId="{9E3DF3F2-BCF2-4A0D-AFE8-C01A9D003EDB}" srcOrd="0" destOrd="0" presId="urn:microsoft.com/office/officeart/2005/8/layout/matrix1"/>
    <dgm:cxn modelId="{D4C386FC-5DC1-4B90-B2D4-A6D7698FA94D}" type="presOf" srcId="{563F500A-C28F-4C02-BE22-7E878FE96736}" destId="{AF6F1B22-64A9-4D4F-A4A9-14F10F7523E9}" srcOrd="1" destOrd="4" presId="urn:microsoft.com/office/officeart/2005/8/layout/matrix1"/>
    <dgm:cxn modelId="{06F1BC01-DA99-4F49-8558-18943DE344F9}" type="presOf" srcId="{474D910D-74BB-4171-B9E5-D7AE9659CC4F}" destId="{DB7E9CEB-7154-4A25-A7A3-260EBEB60930}" srcOrd="1" destOrd="7" presId="urn:microsoft.com/office/officeart/2005/8/layout/matrix1"/>
    <dgm:cxn modelId="{E9F04B8C-A674-4119-ACDF-6486322A952D}" type="presOf" srcId="{E523231F-B87C-44D5-BD63-5D3F17E370AA}" destId="{DB7E9CEB-7154-4A25-A7A3-260EBEB60930}" srcOrd="1" destOrd="5" presId="urn:microsoft.com/office/officeart/2005/8/layout/matrix1"/>
    <dgm:cxn modelId="{3FB0C2DE-0B8D-4395-94F7-6B6B53D73DB6}" type="presOf" srcId="{632648F0-E529-49B7-95FB-C298BF1B3D6D}" destId="{0759AB2B-5BF3-4030-87E8-AA294752A428}" srcOrd="0" destOrd="0" presId="urn:microsoft.com/office/officeart/2005/8/layout/matrix1"/>
    <dgm:cxn modelId="{AB91B860-1C9F-429E-B5EC-BAA737813F5C}" type="presOf" srcId="{15699F6B-169D-47AC-BABE-7DA5ABE8709D}" destId="{DB7E9CEB-7154-4A25-A7A3-260EBEB60930}" srcOrd="1" destOrd="0" presId="urn:microsoft.com/office/officeart/2005/8/layout/matrix1"/>
    <dgm:cxn modelId="{7F28BFCD-CC5B-4E44-8403-7EA0651821CD}" srcId="{C6090498-838D-4A01-92F3-84FAD2A650EC}" destId="{2F5F0078-7F4B-4BA7-A616-F5D174909CFB}" srcOrd="5" destOrd="0" parTransId="{43310BEF-5706-431B-AA36-7FD2F9EC3C07}" sibTransId="{CF7444D1-352B-4795-9F8C-79753D7C4047}"/>
    <dgm:cxn modelId="{0AB17BEA-0C40-4A6C-BE15-942BF6842771}" srcId="{15699F6B-169D-47AC-BABE-7DA5ABE8709D}" destId="{474D910D-74BB-4171-B9E5-D7AE9659CC4F}" srcOrd="6" destOrd="0" parTransId="{43CF1DFE-65B8-40E2-A44B-A81C049A844E}" sibTransId="{DA58C24E-753F-42C7-89B5-B6CF24488A61}"/>
    <dgm:cxn modelId="{95873A00-5DA6-477F-BFD4-4007217963F4}" type="presOf" srcId="{5255F0FD-B7F5-4D07-A069-E591F09F140E}" destId="{3DEF3A3B-CF2D-4257-B5CE-F5B8C68DE72F}" srcOrd="0" destOrd="3" presId="urn:microsoft.com/office/officeart/2005/8/layout/matrix1"/>
    <dgm:cxn modelId="{1FDDF204-979D-4E89-8EFB-3D548372A75B}" type="presOf" srcId="{474D910D-74BB-4171-B9E5-D7AE9659CC4F}" destId="{C86AE0E4-251E-4520-8E8E-13C08F0FD789}" srcOrd="0" destOrd="7" presId="urn:microsoft.com/office/officeart/2005/8/layout/matrix1"/>
    <dgm:cxn modelId="{8A3D8A63-1B36-4CB9-8091-7A5C5BC0B2CF}" srcId="{C6090498-838D-4A01-92F3-84FAD2A650EC}" destId="{6C4517AA-CE79-4FFA-A21F-7154875A01C4}" srcOrd="0" destOrd="0" parTransId="{9E7FB066-9EA3-45E9-A258-2B9B7532137E}" sibTransId="{C63AD760-6EA9-4B03-A29D-010C1D8EA968}"/>
    <dgm:cxn modelId="{07F7297F-D356-4264-91FB-E9B5F1D5FCB1}" srcId="{15699F6B-169D-47AC-BABE-7DA5ABE8709D}" destId="{C93761FC-5C2E-427D-AE3D-A00667B4C28B}" srcOrd="2" destOrd="0" parTransId="{5B629E91-24EC-438F-ACAF-28F939E757A0}" sibTransId="{2961A73C-24C7-4463-A9CB-96676335B8B2}"/>
    <dgm:cxn modelId="{BCF3FFCF-23D4-4E6A-9626-F6351ACB6E1F}" type="presOf" srcId="{40275828-A8D5-4D38-AC4F-4EBD91768B8A}" destId="{4637E7E6-3BAB-41FB-A100-4BB733FEFBAE}" srcOrd="1" destOrd="5" presId="urn:microsoft.com/office/officeart/2005/8/layout/matrix1"/>
    <dgm:cxn modelId="{738AB4DA-9801-4E9E-B977-462A18956846}" type="presOf" srcId="{AD1B1D83-D00C-4679-8012-B3BC0DDF3CEA}" destId="{C86AE0E4-251E-4520-8E8E-13C08F0FD789}" srcOrd="0" destOrd="2" presId="urn:microsoft.com/office/officeart/2005/8/layout/matrix1"/>
    <dgm:cxn modelId="{8559620C-118B-4E3D-8CD2-F3FB66573E21}" srcId="{14926BFE-7DA8-4718-BB05-21BF2810AD1E}" destId="{15699F6B-169D-47AC-BABE-7DA5ABE8709D}" srcOrd="3" destOrd="0" parTransId="{982289BC-832B-4916-8BA8-29919B1836B9}" sibTransId="{28CE634C-20D6-4F0B-8ADC-F38FDFA9E852}"/>
    <dgm:cxn modelId="{DE8574B7-573A-4FAB-B04F-E0FDDE630655}" srcId="{318EBF1E-AF78-4EDE-887B-576CCE99506D}" destId="{340FFDE2-F84C-4908-8B66-C77A08B27EF5}" srcOrd="6" destOrd="0" parTransId="{EFDB3787-AA34-4017-81E0-F0FCB05236D5}" sibTransId="{4E0FDF36-9609-4216-94D2-AF223C8D1ABA}"/>
    <dgm:cxn modelId="{4C37AC39-DD8A-47C6-A1D5-C0361F13CD32}" srcId="{14926BFE-7DA8-4718-BB05-21BF2810AD1E}" destId="{C6090498-838D-4A01-92F3-84FAD2A650EC}" srcOrd="1" destOrd="0" parTransId="{C6CB027D-4689-46F2-8F95-F6E79C2E0628}" sibTransId="{5AE7FDD8-461E-4206-9B6A-CC1077897123}"/>
    <dgm:cxn modelId="{EC4956D9-CE47-43B0-969C-56C72D0B9BDC}" srcId="{15699F6B-169D-47AC-BABE-7DA5ABE8709D}" destId="{6F563202-F4A0-4B25-B1B0-882BDB96530D}" srcOrd="0" destOrd="0" parTransId="{E9EAE482-63EC-4BD8-AD55-F9D642F7EA6B}" sibTransId="{7600B46E-BA7C-4DCE-A47F-20DD1FFBE624}"/>
    <dgm:cxn modelId="{6E1B2B1B-FBB2-4CD2-885F-833B735656A7}" type="presOf" srcId="{340FFDE2-F84C-4908-8B66-C77A08B27EF5}" destId="{4637E7E6-3BAB-41FB-A100-4BB733FEFBAE}" srcOrd="1" destOrd="7" presId="urn:microsoft.com/office/officeart/2005/8/layout/matrix1"/>
    <dgm:cxn modelId="{A644B1EF-0942-434F-A884-B20998A253F6}" srcId="{95FD3878-D631-48F5-BA59-860C21654E54}" destId="{14926BFE-7DA8-4718-BB05-21BF2810AD1E}" srcOrd="0" destOrd="0" parTransId="{986E7A35-BE93-44A2-A857-22DA36754608}" sibTransId="{DCCB9A46-3EC3-4012-933F-00CB0B53A0B6}"/>
    <dgm:cxn modelId="{F59EE081-4895-46DC-9F57-684C7EDB3B49}" type="presOf" srcId="{769D46C1-76C6-4B6B-B8C8-589839E2A01A}" destId="{3DEF3A3B-CF2D-4257-B5CE-F5B8C68DE72F}" srcOrd="0" destOrd="6" presId="urn:microsoft.com/office/officeart/2005/8/layout/matrix1"/>
    <dgm:cxn modelId="{A0B38DE6-E2A9-4044-96C8-9003E4D96930}" srcId="{632648F0-E529-49B7-95FB-C298BF1B3D6D}" destId="{87F65CA2-0C28-4AA9-9401-754A50057EC3}" srcOrd="0" destOrd="0" parTransId="{166B5071-6889-46EC-BE43-99ED735914AA}" sibTransId="{6DF1D039-7EA5-4455-B7B5-AACF91738556}"/>
    <dgm:cxn modelId="{CA612C62-E5DB-4A6A-B4FD-DCE4F5D5A431}" type="presOf" srcId="{6B3A233D-4747-48C2-8CA6-8A1DB64EF631}" destId="{C86AE0E4-251E-4520-8E8E-13C08F0FD789}" srcOrd="0" destOrd="6" presId="urn:microsoft.com/office/officeart/2005/8/layout/matrix1"/>
    <dgm:cxn modelId="{A56041E8-F9FF-4359-80A0-02C5F1B4AF45}" type="presOf" srcId="{A6CD23CC-252B-4421-A130-2DF6AABEC185}" destId="{3DEF3A3B-CF2D-4257-B5CE-F5B8C68DE72F}" srcOrd="0" destOrd="1" presId="urn:microsoft.com/office/officeart/2005/8/layout/matrix1"/>
    <dgm:cxn modelId="{13FF50A3-9464-4D0D-A2BB-4BE2C8DDDADD}" srcId="{15699F6B-169D-47AC-BABE-7DA5ABE8709D}" destId="{AD1B1D83-D00C-4679-8012-B3BC0DDF3CEA}" srcOrd="1" destOrd="0" parTransId="{B7F6CA44-6815-486A-9918-119E928FA417}" sibTransId="{656FD16D-712B-401D-8207-64E940F009AD}"/>
    <dgm:cxn modelId="{C92859EF-2C99-4914-BC58-B64FA391F7E8}" srcId="{C6090498-838D-4A01-92F3-84FAD2A650EC}" destId="{563F500A-C28F-4C02-BE22-7E878FE96736}" srcOrd="3" destOrd="0" parTransId="{3D6E3444-5323-420B-B003-D6F8627BCE00}" sibTransId="{0B7B8C2C-B019-4B60-8FE9-47BBBDB50B1B}"/>
    <dgm:cxn modelId="{87324CC3-D3FF-438E-98EC-476F211F3980}" type="presOf" srcId="{2F5F0078-7F4B-4BA7-A616-F5D174909CFB}" destId="{9E3DF3F2-BCF2-4A0D-AFE8-C01A9D003EDB}" srcOrd="0" destOrd="6" presId="urn:microsoft.com/office/officeart/2005/8/layout/matrix1"/>
    <dgm:cxn modelId="{05967070-6307-452F-AF4B-5103FDD7D506}" srcId="{15699F6B-169D-47AC-BABE-7DA5ABE8709D}" destId="{617F991A-C60D-4C7C-994E-ACCD221732AD}" srcOrd="7" destOrd="0" parTransId="{1667063E-6AF2-41E4-9D78-E8D502BF4BE2}" sibTransId="{50D6C7E0-A37E-42EA-AF29-31CA753B487B}"/>
    <dgm:cxn modelId="{34662356-6E2E-454A-9413-A6D9A7167BE6}" type="presOf" srcId="{617F991A-C60D-4C7C-994E-ACCD221732AD}" destId="{C86AE0E4-251E-4520-8E8E-13C08F0FD789}" srcOrd="0" destOrd="8" presId="urn:microsoft.com/office/officeart/2005/8/layout/matrix1"/>
    <dgm:cxn modelId="{AE432F9B-6ACC-4100-B418-356EDEE37836}" srcId="{318EBF1E-AF78-4EDE-887B-576CCE99506D}" destId="{5255F0FD-B7F5-4D07-A069-E591F09F140E}" srcOrd="2" destOrd="0" parTransId="{43453C04-8950-4D5F-B759-008D17406E33}" sibTransId="{365E9A00-1273-416F-9C84-A759E82A1615}"/>
    <dgm:cxn modelId="{BE3BBBE8-22F2-4629-B55A-1D1491865B9F}" type="presOf" srcId="{632648F0-E529-49B7-95FB-C298BF1B3D6D}" destId="{B7A11E5D-56F3-4E04-8445-AB542C4FF1B8}" srcOrd="1" destOrd="0" presId="urn:microsoft.com/office/officeart/2005/8/layout/matrix1"/>
    <dgm:cxn modelId="{879E4868-AAAD-42A4-92AA-88F236140855}" type="presOf" srcId="{769D46C1-76C6-4B6B-B8C8-589839E2A01A}" destId="{4637E7E6-3BAB-41FB-A100-4BB733FEFBAE}" srcOrd="1" destOrd="6" presId="urn:microsoft.com/office/officeart/2005/8/layout/matrix1"/>
    <dgm:cxn modelId="{8116D449-B284-45C8-8846-25B3C7577899}" srcId="{15699F6B-169D-47AC-BABE-7DA5ABE8709D}" destId="{23D0CF26-B793-47D9-9E9F-7DBB05D0A5FC}" srcOrd="3" destOrd="0" parTransId="{A988D705-72F5-4677-8E21-C90F673075DE}" sibTransId="{43BC67F1-9284-4915-9B0C-29E753EA99EA}"/>
    <dgm:cxn modelId="{5841A430-9C99-4C7F-A091-249AC84941A3}" srcId="{C6090498-838D-4A01-92F3-84FAD2A650EC}" destId="{486E336F-A68D-423A-B5D0-47B8DEAA5A97}" srcOrd="2" destOrd="0" parTransId="{2824F354-812D-4D2B-8B58-CF967D9560C1}" sibTransId="{F684BFAD-0683-4E14-B2B4-4165CFAEF5A7}"/>
    <dgm:cxn modelId="{8E1702D8-8A67-4A72-966C-F825AF897010}" type="presOf" srcId="{536AEF9E-D22A-4989-8C68-D404D9D5971E}" destId="{3DEF3A3B-CF2D-4257-B5CE-F5B8C68DE72F}" srcOrd="0" destOrd="8" presId="urn:microsoft.com/office/officeart/2005/8/layout/matrix1"/>
    <dgm:cxn modelId="{DCAE2725-9927-4AD0-8C04-D31A9774E5DB}" srcId="{632648F0-E529-49B7-95FB-C298BF1B3D6D}" destId="{F7F81DF5-6CD9-4F15-A913-CE1F5798C104}" srcOrd="1" destOrd="0" parTransId="{B62251E9-F4F9-4594-B733-6FF2BBEB1F1C}" sibTransId="{92D5A09A-BAE7-406D-813D-6E79C2B01485}"/>
    <dgm:cxn modelId="{A66EFC0D-438D-40FA-A469-08D39F759B74}" type="presOf" srcId="{6F563202-F4A0-4B25-B1B0-882BDB96530D}" destId="{C86AE0E4-251E-4520-8E8E-13C08F0FD789}" srcOrd="0" destOrd="1" presId="urn:microsoft.com/office/officeart/2005/8/layout/matrix1"/>
    <dgm:cxn modelId="{A0281C13-8889-4845-959D-D9718D1DB01B}" type="presOf" srcId="{36B78107-41C6-4D88-B482-11E9B0D982CF}" destId="{3DEF3A3B-CF2D-4257-B5CE-F5B8C68DE72F}" srcOrd="0" destOrd="4" presId="urn:microsoft.com/office/officeart/2005/8/layout/matrix1"/>
    <dgm:cxn modelId="{FF3F22E9-509B-4FF1-B380-D17DE7889C2A}" srcId="{318EBF1E-AF78-4EDE-887B-576CCE99506D}" destId="{A6CD23CC-252B-4421-A130-2DF6AABEC185}" srcOrd="0" destOrd="0" parTransId="{95B81003-3FB2-4B1E-9266-DCB27B6CD145}" sibTransId="{D0D026FD-3DDB-42F1-B4E5-8110F2072DB1}"/>
    <dgm:cxn modelId="{FDC48991-6186-4877-9D8F-D4CF1974746B}" srcId="{C6090498-838D-4A01-92F3-84FAD2A650EC}" destId="{1F7FF619-B2C6-4D91-B2A2-2A26356E7202}" srcOrd="4" destOrd="0" parTransId="{51E606DB-5973-45FC-ADA9-2D7011D9ABA7}" sibTransId="{2E7EA106-D2F7-4C1D-BAAC-35D7B0041008}"/>
    <dgm:cxn modelId="{590CD13F-7734-4CAD-B08F-CA0D9F6F2C6A}" type="presOf" srcId="{815A8142-3830-4CBB-A8F4-9C4B6500A202}" destId="{B7A11E5D-56F3-4E04-8445-AB542C4FF1B8}" srcOrd="1" destOrd="4" presId="urn:microsoft.com/office/officeart/2005/8/layout/matrix1"/>
    <dgm:cxn modelId="{4A98C7D2-0DD7-421B-82CE-AC9F15ACB0A0}" type="presOf" srcId="{318EBF1E-AF78-4EDE-887B-576CCE99506D}" destId="{3DEF3A3B-CF2D-4257-B5CE-F5B8C68DE72F}" srcOrd="0" destOrd="0" presId="urn:microsoft.com/office/officeart/2005/8/layout/matrix1"/>
    <dgm:cxn modelId="{B6CBE435-3404-4D3B-B7FD-6902C46F72FE}" type="presOf" srcId="{5255F0FD-B7F5-4D07-A069-E591F09F140E}" destId="{4637E7E6-3BAB-41FB-A100-4BB733FEFBAE}" srcOrd="1" destOrd="3" presId="urn:microsoft.com/office/officeart/2005/8/layout/matrix1"/>
    <dgm:cxn modelId="{B8CDB652-D239-4AC0-AFE4-C9C80662740F}" type="presOf" srcId="{A0495618-3BA3-49FC-95B6-6398DEC8DA75}" destId="{4637E7E6-3BAB-41FB-A100-4BB733FEFBAE}" srcOrd="1" destOrd="2" presId="urn:microsoft.com/office/officeart/2005/8/layout/matrix1"/>
    <dgm:cxn modelId="{BD17ED73-274A-4633-A0E8-C5CB00B19145}" type="presOf" srcId="{6B3A233D-4747-48C2-8CA6-8A1DB64EF631}" destId="{DB7E9CEB-7154-4A25-A7A3-260EBEB60930}" srcOrd="1" destOrd="6" presId="urn:microsoft.com/office/officeart/2005/8/layout/matrix1"/>
    <dgm:cxn modelId="{B0270755-51C3-41A4-9362-47333B5F4FB3}" type="presOf" srcId="{14926BFE-7DA8-4718-BB05-21BF2810AD1E}" destId="{AE565746-4746-40DC-AC87-89225476E307}" srcOrd="0" destOrd="0" presId="urn:microsoft.com/office/officeart/2005/8/layout/matrix1"/>
    <dgm:cxn modelId="{D96D4B33-A78A-48E8-8F4D-8E534E7B5FDE}" type="presOf" srcId="{318EBF1E-AF78-4EDE-887B-576CCE99506D}" destId="{4637E7E6-3BAB-41FB-A100-4BB733FEFBAE}" srcOrd="1" destOrd="0" presId="urn:microsoft.com/office/officeart/2005/8/layout/matrix1"/>
    <dgm:cxn modelId="{8D38ED0E-F17B-486B-8332-36C78BF54537}" srcId="{632648F0-E529-49B7-95FB-C298BF1B3D6D}" destId="{815A8142-3830-4CBB-A8F4-9C4B6500A202}" srcOrd="3" destOrd="0" parTransId="{7F06CD93-2E94-4E99-93BB-13C736BA8F91}" sibTransId="{A4080F97-4C60-4FF7-9842-1B59FB2CC828}"/>
    <dgm:cxn modelId="{00E12DDE-25BE-4628-B811-1C3503168019}" type="presOf" srcId="{F7F81DF5-6CD9-4F15-A913-CE1F5798C104}" destId="{0759AB2B-5BF3-4030-87E8-AA294752A428}" srcOrd="0" destOrd="2" presId="urn:microsoft.com/office/officeart/2005/8/layout/matrix1"/>
    <dgm:cxn modelId="{38FEBDA2-0847-44B9-9C8D-E6774A9FBE02}" type="presOf" srcId="{1F7FF619-B2C6-4D91-B2A2-2A26356E7202}" destId="{AF6F1B22-64A9-4D4F-A4A9-14F10F7523E9}" srcOrd="1" destOrd="5" presId="urn:microsoft.com/office/officeart/2005/8/layout/matrix1"/>
    <dgm:cxn modelId="{EDFEFF48-A591-4440-8FEE-2AC156CB6BEE}" srcId="{14926BFE-7DA8-4718-BB05-21BF2810AD1E}" destId="{318EBF1E-AF78-4EDE-887B-576CCE99506D}" srcOrd="2" destOrd="0" parTransId="{AF5A141E-9175-4F8B-A956-E77D47A6A958}" sibTransId="{3A194C99-8636-4404-9593-BF8B63A6DCFA}"/>
    <dgm:cxn modelId="{AB3197C5-7E88-4D40-B596-A8538CD05E32}" type="presOf" srcId="{486E336F-A68D-423A-B5D0-47B8DEAA5A97}" destId="{AF6F1B22-64A9-4D4F-A4A9-14F10F7523E9}" srcOrd="1" destOrd="3" presId="urn:microsoft.com/office/officeart/2005/8/layout/matrix1"/>
    <dgm:cxn modelId="{2BED4B68-E32D-4453-BBAC-6C07EC8F6320}" type="presOf" srcId="{15699F6B-169D-47AC-BABE-7DA5ABE8709D}" destId="{C86AE0E4-251E-4520-8E8E-13C08F0FD789}" srcOrd="0" destOrd="0" presId="urn:microsoft.com/office/officeart/2005/8/layout/matrix1"/>
    <dgm:cxn modelId="{145CFC4E-17A8-4F73-B846-0864E4362347}" srcId="{632648F0-E529-49B7-95FB-C298BF1B3D6D}" destId="{2FC7632F-4A75-4B25-9D53-FD43098BCD26}" srcOrd="4" destOrd="0" parTransId="{DF64AF5D-E858-451F-BE5E-7CB1534BC212}" sibTransId="{79E87665-20B3-4F15-95E2-814DFFEAEDE2}"/>
    <dgm:cxn modelId="{3B12187B-1D32-40A0-BD42-D7A6587383BF}" srcId="{318EBF1E-AF78-4EDE-887B-576CCE99506D}" destId="{40275828-A8D5-4D38-AC4F-4EBD91768B8A}" srcOrd="4" destOrd="0" parTransId="{9A5161FD-056D-4A79-88A3-65E43D0BF5A1}" sibTransId="{B44BEF2B-FF90-4CC6-8F5B-F39A1E5DC056}"/>
    <dgm:cxn modelId="{E18A8EC7-18CE-455E-8F2A-D048DD29D7A7}" srcId="{318EBF1E-AF78-4EDE-887B-576CCE99506D}" destId="{769D46C1-76C6-4B6B-B8C8-589839E2A01A}" srcOrd="5" destOrd="0" parTransId="{878DFF86-ED12-42F7-8487-3175C0FD55AF}" sibTransId="{C3B94328-B2F5-40B5-BFFD-523033DDF1C0}"/>
    <dgm:cxn modelId="{C9B56142-2CB7-4416-9820-BC0C4C035097}" type="presOf" srcId="{87F65CA2-0C28-4AA9-9401-754A50057EC3}" destId="{0759AB2B-5BF3-4030-87E8-AA294752A428}" srcOrd="0" destOrd="1" presId="urn:microsoft.com/office/officeart/2005/8/layout/matrix1"/>
    <dgm:cxn modelId="{9560F629-0679-4474-B2C9-F3582B27292F}" type="presOf" srcId="{87F65CA2-0C28-4AA9-9401-754A50057EC3}" destId="{B7A11E5D-56F3-4E04-8445-AB542C4FF1B8}" srcOrd="1" destOrd="1" presId="urn:microsoft.com/office/officeart/2005/8/layout/matrix1"/>
    <dgm:cxn modelId="{8FB18DEC-6051-4485-97D5-48BE630F717A}" srcId="{C6090498-838D-4A01-92F3-84FAD2A650EC}" destId="{31D29D37-ADFC-4AF4-8E60-E0AC4D81B570}" srcOrd="1" destOrd="0" parTransId="{791ACAD4-62A0-471D-B3A0-33F0B210E232}" sibTransId="{1726F5C4-367E-444F-93B7-765EA756B249}"/>
    <dgm:cxn modelId="{0CF60BBC-5D50-4235-92C1-1EB840304C15}" type="presOf" srcId="{23D0CF26-B793-47D9-9E9F-7DBB05D0A5FC}" destId="{C86AE0E4-251E-4520-8E8E-13C08F0FD789}" srcOrd="0" destOrd="4" presId="urn:microsoft.com/office/officeart/2005/8/layout/matrix1"/>
    <dgm:cxn modelId="{B39EDC80-DFEA-4E72-85D2-6F78FF15B623}" type="presOf" srcId="{C93761FC-5C2E-427D-AE3D-A00667B4C28B}" destId="{C86AE0E4-251E-4520-8E8E-13C08F0FD789}" srcOrd="0" destOrd="3" presId="urn:microsoft.com/office/officeart/2005/8/layout/matrix1"/>
    <dgm:cxn modelId="{E2E9E781-9337-4FC9-A298-181129BF2382}" type="presOf" srcId="{F7F81DF5-6CD9-4F15-A913-CE1F5798C104}" destId="{B7A11E5D-56F3-4E04-8445-AB542C4FF1B8}" srcOrd="1" destOrd="2" presId="urn:microsoft.com/office/officeart/2005/8/layout/matrix1"/>
    <dgm:cxn modelId="{F8B07E09-5C9E-42FA-8617-B036FADD4A27}" srcId="{15699F6B-169D-47AC-BABE-7DA5ABE8709D}" destId="{6B3A233D-4747-48C2-8CA6-8A1DB64EF631}" srcOrd="5" destOrd="0" parTransId="{013751B2-3CE1-4E25-92DE-DCDD82519D07}" sibTransId="{08D2070D-D375-4F64-A4A9-2DA91772F05D}"/>
    <dgm:cxn modelId="{3E0182C0-A5DE-4044-A7D6-0CEFC09561D1}" srcId="{15699F6B-169D-47AC-BABE-7DA5ABE8709D}" destId="{E523231F-B87C-44D5-BD63-5D3F17E370AA}" srcOrd="4" destOrd="0" parTransId="{F9D17298-CB4A-4D13-B5B1-8AC9C628CDE7}" sibTransId="{756EE190-98B4-4464-819C-C5A6D981C34D}"/>
    <dgm:cxn modelId="{B27141FE-6525-4D3C-A402-1C6996E85166}" type="presOf" srcId="{E523231F-B87C-44D5-BD63-5D3F17E370AA}" destId="{C86AE0E4-251E-4520-8E8E-13C08F0FD789}" srcOrd="0" destOrd="5" presId="urn:microsoft.com/office/officeart/2005/8/layout/matrix1"/>
    <dgm:cxn modelId="{F7D71D3E-B942-4BDF-A12F-BA5530499327}" type="presOf" srcId="{340FFDE2-F84C-4908-8B66-C77A08B27EF5}" destId="{3DEF3A3B-CF2D-4257-B5CE-F5B8C68DE72F}" srcOrd="0" destOrd="7" presId="urn:microsoft.com/office/officeart/2005/8/layout/matrix1"/>
    <dgm:cxn modelId="{7E711300-F3F7-4CF1-9C7C-5421A2AFAE2F}" type="presOf" srcId="{386EE61A-75EC-410A-8E07-79E69A37B243}" destId="{B7A11E5D-56F3-4E04-8445-AB542C4FF1B8}" srcOrd="1" destOrd="3" presId="urn:microsoft.com/office/officeart/2005/8/layout/matrix1"/>
    <dgm:cxn modelId="{853EC778-6B99-45D6-BDDF-8BC94C161008}" type="presOf" srcId="{536AEF9E-D22A-4989-8C68-D404D9D5971E}" destId="{4637E7E6-3BAB-41FB-A100-4BB733FEFBAE}" srcOrd="1" destOrd="8" presId="urn:microsoft.com/office/officeart/2005/8/layout/matrix1"/>
    <dgm:cxn modelId="{6F77417B-37CA-4C1F-BFF2-78C2152084A1}" srcId="{318EBF1E-AF78-4EDE-887B-576CCE99506D}" destId="{536AEF9E-D22A-4989-8C68-D404D9D5971E}" srcOrd="7" destOrd="0" parTransId="{FF6378E9-B884-42AD-8FAA-83245091CA26}" sibTransId="{D4E924F9-502C-4243-A8D6-99B243CD2E21}"/>
    <dgm:cxn modelId="{ECEEEA8A-3188-40F2-A1DA-1CCDD49E30D9}" type="presOf" srcId="{386EE61A-75EC-410A-8E07-79E69A37B243}" destId="{0759AB2B-5BF3-4030-87E8-AA294752A428}" srcOrd="0" destOrd="3" presId="urn:microsoft.com/office/officeart/2005/8/layout/matrix1"/>
    <dgm:cxn modelId="{55D7CB27-0420-4072-A865-2287A4A36AD3}" type="presParOf" srcId="{F5427B26-721A-4568-B9D4-6845C973007A}" destId="{56D33977-CE9F-4D7A-B935-CFFBC9545B24}" srcOrd="0" destOrd="0" presId="urn:microsoft.com/office/officeart/2005/8/layout/matrix1"/>
    <dgm:cxn modelId="{7658CD0B-EDE6-4730-A7D1-A51840FC2C8F}" type="presParOf" srcId="{56D33977-CE9F-4D7A-B935-CFFBC9545B24}" destId="{0759AB2B-5BF3-4030-87E8-AA294752A428}" srcOrd="0" destOrd="0" presId="urn:microsoft.com/office/officeart/2005/8/layout/matrix1"/>
    <dgm:cxn modelId="{7530FA4B-B3A9-49EE-A9D5-8D350572E74A}" type="presParOf" srcId="{56D33977-CE9F-4D7A-B935-CFFBC9545B24}" destId="{B7A11E5D-56F3-4E04-8445-AB542C4FF1B8}" srcOrd="1" destOrd="0" presId="urn:microsoft.com/office/officeart/2005/8/layout/matrix1"/>
    <dgm:cxn modelId="{7967BFA0-6A03-4E8A-AF9D-7F886998C149}" type="presParOf" srcId="{56D33977-CE9F-4D7A-B935-CFFBC9545B24}" destId="{9E3DF3F2-BCF2-4A0D-AFE8-C01A9D003EDB}" srcOrd="2" destOrd="0" presId="urn:microsoft.com/office/officeart/2005/8/layout/matrix1"/>
    <dgm:cxn modelId="{98592F67-36B6-4911-A83A-7EAB500FB616}" type="presParOf" srcId="{56D33977-CE9F-4D7A-B935-CFFBC9545B24}" destId="{AF6F1B22-64A9-4D4F-A4A9-14F10F7523E9}" srcOrd="3" destOrd="0" presId="urn:microsoft.com/office/officeart/2005/8/layout/matrix1"/>
    <dgm:cxn modelId="{DD8A8F37-4E78-41ED-83FE-94FD255F3C28}" type="presParOf" srcId="{56D33977-CE9F-4D7A-B935-CFFBC9545B24}" destId="{3DEF3A3B-CF2D-4257-B5CE-F5B8C68DE72F}" srcOrd="4" destOrd="0" presId="urn:microsoft.com/office/officeart/2005/8/layout/matrix1"/>
    <dgm:cxn modelId="{6BC4B6F6-F823-4F29-BAE8-9929483CE26B}" type="presParOf" srcId="{56D33977-CE9F-4D7A-B935-CFFBC9545B24}" destId="{4637E7E6-3BAB-41FB-A100-4BB733FEFBAE}" srcOrd="5" destOrd="0" presId="urn:microsoft.com/office/officeart/2005/8/layout/matrix1"/>
    <dgm:cxn modelId="{C27A4C08-1D2C-415C-8EF2-5BE82DDC2E00}" type="presParOf" srcId="{56D33977-CE9F-4D7A-B935-CFFBC9545B24}" destId="{C86AE0E4-251E-4520-8E8E-13C08F0FD789}" srcOrd="6" destOrd="0" presId="urn:microsoft.com/office/officeart/2005/8/layout/matrix1"/>
    <dgm:cxn modelId="{7B49A147-94B6-4B85-B0DB-7AC0109C1AED}" type="presParOf" srcId="{56D33977-CE9F-4D7A-B935-CFFBC9545B24}" destId="{DB7E9CEB-7154-4A25-A7A3-260EBEB60930}" srcOrd="7" destOrd="0" presId="urn:microsoft.com/office/officeart/2005/8/layout/matrix1"/>
    <dgm:cxn modelId="{D8C40202-7494-497A-ADB9-4DE332778FF2}" type="presParOf" srcId="{F5427B26-721A-4568-B9D4-6845C973007A}" destId="{AE565746-4746-40DC-AC87-89225476E307}" srcOrd="1" destOrd="0" presId="urn:microsoft.com/office/officeart/2005/8/layout/matrix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59AB2B-5BF3-4030-87E8-AA294752A428}">
      <dsp:nvSpPr>
        <dsp:cNvPr id="0" name=""/>
        <dsp:cNvSpPr/>
      </dsp:nvSpPr>
      <dsp:spPr>
        <a:xfrm rot="16200000">
          <a:off x="1360576" y="-1360576"/>
          <a:ext cx="3035834" cy="5756988"/>
        </a:xfrm>
        <a:prstGeom prst="round1Rect">
          <a:avLst/>
        </a:prstGeom>
        <a:solidFill>
          <a:srgbClr val="C0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/>
            <a:t>(unutarnje) SNAGE</a:t>
          </a:r>
          <a:endParaRPr lang="hr-HR" sz="20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Većina učenika već posjeduju uređaje potrebne za primjenu BYOD –a </a:t>
          </a: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Siguran pristup bežičnoj mreži uz prijavu sa svojim korisničkim imenom i lozinkom</a:t>
          </a: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Želja učenika da koriste vlastite mobilne uređaje u razredu</a:t>
          </a: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Nastavnici sa željom i razvijenim digitalnim kompetencijama</a:t>
          </a: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Učenici se osjećaju ugodno koristeći vlastitu tehnologiju</a:t>
          </a:r>
          <a:endParaRPr lang="hr-HR" sz="1600" kern="1200" dirty="0"/>
        </a:p>
      </dsp:txBody>
      <dsp:txXfrm rot="5400000">
        <a:off x="0" y="0"/>
        <a:ext cx="5756988" cy="2276875"/>
      </dsp:txXfrm>
    </dsp:sp>
    <dsp:sp modelId="{9E3DF3F2-BCF2-4A0D-AFE8-C01A9D003EDB}">
      <dsp:nvSpPr>
        <dsp:cNvPr id="0" name=""/>
        <dsp:cNvSpPr/>
      </dsp:nvSpPr>
      <dsp:spPr>
        <a:xfrm>
          <a:off x="5756988" y="0"/>
          <a:ext cx="5756988" cy="3035834"/>
        </a:xfrm>
        <a:prstGeom prst="round1Rect">
          <a:avLst/>
        </a:prstGeom>
        <a:solidFill>
          <a:srgbClr val="C0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/>
            <a:t>(unutarnje) SLABOSTI</a:t>
          </a:r>
          <a:endParaRPr lang="hr-HR" sz="20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Tehničke poteškoće vezane uz pristup bežičnoj mreži</a:t>
          </a: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Pojedini nastavnici ne žele unaprijediti svoju nastavu uz primjenu IKT-a</a:t>
          </a: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Neujednačeno razvijena digitalna kompetencija nastavnika</a:t>
          </a: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Mogućnost krađe ili gubitka uređaja</a:t>
          </a: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Nedovoljna tehnička podrška na nastavi i izvan nje</a:t>
          </a: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err="1" smtClean="0"/>
            <a:t>Svi</a:t>
          </a:r>
          <a:r>
            <a:rPr lang="it-IT" sz="1600" kern="1200" dirty="0" smtClean="0"/>
            <a:t> </a:t>
          </a:r>
          <a:r>
            <a:rPr lang="it-IT" sz="1600" kern="1200" dirty="0" err="1" smtClean="0"/>
            <a:t>učenici</a:t>
          </a:r>
          <a:r>
            <a:rPr lang="it-IT" sz="1600" kern="1200" dirty="0" smtClean="0"/>
            <a:t> </a:t>
          </a:r>
          <a:r>
            <a:rPr lang="hr-HR" sz="1600" kern="1200" dirty="0" smtClean="0"/>
            <a:t>ne posjeduju </a:t>
          </a:r>
          <a:r>
            <a:rPr lang="it-IT" sz="1600" kern="1200" dirty="0" err="1" smtClean="0"/>
            <a:t>mobilni</a:t>
          </a:r>
          <a:r>
            <a:rPr lang="it-IT" sz="1600" kern="1200" dirty="0" smtClean="0"/>
            <a:t> uređaj</a:t>
          </a:r>
          <a:endParaRPr lang="hr-HR" sz="1600" kern="1200" dirty="0"/>
        </a:p>
      </dsp:txBody>
      <dsp:txXfrm>
        <a:off x="5756988" y="0"/>
        <a:ext cx="5756988" cy="2276875"/>
      </dsp:txXfrm>
    </dsp:sp>
    <dsp:sp modelId="{3DEF3A3B-CF2D-4257-B5CE-F5B8C68DE72F}">
      <dsp:nvSpPr>
        <dsp:cNvPr id="0" name=""/>
        <dsp:cNvSpPr/>
      </dsp:nvSpPr>
      <dsp:spPr>
        <a:xfrm rot="10800000">
          <a:off x="0" y="3035834"/>
          <a:ext cx="5756988" cy="3035834"/>
        </a:xfrm>
        <a:prstGeom prst="round1Rect">
          <a:avLst/>
        </a:prstGeom>
        <a:solidFill>
          <a:srgbClr val="C0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/>
            <a:t>(vanjske) MOGUĆNOSTI</a:t>
          </a:r>
          <a:endParaRPr lang="hr-HR" sz="20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Sveprisutnost bežičnih internetskih uređaja</a:t>
          </a: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Mobilni uređaji su lako prenosivi</a:t>
          </a: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Neograničen pristup informacijama i resursima</a:t>
          </a: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/>
            <a:t>Dostupnost pohrane i aplikacija temeljenih na oblaku</a:t>
          </a: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Uz digitalne udžbenike postoje i mobilne edukativne aplikacije</a:t>
          </a: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Besplatne aplikacija za antivirusnu zaštitu</a:t>
          </a: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Škole mogu nadomjestit nedostatak IKT opreme</a:t>
          </a: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Moguće personalizirano učenje</a:t>
          </a:r>
          <a:endParaRPr lang="hr-HR" sz="1600" kern="1200" dirty="0"/>
        </a:p>
      </dsp:txBody>
      <dsp:txXfrm rot="10800000">
        <a:off x="0" y="3794793"/>
        <a:ext cx="5756988" cy="2276875"/>
      </dsp:txXfrm>
    </dsp:sp>
    <dsp:sp modelId="{C86AE0E4-251E-4520-8E8E-13C08F0FD789}">
      <dsp:nvSpPr>
        <dsp:cNvPr id="0" name=""/>
        <dsp:cNvSpPr/>
      </dsp:nvSpPr>
      <dsp:spPr>
        <a:xfrm rot="5400000">
          <a:off x="7117564" y="1675257"/>
          <a:ext cx="3035834" cy="5756988"/>
        </a:xfrm>
        <a:prstGeom prst="round1Rect">
          <a:avLst/>
        </a:prstGeom>
        <a:solidFill>
          <a:srgbClr val="C0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/>
            <a:t>(vanjske) PRIJETNJE</a:t>
          </a:r>
          <a:endParaRPr lang="hr-HR" sz="20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Otežan ili onemogućen pristup internetu</a:t>
          </a: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Nedovoljna sigurnost (prijava na mobilnu mrežu)</a:t>
          </a: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Roditelji možda ne žele kupiti mobilni uređaj za korištenje u školi</a:t>
          </a: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/>
            <a:t>Stalne promjene iziskuju dodatnu obuku učenika i učitelja</a:t>
          </a: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Brzo zastarijevanje uređaja</a:t>
          </a: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Različite platforme uređaja</a:t>
          </a: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Uređaji možda sadržavaju neke zlonamjerno napisane programe</a:t>
          </a:r>
          <a:endParaRPr lang="hr-HR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600" kern="1200" dirty="0" smtClean="0"/>
            <a:t>Ograničeni kapacitet memorije, kratkotrajnost baterije, male dimenzije zaslona</a:t>
          </a:r>
          <a:endParaRPr lang="hr-HR" sz="1600" kern="1200" dirty="0"/>
        </a:p>
      </dsp:txBody>
      <dsp:txXfrm rot="-5400000">
        <a:off x="5756988" y="3794793"/>
        <a:ext cx="5756988" cy="2276875"/>
      </dsp:txXfrm>
    </dsp:sp>
    <dsp:sp modelId="{AE565746-4746-40DC-AC87-89225476E307}">
      <dsp:nvSpPr>
        <dsp:cNvPr id="0" name=""/>
        <dsp:cNvSpPr/>
      </dsp:nvSpPr>
      <dsp:spPr>
        <a:xfrm>
          <a:off x="4421407" y="2632827"/>
          <a:ext cx="2671161" cy="806014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900" b="1" kern="1200" dirty="0" smtClean="0">
              <a:solidFill>
                <a:srgbClr val="010A4F"/>
              </a:solidFill>
            </a:rPr>
            <a:t>SWOT ANALIZA</a:t>
          </a:r>
          <a:endParaRPr lang="hr-HR" sz="2900" b="1" kern="1200" dirty="0">
            <a:solidFill>
              <a:srgbClr val="010A4F"/>
            </a:solidFill>
          </a:endParaRPr>
        </a:p>
      </dsp:txBody>
      <dsp:txXfrm>
        <a:off x="4460753" y="2672173"/>
        <a:ext cx="2592469" cy="7273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D5652-6D6C-4959-AAED-EA2D1D3D0ED4}" type="datetimeFigureOut">
              <a:rPr lang="hr-HR" smtClean="0"/>
              <a:t>14.11.2019.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62654-C15E-4D6C-8CE8-0923BC66662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6379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62D291-376B-4297-8BB9-0F0A7F47B322}" type="datetimeFigureOut">
              <a:rPr lang="hr-HR" smtClean="0"/>
              <a:t>14.11.2019.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4212" y="4751219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8971" y="9377317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08D91-BBE3-4FA5-B011-BF924C3946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4892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D08D91-BBE3-4FA5-B011-BF924C39463D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93290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08D91-BBE3-4FA5-B011-BF924C39463D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9968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08D91-BBE3-4FA5-B011-BF924C39463D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6720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08D91-BBE3-4FA5-B011-BF924C39463D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1127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D08D91-BBE3-4FA5-B011-BF924C39463D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002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08D91-BBE3-4FA5-B011-BF924C39463D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1414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17A5-79F0-46A6-82C0-11D8A0EDFDF7}" type="datetime1">
              <a:rPr lang="hr-HR" smtClean="0"/>
              <a:t>14.11.2019.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Realizacija m-učenja primjenom BYOD modela u osnovnoj školi - CUC 2019.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DFEA-4A96-4D1F-B3F8-8FE00C8424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4768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47A2-2023-412A-AE82-48447792793B}" type="datetime1">
              <a:rPr lang="hr-HR" smtClean="0"/>
              <a:t>14.11.2019.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Realizacija m-učenja primjenom BYOD modela u osnovnoj školi - CUC 2019.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DFEA-4A96-4D1F-B3F8-8FE00C8424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7922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75C79-B0F7-48A1-AADC-ABC8E947EF9E}" type="datetime1">
              <a:rPr lang="hr-HR" smtClean="0"/>
              <a:t>14.11.2019.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Realizacija m-učenja primjenom BYOD modela u osnovnoj školi - CUC 2019.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DFEA-4A96-4D1F-B3F8-8FE00C8424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5607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4B87-E92C-4112-B11C-ECACC2E4E8CD}" type="datetime1">
              <a:rPr lang="hr-HR" smtClean="0"/>
              <a:t>14.11.2019.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Realizacija m-učenja primjenom BYOD modela u osnovnoj školi - CUC 2019.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DFEA-4A96-4D1F-B3F8-8FE00C842435}" type="slidenum">
              <a:rPr lang="hr-HR" smtClean="0"/>
              <a:t>‹#›</a:t>
            </a:fld>
            <a:endParaRPr lang="hr-HR"/>
          </a:p>
        </p:txBody>
      </p:sp>
      <p:sp>
        <p:nvSpPr>
          <p:cNvPr id="9" name="Pravokutnik 8"/>
          <p:cNvSpPr/>
          <p:nvPr userDrawn="1"/>
        </p:nvSpPr>
        <p:spPr>
          <a:xfrm>
            <a:off x="1" y="1653702"/>
            <a:ext cx="12192000" cy="8365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8664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F9C41-36F8-4A57-B4F3-C352D33E3469}" type="datetime1">
              <a:rPr lang="hr-HR" smtClean="0"/>
              <a:t>14.11.2019.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Realizacija m-učenja primjenom BYOD modela u osnovnoj školi - CUC 2019.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DFEA-4A96-4D1F-B3F8-8FE00C842435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6179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E466C-C728-46DE-935D-5AC7F4629A2E}" type="datetime1">
              <a:rPr lang="hr-HR" smtClean="0"/>
              <a:t>14.11.2019.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Realizacija m-učenja primjenom BYOD modela u osnovnoj školi - CUC 2019.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DFEA-4A96-4D1F-B3F8-8FE00C8424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4444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DAF42-B9D4-4004-8490-A9BB6FFC0C48}" type="datetime1">
              <a:rPr lang="hr-HR" smtClean="0"/>
              <a:t>14.11.2019.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Realizacija m-učenja primjenom BYOD modela u osnovnoj školi - CUC 2019.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DFEA-4A96-4D1F-B3F8-8FE00C8424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8812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B856-5B5C-46D7-BEF6-1AA04F3C2A79}" type="datetime1">
              <a:rPr lang="hr-HR" smtClean="0"/>
              <a:t>14.11.2019.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Realizacija m-učenja primjenom BYOD modela u osnovnoj školi - CUC 2019.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DFEA-4A96-4D1F-B3F8-8FE00C8424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685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9E6D-93D3-4A4D-96E8-6EC9E4A8852B}" type="datetime1">
              <a:rPr lang="hr-HR" smtClean="0"/>
              <a:t>14.11.2019.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Realizacija m-učenja primjenom BYOD modela u osnovnoj školi - CUC 2019.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DFEA-4A96-4D1F-B3F8-8FE00C8424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7743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82213FC-CDA0-46FD-BB84-B6DD1E1C0442}" type="datetime1">
              <a:rPr lang="hr-HR" smtClean="0"/>
              <a:t>14.11.2019.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Realizacija m-učenja primjenom BYOD modela u osnovnoj školi - CUC 2019.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12DFEA-4A96-4D1F-B3F8-8FE00C8424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500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A8A2C-08F1-42A3-8FEC-78C3F309529A}" type="datetime1">
              <a:rPr lang="hr-HR" smtClean="0"/>
              <a:t>14.11.2019.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Realizacija m-učenja primjenom BYOD modela u osnovnoj školi - CUC 2019.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DFEA-4A96-4D1F-B3F8-8FE00C8424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2786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ECD5A45-1F3B-4F89-B492-BE5B3C64A2BD}" type="datetime1">
              <a:rPr lang="hr-HR" smtClean="0"/>
              <a:t>14.11.2019.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Realizacija m-učenja primjenom BYOD modela u osnovnoj školi - CUC 2019.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B12DFEA-4A96-4D1F-B3F8-8FE00C842435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910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martphone, Mobile Phone, 2015, Tablet, Colorful, 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332" y="634483"/>
            <a:ext cx="7884662" cy="5677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78006" y="426517"/>
            <a:ext cx="11435988" cy="1728429"/>
          </a:xfrm>
          <a:solidFill>
            <a:srgbClr val="990000">
              <a:alpha val="35000"/>
            </a:srgbClr>
          </a:solidFill>
        </p:spPr>
        <p:txBody>
          <a:bodyPr anchor="ctr" anchorCtr="1">
            <a:normAutofit/>
          </a:bodyPr>
          <a:lstStyle/>
          <a:p>
            <a:pPr algn="ctr"/>
            <a:r>
              <a:rPr lang="pl-PL" sz="4800" b="1" dirty="0">
                <a:solidFill>
                  <a:schemeClr val="tx1"/>
                </a:solidFill>
              </a:rPr>
              <a:t>Realizacija m-učenja primjenom BYOD modela u osnovnoj školi</a:t>
            </a:r>
            <a:endParaRPr lang="hr-HR" sz="4800" b="1" dirty="0">
              <a:solidFill>
                <a:schemeClr val="tx1"/>
              </a:solidFill>
            </a:endParaRPr>
          </a:p>
        </p:txBody>
      </p:sp>
      <p:sp>
        <p:nvSpPr>
          <p:cNvPr id="6" name="Podnaslov 2"/>
          <p:cNvSpPr txBox="1">
            <a:spLocks/>
          </p:cNvSpPr>
          <p:nvPr/>
        </p:nvSpPr>
        <p:spPr>
          <a:xfrm>
            <a:off x="378006" y="4907902"/>
            <a:ext cx="7646321" cy="1422354"/>
          </a:xfrm>
          <a:prstGeom prst="rect">
            <a:avLst/>
          </a:prstGeom>
          <a:solidFill>
            <a:srgbClr val="002060">
              <a:alpha val="37000"/>
            </a:srgbClr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2000" b="1" cap="none" dirty="0">
                <a:solidFill>
                  <a:schemeClr val="tx1"/>
                </a:solidFill>
              </a:rPr>
              <a:t>mr. </a:t>
            </a:r>
            <a:r>
              <a:rPr lang="hr-HR" sz="2000" b="1" cap="none" dirty="0" err="1">
                <a:solidFill>
                  <a:schemeClr val="tx1"/>
                </a:solidFill>
              </a:rPr>
              <a:t>sc</a:t>
            </a:r>
            <a:r>
              <a:rPr lang="hr-HR" sz="2000" b="1" cap="none" dirty="0">
                <a:solidFill>
                  <a:schemeClr val="tx1"/>
                </a:solidFill>
              </a:rPr>
              <a:t>. Tamara Ređep, I. </a:t>
            </a:r>
            <a:r>
              <a:rPr lang="hr-HR" sz="2000" b="1" cap="none" dirty="0" smtClean="0">
                <a:solidFill>
                  <a:schemeClr val="tx1"/>
                </a:solidFill>
              </a:rPr>
              <a:t>Osnovna </a:t>
            </a:r>
            <a:r>
              <a:rPr lang="hr-HR" sz="2000" b="1" cap="none" dirty="0">
                <a:solidFill>
                  <a:schemeClr val="tx1"/>
                </a:solidFill>
              </a:rPr>
              <a:t>škola Varaždin</a:t>
            </a:r>
          </a:p>
          <a:p>
            <a:r>
              <a:rPr lang="hr-HR" sz="2000" b="1" cap="none" dirty="0">
                <a:solidFill>
                  <a:schemeClr val="tx1"/>
                </a:solidFill>
              </a:rPr>
              <a:t>Tomislav Leček, </a:t>
            </a:r>
            <a:r>
              <a:rPr lang="hr-HR" sz="2000" b="1" cap="none" dirty="0" err="1">
                <a:solidFill>
                  <a:schemeClr val="tx1"/>
                </a:solidFill>
              </a:rPr>
              <a:t>mag</a:t>
            </a:r>
            <a:r>
              <a:rPr lang="hr-HR" sz="2000" b="1" cap="none" dirty="0">
                <a:solidFill>
                  <a:schemeClr val="tx1"/>
                </a:solidFill>
              </a:rPr>
              <a:t>. inf., III. </a:t>
            </a:r>
            <a:r>
              <a:rPr lang="hr-HR" sz="2000" b="1" cap="none" dirty="0" smtClean="0">
                <a:solidFill>
                  <a:schemeClr val="tx1"/>
                </a:solidFill>
              </a:rPr>
              <a:t>Osnovna </a:t>
            </a:r>
            <a:r>
              <a:rPr lang="hr-HR" sz="2000" b="1" cap="none" dirty="0">
                <a:solidFill>
                  <a:schemeClr val="tx1"/>
                </a:solidFill>
              </a:rPr>
              <a:t>škola </a:t>
            </a:r>
            <a:r>
              <a:rPr lang="hr-HR" sz="2000" b="1" cap="none" dirty="0" smtClean="0">
                <a:solidFill>
                  <a:schemeClr val="tx1"/>
                </a:solidFill>
              </a:rPr>
              <a:t>Varaždin</a:t>
            </a:r>
          </a:p>
          <a:p>
            <a:r>
              <a:rPr lang="hr-HR" sz="2000" b="1" cap="none" dirty="0">
                <a:solidFill>
                  <a:schemeClr val="tx1"/>
                </a:solidFill>
              </a:rPr>
              <a:t>d</a:t>
            </a:r>
            <a:r>
              <a:rPr lang="hr-HR" sz="2000" b="1" cap="none" dirty="0" smtClean="0">
                <a:solidFill>
                  <a:schemeClr val="tx1"/>
                </a:solidFill>
              </a:rPr>
              <a:t>r.sc</a:t>
            </a:r>
            <a:r>
              <a:rPr lang="hr-HR" sz="2000" b="1" cap="none" dirty="0" smtClean="0">
                <a:solidFill>
                  <a:schemeClr val="tx1"/>
                </a:solidFill>
              </a:rPr>
              <a:t>. Tea Pavičić </a:t>
            </a:r>
            <a:r>
              <a:rPr lang="hr-HR" sz="2000" b="1" cap="none" dirty="0" err="1" smtClean="0">
                <a:solidFill>
                  <a:schemeClr val="tx1"/>
                </a:solidFill>
              </a:rPr>
              <a:t>Zajec</a:t>
            </a:r>
            <a:r>
              <a:rPr lang="hr-HR" sz="2000" b="1" cap="none" dirty="0" smtClean="0">
                <a:solidFill>
                  <a:schemeClr val="tx1"/>
                </a:solidFill>
              </a:rPr>
              <a:t>, I. Osnovna škola Varaždin</a:t>
            </a:r>
            <a:endParaRPr lang="hr-HR" sz="2000" b="1" cap="none" dirty="0">
              <a:solidFill>
                <a:schemeClr val="tx1"/>
              </a:solidFill>
            </a:endParaRPr>
          </a:p>
        </p:txBody>
      </p:sp>
      <p:sp>
        <p:nvSpPr>
          <p:cNvPr id="3" name="AutoShape 2" descr="Slikovni rezultat za smartphones pixab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Zaobljeni pravokutnik 7"/>
          <p:cNvSpPr/>
          <p:nvPr/>
        </p:nvSpPr>
        <p:spPr>
          <a:xfrm>
            <a:off x="8642929" y="5994188"/>
            <a:ext cx="2932724" cy="317405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Izvor: </a:t>
            </a:r>
            <a:r>
              <a:rPr kumimoji="0" lang="hr-H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Pixabay</a:t>
            </a:r>
            <a:r>
              <a:rPr lang="hr-HR" sz="1400" dirty="0">
                <a:solidFill>
                  <a:prstClr val="black"/>
                </a:solidFill>
                <a:latin typeface="Calibri" panose="020F0502020204030204"/>
              </a:rPr>
              <a:t>/</a:t>
            </a:r>
            <a:r>
              <a:rPr kumimoji="0" lang="hr-H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Autor: </a:t>
            </a:r>
            <a:r>
              <a:rPr kumimoji="0" lang="hr-HR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Gerd</a:t>
            </a:r>
            <a:r>
              <a:rPr kumimoji="0" lang="hr-H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hr-HR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Altmann</a:t>
            </a:r>
            <a:endParaRPr kumimoji="0" lang="hr-H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918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tx1"/>
                </a:solidFill>
              </a:rPr>
              <a:t>Na koji način će donošenje vlastitog uređaja u školu utjecati na tvoje </a:t>
            </a:r>
            <a:r>
              <a:rPr lang="hr-HR" b="1" dirty="0" smtClean="0">
                <a:solidFill>
                  <a:schemeClr val="tx1"/>
                </a:solidFill>
              </a:rPr>
              <a:t>učenje </a:t>
            </a:r>
            <a:r>
              <a:rPr lang="pl-PL" b="1" dirty="0">
                <a:solidFill>
                  <a:schemeClr val="tx1"/>
                </a:solidFill>
              </a:rPr>
              <a:t>(N=341) </a:t>
            </a:r>
            <a:endParaRPr lang="hr-HR" dirty="0">
              <a:solidFill>
                <a:schemeClr val="tx1"/>
              </a:solidFill>
            </a:endParaRPr>
          </a:p>
        </p:txBody>
      </p:sp>
      <p:graphicFrame>
        <p:nvGraphicFramePr>
          <p:cNvPr id="8" name="Rezervirano mjesto sadržaja 7">
            <a:extLst>
              <a:ext uri="{FF2B5EF4-FFF2-40B4-BE49-F238E27FC236}">
                <a16:creationId xmlns:a16="http://schemas.microsoft.com/office/drawing/2014/main" id="{F1984483-154C-4593-8050-03F86EDDB0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916539"/>
              </p:ext>
            </p:extLst>
          </p:nvPr>
        </p:nvGraphicFramePr>
        <p:xfrm>
          <a:off x="1096963" y="1737360"/>
          <a:ext cx="10058400" cy="4641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3B0A-11BF-43CB-9437-B7F356C23745}" type="datetime1">
              <a:rPr lang="hr-HR" smtClean="0"/>
              <a:t>14.11.2019.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Realizacija m-učenja primjenom BYOD modela u osnovnoj školi - CUC 2019.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DFEA-4A96-4D1F-B3F8-8FE00C842435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357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2E4B87-E92C-4112-B11C-ECACC2E4E8CD}" type="datetime1">
              <a:rPr kumimoji="0" lang="hr-HR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14.11.2019.</a:t>
            </a:fld>
            <a:endParaRPr kumimoji="0" lang="hr-HR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00" b="0" i="0" u="none" strike="noStrike" kern="1200" cap="all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Realizacija m-učenja primjenom BYOD modela u osnovnoj školi - CUC 2019.</a:t>
            </a:r>
            <a:endParaRPr kumimoji="0" lang="hr-HR" sz="900" b="0" i="0" u="none" strike="noStrike" kern="1200" cap="all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12DFEA-4A96-4D1F-B3F8-8FE00C842435}" type="slidenum">
              <a:rPr kumimoji="0" lang="hr-HR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hr-HR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Laptop, Smartphone, Mobile Phone, Marble, Table, Des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785"/>
            <a:ext cx="12192000" cy="5633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ravokutnik 7"/>
          <p:cNvSpPr/>
          <p:nvPr/>
        </p:nvSpPr>
        <p:spPr>
          <a:xfrm>
            <a:off x="3769567" y="2425958"/>
            <a:ext cx="8410990" cy="1632858"/>
          </a:xfrm>
          <a:prstGeom prst="rect">
            <a:avLst/>
          </a:prstGeom>
          <a:solidFill>
            <a:srgbClr val="010A4F"/>
          </a:solidFill>
          <a:ln>
            <a:solidFill>
              <a:srgbClr val="010A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4230342" y="2885423"/>
            <a:ext cx="73541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ZAKLJUČAK</a:t>
            </a:r>
            <a:endParaRPr kumimoji="0" lang="hr-HR" sz="4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Zaobljeni pravokutnik 9"/>
          <p:cNvSpPr/>
          <p:nvPr/>
        </p:nvSpPr>
        <p:spPr>
          <a:xfrm>
            <a:off x="569165" y="5815282"/>
            <a:ext cx="3788229" cy="317405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Izvor: </a:t>
            </a:r>
            <a:r>
              <a:rPr kumimoji="0" lang="hr-H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Pixabay</a:t>
            </a:r>
            <a:r>
              <a:rPr lang="hr-HR" sz="1400" dirty="0">
                <a:solidFill>
                  <a:prstClr val="black"/>
                </a:solidFill>
                <a:latin typeface="Calibri" panose="020F0502020204030204"/>
              </a:rPr>
              <a:t>/</a:t>
            </a:r>
            <a:r>
              <a:rPr kumimoji="0" lang="hr-H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Autor: </a:t>
            </a:r>
            <a:r>
              <a:rPr kumimoji="0" lang="hr-HR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Gerd</a:t>
            </a:r>
            <a:r>
              <a:rPr kumimoji="0" lang="hr-HR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hr-HR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Altmann</a:t>
            </a:r>
            <a:endParaRPr kumimoji="0" lang="hr-H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637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4B87-E92C-4112-B11C-ECACC2E4E8CD}" type="datetime1">
              <a:rPr lang="hr-HR" smtClean="0"/>
              <a:t>14.11.2019.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Realizacija m-učenja primjenom BYOD modela u osnovnoj školi - CUC 2019.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DFEA-4A96-4D1F-B3F8-8FE00C842435}" type="slidenum">
              <a:rPr lang="hr-HR" smtClean="0"/>
              <a:t>12</a:t>
            </a:fld>
            <a:endParaRPr lang="hr-HR"/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77081508"/>
              </p:ext>
            </p:extLst>
          </p:nvPr>
        </p:nvGraphicFramePr>
        <p:xfrm>
          <a:off x="401216" y="469090"/>
          <a:ext cx="11513976" cy="6071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708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tx1"/>
                </a:solidFill>
              </a:rPr>
              <a:t>Pitanja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endParaRPr lang="hr-HR" sz="43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hr-HR" sz="30000" b="1" dirty="0" smtClean="0">
                <a:ln w="22225">
                  <a:solidFill>
                    <a:srgbClr val="010A4F"/>
                  </a:solidFill>
                  <a:prstDash val="solid"/>
                </a:ln>
                <a:solidFill>
                  <a:srgbClr val="990000"/>
                </a:solidFill>
                <a:effectLst>
                  <a:innerShdw blurRad="114300">
                    <a:prstClr val="black"/>
                  </a:innerShdw>
                </a:effectLst>
              </a:rPr>
              <a:t>?</a:t>
            </a:r>
            <a:endParaRPr lang="hr-HR" sz="30000" b="1" dirty="0">
              <a:ln w="22225">
                <a:solidFill>
                  <a:srgbClr val="010A4F"/>
                </a:solidFill>
                <a:prstDash val="solid"/>
              </a:ln>
              <a:solidFill>
                <a:srgbClr val="990000"/>
              </a:solidFill>
              <a:effectLst>
                <a:innerShdw blurRad="114300">
                  <a:prstClr val="black"/>
                </a:innerShdw>
              </a:effectLst>
            </a:endParaRP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4B87-E92C-4112-B11C-ECACC2E4E8CD}" type="datetime1">
              <a:rPr lang="hr-HR" smtClean="0"/>
              <a:t>14.11.2019.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Realizacija m-učenja primjenom BYOD modela u osnovnoj školi - CUC 2019.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DFEA-4A96-4D1F-B3F8-8FE00C842435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625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tx1"/>
                </a:solidFill>
              </a:rPr>
              <a:t>Literatura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01749" y="1845734"/>
            <a:ext cx="11015329" cy="4023360"/>
          </a:xfrm>
        </p:spPr>
        <p:txBody>
          <a:bodyPr>
            <a:noAutofit/>
          </a:bodyPr>
          <a:lstStyle/>
          <a:p>
            <a:pPr marL="342900" indent="-342900" algn="l">
              <a:spcBef>
                <a:spcPts val="200"/>
              </a:spcBef>
              <a:buFont typeface="+mj-lt"/>
              <a:buAutoNum type="arabicPeriod"/>
            </a:pPr>
            <a:r>
              <a:rPr lang="hr-HR" sz="1200" dirty="0" err="1" smtClean="0">
                <a:solidFill>
                  <a:schemeClr val="tx1"/>
                </a:solidFill>
              </a:rPr>
              <a:t>Vanwelsenaers</a:t>
            </a:r>
            <a:r>
              <a:rPr lang="hr-HR" sz="1200" dirty="0" smtClean="0">
                <a:solidFill>
                  <a:schemeClr val="tx1"/>
                </a:solidFill>
              </a:rPr>
              <a:t>  </a:t>
            </a:r>
            <a:r>
              <a:rPr lang="hr-HR" sz="1200" dirty="0">
                <a:solidFill>
                  <a:schemeClr val="tx1"/>
                </a:solidFill>
              </a:rPr>
              <a:t>M.: STUDENTS USING THEIR OWN TECHNOLOGY DEVICE IN THE CLASSROOM: CAN “BYOD” INCREASE MOTIVATION AND LEARNING. 2012.  [30.12.2018.] </a:t>
            </a:r>
            <a:r>
              <a:rPr lang="hr-HR" sz="1200" dirty="0" smtClean="0">
                <a:solidFill>
                  <a:schemeClr val="tx1"/>
                </a:solidFill>
              </a:rPr>
              <a:t>Dostupno na:  </a:t>
            </a:r>
            <a:r>
              <a:rPr lang="hr-HR" sz="1200" dirty="0">
                <a:solidFill>
                  <a:schemeClr val="tx1"/>
                </a:solidFill>
              </a:rPr>
              <a:t>&lt;https://www.nmu.edu/education/sites/DrupalEducation/files/UserFiles/Vanwelsenaers_Marc_MP.pdf&gt;</a:t>
            </a:r>
          </a:p>
          <a:p>
            <a:pPr marL="342900" indent="-342900" algn="l">
              <a:spcBef>
                <a:spcPts val="200"/>
              </a:spcBef>
              <a:buFont typeface="+mj-lt"/>
              <a:buAutoNum type="arabicPeriod"/>
            </a:pPr>
            <a:r>
              <a:rPr lang="hr-HR" sz="1200" dirty="0" smtClean="0">
                <a:solidFill>
                  <a:schemeClr val="tx1"/>
                </a:solidFill>
              </a:rPr>
              <a:t>Alberta </a:t>
            </a:r>
            <a:r>
              <a:rPr lang="hr-HR" sz="1200" dirty="0" err="1">
                <a:solidFill>
                  <a:schemeClr val="tx1"/>
                </a:solidFill>
              </a:rPr>
              <a:t>Education</a:t>
            </a:r>
            <a:r>
              <a:rPr lang="hr-HR" sz="1200" dirty="0">
                <a:solidFill>
                  <a:schemeClr val="tx1"/>
                </a:solidFill>
              </a:rPr>
              <a:t>: </a:t>
            </a:r>
            <a:r>
              <a:rPr lang="hr-HR" sz="1200" dirty="0" err="1">
                <a:solidFill>
                  <a:schemeClr val="tx1"/>
                </a:solidFill>
              </a:rPr>
              <a:t>Bring</a:t>
            </a:r>
            <a:r>
              <a:rPr lang="hr-HR" sz="1200" dirty="0">
                <a:solidFill>
                  <a:schemeClr val="tx1"/>
                </a:solidFill>
              </a:rPr>
              <a:t> </a:t>
            </a:r>
            <a:r>
              <a:rPr lang="hr-HR" sz="1200" dirty="0" err="1">
                <a:solidFill>
                  <a:schemeClr val="tx1"/>
                </a:solidFill>
              </a:rPr>
              <a:t>Your</a:t>
            </a:r>
            <a:r>
              <a:rPr lang="hr-HR" sz="1200" dirty="0">
                <a:solidFill>
                  <a:schemeClr val="tx1"/>
                </a:solidFill>
              </a:rPr>
              <a:t> </a:t>
            </a:r>
            <a:r>
              <a:rPr lang="hr-HR" sz="1200" dirty="0" err="1">
                <a:solidFill>
                  <a:schemeClr val="tx1"/>
                </a:solidFill>
              </a:rPr>
              <a:t>Own</a:t>
            </a:r>
            <a:r>
              <a:rPr lang="hr-HR" sz="1200" dirty="0">
                <a:solidFill>
                  <a:schemeClr val="tx1"/>
                </a:solidFill>
              </a:rPr>
              <a:t> </a:t>
            </a:r>
            <a:r>
              <a:rPr lang="hr-HR" sz="1200" dirty="0" err="1">
                <a:solidFill>
                  <a:schemeClr val="tx1"/>
                </a:solidFill>
              </a:rPr>
              <a:t>Device</a:t>
            </a:r>
            <a:r>
              <a:rPr lang="hr-HR" sz="1200" dirty="0">
                <a:solidFill>
                  <a:schemeClr val="tx1"/>
                </a:solidFill>
              </a:rPr>
              <a:t>: A </a:t>
            </a:r>
            <a:r>
              <a:rPr lang="hr-HR" sz="1200" dirty="0" err="1">
                <a:solidFill>
                  <a:schemeClr val="tx1"/>
                </a:solidFill>
              </a:rPr>
              <a:t>Guide</a:t>
            </a:r>
            <a:r>
              <a:rPr lang="hr-HR" sz="1200" dirty="0">
                <a:solidFill>
                  <a:schemeClr val="tx1"/>
                </a:solidFill>
              </a:rPr>
              <a:t> for </a:t>
            </a:r>
            <a:r>
              <a:rPr lang="hr-HR" sz="1200" dirty="0" err="1">
                <a:solidFill>
                  <a:schemeClr val="tx1"/>
                </a:solidFill>
              </a:rPr>
              <a:t>Schools</a:t>
            </a:r>
            <a:r>
              <a:rPr lang="hr-HR" sz="1200" dirty="0">
                <a:solidFill>
                  <a:schemeClr val="tx1"/>
                </a:solidFill>
              </a:rPr>
              <a:t>.  Edmonton: Alberta </a:t>
            </a:r>
            <a:r>
              <a:rPr lang="hr-HR" sz="1200" dirty="0" err="1">
                <a:solidFill>
                  <a:schemeClr val="tx1"/>
                </a:solidFill>
              </a:rPr>
              <a:t>Education</a:t>
            </a:r>
            <a:r>
              <a:rPr lang="hr-HR" sz="1200" dirty="0">
                <a:solidFill>
                  <a:schemeClr val="tx1"/>
                </a:solidFill>
              </a:rPr>
              <a:t>. 2012. [02.01.2019.] </a:t>
            </a:r>
            <a:r>
              <a:rPr lang="hr-HR" sz="1200" dirty="0" smtClean="0">
                <a:solidFill>
                  <a:schemeClr val="tx1"/>
                </a:solidFill>
              </a:rPr>
              <a:t>Dostupno na: </a:t>
            </a:r>
            <a:r>
              <a:rPr lang="hr-HR" sz="1200" dirty="0">
                <a:solidFill>
                  <a:schemeClr val="tx1"/>
                </a:solidFill>
              </a:rPr>
              <a:t>https://open.alberta.ca/dataset/5821955f-5809-4768-9fc8-3b81b78257f7/resource/631bf34c-d3e6-4648-ab77-2b36727dca0b/download/5783885-2012-07-bring-your-own-device-a-guide-for-schools.pdf</a:t>
            </a:r>
          </a:p>
          <a:p>
            <a:pPr marL="342900" indent="-342900" algn="l">
              <a:spcBef>
                <a:spcPts val="200"/>
              </a:spcBef>
              <a:buFont typeface="+mj-lt"/>
              <a:buAutoNum type="arabicPeriod"/>
            </a:pPr>
            <a:r>
              <a:rPr lang="hr-HR" sz="1200" dirty="0" err="1" smtClean="0">
                <a:solidFill>
                  <a:schemeClr val="tx1"/>
                </a:solidFill>
              </a:rPr>
              <a:t>Krmek</a:t>
            </a:r>
            <a:r>
              <a:rPr lang="hr-HR" sz="1200" dirty="0" smtClean="0">
                <a:solidFill>
                  <a:schemeClr val="tx1"/>
                </a:solidFill>
              </a:rPr>
              <a:t> </a:t>
            </a:r>
            <a:r>
              <a:rPr lang="hr-HR" sz="1200" dirty="0">
                <a:solidFill>
                  <a:schemeClr val="tx1"/>
                </a:solidFill>
              </a:rPr>
              <a:t>M.: </a:t>
            </a:r>
            <a:r>
              <a:rPr lang="hr-HR" sz="1200" i="1" dirty="0">
                <a:solidFill>
                  <a:schemeClr val="tx1"/>
                </a:solidFill>
              </a:rPr>
              <a:t>Mobilne tehnologije u nastavi</a:t>
            </a:r>
            <a:r>
              <a:rPr lang="hr-HR" sz="1200" dirty="0">
                <a:solidFill>
                  <a:schemeClr val="tx1"/>
                </a:solidFill>
              </a:rPr>
              <a:t>. Petrinja. 2014. [04.01.2019.] Dostupno </a:t>
            </a:r>
            <a:r>
              <a:rPr lang="hr-HR" sz="1200" dirty="0" smtClean="0">
                <a:solidFill>
                  <a:schemeClr val="tx1"/>
                </a:solidFill>
              </a:rPr>
              <a:t>na: &lt;https</a:t>
            </a:r>
            <a:r>
              <a:rPr lang="hr-HR" sz="1200" dirty="0">
                <a:solidFill>
                  <a:schemeClr val="tx1"/>
                </a:solidFill>
              </a:rPr>
              <a:t>://repozitorij.ufzg.unizg.hr/islandora/object/ufzg%3A349&gt;</a:t>
            </a:r>
          </a:p>
          <a:p>
            <a:pPr marL="342900" indent="-342900" algn="l">
              <a:spcBef>
                <a:spcPts val="200"/>
              </a:spcBef>
              <a:buFont typeface="+mj-lt"/>
              <a:buAutoNum type="arabicPeriod"/>
            </a:pPr>
            <a:r>
              <a:rPr lang="hr-HR" sz="1200" dirty="0" smtClean="0">
                <a:solidFill>
                  <a:schemeClr val="tx1"/>
                </a:solidFill>
              </a:rPr>
              <a:t>Maravić </a:t>
            </a:r>
            <a:r>
              <a:rPr lang="hr-HR" sz="1200" dirty="0">
                <a:solidFill>
                  <a:schemeClr val="tx1"/>
                </a:solidFill>
              </a:rPr>
              <a:t>J.: Mobilno učenje. Obrazovanje i tehnologija. 2013. [04.01.2019.] </a:t>
            </a:r>
            <a:r>
              <a:rPr lang="hr-HR" sz="1200" dirty="0" smtClean="0">
                <a:solidFill>
                  <a:schemeClr val="tx1"/>
                </a:solidFill>
              </a:rPr>
              <a:t> Dostupno na: </a:t>
            </a:r>
            <a:r>
              <a:rPr lang="hr-HR" sz="1200" dirty="0">
                <a:solidFill>
                  <a:schemeClr val="tx1"/>
                </a:solidFill>
              </a:rPr>
              <a:t>&lt;http://www.skole.hr/obrazovanje-i-tehnologija?news_id=8951&gt;</a:t>
            </a:r>
          </a:p>
          <a:p>
            <a:pPr marL="342900" indent="-342900" algn="l">
              <a:spcBef>
                <a:spcPts val="200"/>
              </a:spcBef>
              <a:buFont typeface="+mj-lt"/>
              <a:buAutoNum type="arabicPeriod"/>
            </a:pPr>
            <a:r>
              <a:rPr lang="hr-HR" sz="1200" dirty="0" err="1" smtClean="0">
                <a:solidFill>
                  <a:schemeClr val="tx1"/>
                </a:solidFill>
              </a:rPr>
              <a:t>Stavert</a:t>
            </a:r>
            <a:r>
              <a:rPr lang="hr-HR" sz="1200" dirty="0" smtClean="0">
                <a:solidFill>
                  <a:schemeClr val="tx1"/>
                </a:solidFill>
              </a:rPr>
              <a:t> </a:t>
            </a:r>
            <a:r>
              <a:rPr lang="hr-HR" sz="1200" dirty="0">
                <a:solidFill>
                  <a:schemeClr val="tx1"/>
                </a:solidFill>
              </a:rPr>
              <a:t>B.: </a:t>
            </a:r>
            <a:r>
              <a:rPr lang="hr-HR" sz="1200" dirty="0" err="1">
                <a:solidFill>
                  <a:schemeClr val="tx1"/>
                </a:solidFill>
              </a:rPr>
              <a:t>Bring</a:t>
            </a:r>
            <a:r>
              <a:rPr lang="hr-HR" sz="1200" dirty="0">
                <a:solidFill>
                  <a:schemeClr val="tx1"/>
                </a:solidFill>
              </a:rPr>
              <a:t> </a:t>
            </a:r>
            <a:r>
              <a:rPr lang="hr-HR" sz="1200" dirty="0" err="1">
                <a:solidFill>
                  <a:schemeClr val="tx1"/>
                </a:solidFill>
              </a:rPr>
              <a:t>Your</a:t>
            </a:r>
            <a:r>
              <a:rPr lang="hr-HR" sz="1200" dirty="0">
                <a:solidFill>
                  <a:schemeClr val="tx1"/>
                </a:solidFill>
              </a:rPr>
              <a:t> </a:t>
            </a:r>
            <a:r>
              <a:rPr lang="hr-HR" sz="1200" dirty="0" err="1">
                <a:solidFill>
                  <a:schemeClr val="tx1"/>
                </a:solidFill>
              </a:rPr>
              <a:t>Own</a:t>
            </a:r>
            <a:r>
              <a:rPr lang="hr-HR" sz="1200" dirty="0">
                <a:solidFill>
                  <a:schemeClr val="tx1"/>
                </a:solidFill>
              </a:rPr>
              <a:t> </a:t>
            </a:r>
            <a:r>
              <a:rPr lang="hr-HR" sz="1200" dirty="0" err="1">
                <a:solidFill>
                  <a:schemeClr val="tx1"/>
                </a:solidFill>
              </a:rPr>
              <a:t>Device</a:t>
            </a:r>
            <a:r>
              <a:rPr lang="hr-HR" sz="1200" dirty="0">
                <a:solidFill>
                  <a:schemeClr val="tx1"/>
                </a:solidFill>
              </a:rPr>
              <a:t> (BYOD) </a:t>
            </a:r>
            <a:r>
              <a:rPr lang="hr-HR" sz="1200" dirty="0" err="1">
                <a:solidFill>
                  <a:schemeClr val="tx1"/>
                </a:solidFill>
              </a:rPr>
              <a:t>in</a:t>
            </a:r>
            <a:r>
              <a:rPr lang="hr-HR" sz="1200" dirty="0">
                <a:solidFill>
                  <a:schemeClr val="tx1"/>
                </a:solidFill>
              </a:rPr>
              <a:t> </a:t>
            </a:r>
            <a:r>
              <a:rPr lang="hr-HR" sz="1200" dirty="0" err="1">
                <a:solidFill>
                  <a:schemeClr val="tx1"/>
                </a:solidFill>
              </a:rPr>
              <a:t>Schools</a:t>
            </a:r>
            <a:r>
              <a:rPr lang="hr-HR" sz="1200" dirty="0">
                <a:solidFill>
                  <a:schemeClr val="tx1"/>
                </a:solidFill>
              </a:rPr>
              <a:t>, 2013 Literature </a:t>
            </a:r>
            <a:r>
              <a:rPr lang="hr-HR" sz="1200" dirty="0" err="1">
                <a:solidFill>
                  <a:schemeClr val="tx1"/>
                </a:solidFill>
              </a:rPr>
              <a:t>Review</a:t>
            </a:r>
            <a:r>
              <a:rPr lang="hr-HR" sz="1200" dirty="0">
                <a:solidFill>
                  <a:schemeClr val="tx1"/>
                </a:solidFill>
              </a:rPr>
              <a:t>. NSW Department </a:t>
            </a:r>
            <a:r>
              <a:rPr lang="hr-HR" sz="1200" dirty="0" err="1">
                <a:solidFill>
                  <a:schemeClr val="tx1"/>
                </a:solidFill>
              </a:rPr>
              <a:t>of</a:t>
            </a:r>
            <a:r>
              <a:rPr lang="hr-HR" sz="1200" dirty="0">
                <a:solidFill>
                  <a:schemeClr val="tx1"/>
                </a:solidFill>
              </a:rPr>
              <a:t> </a:t>
            </a:r>
            <a:r>
              <a:rPr lang="hr-HR" sz="1200" dirty="0" err="1">
                <a:solidFill>
                  <a:schemeClr val="tx1"/>
                </a:solidFill>
              </a:rPr>
              <a:t>Education</a:t>
            </a:r>
            <a:r>
              <a:rPr lang="hr-HR" sz="1200" dirty="0">
                <a:solidFill>
                  <a:schemeClr val="tx1"/>
                </a:solidFill>
              </a:rPr>
              <a:t> </a:t>
            </a:r>
            <a:r>
              <a:rPr lang="hr-HR" sz="1200" dirty="0" err="1">
                <a:solidFill>
                  <a:schemeClr val="tx1"/>
                </a:solidFill>
              </a:rPr>
              <a:t>and</a:t>
            </a:r>
            <a:r>
              <a:rPr lang="hr-HR" sz="1200" dirty="0">
                <a:solidFill>
                  <a:schemeClr val="tx1"/>
                </a:solidFill>
              </a:rPr>
              <a:t> </a:t>
            </a:r>
            <a:r>
              <a:rPr lang="hr-HR" sz="1200" dirty="0" err="1">
                <a:solidFill>
                  <a:schemeClr val="tx1"/>
                </a:solidFill>
              </a:rPr>
              <a:t>Communities</a:t>
            </a:r>
            <a:r>
              <a:rPr lang="hr-HR" sz="1200" dirty="0">
                <a:solidFill>
                  <a:schemeClr val="tx1"/>
                </a:solidFill>
              </a:rPr>
              <a:t>, 2014. [27.12.2018.] </a:t>
            </a:r>
            <a:r>
              <a:rPr lang="hr-HR" sz="1200" dirty="0" smtClean="0">
                <a:solidFill>
                  <a:schemeClr val="tx1"/>
                </a:solidFill>
              </a:rPr>
              <a:t>Dostupno </a:t>
            </a:r>
            <a:r>
              <a:rPr lang="hr-HR" sz="1200" dirty="0">
                <a:solidFill>
                  <a:schemeClr val="tx1"/>
                </a:solidFill>
              </a:rPr>
              <a:t>na &lt; https://education.nsw.gov.au/policy-library/related-documents/BYOD_2013_Literature_Review.pdf&gt;</a:t>
            </a:r>
          </a:p>
          <a:p>
            <a:pPr marL="342900" indent="-342900" algn="l">
              <a:spcBef>
                <a:spcPts val="200"/>
              </a:spcBef>
              <a:buFont typeface="+mj-lt"/>
              <a:buAutoNum type="arabicPeriod"/>
            </a:pPr>
            <a:r>
              <a:rPr lang="hr-HR" sz="1200" dirty="0" smtClean="0">
                <a:solidFill>
                  <a:schemeClr val="tx1"/>
                </a:solidFill>
              </a:rPr>
              <a:t>Tadić D.: Pametno s pametnim telefonima u učionici. Profil </a:t>
            </a:r>
            <a:r>
              <a:rPr lang="hr-HR" sz="1200" dirty="0" err="1" smtClean="0">
                <a:solidFill>
                  <a:schemeClr val="tx1"/>
                </a:solidFill>
              </a:rPr>
              <a:t>Klett</a:t>
            </a:r>
            <a:r>
              <a:rPr lang="hr-HR" sz="1200" dirty="0" smtClean="0">
                <a:solidFill>
                  <a:schemeClr val="tx1"/>
                </a:solidFill>
              </a:rPr>
              <a:t>. 2017. [02.01.2019.] dostupno na: </a:t>
            </a:r>
            <a:r>
              <a:rPr lang="hr-HR" sz="1200" dirty="0">
                <a:solidFill>
                  <a:schemeClr val="tx1"/>
                </a:solidFill>
              </a:rPr>
              <a:t>Dostupno na &lt;https://www.profil-klett.hr/pametno-s-pametnim-telefonima-u-ucionici&gt;</a:t>
            </a:r>
            <a:endParaRPr lang="hr-HR" sz="1200" dirty="0" smtClean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200"/>
              </a:spcBef>
              <a:buFont typeface="+mj-lt"/>
              <a:buAutoNum type="arabicPeriod"/>
            </a:pPr>
            <a:r>
              <a:rPr lang="hr-HR" sz="1200" dirty="0" err="1" smtClean="0">
                <a:solidFill>
                  <a:schemeClr val="tx1"/>
                </a:solidFill>
              </a:rPr>
              <a:t>Jazbec</a:t>
            </a:r>
            <a:r>
              <a:rPr lang="hr-HR" sz="1200" dirty="0" smtClean="0">
                <a:solidFill>
                  <a:schemeClr val="tx1"/>
                </a:solidFill>
              </a:rPr>
              <a:t> </a:t>
            </a:r>
            <a:r>
              <a:rPr lang="hr-HR" sz="1200" dirty="0">
                <a:solidFill>
                  <a:schemeClr val="tx1"/>
                </a:solidFill>
              </a:rPr>
              <a:t>J.: MOBITELI U OSNOVNOJ ŠKOLI – DA ILI NE?. Zagorje International. 2018. 2018. [03.01.2019.] Dostupno </a:t>
            </a:r>
            <a:r>
              <a:rPr lang="hr-HR" sz="1200" dirty="0" smtClean="0">
                <a:solidFill>
                  <a:schemeClr val="tx1"/>
                </a:solidFill>
              </a:rPr>
              <a:t>na: https</a:t>
            </a:r>
            <a:r>
              <a:rPr lang="hr-HR" sz="1200" dirty="0">
                <a:solidFill>
                  <a:schemeClr val="tx1"/>
                </a:solidFill>
              </a:rPr>
              <a:t>://www.zagorje-international.hr/index.php/2018/02/04/mobiteli-u-osnovnoj-skoli-da-ili-ne-klanjecka-skola-rekla-ne-ucenici-mobitele-ne-smiju-koristiti-niti-tijekom-odmora</a:t>
            </a:r>
            <a:r>
              <a:rPr lang="hr-HR" sz="1200" dirty="0" smtClean="0">
                <a:solidFill>
                  <a:schemeClr val="tx1"/>
                </a:solidFill>
              </a:rPr>
              <a:t>/</a:t>
            </a:r>
          </a:p>
          <a:p>
            <a:pPr marL="342900" indent="-342900">
              <a:spcBef>
                <a:spcPts val="200"/>
              </a:spcBef>
              <a:buFont typeface="+mj-lt"/>
              <a:buAutoNum type="arabicPeriod" startAt="8"/>
            </a:pPr>
            <a:r>
              <a:rPr lang="hr-HR" sz="1200" dirty="0" err="1">
                <a:solidFill>
                  <a:schemeClr val="tx1"/>
                </a:solidFill>
              </a:rPr>
              <a:t>Gelenčir</a:t>
            </a:r>
            <a:r>
              <a:rPr lang="hr-HR" sz="1200" dirty="0">
                <a:solidFill>
                  <a:schemeClr val="tx1"/>
                </a:solidFill>
              </a:rPr>
              <a:t> M.: Održani pregovori učenika i županije: Poznato hoće li biti prosvjeda zbog ukidanja mobitela u školama. Srednja.hr.2018. [03.01.2019.] Dostupno na: &lt;https://srednja.hr/novosti/hrvatska/odrzani-pregovori-ucenika-zupanije-poznato-hoce-li-biti-prosvjeda-zbog-ukidanja-mobitela-skolama/&gt;</a:t>
            </a:r>
          </a:p>
          <a:p>
            <a:pPr marL="342900" indent="-342900">
              <a:spcBef>
                <a:spcPts val="200"/>
              </a:spcBef>
              <a:buFont typeface="+mj-lt"/>
              <a:buAutoNum type="arabicPeriod" startAt="8"/>
            </a:pPr>
            <a:r>
              <a:rPr lang="hr-HR" sz="1200" dirty="0" err="1">
                <a:solidFill>
                  <a:schemeClr val="tx1"/>
                </a:solidFill>
              </a:rPr>
              <a:t>Skupnjak</a:t>
            </a:r>
            <a:r>
              <a:rPr lang="hr-HR" sz="1200" dirty="0">
                <a:solidFill>
                  <a:schemeClr val="tx1"/>
                </a:solidFill>
              </a:rPr>
              <a:t> D.: Mobitel u nastavi: stavovi i iskustva učitelja. </a:t>
            </a:r>
            <a:r>
              <a:rPr lang="hr-HR" sz="1200" dirty="0" err="1">
                <a:solidFill>
                  <a:schemeClr val="tx1"/>
                </a:solidFill>
              </a:rPr>
              <a:t>Petrijanec</a:t>
            </a:r>
            <a:r>
              <a:rPr lang="hr-HR" sz="1200" dirty="0">
                <a:solidFill>
                  <a:schemeClr val="tx1"/>
                </a:solidFill>
              </a:rPr>
              <a:t>. 2014. [06.01.2019.] Dostupno na &lt;https://bib.irb.hr/datoteka/705442.Mobitel_u_nastavi_stavovi_i_iskustva_uitelja.pdf&gt;</a:t>
            </a:r>
          </a:p>
          <a:p>
            <a:pPr marL="342900" indent="-342900">
              <a:spcBef>
                <a:spcPts val="200"/>
              </a:spcBef>
              <a:buFont typeface="+mj-lt"/>
              <a:buAutoNum type="arabicPeriod" startAt="8"/>
            </a:pPr>
            <a:r>
              <a:rPr lang="hr-HR" sz="1200" dirty="0">
                <a:solidFill>
                  <a:schemeClr val="tx1"/>
                </a:solidFill>
              </a:rPr>
              <a:t>Mirković M.: BYOD u obrazovanju. MIPRO. 2018. [07.01.2019.] Dostupno na: &lt;http://docs.mipro-proceedings.com/ce/ce_70_4727.pdf</a:t>
            </a:r>
          </a:p>
          <a:p>
            <a:pPr marL="342900" indent="-342900">
              <a:spcBef>
                <a:spcPts val="200"/>
              </a:spcBef>
              <a:buFont typeface="+mj-lt"/>
              <a:buAutoNum type="arabicPeriod" startAt="8"/>
            </a:pPr>
            <a:r>
              <a:rPr lang="hr-HR" sz="1200" dirty="0" err="1">
                <a:solidFill>
                  <a:schemeClr val="tx1"/>
                </a:solidFill>
              </a:rPr>
              <a:t>Wainwright</a:t>
            </a:r>
            <a:r>
              <a:rPr lang="hr-HR" sz="1200" dirty="0">
                <a:solidFill>
                  <a:schemeClr val="tx1"/>
                </a:solidFill>
              </a:rPr>
              <a:t> A.:20 </a:t>
            </a:r>
            <a:r>
              <a:rPr lang="hr-HR" sz="1200" dirty="0" err="1">
                <a:solidFill>
                  <a:schemeClr val="tx1"/>
                </a:solidFill>
              </a:rPr>
              <a:t>Pros</a:t>
            </a:r>
            <a:r>
              <a:rPr lang="hr-HR" sz="1200" dirty="0">
                <a:solidFill>
                  <a:schemeClr val="tx1"/>
                </a:solidFill>
              </a:rPr>
              <a:t> </a:t>
            </a:r>
            <a:r>
              <a:rPr lang="hr-HR" sz="1200" dirty="0" err="1">
                <a:solidFill>
                  <a:schemeClr val="tx1"/>
                </a:solidFill>
              </a:rPr>
              <a:t>and</a:t>
            </a:r>
            <a:r>
              <a:rPr lang="hr-HR" sz="1200" dirty="0">
                <a:solidFill>
                  <a:schemeClr val="tx1"/>
                </a:solidFill>
              </a:rPr>
              <a:t> </a:t>
            </a:r>
            <a:r>
              <a:rPr lang="hr-HR" sz="1200" dirty="0" err="1">
                <a:solidFill>
                  <a:schemeClr val="tx1"/>
                </a:solidFill>
              </a:rPr>
              <a:t>Cons</a:t>
            </a:r>
            <a:r>
              <a:rPr lang="hr-HR" sz="1200" dirty="0">
                <a:solidFill>
                  <a:schemeClr val="tx1"/>
                </a:solidFill>
              </a:rPr>
              <a:t> </a:t>
            </a:r>
            <a:r>
              <a:rPr lang="hr-HR" sz="1200" dirty="0" err="1">
                <a:solidFill>
                  <a:schemeClr val="tx1"/>
                </a:solidFill>
              </a:rPr>
              <a:t>of</a:t>
            </a:r>
            <a:r>
              <a:rPr lang="hr-HR" sz="1200" dirty="0">
                <a:solidFill>
                  <a:schemeClr val="tx1"/>
                </a:solidFill>
              </a:rPr>
              <a:t> </a:t>
            </a:r>
            <a:r>
              <a:rPr lang="hr-HR" sz="1200" dirty="0" err="1">
                <a:solidFill>
                  <a:schemeClr val="tx1"/>
                </a:solidFill>
              </a:rPr>
              <a:t>implementing</a:t>
            </a:r>
            <a:r>
              <a:rPr lang="hr-HR" sz="1200" dirty="0">
                <a:solidFill>
                  <a:schemeClr val="tx1"/>
                </a:solidFill>
              </a:rPr>
              <a:t> BYOD </a:t>
            </a:r>
            <a:r>
              <a:rPr lang="hr-HR" sz="1200" dirty="0" err="1">
                <a:solidFill>
                  <a:schemeClr val="tx1"/>
                </a:solidFill>
              </a:rPr>
              <a:t>in</a:t>
            </a:r>
            <a:r>
              <a:rPr lang="hr-HR" sz="1200" dirty="0">
                <a:solidFill>
                  <a:schemeClr val="tx1"/>
                </a:solidFill>
              </a:rPr>
              <a:t> </a:t>
            </a:r>
            <a:r>
              <a:rPr lang="hr-HR" sz="1200" dirty="0" err="1">
                <a:solidFill>
                  <a:schemeClr val="tx1"/>
                </a:solidFill>
              </a:rPr>
              <a:t>schools</a:t>
            </a:r>
            <a:r>
              <a:rPr lang="hr-HR" sz="1200" dirty="0">
                <a:solidFill>
                  <a:schemeClr val="tx1"/>
                </a:solidFill>
              </a:rPr>
              <a:t>. </a:t>
            </a:r>
            <a:r>
              <a:rPr lang="hr-HR" sz="1200" dirty="0" err="1">
                <a:solidFill>
                  <a:schemeClr val="tx1"/>
                </a:solidFill>
              </a:rPr>
              <a:t>SecuEdge</a:t>
            </a:r>
            <a:r>
              <a:rPr lang="hr-HR" sz="1200" dirty="0">
                <a:solidFill>
                  <a:schemeClr val="tx1"/>
                </a:solidFill>
              </a:rPr>
              <a:t>. 2012. [04.01.2019.] Dostupno na: &lt;https://www.securedgenetworks.com/blog/20-pros-and-cons-of-implementing-byod-in-schools&gt;</a:t>
            </a:r>
          </a:p>
          <a:p>
            <a:pPr marL="342900" indent="-342900">
              <a:spcBef>
                <a:spcPts val="200"/>
              </a:spcBef>
              <a:buFont typeface="+mj-lt"/>
              <a:buAutoNum type="arabicPeriod" startAt="8"/>
            </a:pPr>
            <a:r>
              <a:rPr lang="hr-HR" sz="1200" dirty="0">
                <a:solidFill>
                  <a:schemeClr val="tx1"/>
                </a:solidFill>
              </a:rPr>
              <a:t>https://pixabay.com/illustrations/laptop-smartphone-mobile-phone-2359292/ [05.10.2019.] </a:t>
            </a:r>
          </a:p>
          <a:p>
            <a:pPr marL="342900" indent="-342900">
              <a:spcBef>
                <a:spcPts val="200"/>
              </a:spcBef>
              <a:buFont typeface="+mj-lt"/>
              <a:buAutoNum type="arabicPeriod" startAt="8"/>
            </a:pPr>
            <a:r>
              <a:rPr lang="hr-HR" sz="1200" dirty="0">
                <a:solidFill>
                  <a:schemeClr val="tx1"/>
                </a:solidFill>
              </a:rPr>
              <a:t>https://pixabay.com/illustrations/smartphone-mobile-phone-2015-tablet-584704/ [04.10.2019.] </a:t>
            </a:r>
          </a:p>
          <a:p>
            <a:pPr marL="342900" indent="-342900" algn="l">
              <a:spcBef>
                <a:spcPts val="600"/>
              </a:spcBef>
              <a:buFont typeface="+mj-lt"/>
              <a:buAutoNum type="arabicPeriod"/>
            </a:pPr>
            <a:endParaRPr lang="hr-HR" sz="1400" dirty="0">
              <a:solidFill>
                <a:schemeClr val="tx1"/>
              </a:solidFill>
            </a:endParaRPr>
          </a:p>
          <a:p>
            <a:pPr algn="l"/>
            <a:endParaRPr lang="hr-HR" sz="1400" dirty="0">
              <a:solidFill>
                <a:schemeClr val="tx1"/>
              </a:solidFill>
            </a:endParaRP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11B6-C66F-4F86-BB59-C5A999BC27DA}" type="datetime1">
              <a:rPr lang="hr-HR" smtClean="0"/>
              <a:t>14.11.2019.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Realizacija m-učenja primjenom BYOD modela u osnovnoj školi - CUC 2019.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DFEA-4A96-4D1F-B3F8-8FE00C842435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91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</a:rPr>
              <a:t>BYOD – </a:t>
            </a:r>
            <a:r>
              <a:rPr lang="hr-HR" b="1" i="1" dirty="0" smtClean="0">
                <a:solidFill>
                  <a:schemeClr val="tx1"/>
                </a:solidFill>
              </a:rPr>
              <a:t>„</a:t>
            </a:r>
            <a:r>
              <a:rPr lang="hr-HR" b="1" i="1" dirty="0" err="1" smtClean="0">
                <a:solidFill>
                  <a:schemeClr val="tx1"/>
                </a:solidFill>
              </a:rPr>
              <a:t>Bring</a:t>
            </a:r>
            <a:r>
              <a:rPr lang="hr-HR" b="1" i="1" dirty="0" smtClean="0">
                <a:solidFill>
                  <a:schemeClr val="tx1"/>
                </a:solidFill>
              </a:rPr>
              <a:t> </a:t>
            </a:r>
            <a:r>
              <a:rPr lang="hr-HR" b="1" i="1" dirty="0" err="1" smtClean="0">
                <a:solidFill>
                  <a:schemeClr val="tx1"/>
                </a:solidFill>
              </a:rPr>
              <a:t>your</a:t>
            </a:r>
            <a:r>
              <a:rPr lang="hr-HR" b="1" i="1" dirty="0" smtClean="0">
                <a:solidFill>
                  <a:schemeClr val="tx1"/>
                </a:solidFill>
              </a:rPr>
              <a:t> </a:t>
            </a:r>
            <a:r>
              <a:rPr lang="hr-HR" b="1" i="1" dirty="0" err="1" smtClean="0">
                <a:solidFill>
                  <a:schemeClr val="tx1"/>
                </a:solidFill>
              </a:rPr>
              <a:t>own</a:t>
            </a:r>
            <a:r>
              <a:rPr lang="hr-HR" b="1" i="1" dirty="0" smtClean="0">
                <a:solidFill>
                  <a:schemeClr val="tx1"/>
                </a:solidFill>
              </a:rPr>
              <a:t> </a:t>
            </a:r>
            <a:r>
              <a:rPr lang="hr-HR" b="1" i="1" dirty="0" err="1" smtClean="0">
                <a:solidFill>
                  <a:schemeClr val="tx1"/>
                </a:solidFill>
              </a:rPr>
              <a:t>device</a:t>
            </a:r>
            <a:r>
              <a:rPr lang="hr-HR" b="1" i="1" dirty="0" smtClean="0">
                <a:solidFill>
                  <a:schemeClr val="tx1"/>
                </a:solidFill>
              </a:rPr>
              <a:t>”</a:t>
            </a:r>
            <a:endParaRPr lang="hr-HR" b="1" i="1" dirty="0">
              <a:solidFill>
                <a:schemeClr val="tx1"/>
              </a:solidFill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hr-HR" sz="2800" dirty="0">
                <a:solidFill>
                  <a:schemeClr val="tx1"/>
                </a:solidFill>
              </a:rPr>
              <a:t>Ubrzan razvoj IKT  – a i evolucija mobilnih uređaja mijenjaju način i učenja i poučavanja. </a:t>
            </a:r>
          </a:p>
          <a:p>
            <a:pPr lvl="1"/>
            <a:r>
              <a:rPr lang="hr-HR" sz="2800" dirty="0">
                <a:solidFill>
                  <a:schemeClr val="tx1"/>
                </a:solidFill>
              </a:rPr>
              <a:t>Učenici preko svojih bežičnih osobnih </a:t>
            </a:r>
            <a:r>
              <a:rPr lang="hr-HR" sz="2800" dirty="0" smtClean="0">
                <a:solidFill>
                  <a:schemeClr val="tx1"/>
                </a:solidFill>
              </a:rPr>
              <a:t>mobilnih uređaja </a:t>
            </a:r>
            <a:r>
              <a:rPr lang="hr-HR" sz="2800" dirty="0">
                <a:solidFill>
                  <a:schemeClr val="tx1"/>
                </a:solidFill>
              </a:rPr>
              <a:t>s mogućom stalnom internet vezom imaju na dohvat ruke neograničeni pristup digitalnom sadržaju, bazama podataka i interesnim zajednicama. </a:t>
            </a:r>
          </a:p>
          <a:p>
            <a:pPr lvl="1">
              <a:buClr>
                <a:srgbClr val="D34817"/>
              </a:buClr>
            </a:pPr>
            <a:endParaRPr lang="hr-HR" sz="2800" b="1" dirty="0" smtClean="0">
              <a:solidFill>
                <a:schemeClr val="tx1"/>
              </a:solidFill>
            </a:endParaRPr>
          </a:p>
          <a:p>
            <a:pPr lvl="1">
              <a:buClr>
                <a:srgbClr val="D34817"/>
              </a:buClr>
            </a:pPr>
            <a:r>
              <a:rPr lang="hr-HR" sz="2800" b="1" dirty="0" smtClean="0">
                <a:solidFill>
                  <a:schemeClr val="tx1"/>
                </a:solidFill>
              </a:rPr>
              <a:t>Mobilno </a:t>
            </a:r>
            <a:r>
              <a:rPr lang="hr-HR" sz="2800" b="1" dirty="0">
                <a:solidFill>
                  <a:schemeClr val="tx1"/>
                </a:solidFill>
              </a:rPr>
              <a:t>učenje ili m – učenje </a:t>
            </a:r>
            <a:r>
              <a:rPr lang="hr-HR" sz="2800" dirty="0">
                <a:solidFill>
                  <a:schemeClr val="tx1"/>
                </a:solidFill>
              </a:rPr>
              <a:t>omogućava moderan način podrške procesima učenja putem mobilnih uređaja</a:t>
            </a:r>
            <a:r>
              <a:rPr lang="hr-HR" sz="2800" dirty="0" smtClean="0">
                <a:solidFill>
                  <a:schemeClr val="tx1"/>
                </a:solidFill>
              </a:rPr>
              <a:t>.</a:t>
            </a:r>
          </a:p>
          <a:p>
            <a:pPr lvl="1">
              <a:buClr>
                <a:srgbClr val="D34817"/>
              </a:buClr>
            </a:pPr>
            <a:endParaRPr lang="hr-HR" sz="2800" dirty="0">
              <a:solidFill>
                <a:schemeClr val="tx1"/>
              </a:solidFill>
            </a:endParaRPr>
          </a:p>
          <a:p>
            <a:pPr lvl="1">
              <a:buClr>
                <a:srgbClr val="D34817"/>
              </a:buClr>
            </a:pPr>
            <a:r>
              <a:rPr lang="hr-HR" sz="2800" b="1" dirty="0">
                <a:solidFill>
                  <a:schemeClr val="tx1"/>
                </a:solidFill>
              </a:rPr>
              <a:t>BYOD </a:t>
            </a:r>
            <a:r>
              <a:rPr lang="hr-HR" sz="2800" b="1" dirty="0" smtClean="0">
                <a:solidFill>
                  <a:schemeClr val="tx1"/>
                </a:solidFill>
              </a:rPr>
              <a:t>model </a:t>
            </a:r>
            <a:r>
              <a:rPr lang="hr-HR" sz="2800" dirty="0" smtClean="0">
                <a:solidFill>
                  <a:schemeClr val="tx1"/>
                </a:solidFill>
              </a:rPr>
              <a:t>je</a:t>
            </a:r>
            <a:r>
              <a:rPr lang="hr-HR" sz="2800" b="1" dirty="0" smtClean="0">
                <a:solidFill>
                  <a:schemeClr val="tx1"/>
                </a:solidFill>
              </a:rPr>
              <a:t> </a:t>
            </a:r>
            <a:r>
              <a:rPr lang="hr-HR" sz="2800" dirty="0">
                <a:solidFill>
                  <a:schemeClr val="tx1"/>
                </a:solidFill>
              </a:rPr>
              <a:t>j</a:t>
            </a:r>
            <a:r>
              <a:rPr lang="hr-HR" sz="2800" dirty="0" smtClean="0">
                <a:solidFill>
                  <a:schemeClr val="tx1"/>
                </a:solidFill>
              </a:rPr>
              <a:t>edan </a:t>
            </a:r>
            <a:r>
              <a:rPr lang="hr-HR" sz="2800" dirty="0">
                <a:solidFill>
                  <a:schemeClr val="tx1"/>
                </a:solidFill>
              </a:rPr>
              <a:t>od načina realizacije </a:t>
            </a:r>
            <a:r>
              <a:rPr lang="hr-HR" sz="2800" i="1" dirty="0">
                <a:solidFill>
                  <a:schemeClr val="tx1"/>
                </a:solidFill>
              </a:rPr>
              <a:t>m – učenja </a:t>
            </a:r>
            <a:r>
              <a:rPr lang="hr-HR" sz="2800" dirty="0" smtClean="0">
                <a:solidFill>
                  <a:schemeClr val="tx1"/>
                </a:solidFill>
              </a:rPr>
              <a:t>gdje </a:t>
            </a:r>
            <a:r>
              <a:rPr lang="hr-HR" sz="2800" dirty="0">
                <a:solidFill>
                  <a:schemeClr val="tx1"/>
                </a:solidFill>
              </a:rPr>
              <a:t>učenici u školu na nastavu donose svoj osobni mobilni uređaj (mobilni telefoni ili </a:t>
            </a:r>
            <a:r>
              <a:rPr lang="hr-HR" sz="2800" dirty="0" err="1">
                <a:solidFill>
                  <a:schemeClr val="tx1"/>
                </a:solidFill>
              </a:rPr>
              <a:t>tablet</a:t>
            </a:r>
            <a:r>
              <a:rPr lang="hr-HR" sz="2800" dirty="0">
                <a:solidFill>
                  <a:schemeClr val="tx1"/>
                </a:solidFill>
              </a:rPr>
              <a:t> </a:t>
            </a:r>
            <a:r>
              <a:rPr lang="hr-HR" sz="2800" dirty="0" smtClean="0">
                <a:solidFill>
                  <a:schemeClr val="tx1"/>
                </a:solidFill>
              </a:rPr>
              <a:t>računala) s </a:t>
            </a:r>
            <a:r>
              <a:rPr lang="hr-HR" sz="2800" dirty="0">
                <a:solidFill>
                  <a:schemeClr val="tx1"/>
                </a:solidFill>
              </a:rPr>
              <a:t>kojim pristupaju bežičnoj mreži (internetu) u svrhu </a:t>
            </a:r>
            <a:r>
              <a:rPr lang="hr-HR" sz="2800" dirty="0" smtClean="0">
                <a:solidFill>
                  <a:schemeClr val="tx1"/>
                </a:solidFill>
              </a:rPr>
              <a:t>učenja.</a:t>
            </a:r>
            <a:endParaRPr lang="hr-HR" sz="2800" dirty="0">
              <a:solidFill>
                <a:schemeClr val="tx1"/>
              </a:solidFill>
            </a:endParaRPr>
          </a:p>
          <a:p>
            <a:pPr lvl="1"/>
            <a:endParaRPr lang="hr-HR" sz="2800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A0682-445D-4897-A42F-D23386243ED6}" type="datetime1">
              <a:rPr lang="hr-HR" smtClean="0"/>
              <a:t>14.11.2019.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Realizacija m-učenja primjenom BYOD modela u osnovnoj školi - CUC 2019.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DFEA-4A96-4D1F-B3F8-8FE00C842435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871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tx1"/>
                </a:solidFill>
              </a:rPr>
              <a:t>Hrvatska – Varaždin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07416"/>
          </a:xfrm>
        </p:spPr>
        <p:txBody>
          <a:bodyPr>
            <a:normAutofit/>
          </a:bodyPr>
          <a:lstStyle/>
          <a:p>
            <a:pPr lvl="1"/>
            <a:r>
              <a:rPr lang="hr-HR" sz="2400" dirty="0">
                <a:solidFill>
                  <a:schemeClr val="tx1"/>
                </a:solidFill>
              </a:rPr>
              <a:t>Hrvatska nema propisanih pravila o upotrebi mobitela, već to ovisi isključivo o stavovima </a:t>
            </a:r>
            <a:r>
              <a:rPr lang="hr-HR" sz="2400" dirty="0" smtClean="0">
                <a:solidFill>
                  <a:schemeClr val="tx1"/>
                </a:solidFill>
              </a:rPr>
              <a:t>ravnatelja, pa su tako i </a:t>
            </a:r>
            <a:r>
              <a:rPr lang="hr-HR" sz="2400" dirty="0">
                <a:solidFill>
                  <a:schemeClr val="tx1"/>
                </a:solidFill>
              </a:rPr>
              <a:t>situacije u školama različite.</a:t>
            </a:r>
          </a:p>
          <a:p>
            <a:pPr lvl="1"/>
            <a:r>
              <a:rPr lang="hr-HR" sz="2400" dirty="0">
                <a:solidFill>
                  <a:schemeClr val="tx1"/>
                </a:solidFill>
              </a:rPr>
              <a:t>Varaždinska županija je od ravnatelja osnovnih i srednjih škola zatražila da pravilnicima o kućnom redu reguliraju korištenje mobitela.</a:t>
            </a:r>
          </a:p>
          <a:p>
            <a:pPr lvl="1"/>
            <a:r>
              <a:rPr lang="hr-HR" sz="2400" dirty="0" smtClean="0">
                <a:solidFill>
                  <a:schemeClr val="tx1"/>
                </a:solidFill>
              </a:rPr>
              <a:t>Vijeće učenika </a:t>
            </a:r>
            <a:r>
              <a:rPr lang="hr-HR" sz="2400" dirty="0">
                <a:solidFill>
                  <a:schemeClr val="tx1"/>
                </a:solidFill>
              </a:rPr>
              <a:t>Varaždinske županije nije se složilo s ograničenjima te je uspjelo izboriti korištenje mobitela i tijekom odmora. </a:t>
            </a:r>
          </a:p>
          <a:p>
            <a:pPr lvl="1"/>
            <a:r>
              <a:rPr lang="hr-HR" sz="2400" dirty="0">
                <a:solidFill>
                  <a:schemeClr val="tx1"/>
                </a:solidFill>
              </a:rPr>
              <a:t>Smatraju da do zloupotrebe može doći jedino kod profesora koji ne predaju dovoljno dobro i edukativno te da bi mobilni uređaji morali biti uvedeni u redovnu nastavu primjenjujući ih za edukativne aplikacije.</a:t>
            </a:r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7E1AD-61BE-4720-8C08-D652E38A581B}" type="datetime1">
              <a:rPr lang="hr-HR" smtClean="0"/>
              <a:t>14.11.2019.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Realizacija m-učenja primjenom BYOD modela u osnovnoj školi - CUC 2019.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DFEA-4A96-4D1F-B3F8-8FE00C842435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735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4B87-E92C-4112-B11C-ECACC2E4E8CD}" type="datetime1">
              <a:rPr lang="hr-HR" smtClean="0"/>
              <a:t>14.11.2019.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Realizacija m-učenja primjenom BYOD modela u osnovnoj školi - CUC 2019.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DFEA-4A96-4D1F-B3F8-8FE00C842435}" type="slidenum">
              <a:rPr lang="hr-HR" smtClean="0"/>
              <a:t>4</a:t>
            </a:fld>
            <a:endParaRPr lang="hr-HR"/>
          </a:p>
        </p:txBody>
      </p:sp>
      <p:pic>
        <p:nvPicPr>
          <p:cNvPr id="2050" name="Picture 2" descr="Laptop, Smartphone, Mobile Phone, Marble, Table, Des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785"/>
            <a:ext cx="12192000" cy="5633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ravokutnik 7"/>
          <p:cNvSpPr/>
          <p:nvPr/>
        </p:nvSpPr>
        <p:spPr>
          <a:xfrm>
            <a:off x="3769567" y="2425958"/>
            <a:ext cx="8410990" cy="1632858"/>
          </a:xfrm>
          <a:prstGeom prst="rect">
            <a:avLst/>
          </a:prstGeom>
          <a:solidFill>
            <a:srgbClr val="010A4F"/>
          </a:solidFill>
          <a:ln>
            <a:solidFill>
              <a:srgbClr val="010A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4230342" y="2885423"/>
            <a:ext cx="73541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4000" b="1" dirty="0">
                <a:solidFill>
                  <a:schemeClr val="bg1"/>
                </a:solidFill>
              </a:rPr>
              <a:t>METODOLOGIJA istraživanja</a:t>
            </a:r>
          </a:p>
        </p:txBody>
      </p:sp>
      <p:sp>
        <p:nvSpPr>
          <p:cNvPr id="10" name="Zaobljeni pravokutnik 9"/>
          <p:cNvSpPr/>
          <p:nvPr/>
        </p:nvSpPr>
        <p:spPr>
          <a:xfrm>
            <a:off x="569165" y="5815282"/>
            <a:ext cx="3788229" cy="317405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Izvor: </a:t>
            </a:r>
            <a:r>
              <a:rPr lang="hr-HR" sz="1400" dirty="0" err="1" smtClean="0"/>
              <a:t>Pixabay</a:t>
            </a:r>
            <a:r>
              <a:rPr lang="hr-HR" sz="1400" dirty="0"/>
              <a:t>/</a:t>
            </a:r>
            <a:r>
              <a:rPr lang="hr-HR" sz="1400" dirty="0" smtClean="0"/>
              <a:t> Autor: </a:t>
            </a:r>
            <a:r>
              <a:rPr lang="hr-HR" sz="1400" dirty="0" err="1"/>
              <a:t>Gerd</a:t>
            </a:r>
            <a:r>
              <a:rPr lang="hr-HR" sz="1400" dirty="0"/>
              <a:t> </a:t>
            </a:r>
            <a:r>
              <a:rPr lang="hr-HR" sz="1400" dirty="0" err="1"/>
              <a:t>Altmann</a:t>
            </a:r>
            <a:endParaRPr lang="hr-HR" sz="1400" dirty="0"/>
          </a:p>
          <a:p>
            <a:pPr algn="ctr"/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114622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tx1"/>
                </a:solidFill>
              </a:rPr>
              <a:t>Ciljevi istraživanja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41248" lvl="2" indent="-457200">
              <a:buClr>
                <a:srgbClr val="D34817"/>
              </a:buClr>
              <a:buFont typeface="+mj-lt"/>
              <a:buAutoNum type="arabicPeriod"/>
            </a:pPr>
            <a:r>
              <a:rPr lang="hr-HR" sz="2400" dirty="0" smtClean="0">
                <a:solidFill>
                  <a:schemeClr val="tx1"/>
                </a:solidFill>
              </a:rPr>
              <a:t>ispitati </a:t>
            </a:r>
            <a:r>
              <a:rPr lang="hr-HR" sz="2400" dirty="0">
                <a:solidFill>
                  <a:schemeClr val="tx1"/>
                </a:solidFill>
              </a:rPr>
              <a:t>stavove i preferencije učenika osnovnih škola o korištenju mobitela u sklopu nastavnog </a:t>
            </a:r>
            <a:r>
              <a:rPr lang="hr-HR" sz="2400" dirty="0" smtClean="0">
                <a:solidFill>
                  <a:schemeClr val="tx1"/>
                </a:solidFill>
              </a:rPr>
              <a:t>procesa</a:t>
            </a:r>
          </a:p>
          <a:p>
            <a:pPr marL="384048" lvl="2" indent="0">
              <a:buClr>
                <a:srgbClr val="D34817"/>
              </a:buClr>
              <a:buNone/>
            </a:pPr>
            <a:endParaRPr lang="hr-HR" sz="2400" dirty="0">
              <a:solidFill>
                <a:schemeClr val="tx1"/>
              </a:solidFill>
            </a:endParaRPr>
          </a:p>
          <a:p>
            <a:pPr marL="841248" lvl="2" indent="-457200">
              <a:buClr>
                <a:srgbClr val="D34817"/>
              </a:buClr>
              <a:buFont typeface="+mj-lt"/>
              <a:buAutoNum type="arabicPeriod" startAt="2"/>
            </a:pPr>
            <a:r>
              <a:rPr lang="hr-HR" sz="2400" dirty="0">
                <a:solidFill>
                  <a:schemeClr val="tx1"/>
                </a:solidFill>
              </a:rPr>
              <a:t>usporediti dobivene rezultate sa postojećim rezultatima istraživanja provedenog u siječnju 2018. godine putem online ankete za 210 učenika Tehničke škole u Požegi s ciljem dobivanja povratnih informacija učenika o dopuštenju da donose vlastite uređaje za aktivnosti povezane sa školom </a:t>
            </a:r>
            <a:r>
              <a:rPr lang="hr-HR" sz="2400" dirty="0" smtClean="0">
                <a:solidFill>
                  <a:schemeClr val="tx1"/>
                </a:solidFill>
              </a:rPr>
              <a:t> </a:t>
            </a:r>
            <a:r>
              <a:rPr lang="pl-PL" sz="2400" dirty="0" smtClean="0">
                <a:solidFill>
                  <a:schemeClr val="tx1"/>
                </a:solidFill>
              </a:rPr>
              <a:t>(„</a:t>
            </a:r>
            <a:r>
              <a:rPr lang="pl-PL" sz="2400" i="1" dirty="0">
                <a:solidFill>
                  <a:schemeClr val="tx1"/>
                </a:solidFill>
              </a:rPr>
              <a:t>Mirković M. BYOD u obrazovanju“, MIPRO, 2018</a:t>
            </a:r>
            <a:r>
              <a:rPr lang="pl-PL" sz="2400" dirty="0">
                <a:solidFill>
                  <a:schemeClr val="tx1"/>
                </a:solidFill>
              </a:rPr>
              <a:t>.)</a:t>
            </a:r>
            <a:endParaRPr lang="hr-HR" sz="2400" dirty="0">
              <a:solidFill>
                <a:schemeClr val="tx1"/>
              </a:solidFill>
            </a:endParaRP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FEFB6-26C4-4DD3-BAED-3616000A392D}" type="datetime1">
              <a:rPr lang="hr-HR" smtClean="0"/>
              <a:t>14.11.2019.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Realizacija m-učenja primjenom BYOD modela u osnovnoj školi - CUC 2019.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DFEA-4A96-4D1F-B3F8-8FE00C842435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604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</a:rPr>
              <a:t>Hipoteze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7280" y="2071990"/>
            <a:ext cx="10058400" cy="3797103"/>
          </a:xfrm>
        </p:spPr>
        <p:txBody>
          <a:bodyPr>
            <a:normAutofit/>
          </a:bodyPr>
          <a:lstStyle/>
          <a:p>
            <a:pPr lvl="1"/>
            <a:r>
              <a:rPr lang="hr-HR" sz="2600" dirty="0" smtClean="0">
                <a:solidFill>
                  <a:schemeClr val="tx1"/>
                </a:solidFill>
              </a:rPr>
              <a:t>U istraživanju se polazi od sljedećih hipoteza:</a:t>
            </a:r>
          </a:p>
          <a:p>
            <a:endParaRPr lang="hr-HR" sz="2800" dirty="0" smtClean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r>
              <a:rPr lang="hr-HR" sz="2400" b="1" dirty="0" smtClean="0">
                <a:solidFill>
                  <a:schemeClr val="tx1"/>
                </a:solidFill>
              </a:rPr>
              <a:t>(H1) </a:t>
            </a:r>
            <a:r>
              <a:rPr lang="hr-HR" sz="2400" i="1" dirty="0" smtClean="0">
                <a:solidFill>
                  <a:schemeClr val="tx1"/>
                </a:solidFill>
              </a:rPr>
              <a:t>Učenici neovisno o spolu i dobi smatraju da bi im nastava bila zanimljivija uz korištenje osobnih mobilnih uređaja i željeli bi da više učitelja primjenjuje BYOD model.</a:t>
            </a:r>
          </a:p>
          <a:p>
            <a:pPr lvl="1"/>
            <a:endParaRPr lang="hr-HR" sz="2400" i="1" dirty="0" smtClean="0">
              <a:solidFill>
                <a:schemeClr val="tx1"/>
              </a:solidFill>
            </a:endParaRPr>
          </a:p>
          <a:p>
            <a:pPr marL="201168" lvl="1" indent="0">
              <a:buNone/>
            </a:pPr>
            <a:r>
              <a:rPr lang="hr-HR" sz="2400" b="1" dirty="0" smtClean="0">
                <a:solidFill>
                  <a:schemeClr val="tx1"/>
                </a:solidFill>
              </a:rPr>
              <a:t>(H2) </a:t>
            </a:r>
            <a:r>
              <a:rPr lang="hr-HR" sz="2400" i="1" dirty="0" smtClean="0">
                <a:solidFill>
                  <a:schemeClr val="tx1"/>
                </a:solidFill>
              </a:rPr>
              <a:t>Ne postoji značajna razlika u percepciji učenika osnovne i srednje škole o dopuštenju da donose vlastite uređaje za aktivnosti povezane sa školom.</a:t>
            </a:r>
          </a:p>
          <a:p>
            <a:pPr>
              <a:lnSpc>
                <a:spcPct val="70000"/>
              </a:lnSpc>
            </a:pPr>
            <a:endParaRPr lang="hr-HR" sz="1900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BC8E-254B-49AC-AD8F-738DDBFF18B0}" type="datetime1">
              <a:rPr lang="hr-HR" smtClean="0"/>
              <a:t>14.11.2019.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Realizacija m-učenja primjenom BYOD modela u osnovnoj školi - CUC 2019.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DFEA-4A96-4D1F-B3F8-8FE00C842435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853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tx1"/>
                </a:solidFill>
              </a:rPr>
              <a:t>Provođenje </a:t>
            </a:r>
            <a:r>
              <a:rPr lang="hr-HR" b="1" dirty="0" smtClean="0">
                <a:solidFill>
                  <a:schemeClr val="tx1"/>
                </a:solidFill>
              </a:rPr>
              <a:t>istraživanja</a:t>
            </a:r>
            <a:endParaRPr lang="hr-HR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48861510"/>
              </p:ext>
            </p:extLst>
          </p:nvPr>
        </p:nvGraphicFramePr>
        <p:xfrm>
          <a:off x="1096963" y="1846263"/>
          <a:ext cx="4938983" cy="315848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267807">
                  <a:extLst>
                    <a:ext uri="{9D8B030D-6E8A-4147-A177-3AD203B41FA5}">
                      <a16:colId xmlns:a16="http://schemas.microsoft.com/office/drawing/2014/main" val="1624285145"/>
                    </a:ext>
                  </a:extLst>
                </a:gridCol>
                <a:gridCol w="1222670">
                  <a:extLst>
                    <a:ext uri="{9D8B030D-6E8A-4147-A177-3AD203B41FA5}">
                      <a16:colId xmlns:a16="http://schemas.microsoft.com/office/drawing/2014/main" val="2268332449"/>
                    </a:ext>
                  </a:extLst>
                </a:gridCol>
                <a:gridCol w="1180699">
                  <a:extLst>
                    <a:ext uri="{9D8B030D-6E8A-4147-A177-3AD203B41FA5}">
                      <a16:colId xmlns:a16="http://schemas.microsoft.com/office/drawing/2014/main" val="1453759431"/>
                    </a:ext>
                  </a:extLst>
                </a:gridCol>
                <a:gridCol w="1267807">
                  <a:extLst>
                    <a:ext uri="{9D8B030D-6E8A-4147-A177-3AD203B41FA5}">
                      <a16:colId xmlns:a16="http://schemas.microsoft.com/office/drawing/2014/main" val="146701300"/>
                    </a:ext>
                  </a:extLst>
                </a:gridCol>
              </a:tblGrid>
              <a:tr h="45216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700" dirty="0">
                          <a:effectLst/>
                        </a:rPr>
                        <a:t>Razred</a:t>
                      </a:r>
                      <a:endParaRPr lang="hr-H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177" marR="81177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700" dirty="0">
                          <a:effectLst/>
                        </a:rPr>
                        <a:t>Spol</a:t>
                      </a:r>
                      <a:endParaRPr lang="hr-H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177" marR="81177" marT="0" marB="0"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700" dirty="0">
                          <a:effectLst/>
                        </a:rPr>
                        <a:t>Ukupno</a:t>
                      </a:r>
                      <a:endParaRPr lang="hr-H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177" marR="81177" marT="0" marB="0" anchor="ctr"/>
                </a:tc>
                <a:extLst>
                  <a:ext uri="{0D108BD9-81ED-4DB2-BD59-A6C34878D82A}">
                    <a16:rowId xmlns:a16="http://schemas.microsoft.com/office/drawing/2014/main" val="3928193172"/>
                  </a:ext>
                </a:extLst>
              </a:tr>
              <a:tr h="452160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</a:rPr>
                        <a:t>M</a:t>
                      </a:r>
                      <a:endParaRPr lang="hr-HR" sz="19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177" marR="811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</a:rPr>
                        <a:t>Ž</a:t>
                      </a:r>
                      <a:endParaRPr lang="hr-HR" sz="1900" b="1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177" marR="81177" marT="0" marB="0" anchor="ctr"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913563"/>
                  </a:ext>
                </a:extLst>
              </a:tr>
              <a:tr h="4521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700" dirty="0">
                          <a:effectLst/>
                        </a:rPr>
                        <a:t>V.</a:t>
                      </a:r>
                      <a:endParaRPr lang="hr-H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177" marR="811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700" dirty="0">
                          <a:effectLst/>
                        </a:rPr>
                        <a:t>16,71%</a:t>
                      </a:r>
                    </a:p>
                  </a:txBody>
                  <a:tcPr marL="81177" marR="811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700" dirty="0">
                          <a:effectLst/>
                        </a:rPr>
                        <a:t>12,72%</a:t>
                      </a:r>
                    </a:p>
                  </a:txBody>
                  <a:tcPr marL="81177" marR="811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</a:rPr>
                        <a:t>29,43%</a:t>
                      </a:r>
                    </a:p>
                  </a:txBody>
                  <a:tcPr marL="81177" marR="81177" marT="0" marB="0" anchor="ctr"/>
                </a:tc>
                <a:extLst>
                  <a:ext uri="{0D108BD9-81ED-4DB2-BD59-A6C34878D82A}">
                    <a16:rowId xmlns:a16="http://schemas.microsoft.com/office/drawing/2014/main" val="3700170174"/>
                  </a:ext>
                </a:extLst>
              </a:tr>
              <a:tr h="4488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700" dirty="0">
                          <a:effectLst/>
                        </a:rPr>
                        <a:t>VI.</a:t>
                      </a:r>
                      <a:endParaRPr lang="hr-H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177" marR="811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700" dirty="0">
                          <a:effectLst/>
                        </a:rPr>
                        <a:t>14,71%</a:t>
                      </a:r>
                    </a:p>
                  </a:txBody>
                  <a:tcPr marL="81177" marR="811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700" dirty="0">
                          <a:effectLst/>
                        </a:rPr>
                        <a:t>11,22%</a:t>
                      </a:r>
                    </a:p>
                  </a:txBody>
                  <a:tcPr marL="81177" marR="811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</a:rPr>
                        <a:t>25,94%</a:t>
                      </a:r>
                    </a:p>
                  </a:txBody>
                  <a:tcPr marL="81177" marR="81177" marT="0" marB="0" anchor="ctr"/>
                </a:tc>
                <a:extLst>
                  <a:ext uri="{0D108BD9-81ED-4DB2-BD59-A6C34878D82A}">
                    <a16:rowId xmlns:a16="http://schemas.microsoft.com/office/drawing/2014/main" val="3500561634"/>
                  </a:ext>
                </a:extLst>
              </a:tr>
              <a:tr h="44884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700" dirty="0">
                          <a:effectLst/>
                        </a:rPr>
                        <a:t>VII.</a:t>
                      </a:r>
                      <a:endParaRPr lang="hr-H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177" marR="811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700" dirty="0">
                          <a:effectLst/>
                        </a:rPr>
                        <a:t>11,72%</a:t>
                      </a:r>
                    </a:p>
                  </a:txBody>
                  <a:tcPr marL="81177" marR="811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700" dirty="0">
                          <a:effectLst/>
                        </a:rPr>
                        <a:t>12,47%</a:t>
                      </a:r>
                    </a:p>
                  </a:txBody>
                  <a:tcPr marL="81177" marR="811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</a:rPr>
                        <a:t>24,19%</a:t>
                      </a:r>
                    </a:p>
                  </a:txBody>
                  <a:tcPr marL="81177" marR="81177" marT="0" marB="0" anchor="ctr"/>
                </a:tc>
                <a:extLst>
                  <a:ext uri="{0D108BD9-81ED-4DB2-BD59-A6C34878D82A}">
                    <a16:rowId xmlns:a16="http://schemas.microsoft.com/office/drawing/2014/main" val="509953522"/>
                  </a:ext>
                </a:extLst>
              </a:tr>
              <a:tr h="4521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700" dirty="0">
                          <a:effectLst/>
                        </a:rPr>
                        <a:t>VIII.</a:t>
                      </a:r>
                      <a:endParaRPr lang="hr-H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177" marR="811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700" dirty="0">
                          <a:effectLst/>
                        </a:rPr>
                        <a:t>11,22%</a:t>
                      </a:r>
                    </a:p>
                  </a:txBody>
                  <a:tcPr marL="81177" marR="811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700" dirty="0">
                          <a:effectLst/>
                        </a:rPr>
                        <a:t>9,23%</a:t>
                      </a:r>
                    </a:p>
                  </a:txBody>
                  <a:tcPr marL="81177" marR="811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</a:rPr>
                        <a:t>20,45%</a:t>
                      </a:r>
                    </a:p>
                  </a:txBody>
                  <a:tcPr marL="81177" marR="81177" marT="0" marB="0" anchor="ctr"/>
                </a:tc>
                <a:extLst>
                  <a:ext uri="{0D108BD9-81ED-4DB2-BD59-A6C34878D82A}">
                    <a16:rowId xmlns:a16="http://schemas.microsoft.com/office/drawing/2014/main" val="2247306715"/>
                  </a:ext>
                </a:extLst>
              </a:tr>
              <a:tr h="4521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700" dirty="0">
                          <a:effectLst/>
                        </a:rPr>
                        <a:t>Ukupno</a:t>
                      </a:r>
                      <a:endParaRPr lang="hr-HR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177" marR="811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</a:rPr>
                        <a:t>54,36%</a:t>
                      </a:r>
                      <a:endParaRPr lang="hr-HR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177" marR="811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</a:rPr>
                        <a:t>45,64%</a:t>
                      </a:r>
                      <a:endParaRPr lang="hr-HR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177" marR="811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r-HR" sz="1700" b="1" dirty="0">
                          <a:effectLst/>
                        </a:rPr>
                        <a:t>100%</a:t>
                      </a:r>
                      <a:endParaRPr lang="hr-HR" sz="1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1177" marR="81177" marT="0" marB="0" anchor="ctr"/>
                </a:tc>
                <a:extLst>
                  <a:ext uri="{0D108BD9-81ED-4DB2-BD59-A6C34878D82A}">
                    <a16:rowId xmlns:a16="http://schemas.microsoft.com/office/drawing/2014/main" val="253300157"/>
                  </a:ext>
                </a:extLst>
              </a:tr>
            </a:tbl>
          </a:graphicData>
        </a:graphic>
      </p:graphicFrame>
      <p:sp>
        <p:nvSpPr>
          <p:cNvPr id="7" name="Rezervirano mjesto sadržaja 6"/>
          <p:cNvSpPr>
            <a:spLocks noGrp="1"/>
          </p:cNvSpPr>
          <p:nvPr>
            <p:ph sz="half" idx="2"/>
          </p:nvPr>
        </p:nvSpPr>
        <p:spPr>
          <a:xfrm>
            <a:off x="6217919" y="1845734"/>
            <a:ext cx="5669281" cy="4298587"/>
          </a:xfrm>
        </p:spPr>
        <p:txBody>
          <a:bodyPr>
            <a:normAutofit/>
          </a:bodyPr>
          <a:lstStyle/>
          <a:p>
            <a:pPr lvl="1"/>
            <a:r>
              <a:rPr lang="hr-HR" sz="2000" dirty="0">
                <a:solidFill>
                  <a:schemeClr val="tx1"/>
                </a:solidFill>
              </a:rPr>
              <a:t>Istraživanje je provedeno školske godine 2018./2019</a:t>
            </a:r>
            <a:r>
              <a:rPr lang="hr-HR" sz="2000" dirty="0" smtClean="0">
                <a:solidFill>
                  <a:schemeClr val="tx1"/>
                </a:solidFill>
              </a:rPr>
              <a:t>. putem online anketnog upitnika </a:t>
            </a:r>
            <a:r>
              <a:rPr lang="hr-HR" sz="2000" dirty="0">
                <a:solidFill>
                  <a:schemeClr val="tx1"/>
                </a:solidFill>
              </a:rPr>
              <a:t>koji se sastojao od kombinacije pitanja zatvorenog i otvorenog tipa. </a:t>
            </a:r>
            <a:endParaRPr lang="hr-HR" sz="2000" dirty="0" smtClean="0">
              <a:solidFill>
                <a:schemeClr val="tx1"/>
              </a:solidFill>
            </a:endParaRPr>
          </a:p>
          <a:p>
            <a:pPr lvl="1"/>
            <a:endParaRPr lang="hr-HR" sz="2000" dirty="0" smtClean="0">
              <a:solidFill>
                <a:schemeClr val="tx1"/>
              </a:solidFill>
            </a:endParaRPr>
          </a:p>
          <a:p>
            <a:pPr lvl="1"/>
            <a:r>
              <a:rPr lang="hr-HR" sz="2000" dirty="0">
                <a:solidFill>
                  <a:schemeClr val="tx1"/>
                </a:solidFill>
              </a:rPr>
              <a:t>Na pitanje nose li mobilni uređaj (mobitel) u školu:</a:t>
            </a:r>
          </a:p>
          <a:p>
            <a:pPr marL="559308" lvl="1" indent="-266700">
              <a:buFont typeface="Wingdings" panose="05000000000000000000" pitchFamily="2" charset="2"/>
              <a:buChar char="ü"/>
            </a:pPr>
            <a:r>
              <a:rPr lang="hr-HR" sz="2000" dirty="0">
                <a:solidFill>
                  <a:schemeClr val="tx1"/>
                </a:solidFill>
              </a:rPr>
              <a:t>69,33 % učenika/</a:t>
            </a:r>
            <a:r>
              <a:rPr lang="hr-HR" sz="2000" dirty="0" err="1">
                <a:solidFill>
                  <a:schemeClr val="tx1"/>
                </a:solidFill>
              </a:rPr>
              <a:t>ca</a:t>
            </a:r>
            <a:r>
              <a:rPr lang="hr-HR" sz="2000" dirty="0">
                <a:solidFill>
                  <a:schemeClr val="tx1"/>
                </a:solidFill>
              </a:rPr>
              <a:t> odgovorilo je potvrdno, </a:t>
            </a:r>
          </a:p>
          <a:p>
            <a:pPr marL="559308" lvl="1" indent="-266700">
              <a:buFont typeface="Wingdings" panose="05000000000000000000" pitchFamily="2" charset="2"/>
              <a:buChar char="ü"/>
            </a:pPr>
            <a:r>
              <a:rPr lang="hr-HR" sz="2000" dirty="0">
                <a:solidFill>
                  <a:schemeClr val="tx1"/>
                </a:solidFill>
              </a:rPr>
              <a:t>15,71 % učenika/</a:t>
            </a:r>
            <a:r>
              <a:rPr lang="hr-HR" sz="2000" dirty="0" err="1">
                <a:solidFill>
                  <a:schemeClr val="tx1"/>
                </a:solidFill>
              </a:rPr>
              <a:t>ca</a:t>
            </a:r>
            <a:r>
              <a:rPr lang="hr-HR" sz="2000" dirty="0">
                <a:solidFill>
                  <a:schemeClr val="tx1"/>
                </a:solidFill>
              </a:rPr>
              <a:t> mobilni uređaj nosi ponekad, </a:t>
            </a:r>
          </a:p>
          <a:p>
            <a:pPr marL="559308" lvl="1" indent="-266700">
              <a:buClr>
                <a:srgbClr val="FF0000"/>
              </a:buClr>
              <a:buFont typeface="Wingdings 2" panose="05020102010507070707" pitchFamily="18" charset="2"/>
              <a:buChar char=""/>
            </a:pPr>
            <a:r>
              <a:rPr lang="hr-HR" sz="2000" dirty="0">
                <a:solidFill>
                  <a:schemeClr val="tx1"/>
                </a:solidFill>
              </a:rPr>
              <a:t>14,21 % učenika/</a:t>
            </a:r>
            <a:r>
              <a:rPr lang="hr-HR" sz="2000" dirty="0" err="1">
                <a:solidFill>
                  <a:schemeClr val="tx1"/>
                </a:solidFill>
              </a:rPr>
              <a:t>ca</a:t>
            </a:r>
            <a:r>
              <a:rPr lang="hr-HR" sz="2000" dirty="0">
                <a:solidFill>
                  <a:schemeClr val="tx1"/>
                </a:solidFill>
              </a:rPr>
              <a:t> u školu uopće ne nosi mobilni uređaj, </a:t>
            </a:r>
          </a:p>
          <a:p>
            <a:pPr marL="559308" lvl="1" indent="-266700">
              <a:buClr>
                <a:srgbClr val="FF0000"/>
              </a:buClr>
              <a:buFont typeface="Wingdings 2" panose="05020102010507070707" pitchFamily="18" charset="2"/>
              <a:buChar char=""/>
            </a:pPr>
            <a:r>
              <a:rPr lang="hr-HR" sz="2000" dirty="0">
                <a:solidFill>
                  <a:schemeClr val="tx1"/>
                </a:solidFill>
              </a:rPr>
              <a:t>0,75 % učenika/</a:t>
            </a:r>
            <a:r>
              <a:rPr lang="hr-HR" sz="2000" dirty="0" err="1">
                <a:solidFill>
                  <a:schemeClr val="tx1"/>
                </a:solidFill>
              </a:rPr>
              <a:t>ca</a:t>
            </a:r>
            <a:r>
              <a:rPr lang="hr-HR" sz="2000" dirty="0">
                <a:solidFill>
                  <a:schemeClr val="tx1"/>
                </a:solidFill>
              </a:rPr>
              <a:t> ne posjeduje mobilni telefon. </a:t>
            </a:r>
          </a:p>
          <a:p>
            <a:pPr lvl="1"/>
            <a:endParaRPr lang="hr-HR" sz="2000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46401-BBA1-4959-9FD6-EC88D35729E1}" type="datetime1">
              <a:rPr lang="hr-HR" smtClean="0"/>
              <a:t>14.11.2019.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Realizacija m-učenja primjenom BYOD modela u osnovnoj školi - CUC 2019.</a:t>
            </a:r>
          </a:p>
        </p:txBody>
      </p:sp>
      <p:sp>
        <p:nvSpPr>
          <p:cNvPr id="8" name="Rezervirano mjesto broja slajd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DFEA-4A96-4D1F-B3F8-8FE00C842435}" type="slidenum">
              <a:rPr lang="hr-HR" smtClean="0"/>
              <a:t>7</a:t>
            </a:fld>
            <a:endParaRPr lang="hr-HR"/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>
          <a:xfrm>
            <a:off x="1097280" y="5355840"/>
            <a:ext cx="4938666" cy="56578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just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1800" dirty="0">
                <a:solidFill>
                  <a:schemeClr val="tx1"/>
                </a:solidFill>
              </a:rPr>
              <a:t>N = 401 </a:t>
            </a:r>
            <a:r>
              <a:rPr lang="hr-HR" sz="1800" dirty="0" smtClean="0">
                <a:solidFill>
                  <a:schemeClr val="tx1"/>
                </a:solidFill>
              </a:rPr>
              <a:t>(M=218, Ž=183)</a:t>
            </a:r>
            <a:endParaRPr lang="hr-HR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31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dirty="0">
                <a:solidFill>
                  <a:schemeClr val="tx1"/>
                </a:solidFill>
              </a:rPr>
              <a:t>Stavovi učenika o upotrebi mobitela na nastavi obzirom na spol i dob (N=341) </a:t>
            </a:r>
            <a:endParaRPr lang="hr-HR" sz="44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Rezervirano mjesto sadržaja 7">
            <a:extLst>
              <a:ext uri="{FF2B5EF4-FFF2-40B4-BE49-F238E27FC236}">
                <a16:creationId xmlns:a16="http://schemas.microsoft.com/office/drawing/2014/main" id="{BCB99F64-91F1-419C-B289-063799DB48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273615"/>
              </p:ext>
            </p:extLst>
          </p:nvPr>
        </p:nvGraphicFramePr>
        <p:xfrm>
          <a:off x="903248" y="1583473"/>
          <a:ext cx="10705171" cy="468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FE894-8D64-4F86-841C-FF88FE4FA4E1}" type="datetime1">
              <a:rPr lang="hr-HR" smtClean="0"/>
              <a:t>14.11.2019.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Realizacija m-učenja primjenom BYOD modela u osnovnoj školi - CUC 2019.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DFEA-4A96-4D1F-B3F8-8FE00C842435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984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>
                <a:solidFill>
                  <a:schemeClr val="tx1"/>
                </a:solidFill>
              </a:rPr>
              <a:t>Zašto bi koristio mobitel u </a:t>
            </a:r>
            <a:r>
              <a:rPr lang="hr-HR" b="1" dirty="0" smtClean="0">
                <a:solidFill>
                  <a:schemeClr val="tx1"/>
                </a:solidFill>
              </a:rPr>
              <a:t>školi </a:t>
            </a:r>
            <a:r>
              <a:rPr lang="pl-PL" b="1" dirty="0">
                <a:solidFill>
                  <a:schemeClr val="tx1"/>
                </a:solidFill>
              </a:rPr>
              <a:t>(N=341) </a:t>
            </a:r>
            <a:endParaRPr lang="hr-HR" dirty="0">
              <a:solidFill>
                <a:schemeClr val="tx1"/>
              </a:solidFill>
            </a:endParaRPr>
          </a:p>
        </p:txBody>
      </p:sp>
      <p:graphicFrame>
        <p:nvGraphicFramePr>
          <p:cNvPr id="8" name="Rezervirano mjesto sadržaja 7">
            <a:extLst>
              <a:ext uri="{FF2B5EF4-FFF2-40B4-BE49-F238E27FC236}">
                <a16:creationId xmlns:a16="http://schemas.microsoft.com/office/drawing/2014/main" id="{ED2F0A2F-11BC-4C54-B2FE-413BB0C23E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019817"/>
              </p:ext>
            </p:extLst>
          </p:nvPr>
        </p:nvGraphicFramePr>
        <p:xfrm>
          <a:off x="1096963" y="1737360"/>
          <a:ext cx="10058400" cy="4563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2E082-DFA1-44A9-A477-A8B12D3F3618}" type="datetime1">
              <a:rPr lang="hr-HR" smtClean="0"/>
              <a:t>14.11.2019.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Realizacija m-učenja primjenom BYOD modela u osnovnoj školi - CUC 2019.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DFEA-4A96-4D1F-B3F8-8FE00C842435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192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 2007-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3391</TotalTime>
  <Words>1422</Words>
  <Application>Microsoft Office PowerPoint</Application>
  <PresentationFormat>Široki zaslon</PresentationFormat>
  <Paragraphs>195</Paragraphs>
  <Slides>14</Slides>
  <Notes>6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20" baseType="lpstr">
      <vt:lpstr>Calibri</vt:lpstr>
      <vt:lpstr>Calibri Light</vt:lpstr>
      <vt:lpstr>Times New Roman</vt:lpstr>
      <vt:lpstr>Wingdings</vt:lpstr>
      <vt:lpstr>Wingdings 2</vt:lpstr>
      <vt:lpstr>Retrospektiva</vt:lpstr>
      <vt:lpstr>Realizacija m-učenja primjenom BYOD modela u osnovnoj školi</vt:lpstr>
      <vt:lpstr>BYOD – „Bring your own device”</vt:lpstr>
      <vt:lpstr>Hrvatska – Varaždin</vt:lpstr>
      <vt:lpstr>PowerPoint prezentacija</vt:lpstr>
      <vt:lpstr>Ciljevi istraživanja</vt:lpstr>
      <vt:lpstr>Hipoteze</vt:lpstr>
      <vt:lpstr>Provođenje istraživanja</vt:lpstr>
      <vt:lpstr>Stavovi učenika o upotrebi mobitela na nastavi obzirom na spol i dob (N=341) </vt:lpstr>
      <vt:lpstr>Zašto bi koristio mobitel u školi (N=341) </vt:lpstr>
      <vt:lpstr>Na koji način će donošenje vlastitog uređaja u školu utjecati na tvoje učenje (N=341) </vt:lpstr>
      <vt:lpstr>PowerPoint prezentacija</vt:lpstr>
      <vt:lpstr>PowerPoint prezentacija</vt:lpstr>
      <vt:lpstr>Pitanja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Leki</dc:creator>
  <cp:lastModifiedBy>Tamara Ređep</cp:lastModifiedBy>
  <cp:revision>118</cp:revision>
  <cp:lastPrinted>2019-05-02T11:37:29Z</cp:lastPrinted>
  <dcterms:created xsi:type="dcterms:W3CDTF">2017-09-21T12:00:30Z</dcterms:created>
  <dcterms:modified xsi:type="dcterms:W3CDTF">2019-11-14T07:14:20Z</dcterms:modified>
</cp:coreProperties>
</file>