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1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BE7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71" autoAdjust="0"/>
    <p:restoredTop sz="94660"/>
  </p:normalViewPr>
  <p:slideViewPr>
    <p:cSldViewPr snapToGrid="0">
      <p:cViewPr varScale="1">
        <p:scale>
          <a:sx n="77" d="100"/>
          <a:sy n="77" d="100"/>
        </p:scale>
        <p:origin x="49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9CC0E7B-5304-41F6-A731-C66DD14C8F05}" type="doc">
      <dgm:prSet loTypeId="urn:microsoft.com/office/officeart/2005/8/layout/radial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r-HR"/>
        </a:p>
      </dgm:t>
    </dgm:pt>
    <dgm:pt modelId="{31A132AD-8818-49E3-BC33-C0CAAC442706}">
      <dgm:prSet phldrT="[Tekst]"/>
      <dgm:spPr/>
      <dgm:t>
        <a:bodyPr/>
        <a:lstStyle/>
        <a:p>
          <a:r>
            <a:rPr lang="hr-HR" b="1" dirty="0">
              <a:solidFill>
                <a:schemeClr val="bg1"/>
              </a:solidFill>
              <a:latin typeface="Arial Rounded MT Bold" panose="020F0704030504030204" pitchFamily="34" charset="0"/>
            </a:rPr>
            <a:t>PERIODNI SUSTAV PAMETNIH TELEFONA</a:t>
          </a:r>
        </a:p>
      </dgm:t>
    </dgm:pt>
    <dgm:pt modelId="{4625F023-2565-44F6-B55A-2C7FB8460676}" type="parTrans" cxnId="{88F8B3EB-942E-403E-9525-8FE6B012534E}">
      <dgm:prSet/>
      <dgm:spPr/>
      <dgm:t>
        <a:bodyPr/>
        <a:lstStyle/>
        <a:p>
          <a:endParaRPr lang="hr-HR"/>
        </a:p>
      </dgm:t>
    </dgm:pt>
    <dgm:pt modelId="{B60275F3-3E80-4E99-BA24-A54DF291D00F}" type="sibTrans" cxnId="{88F8B3EB-942E-403E-9525-8FE6B012534E}">
      <dgm:prSet/>
      <dgm:spPr/>
      <dgm:t>
        <a:bodyPr/>
        <a:lstStyle/>
        <a:p>
          <a:endParaRPr lang="hr-HR"/>
        </a:p>
      </dgm:t>
    </dgm:pt>
    <dgm:pt modelId="{8A615FCB-1CB7-4446-8BB7-BEF65773D2F8}">
      <dgm:prSet phldrT="[Tekst]" custT="1"/>
      <dgm:spPr>
        <a:solidFill>
          <a:srgbClr val="7030A0"/>
        </a:solidFill>
      </dgm:spPr>
      <dgm:t>
        <a:bodyPr/>
        <a:lstStyle/>
        <a:p>
          <a:r>
            <a:rPr lang="hr-HR" sz="1600" b="1" dirty="0">
              <a:latin typeface="Arial Rounded MT Bold" panose="020F0704030504030204" pitchFamily="34" charset="0"/>
              <a:cs typeface="Aharoni" panose="02010803020104030203" pitchFamily="2" charset="-79"/>
            </a:rPr>
            <a:t>KEMIJA</a:t>
          </a:r>
        </a:p>
      </dgm:t>
    </dgm:pt>
    <dgm:pt modelId="{A26FDA79-451A-4EAE-ABF5-93F6C5166D50}" type="parTrans" cxnId="{2E383453-0264-4C94-BC93-7869EECC5281}">
      <dgm:prSet/>
      <dgm:spPr/>
      <dgm:t>
        <a:bodyPr/>
        <a:lstStyle/>
        <a:p>
          <a:endParaRPr lang="hr-HR"/>
        </a:p>
      </dgm:t>
    </dgm:pt>
    <dgm:pt modelId="{2923152D-0E8C-4124-81B8-92FFD9789A7C}" type="sibTrans" cxnId="{2E383453-0264-4C94-BC93-7869EECC5281}">
      <dgm:prSet/>
      <dgm:spPr/>
      <dgm:t>
        <a:bodyPr/>
        <a:lstStyle/>
        <a:p>
          <a:endParaRPr lang="hr-HR"/>
        </a:p>
      </dgm:t>
    </dgm:pt>
    <dgm:pt modelId="{0D90779C-B4F2-48B7-85FC-2CEE9A250755}">
      <dgm:prSet phldrT="[Tekst]" custT="1"/>
      <dgm:spPr>
        <a:solidFill>
          <a:srgbClr val="FFC000"/>
        </a:solidFill>
      </dgm:spPr>
      <dgm:t>
        <a:bodyPr/>
        <a:lstStyle/>
        <a:p>
          <a:r>
            <a:rPr lang="hr-HR" sz="1100" b="1" dirty="0">
              <a:latin typeface="Bahnschrift SemiBold" panose="020B0502040204020203" pitchFamily="34" charset="0"/>
            </a:rPr>
            <a:t>INFORMATIKA</a:t>
          </a:r>
        </a:p>
      </dgm:t>
    </dgm:pt>
    <dgm:pt modelId="{3F31720B-E6A5-4AF1-9AA5-B7DEBEC92F25}" type="parTrans" cxnId="{348F3EEA-7565-48A0-A41F-0CE06E1EDE7B}">
      <dgm:prSet/>
      <dgm:spPr/>
      <dgm:t>
        <a:bodyPr/>
        <a:lstStyle/>
        <a:p>
          <a:endParaRPr lang="hr-HR"/>
        </a:p>
      </dgm:t>
    </dgm:pt>
    <dgm:pt modelId="{48FB4C7C-FF17-4CB2-A0BC-470C0FCBC8CD}" type="sibTrans" cxnId="{348F3EEA-7565-48A0-A41F-0CE06E1EDE7B}">
      <dgm:prSet/>
      <dgm:spPr/>
      <dgm:t>
        <a:bodyPr/>
        <a:lstStyle/>
        <a:p>
          <a:endParaRPr lang="hr-HR"/>
        </a:p>
      </dgm:t>
    </dgm:pt>
    <dgm:pt modelId="{01DD2EA3-3265-416D-B1F4-2204D1F73D17}">
      <dgm:prSet phldrT="[Tekst]" custT="1"/>
      <dgm:spPr>
        <a:solidFill>
          <a:srgbClr val="00B050"/>
        </a:solidFill>
      </dgm:spPr>
      <dgm:t>
        <a:bodyPr/>
        <a:lstStyle/>
        <a:p>
          <a:r>
            <a:rPr lang="hr-HR" sz="1400" b="1" dirty="0">
              <a:latin typeface="Bahnschrift SemiBold" panose="020B0502040204020203" pitchFamily="34" charset="0"/>
            </a:rPr>
            <a:t>EKOLOGIJA</a:t>
          </a:r>
        </a:p>
      </dgm:t>
    </dgm:pt>
    <dgm:pt modelId="{B24D58D4-0EE9-456B-9537-AEA6F7A40246}" type="parTrans" cxnId="{AFDF6A30-764E-4E42-8CF8-E86A42936E2A}">
      <dgm:prSet/>
      <dgm:spPr/>
      <dgm:t>
        <a:bodyPr/>
        <a:lstStyle/>
        <a:p>
          <a:endParaRPr lang="hr-HR"/>
        </a:p>
      </dgm:t>
    </dgm:pt>
    <dgm:pt modelId="{F587DEF0-D19C-402F-8A57-49A3A4531D9A}" type="sibTrans" cxnId="{AFDF6A30-764E-4E42-8CF8-E86A42936E2A}">
      <dgm:prSet/>
      <dgm:spPr/>
      <dgm:t>
        <a:bodyPr/>
        <a:lstStyle/>
        <a:p>
          <a:endParaRPr lang="hr-HR"/>
        </a:p>
      </dgm:t>
    </dgm:pt>
    <dgm:pt modelId="{6850EE27-C1B5-48BD-AFF8-D49FE3FA4785}">
      <dgm:prSet phldrT="[Tekst]" custT="1"/>
      <dgm:spPr>
        <a:solidFill>
          <a:srgbClr val="C00000"/>
        </a:solidFill>
      </dgm:spPr>
      <dgm:t>
        <a:bodyPr/>
        <a:lstStyle/>
        <a:p>
          <a:r>
            <a:rPr lang="hr-HR" sz="1800" b="1" dirty="0">
              <a:latin typeface="Arial Rounded MT Bold" panose="020F0704030504030204" pitchFamily="34" charset="0"/>
            </a:rPr>
            <a:t>FIZIKA</a:t>
          </a:r>
        </a:p>
      </dgm:t>
    </dgm:pt>
    <dgm:pt modelId="{8FF85ACA-AACB-46FB-B252-2E18C4DA0ACC}" type="parTrans" cxnId="{19639989-535C-478F-8BC6-089E42F3F525}">
      <dgm:prSet/>
      <dgm:spPr/>
      <dgm:t>
        <a:bodyPr/>
        <a:lstStyle/>
        <a:p>
          <a:endParaRPr lang="hr-HR"/>
        </a:p>
      </dgm:t>
    </dgm:pt>
    <dgm:pt modelId="{9D8C0A62-27B9-422D-8A0D-2617F4374E26}" type="sibTrans" cxnId="{19639989-535C-478F-8BC6-089E42F3F525}">
      <dgm:prSet/>
      <dgm:spPr/>
      <dgm:t>
        <a:bodyPr/>
        <a:lstStyle/>
        <a:p>
          <a:endParaRPr lang="hr-HR"/>
        </a:p>
      </dgm:t>
    </dgm:pt>
    <dgm:pt modelId="{6F1A65D2-5C47-4EF4-B6B2-CBFB419542C6}" type="pres">
      <dgm:prSet presAssocID="{09CC0E7B-5304-41F6-A731-C66DD14C8F05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2A088668-49B2-44E9-B693-32B1F01A898F}" type="pres">
      <dgm:prSet presAssocID="{31A132AD-8818-49E3-BC33-C0CAAC442706}" presName="centerShape" presStyleLbl="node0" presStyleIdx="0" presStyleCnt="1"/>
      <dgm:spPr/>
    </dgm:pt>
    <dgm:pt modelId="{1074275A-6280-4ED8-A848-B0FFF9FC0635}" type="pres">
      <dgm:prSet presAssocID="{A26FDA79-451A-4EAE-ABF5-93F6C5166D50}" presName="parTrans" presStyleLbl="sibTrans2D1" presStyleIdx="0" presStyleCnt="4"/>
      <dgm:spPr/>
    </dgm:pt>
    <dgm:pt modelId="{DC491281-112F-49AB-83CB-B459AB3A1749}" type="pres">
      <dgm:prSet presAssocID="{A26FDA79-451A-4EAE-ABF5-93F6C5166D50}" presName="connectorText" presStyleLbl="sibTrans2D1" presStyleIdx="0" presStyleCnt="4"/>
      <dgm:spPr/>
    </dgm:pt>
    <dgm:pt modelId="{1DED0436-B263-4356-854B-EBCD88B2D324}" type="pres">
      <dgm:prSet presAssocID="{8A615FCB-1CB7-4446-8BB7-BEF65773D2F8}" presName="node" presStyleLbl="node1" presStyleIdx="0" presStyleCnt="4">
        <dgm:presLayoutVars>
          <dgm:bulletEnabled val="1"/>
        </dgm:presLayoutVars>
      </dgm:prSet>
      <dgm:spPr/>
    </dgm:pt>
    <dgm:pt modelId="{05DA527E-275E-4B9E-83C4-6F378BFA22ED}" type="pres">
      <dgm:prSet presAssocID="{3F31720B-E6A5-4AF1-9AA5-B7DEBEC92F25}" presName="parTrans" presStyleLbl="sibTrans2D1" presStyleIdx="1" presStyleCnt="4"/>
      <dgm:spPr/>
    </dgm:pt>
    <dgm:pt modelId="{2CE9D1CD-38F0-4CB9-9850-26155A9D0FD0}" type="pres">
      <dgm:prSet presAssocID="{3F31720B-E6A5-4AF1-9AA5-B7DEBEC92F25}" presName="connectorText" presStyleLbl="sibTrans2D1" presStyleIdx="1" presStyleCnt="4"/>
      <dgm:spPr/>
    </dgm:pt>
    <dgm:pt modelId="{4DBF8CAA-4FBA-4075-B4F6-2507433AB162}" type="pres">
      <dgm:prSet presAssocID="{0D90779C-B4F2-48B7-85FC-2CEE9A250755}" presName="node" presStyleLbl="node1" presStyleIdx="1" presStyleCnt="4">
        <dgm:presLayoutVars>
          <dgm:bulletEnabled val="1"/>
        </dgm:presLayoutVars>
      </dgm:prSet>
      <dgm:spPr/>
    </dgm:pt>
    <dgm:pt modelId="{BD066411-E7CE-4DED-947B-15643480BABA}" type="pres">
      <dgm:prSet presAssocID="{B24D58D4-0EE9-456B-9537-AEA6F7A40246}" presName="parTrans" presStyleLbl="sibTrans2D1" presStyleIdx="2" presStyleCnt="4"/>
      <dgm:spPr/>
    </dgm:pt>
    <dgm:pt modelId="{B3445D2A-752F-4831-B134-CB6952A34C56}" type="pres">
      <dgm:prSet presAssocID="{B24D58D4-0EE9-456B-9537-AEA6F7A40246}" presName="connectorText" presStyleLbl="sibTrans2D1" presStyleIdx="2" presStyleCnt="4"/>
      <dgm:spPr/>
    </dgm:pt>
    <dgm:pt modelId="{2AFEEC64-607A-4B54-B7B7-A11B1350E850}" type="pres">
      <dgm:prSet presAssocID="{01DD2EA3-3265-416D-B1F4-2204D1F73D17}" presName="node" presStyleLbl="node1" presStyleIdx="2" presStyleCnt="4">
        <dgm:presLayoutVars>
          <dgm:bulletEnabled val="1"/>
        </dgm:presLayoutVars>
      </dgm:prSet>
      <dgm:spPr/>
    </dgm:pt>
    <dgm:pt modelId="{A1FAC07D-0237-45AA-ACC7-125CEBDCE956}" type="pres">
      <dgm:prSet presAssocID="{8FF85ACA-AACB-46FB-B252-2E18C4DA0ACC}" presName="parTrans" presStyleLbl="sibTrans2D1" presStyleIdx="3" presStyleCnt="4"/>
      <dgm:spPr/>
    </dgm:pt>
    <dgm:pt modelId="{95A7C3A2-AD44-4212-BB71-DF0E13444C19}" type="pres">
      <dgm:prSet presAssocID="{8FF85ACA-AACB-46FB-B252-2E18C4DA0ACC}" presName="connectorText" presStyleLbl="sibTrans2D1" presStyleIdx="3" presStyleCnt="4"/>
      <dgm:spPr/>
    </dgm:pt>
    <dgm:pt modelId="{323E9EFF-34A0-44C1-A5FC-DE9C344F2A97}" type="pres">
      <dgm:prSet presAssocID="{6850EE27-C1B5-48BD-AFF8-D49FE3FA4785}" presName="node" presStyleLbl="node1" presStyleIdx="3" presStyleCnt="4">
        <dgm:presLayoutVars>
          <dgm:bulletEnabled val="1"/>
        </dgm:presLayoutVars>
      </dgm:prSet>
      <dgm:spPr/>
    </dgm:pt>
  </dgm:ptLst>
  <dgm:cxnLst>
    <dgm:cxn modelId="{09E00003-4969-49E3-9990-80CB2D4EEB8B}" type="presOf" srcId="{A26FDA79-451A-4EAE-ABF5-93F6C5166D50}" destId="{DC491281-112F-49AB-83CB-B459AB3A1749}" srcOrd="1" destOrd="0" presId="urn:microsoft.com/office/officeart/2005/8/layout/radial5"/>
    <dgm:cxn modelId="{DFE1DA15-324E-4479-B759-AFFAA3CBCD7C}" type="presOf" srcId="{3F31720B-E6A5-4AF1-9AA5-B7DEBEC92F25}" destId="{2CE9D1CD-38F0-4CB9-9850-26155A9D0FD0}" srcOrd="1" destOrd="0" presId="urn:microsoft.com/office/officeart/2005/8/layout/radial5"/>
    <dgm:cxn modelId="{D054EF15-F858-496A-B941-84C45A6E0449}" type="presOf" srcId="{8FF85ACA-AACB-46FB-B252-2E18C4DA0ACC}" destId="{A1FAC07D-0237-45AA-ACC7-125CEBDCE956}" srcOrd="0" destOrd="0" presId="urn:microsoft.com/office/officeart/2005/8/layout/radial5"/>
    <dgm:cxn modelId="{3DDDCF17-5852-402F-87BD-4E8526E654AF}" type="presOf" srcId="{8A615FCB-1CB7-4446-8BB7-BEF65773D2F8}" destId="{1DED0436-B263-4356-854B-EBCD88B2D324}" srcOrd="0" destOrd="0" presId="urn:microsoft.com/office/officeart/2005/8/layout/radial5"/>
    <dgm:cxn modelId="{D39FC42C-FE80-41C5-9F88-45B50FC83284}" type="presOf" srcId="{31A132AD-8818-49E3-BC33-C0CAAC442706}" destId="{2A088668-49B2-44E9-B693-32B1F01A898F}" srcOrd="0" destOrd="0" presId="urn:microsoft.com/office/officeart/2005/8/layout/radial5"/>
    <dgm:cxn modelId="{AFDF6A30-764E-4E42-8CF8-E86A42936E2A}" srcId="{31A132AD-8818-49E3-BC33-C0CAAC442706}" destId="{01DD2EA3-3265-416D-B1F4-2204D1F73D17}" srcOrd="2" destOrd="0" parTransId="{B24D58D4-0EE9-456B-9537-AEA6F7A40246}" sibTransId="{F587DEF0-D19C-402F-8A57-49A3A4531D9A}"/>
    <dgm:cxn modelId="{FA859B38-D540-4E44-B8F6-6827AAE6EFED}" type="presOf" srcId="{01DD2EA3-3265-416D-B1F4-2204D1F73D17}" destId="{2AFEEC64-607A-4B54-B7B7-A11B1350E850}" srcOrd="0" destOrd="0" presId="urn:microsoft.com/office/officeart/2005/8/layout/radial5"/>
    <dgm:cxn modelId="{7D0B6E6C-43D0-41CE-B3E9-EA3C58704DD3}" type="presOf" srcId="{09CC0E7B-5304-41F6-A731-C66DD14C8F05}" destId="{6F1A65D2-5C47-4EF4-B6B2-CBFB419542C6}" srcOrd="0" destOrd="0" presId="urn:microsoft.com/office/officeart/2005/8/layout/radial5"/>
    <dgm:cxn modelId="{2E383453-0264-4C94-BC93-7869EECC5281}" srcId="{31A132AD-8818-49E3-BC33-C0CAAC442706}" destId="{8A615FCB-1CB7-4446-8BB7-BEF65773D2F8}" srcOrd="0" destOrd="0" parTransId="{A26FDA79-451A-4EAE-ABF5-93F6C5166D50}" sibTransId="{2923152D-0E8C-4124-81B8-92FFD9789A7C}"/>
    <dgm:cxn modelId="{19639989-535C-478F-8BC6-089E42F3F525}" srcId="{31A132AD-8818-49E3-BC33-C0CAAC442706}" destId="{6850EE27-C1B5-48BD-AFF8-D49FE3FA4785}" srcOrd="3" destOrd="0" parTransId="{8FF85ACA-AACB-46FB-B252-2E18C4DA0ACC}" sibTransId="{9D8C0A62-27B9-422D-8A0D-2617F4374E26}"/>
    <dgm:cxn modelId="{2B4E93C0-3F75-452B-B39C-66832DC8B042}" type="presOf" srcId="{B24D58D4-0EE9-456B-9537-AEA6F7A40246}" destId="{BD066411-E7CE-4DED-947B-15643480BABA}" srcOrd="0" destOrd="0" presId="urn:microsoft.com/office/officeart/2005/8/layout/radial5"/>
    <dgm:cxn modelId="{2F228DC5-E402-4323-BB1E-F379C2D341F5}" type="presOf" srcId="{0D90779C-B4F2-48B7-85FC-2CEE9A250755}" destId="{4DBF8CAA-4FBA-4075-B4F6-2507433AB162}" srcOrd="0" destOrd="0" presId="urn:microsoft.com/office/officeart/2005/8/layout/radial5"/>
    <dgm:cxn modelId="{F6C72DD3-B812-4116-9512-335129BF4311}" type="presOf" srcId="{B24D58D4-0EE9-456B-9537-AEA6F7A40246}" destId="{B3445D2A-752F-4831-B134-CB6952A34C56}" srcOrd="1" destOrd="0" presId="urn:microsoft.com/office/officeart/2005/8/layout/radial5"/>
    <dgm:cxn modelId="{8AFB49E1-4906-4772-8A74-729EA3346F54}" type="presOf" srcId="{3F31720B-E6A5-4AF1-9AA5-B7DEBEC92F25}" destId="{05DA527E-275E-4B9E-83C4-6F378BFA22ED}" srcOrd="0" destOrd="0" presId="urn:microsoft.com/office/officeart/2005/8/layout/radial5"/>
    <dgm:cxn modelId="{348F3EEA-7565-48A0-A41F-0CE06E1EDE7B}" srcId="{31A132AD-8818-49E3-BC33-C0CAAC442706}" destId="{0D90779C-B4F2-48B7-85FC-2CEE9A250755}" srcOrd="1" destOrd="0" parTransId="{3F31720B-E6A5-4AF1-9AA5-B7DEBEC92F25}" sibTransId="{48FB4C7C-FF17-4CB2-A0BC-470C0FCBC8CD}"/>
    <dgm:cxn modelId="{88F8B3EB-942E-403E-9525-8FE6B012534E}" srcId="{09CC0E7B-5304-41F6-A731-C66DD14C8F05}" destId="{31A132AD-8818-49E3-BC33-C0CAAC442706}" srcOrd="0" destOrd="0" parTransId="{4625F023-2565-44F6-B55A-2C7FB8460676}" sibTransId="{B60275F3-3E80-4E99-BA24-A54DF291D00F}"/>
    <dgm:cxn modelId="{032A28F4-0AD0-4310-B093-CDBF2D72041F}" type="presOf" srcId="{A26FDA79-451A-4EAE-ABF5-93F6C5166D50}" destId="{1074275A-6280-4ED8-A848-B0FFF9FC0635}" srcOrd="0" destOrd="0" presId="urn:microsoft.com/office/officeart/2005/8/layout/radial5"/>
    <dgm:cxn modelId="{D0366DF7-A11D-4978-9159-5933852A5344}" type="presOf" srcId="{6850EE27-C1B5-48BD-AFF8-D49FE3FA4785}" destId="{323E9EFF-34A0-44C1-A5FC-DE9C344F2A97}" srcOrd="0" destOrd="0" presId="urn:microsoft.com/office/officeart/2005/8/layout/radial5"/>
    <dgm:cxn modelId="{5CB052FA-B354-428D-B03E-23F451D95CF9}" type="presOf" srcId="{8FF85ACA-AACB-46FB-B252-2E18C4DA0ACC}" destId="{95A7C3A2-AD44-4212-BB71-DF0E13444C19}" srcOrd="1" destOrd="0" presId="urn:microsoft.com/office/officeart/2005/8/layout/radial5"/>
    <dgm:cxn modelId="{C16873FF-F1A5-4F4D-8D0C-F1B596EBD682}" type="presParOf" srcId="{6F1A65D2-5C47-4EF4-B6B2-CBFB419542C6}" destId="{2A088668-49B2-44E9-B693-32B1F01A898F}" srcOrd="0" destOrd="0" presId="urn:microsoft.com/office/officeart/2005/8/layout/radial5"/>
    <dgm:cxn modelId="{E3402B3F-B42E-4766-9B76-66948EEE638C}" type="presParOf" srcId="{6F1A65D2-5C47-4EF4-B6B2-CBFB419542C6}" destId="{1074275A-6280-4ED8-A848-B0FFF9FC0635}" srcOrd="1" destOrd="0" presId="urn:microsoft.com/office/officeart/2005/8/layout/radial5"/>
    <dgm:cxn modelId="{D2333BB5-9C5E-4AAE-8C17-989E45863E69}" type="presParOf" srcId="{1074275A-6280-4ED8-A848-B0FFF9FC0635}" destId="{DC491281-112F-49AB-83CB-B459AB3A1749}" srcOrd="0" destOrd="0" presId="urn:microsoft.com/office/officeart/2005/8/layout/radial5"/>
    <dgm:cxn modelId="{56AB1FAE-4075-416F-95C0-A7C9168BEBF3}" type="presParOf" srcId="{6F1A65D2-5C47-4EF4-B6B2-CBFB419542C6}" destId="{1DED0436-B263-4356-854B-EBCD88B2D324}" srcOrd="2" destOrd="0" presId="urn:microsoft.com/office/officeart/2005/8/layout/radial5"/>
    <dgm:cxn modelId="{FE49CFA1-C9A6-49F3-9A26-41B6102A1525}" type="presParOf" srcId="{6F1A65D2-5C47-4EF4-B6B2-CBFB419542C6}" destId="{05DA527E-275E-4B9E-83C4-6F378BFA22ED}" srcOrd="3" destOrd="0" presId="urn:microsoft.com/office/officeart/2005/8/layout/radial5"/>
    <dgm:cxn modelId="{A441AFC5-2AC9-4315-9835-02A8439C5B99}" type="presParOf" srcId="{05DA527E-275E-4B9E-83C4-6F378BFA22ED}" destId="{2CE9D1CD-38F0-4CB9-9850-26155A9D0FD0}" srcOrd="0" destOrd="0" presId="urn:microsoft.com/office/officeart/2005/8/layout/radial5"/>
    <dgm:cxn modelId="{9B555792-9407-4445-B68B-B1D357BE763F}" type="presParOf" srcId="{6F1A65D2-5C47-4EF4-B6B2-CBFB419542C6}" destId="{4DBF8CAA-4FBA-4075-B4F6-2507433AB162}" srcOrd="4" destOrd="0" presId="urn:microsoft.com/office/officeart/2005/8/layout/radial5"/>
    <dgm:cxn modelId="{712C7A68-3483-4FB9-B735-4CE1032B9DEE}" type="presParOf" srcId="{6F1A65D2-5C47-4EF4-B6B2-CBFB419542C6}" destId="{BD066411-E7CE-4DED-947B-15643480BABA}" srcOrd="5" destOrd="0" presId="urn:microsoft.com/office/officeart/2005/8/layout/radial5"/>
    <dgm:cxn modelId="{A9131F67-458F-43B8-B1A4-040FACFAE001}" type="presParOf" srcId="{BD066411-E7CE-4DED-947B-15643480BABA}" destId="{B3445D2A-752F-4831-B134-CB6952A34C56}" srcOrd="0" destOrd="0" presId="urn:microsoft.com/office/officeart/2005/8/layout/radial5"/>
    <dgm:cxn modelId="{D0AEEC3E-BC08-4B21-810D-40152117B1D4}" type="presParOf" srcId="{6F1A65D2-5C47-4EF4-B6B2-CBFB419542C6}" destId="{2AFEEC64-607A-4B54-B7B7-A11B1350E850}" srcOrd="6" destOrd="0" presId="urn:microsoft.com/office/officeart/2005/8/layout/radial5"/>
    <dgm:cxn modelId="{9F64E445-3FAB-42E7-910C-FAD24C643AB9}" type="presParOf" srcId="{6F1A65D2-5C47-4EF4-B6B2-CBFB419542C6}" destId="{A1FAC07D-0237-45AA-ACC7-125CEBDCE956}" srcOrd="7" destOrd="0" presId="urn:microsoft.com/office/officeart/2005/8/layout/radial5"/>
    <dgm:cxn modelId="{97B5262C-FF46-4A42-AD59-28E61F5CCDB3}" type="presParOf" srcId="{A1FAC07D-0237-45AA-ACC7-125CEBDCE956}" destId="{95A7C3A2-AD44-4212-BB71-DF0E13444C19}" srcOrd="0" destOrd="0" presId="urn:microsoft.com/office/officeart/2005/8/layout/radial5"/>
    <dgm:cxn modelId="{092E22AE-C6B4-49B2-A70E-876F506A93EE}" type="presParOf" srcId="{6F1A65D2-5C47-4EF4-B6B2-CBFB419542C6}" destId="{323E9EFF-34A0-44C1-A5FC-DE9C344F2A97}" srcOrd="8" destOrd="0" presId="urn:microsoft.com/office/officeart/2005/8/layout/radial5"/>
  </dgm:cxnLst>
  <dgm:bg>
    <a:solidFill>
      <a:schemeClr val="bg1"/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088668-49B2-44E9-B693-32B1F01A898F}">
      <dsp:nvSpPr>
        <dsp:cNvPr id="0" name=""/>
        <dsp:cNvSpPr/>
      </dsp:nvSpPr>
      <dsp:spPr>
        <a:xfrm>
          <a:off x="2121617" y="2030510"/>
          <a:ext cx="1447757" cy="144775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400" b="1" kern="1200" dirty="0">
              <a:solidFill>
                <a:schemeClr val="bg1"/>
              </a:solidFill>
              <a:latin typeface="Arial Rounded MT Bold" panose="020F0704030504030204" pitchFamily="34" charset="0"/>
            </a:rPr>
            <a:t>PERIODNI SUSTAV PAMETNIH TELEFONA</a:t>
          </a:r>
        </a:p>
      </dsp:txBody>
      <dsp:txXfrm>
        <a:off x="2333636" y="2242529"/>
        <a:ext cx="1023719" cy="1023719"/>
      </dsp:txXfrm>
    </dsp:sp>
    <dsp:sp modelId="{1074275A-6280-4ED8-A848-B0FFF9FC0635}">
      <dsp:nvSpPr>
        <dsp:cNvPr id="0" name=""/>
        <dsp:cNvSpPr/>
      </dsp:nvSpPr>
      <dsp:spPr>
        <a:xfrm rot="16200000">
          <a:off x="2691825" y="1503144"/>
          <a:ext cx="307342" cy="49223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1200" kern="1200"/>
        </a:p>
      </dsp:txBody>
      <dsp:txXfrm>
        <a:off x="2737927" y="1647693"/>
        <a:ext cx="215139" cy="295343"/>
      </dsp:txXfrm>
    </dsp:sp>
    <dsp:sp modelId="{1DED0436-B263-4356-854B-EBCD88B2D324}">
      <dsp:nvSpPr>
        <dsp:cNvPr id="0" name=""/>
        <dsp:cNvSpPr/>
      </dsp:nvSpPr>
      <dsp:spPr>
        <a:xfrm>
          <a:off x="2121617" y="2861"/>
          <a:ext cx="1447757" cy="1447757"/>
        </a:xfrm>
        <a:prstGeom prst="ellipse">
          <a:avLst/>
        </a:prstGeom>
        <a:solidFill>
          <a:srgbClr val="7030A0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600" b="1" kern="1200" dirty="0">
              <a:latin typeface="Arial Rounded MT Bold" panose="020F0704030504030204" pitchFamily="34" charset="0"/>
              <a:cs typeface="Aharoni" panose="02010803020104030203" pitchFamily="2" charset="-79"/>
            </a:rPr>
            <a:t>KEMIJA</a:t>
          </a:r>
        </a:p>
      </dsp:txBody>
      <dsp:txXfrm>
        <a:off x="2333636" y="214880"/>
        <a:ext cx="1023719" cy="1023719"/>
      </dsp:txXfrm>
    </dsp:sp>
    <dsp:sp modelId="{05DA527E-275E-4B9E-83C4-6F378BFA22ED}">
      <dsp:nvSpPr>
        <dsp:cNvPr id="0" name=""/>
        <dsp:cNvSpPr/>
      </dsp:nvSpPr>
      <dsp:spPr>
        <a:xfrm>
          <a:off x="3696951" y="2508270"/>
          <a:ext cx="307342" cy="49223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1200" kern="1200"/>
        </a:p>
      </dsp:txBody>
      <dsp:txXfrm>
        <a:off x="3696951" y="2606717"/>
        <a:ext cx="215139" cy="295343"/>
      </dsp:txXfrm>
    </dsp:sp>
    <dsp:sp modelId="{4DBF8CAA-4FBA-4075-B4F6-2507433AB162}">
      <dsp:nvSpPr>
        <dsp:cNvPr id="0" name=""/>
        <dsp:cNvSpPr/>
      </dsp:nvSpPr>
      <dsp:spPr>
        <a:xfrm>
          <a:off x="4149266" y="2030510"/>
          <a:ext cx="1447757" cy="1447757"/>
        </a:xfrm>
        <a:prstGeom prst="ellipse">
          <a:avLst/>
        </a:prstGeom>
        <a:solidFill>
          <a:srgbClr val="FFC000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100" b="1" kern="1200" dirty="0">
              <a:latin typeface="Bahnschrift SemiBold" panose="020B0502040204020203" pitchFamily="34" charset="0"/>
            </a:rPr>
            <a:t>INFORMATIKA</a:t>
          </a:r>
        </a:p>
      </dsp:txBody>
      <dsp:txXfrm>
        <a:off x="4361285" y="2242529"/>
        <a:ext cx="1023719" cy="1023719"/>
      </dsp:txXfrm>
    </dsp:sp>
    <dsp:sp modelId="{BD066411-E7CE-4DED-947B-15643480BABA}">
      <dsp:nvSpPr>
        <dsp:cNvPr id="0" name=""/>
        <dsp:cNvSpPr/>
      </dsp:nvSpPr>
      <dsp:spPr>
        <a:xfrm rot="5400000">
          <a:off x="2691825" y="3513396"/>
          <a:ext cx="307342" cy="49223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1200" kern="1200"/>
        </a:p>
      </dsp:txBody>
      <dsp:txXfrm>
        <a:off x="2737927" y="3565742"/>
        <a:ext cx="215139" cy="295343"/>
      </dsp:txXfrm>
    </dsp:sp>
    <dsp:sp modelId="{2AFEEC64-607A-4B54-B7B7-A11B1350E850}">
      <dsp:nvSpPr>
        <dsp:cNvPr id="0" name=""/>
        <dsp:cNvSpPr/>
      </dsp:nvSpPr>
      <dsp:spPr>
        <a:xfrm>
          <a:off x="2121617" y="4058159"/>
          <a:ext cx="1447757" cy="1447757"/>
        </a:xfrm>
        <a:prstGeom prst="ellipse">
          <a:avLst/>
        </a:prstGeom>
        <a:solidFill>
          <a:srgbClr val="00B050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400" b="1" kern="1200" dirty="0">
              <a:latin typeface="Bahnschrift SemiBold" panose="020B0502040204020203" pitchFamily="34" charset="0"/>
            </a:rPr>
            <a:t>EKOLOGIJA</a:t>
          </a:r>
        </a:p>
      </dsp:txBody>
      <dsp:txXfrm>
        <a:off x="2333636" y="4270178"/>
        <a:ext cx="1023719" cy="1023719"/>
      </dsp:txXfrm>
    </dsp:sp>
    <dsp:sp modelId="{A1FAC07D-0237-45AA-ACC7-125CEBDCE956}">
      <dsp:nvSpPr>
        <dsp:cNvPr id="0" name=""/>
        <dsp:cNvSpPr/>
      </dsp:nvSpPr>
      <dsp:spPr>
        <a:xfrm rot="10800000">
          <a:off x="1686699" y="2508270"/>
          <a:ext cx="307342" cy="49223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1200" kern="1200"/>
        </a:p>
      </dsp:txBody>
      <dsp:txXfrm rot="10800000">
        <a:off x="1778902" y="2606717"/>
        <a:ext cx="215139" cy="295343"/>
      </dsp:txXfrm>
    </dsp:sp>
    <dsp:sp modelId="{323E9EFF-34A0-44C1-A5FC-DE9C344F2A97}">
      <dsp:nvSpPr>
        <dsp:cNvPr id="0" name=""/>
        <dsp:cNvSpPr/>
      </dsp:nvSpPr>
      <dsp:spPr>
        <a:xfrm>
          <a:off x="93968" y="2030510"/>
          <a:ext cx="1447757" cy="1447757"/>
        </a:xfrm>
        <a:prstGeom prst="ellipse">
          <a:avLst/>
        </a:prstGeom>
        <a:solidFill>
          <a:srgbClr val="C00000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b="1" kern="1200" dirty="0">
              <a:latin typeface="Arial Rounded MT Bold" panose="020F0704030504030204" pitchFamily="34" charset="0"/>
            </a:rPr>
            <a:t>FIZIKA</a:t>
          </a:r>
        </a:p>
      </dsp:txBody>
      <dsp:txXfrm>
        <a:off x="305987" y="2242529"/>
        <a:ext cx="1023719" cy="102371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9E3965E-AC41-4711-9D10-E25ABB132D86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F5DC8C3-BA5F-4EED-BB9A-A14272BD82A1}"/>
              </a:ext>
            </a:extLst>
          </p:cNvPr>
          <p:cNvCxnSpPr/>
          <p:nvPr/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DA70-C731-4C70-880D-CCD4705E623C}" type="datetime1">
              <a:rPr lang="en-US" smtClean="0"/>
              <a:t>10/31/2019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01779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2A279-0833-481D-8C56-F67FD0AC6C50}" type="datetime1">
              <a:rPr lang="en-US" smtClean="0"/>
              <a:t>10/31/2019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36439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1B68A5B-D9FA-424B-A4EB-30E7223836B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7DA83-5663-4C9C-B9AA-0B40A3DAFF81}" type="datetime1">
              <a:rPr lang="en-US" smtClean="0"/>
              <a:t>10/31/2019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13803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D723-8F53-4F53-90B0-1982A396982E}" type="datetime1">
              <a:rPr lang="en-US" smtClean="0"/>
              <a:t>10/31/2019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09541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585C21A-8B93-4657-B5DF-7EAEAD3BE127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90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663440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59DE2C1-4C52-40A3-8959-27B2C1BEBFF6}"/>
              </a:ext>
            </a:extLst>
          </p:cNvPr>
          <p:cNvCxnSpPr/>
          <p:nvPr/>
        </p:nvCxnSpPr>
        <p:spPr>
          <a:xfrm>
            <a:off x="1207658" y="4485132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69AF7-7BEB-44E4-9852-375E34362B5B}" type="datetime1">
              <a:rPr lang="en-US" smtClean="0"/>
              <a:t>10/31/2019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21000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AC38D-0552-4C82-B593-E6124DFADBE2}" type="datetime1">
              <a:rPr lang="en-US" smtClean="0"/>
              <a:t>10/31/2019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81011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958274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15944" y="2958273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F0F1C-5577-4ACB-BB62-DF8F3C494C7E}" type="datetime1">
              <a:rPr lang="en-US" smtClean="0"/>
              <a:t>10/31/2019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05237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5B394-D9F9-4F0C-B15D-605F45CB9E9F}" type="datetime1">
              <a:rPr lang="en-US" smtClean="0"/>
              <a:t>10/31/2019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10264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8E9C91B-7EAD-4562-AB0E-DFB9663AECE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7345-2558-425A-8533-9BFDBCE15005}" type="datetime1">
              <a:rPr lang="en-US" smtClean="0"/>
              <a:t>10/31/2019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52233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8984" y="812799"/>
            <a:ext cx="5928344" cy="52947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517567" cy="3064505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/>
          <a:lstStyle>
            <a:lvl1pPr algn="l">
              <a:defRPr/>
            </a:lvl1pPr>
          </a:lstStyle>
          <a:p>
            <a:fld id="{92BEA474-078D-4E9B-9B14-09A87B19DC46}" type="datetime1">
              <a:rPr lang="en-US" smtClean="0"/>
              <a:t>10/31/2019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458983" y="6446520"/>
            <a:ext cx="5334019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01438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>
              <a:lumMod val="85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907D986-8816-4272-A432-0437A28A9828}" type="datetime1">
              <a:rPr lang="en-US" smtClean="0"/>
              <a:t>10/31/2019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08815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16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Photocopy trans="0" detail="2"/>
                    </a14:imgEffect>
                    <a14:imgEffect>
                      <a14:sharpenSoften amount="-43000"/>
                    </a14:imgEffect>
                    <a14:imgEffect>
                      <a14:brightnessContrast bright="41000" contrast="23000"/>
                    </a14:imgEffect>
                  </a14:imgLayer>
                </a14:imgProps>
              </a:ext>
            </a:extLst>
          </a:blip>
          <a:srcRect/>
          <a:stretch>
            <a:fillRect t="-46000" b="-4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16A0E3C-60E6-4F39-BC55-5F7C224E1F7C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FFFFFF"/>
                </a:solidFill>
              </a:defRPr>
            </a:lvl1pPr>
          </a:lstStyle>
          <a:p>
            <a:fld id="{62D6E202-B606-4609-B914-27C9371A1F6D}" type="datetime1">
              <a:rPr lang="en-US" smtClean="0"/>
              <a:t>10/31/2019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rgbClr val="FFFFFF"/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5025DAC-8B93-4160-B017-3A274A5828C0}"/>
              </a:ext>
            </a:extLst>
          </p:cNvPr>
          <p:cNvCxnSpPr/>
          <p:nvPr/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1761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30" r:id="rId6"/>
    <p:sldLayoutId id="2147483725" r:id="rId7"/>
    <p:sldLayoutId id="2147483726" r:id="rId8"/>
    <p:sldLayoutId id="2147483727" r:id="rId9"/>
    <p:sldLayoutId id="2147483729" r:id="rId10"/>
    <p:sldLayoutId id="2147483728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500" i="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2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svg"/><Relationship Id="rId7" Type="http://schemas.openxmlformats.org/officeDocument/2006/relationships/image" Target="../media/image25.svg"/><Relationship Id="rId12" Type="http://schemas.openxmlformats.org/officeDocument/2006/relationships/hyperlink" Target="mailto:sanja.pavlovic-sijanovic@skole.hr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hyperlink" Target="mailto:karolina.dvojkovic@skole.hr" TargetMode="External"/><Relationship Id="rId5" Type="http://schemas.openxmlformats.org/officeDocument/2006/relationships/image" Target="../media/image23.svg"/><Relationship Id="rId10" Type="http://schemas.openxmlformats.org/officeDocument/2006/relationships/hyperlink" Target="mailto:kristina.kristek@skole.hr" TargetMode="External"/><Relationship Id="rId4" Type="http://schemas.openxmlformats.org/officeDocument/2006/relationships/image" Target="../media/image22.png"/><Relationship Id="rId9" Type="http://schemas.openxmlformats.org/officeDocument/2006/relationships/image" Target="../media/image27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coolinfographics.com/blog/2013/2/4/the-periodic-table-of-iphones.html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b.socrative.com/teacher/#quizzes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9E3965E-AC41-4711-9D10-E25ABB132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A9286AD2-18A9-4868-A4E3-7A2097A208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1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5B16AF03-F176-481A-ABFE-2C255E85C8C1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648929" y="639097"/>
            <a:ext cx="6253317" cy="36860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200" b="1" kern="1200" spc="-50" baseline="0" dirty="0">
                <a:solidFill>
                  <a:schemeClr val="tx1">
                    <a:lumMod val="85000"/>
                    <a:lumOff val="15000"/>
                  </a:schemeClr>
                </a:solidFill>
                <a:latin typeface="Arial Rounded MT Bold" panose="020F0704030504030204" pitchFamily="34" charset="0"/>
              </a:rPr>
              <a:t>PERIODNI SUSTAV PAMETNIH TELEFONA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F200B4C1-DB97-4716-89D6-41DF2C01A6A3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632899" y="4672739"/>
            <a:ext cx="10002276" cy="1021498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2400" kern="1200" cap="all" spc="200" baseline="0" dirty="0">
                <a:solidFill>
                  <a:schemeClr val="tx1">
                    <a:lumMod val="85000"/>
                    <a:lumOff val="15000"/>
                  </a:schemeClr>
                </a:solidFill>
                <a:latin typeface="Arial Rounded MT Bold" panose="020F0704030504030204" pitchFamily="34" charset="0"/>
              </a:rPr>
              <a:t>GIMNAZIJA VUKOVAR: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1400" kern="1200" cap="all" spc="200" baseline="0" dirty="0">
                <a:solidFill>
                  <a:schemeClr val="tx1">
                    <a:lumMod val="85000"/>
                    <a:lumOff val="15000"/>
                  </a:schemeClr>
                </a:solidFill>
                <a:latin typeface="Bahnschrift SemiBold" panose="020B0502040204020203" pitchFamily="34" charset="0"/>
              </a:rPr>
              <a:t>Kristina Kristek, </a:t>
            </a:r>
            <a:r>
              <a:rPr lang="en-US" sz="1400" kern="1200" cap="all" spc="200" baseline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ahnschrift SemiBold" panose="020B0502040204020203" pitchFamily="34" charset="0"/>
              </a:rPr>
              <a:t>Sanja</a:t>
            </a:r>
            <a:r>
              <a:rPr lang="en-US" sz="1400" kern="1200" cap="all" spc="200" baseline="0" dirty="0">
                <a:solidFill>
                  <a:schemeClr val="tx1">
                    <a:lumMod val="85000"/>
                    <a:lumOff val="15000"/>
                  </a:schemeClr>
                </a:solidFill>
                <a:latin typeface="Bahnschrift SemiBold" panose="020B0502040204020203" pitchFamily="34" charset="0"/>
              </a:rPr>
              <a:t> Pavlović – </a:t>
            </a:r>
            <a:r>
              <a:rPr lang="en-US" sz="1400" kern="1200" cap="all" spc="200" baseline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ahnschrift SemiBold" panose="020B0502040204020203" pitchFamily="34" charset="0"/>
              </a:rPr>
              <a:t>Šijanović</a:t>
            </a:r>
            <a:r>
              <a:rPr lang="en-US" sz="1400" kern="1200" cap="all" spc="200" baseline="0" dirty="0">
                <a:solidFill>
                  <a:schemeClr val="tx1">
                    <a:lumMod val="85000"/>
                    <a:lumOff val="15000"/>
                  </a:schemeClr>
                </a:solidFill>
                <a:latin typeface="Bahnschrift SemiBold" panose="020B0502040204020203" pitchFamily="34" charset="0"/>
              </a:rPr>
              <a:t>, Karolina </a:t>
            </a:r>
            <a:r>
              <a:rPr lang="en-US" sz="1400" kern="1200" cap="all" spc="200" baseline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ahnschrift SemiBold" panose="020B0502040204020203" pitchFamily="34" charset="0"/>
              </a:rPr>
              <a:t>Dvojković</a:t>
            </a:r>
            <a:endParaRPr lang="en-US" sz="1400" kern="1200" cap="all" spc="200" baseline="0" dirty="0">
              <a:solidFill>
                <a:schemeClr val="tx1">
                  <a:lumMod val="85000"/>
                  <a:lumOff val="15000"/>
                </a:schemeClr>
              </a:solidFill>
              <a:latin typeface="Bahnschrift SemiBold" panose="020B0502040204020203" pitchFamily="34" charset="0"/>
            </a:endParaRPr>
          </a:p>
          <a:p>
            <a:pPr marL="0" indent="0">
              <a:lnSpc>
                <a:spcPct val="90000"/>
              </a:lnSpc>
              <a:buNone/>
            </a:pPr>
            <a:endParaRPr lang="en-US" sz="1400" kern="1200" cap="all" spc="200" baseline="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7A7CD63-7EC3-44F3-95D0-595C4019FF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44179" y="4498925"/>
            <a:ext cx="5636107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Slika 6" descr="Slika na kojoj se prikazuje metar, parkiralište, znak, strana&#10;&#10;Opis je automatski generiran">
            <a:extLst>
              <a:ext uri="{FF2B5EF4-FFF2-40B4-BE49-F238E27FC236}">
                <a16:creationId xmlns:a16="http://schemas.microsoft.com/office/drawing/2014/main" id="{30CD5FE7-6916-48D2-9E08-D50CBE1A06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3458" y="856224"/>
            <a:ext cx="2006549" cy="2911954"/>
          </a:xfrm>
          <a:prstGeom prst="rect">
            <a:avLst/>
          </a:prstGeom>
        </p:spPr>
      </p:pic>
      <p:sp>
        <p:nvSpPr>
          <p:cNvPr id="8" name="Pravokutnik: zaobljeni kutovi 7">
            <a:extLst>
              <a:ext uri="{FF2B5EF4-FFF2-40B4-BE49-F238E27FC236}">
                <a16:creationId xmlns:a16="http://schemas.microsoft.com/office/drawing/2014/main" id="{B87A5414-13D3-453D-AECC-043130EC6183}"/>
              </a:ext>
            </a:extLst>
          </p:cNvPr>
          <p:cNvSpPr/>
          <p:nvPr/>
        </p:nvSpPr>
        <p:spPr>
          <a:xfrm>
            <a:off x="139485" y="123987"/>
            <a:ext cx="11918196" cy="6571282"/>
          </a:xfrm>
          <a:prstGeom prst="roundRect">
            <a:avLst/>
          </a:prstGeom>
          <a:noFill/>
          <a:ln w="190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D3C817E6-40A5-44A6-B689-5F0C25D00EF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48"/>
          <a:stretch/>
        </p:blipFill>
        <p:spPr>
          <a:xfrm>
            <a:off x="7556685" y="0"/>
            <a:ext cx="4635315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9446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>
            <a:extLst>
              <a:ext uri="{FF2B5EF4-FFF2-40B4-BE49-F238E27FC236}">
                <a16:creationId xmlns:a16="http://schemas.microsoft.com/office/drawing/2014/main" id="{21BF6B6E-1372-46AD-9FAC-61E536ED79D0}"/>
              </a:ext>
            </a:extLst>
          </p:cNvPr>
          <p:cNvSpPr/>
          <p:nvPr/>
        </p:nvSpPr>
        <p:spPr>
          <a:xfrm>
            <a:off x="6171156" y="270712"/>
            <a:ext cx="5690993" cy="575542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hr-HR" sz="3200" b="1" dirty="0">
                <a:latin typeface="Bahnschrift SemiBold" panose="020B0502040204020203" pitchFamily="34" charset="0"/>
              </a:rPr>
              <a:t>PREDNOSTI:</a:t>
            </a:r>
          </a:p>
          <a:p>
            <a:endParaRPr lang="hr-HR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400" dirty="0"/>
              <a:t>Istraživanje tehnologije vezane uz pametne telefone (fizike i informatike), isprepleteno s istraživanjem kemijskih elemenata (kemija) </a:t>
            </a:r>
            <a:r>
              <a:rPr lang="hr-HR" sz="2400" dirty="0">
                <a:sym typeface="Wingdings" panose="05000000000000000000" pitchFamily="2" charset="2"/>
              </a:rPr>
              <a:t></a:t>
            </a:r>
            <a:r>
              <a:rPr lang="hr-HR" sz="2400" dirty="0"/>
              <a:t> </a:t>
            </a:r>
            <a:r>
              <a:rPr lang="hr-HR" sz="2400" b="1" dirty="0">
                <a:solidFill>
                  <a:srgbClr val="C00000"/>
                </a:solidFill>
              </a:rPr>
              <a:t>korelacija među predmetima </a:t>
            </a:r>
          </a:p>
          <a:p>
            <a:endParaRPr lang="hr-HR" sz="2400" b="1" dirty="0">
              <a:solidFill>
                <a:srgbClr val="C0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400" dirty="0"/>
              <a:t>Potičemo razvoj ekološke osviještenosti i promišljanje o održivom razvoju (</a:t>
            </a:r>
            <a:r>
              <a:rPr lang="hr-HR" sz="2400" b="1" dirty="0">
                <a:solidFill>
                  <a:srgbClr val="C00000"/>
                </a:solidFill>
              </a:rPr>
              <a:t>MT – Održivi razvoj</a:t>
            </a:r>
            <a:r>
              <a:rPr lang="hr-HR" sz="2400" dirty="0"/>
              <a:t>)</a:t>
            </a:r>
          </a:p>
          <a:p>
            <a:endParaRPr lang="hr-HR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400" dirty="0"/>
              <a:t>Korištenjem alata (</a:t>
            </a:r>
            <a:r>
              <a:rPr lang="hr-HR" sz="2400" b="1" dirty="0">
                <a:solidFill>
                  <a:srgbClr val="C00000"/>
                </a:solidFill>
              </a:rPr>
              <a:t>MT - IKT u nastavi</a:t>
            </a:r>
            <a:r>
              <a:rPr lang="hr-HR" sz="2400" dirty="0"/>
              <a:t>) postižemo suvremenu i učenicima zanimljiviju nastavu.</a:t>
            </a:r>
            <a:endParaRPr lang="hr-HR" dirty="0"/>
          </a:p>
        </p:txBody>
      </p:sp>
      <p:graphicFrame>
        <p:nvGraphicFramePr>
          <p:cNvPr id="3" name="Dijagram 2">
            <a:extLst>
              <a:ext uri="{FF2B5EF4-FFF2-40B4-BE49-F238E27FC236}">
                <a16:creationId xmlns:a16="http://schemas.microsoft.com/office/drawing/2014/main" id="{760B25F7-539E-4D15-B68C-4CBD68D8D29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20974230"/>
              </p:ext>
            </p:extLst>
          </p:nvPr>
        </p:nvGraphicFramePr>
        <p:xfrm>
          <a:off x="413360" y="517355"/>
          <a:ext cx="5690993" cy="55087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539708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2A823E8-C7D2-4953-9880-BC1423121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5671820" cy="1450757"/>
          </a:xfrm>
        </p:spPr>
        <p:txBody>
          <a:bodyPr/>
          <a:lstStyle/>
          <a:p>
            <a:r>
              <a:rPr lang="hr-HR" dirty="0">
                <a:solidFill>
                  <a:srgbClr val="00B050"/>
                </a:solidFill>
                <a:latin typeface="Arial Rounded MT Bold" panose="020F0704030504030204" pitchFamily="34" charset="0"/>
              </a:rPr>
              <a:t>RECIKLIRANJE</a:t>
            </a:r>
          </a:p>
        </p:txBody>
      </p:sp>
      <p:pic>
        <p:nvPicPr>
          <p:cNvPr id="5" name="Rezervirano mjesto sadržaja 4" descr="Slika na kojoj se prikazuje na zatvorenom, sjedenje, mobitel, različito&#10;&#10;Opis je automatski generiran">
            <a:extLst>
              <a:ext uri="{FF2B5EF4-FFF2-40B4-BE49-F238E27FC236}">
                <a16:creationId xmlns:a16="http://schemas.microsoft.com/office/drawing/2014/main" id="{A20DC1CF-16AB-4E34-9295-9AEC0AB1FA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862" y="2007991"/>
            <a:ext cx="5015659" cy="3760788"/>
          </a:xfrm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id="{1064628C-491E-4B1A-B126-ED1C38B7FC1D}"/>
              </a:ext>
            </a:extLst>
          </p:cNvPr>
          <p:cNvSpPr txBox="1"/>
          <p:nvPr/>
        </p:nvSpPr>
        <p:spPr>
          <a:xfrm>
            <a:off x="6568683" y="2013905"/>
            <a:ext cx="5015659" cy="418576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000" dirty="0"/>
              <a:t>u sebi sadrže komponente koje mogu </a:t>
            </a:r>
            <a:r>
              <a:rPr lang="hr-HR" sz="2000" b="1" dirty="0">
                <a:solidFill>
                  <a:srgbClr val="00B050"/>
                </a:solidFill>
              </a:rPr>
              <a:t>negativno utjecati na okoliš </a:t>
            </a:r>
            <a:r>
              <a:rPr lang="hr-HR" sz="2000" dirty="0"/>
              <a:t>ukoliko se nekontrolirano odbace</a:t>
            </a:r>
          </a:p>
          <a:p>
            <a:endParaRPr lang="hr-H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000" dirty="0"/>
              <a:t>u Hrvatskoj se godišnje baci </a:t>
            </a:r>
            <a:r>
              <a:rPr lang="hr-HR" sz="2000" b="1" dirty="0">
                <a:solidFill>
                  <a:srgbClr val="00B050"/>
                </a:solidFill>
              </a:rPr>
              <a:t>30-45 tisuća tona</a:t>
            </a:r>
            <a:r>
              <a:rPr lang="hr-HR" sz="2000" dirty="0"/>
              <a:t> elektroničkog otpada</a:t>
            </a:r>
          </a:p>
          <a:p>
            <a:endParaRPr lang="hr-H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000" dirty="0"/>
              <a:t>procesom recikliranja mobitela mogu se izdvojiti: </a:t>
            </a:r>
            <a:r>
              <a:rPr lang="hr-HR" sz="2400" b="1" dirty="0">
                <a:solidFill>
                  <a:srgbClr val="00B050"/>
                </a:solidFill>
              </a:rPr>
              <a:t>aluminij, zlato, srebro, bakar, </a:t>
            </a:r>
            <a:r>
              <a:rPr lang="hr-HR" sz="2400" b="1" dirty="0" err="1">
                <a:solidFill>
                  <a:srgbClr val="00B050"/>
                </a:solidFill>
              </a:rPr>
              <a:t>paladij</a:t>
            </a:r>
            <a:r>
              <a:rPr lang="hr-HR" sz="2400" b="1" dirty="0">
                <a:solidFill>
                  <a:srgbClr val="00B050"/>
                </a:solidFill>
              </a:rPr>
              <a:t>, kobalt, nikal, kadmij</a:t>
            </a:r>
            <a:r>
              <a:rPr lang="hr-HR" sz="2000" dirty="0"/>
              <a:t>, a svi se oni mogu ponovo iskoristiti u proizvodnji</a:t>
            </a:r>
          </a:p>
          <a:p>
            <a:endParaRPr lang="hr-HR" dirty="0"/>
          </a:p>
        </p:txBody>
      </p:sp>
      <p:pic>
        <p:nvPicPr>
          <p:cNvPr id="9" name="Grafika 8" descr="Znak recikliranja">
            <a:extLst>
              <a:ext uri="{FF2B5EF4-FFF2-40B4-BE49-F238E27FC236}">
                <a16:creationId xmlns:a16="http://schemas.microsoft.com/office/drawing/2014/main" id="{530261A2-D180-48B1-8DE2-9EF99E8A75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69100" y="82296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6433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FEAAEE4-3B09-4354-8034-6050BAE48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2811" y="751562"/>
            <a:ext cx="9619990" cy="985798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hr-HR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OD OTPADA DO BILJKE</a:t>
            </a:r>
          </a:p>
        </p:txBody>
      </p:sp>
      <p:sp>
        <p:nvSpPr>
          <p:cNvPr id="5" name="Strelica: desno 4">
            <a:extLst>
              <a:ext uri="{FF2B5EF4-FFF2-40B4-BE49-F238E27FC236}">
                <a16:creationId xmlns:a16="http://schemas.microsoft.com/office/drawing/2014/main" id="{8C373F21-AEB2-4178-8CA2-FC090B698A28}"/>
              </a:ext>
            </a:extLst>
          </p:cNvPr>
          <p:cNvSpPr/>
          <p:nvPr/>
        </p:nvSpPr>
        <p:spPr>
          <a:xfrm>
            <a:off x="542441" y="2278251"/>
            <a:ext cx="6447295" cy="3595607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96ED7F25-534B-4115-A5EC-6C7CA6EB38D7}"/>
              </a:ext>
            </a:extLst>
          </p:cNvPr>
          <p:cNvSpPr txBox="1"/>
          <p:nvPr/>
        </p:nvSpPr>
        <p:spPr>
          <a:xfrm>
            <a:off x="888571" y="3599000"/>
            <a:ext cx="52074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800" b="1" dirty="0">
                <a:solidFill>
                  <a:schemeClr val="accent4">
                    <a:lumMod val="50000"/>
                  </a:schemeClr>
                </a:solidFill>
                <a:latin typeface="Arial Rounded MT Bold" panose="020F0704030504030204" pitchFamily="34" charset="0"/>
              </a:rPr>
              <a:t>AKCIJA PRIKUPLJANJA STARIH MOBILNIH UREĐAJA</a:t>
            </a:r>
          </a:p>
        </p:txBody>
      </p:sp>
      <p:pic>
        <p:nvPicPr>
          <p:cNvPr id="9" name="Grafika 8" descr="Listopadno drvo">
            <a:extLst>
              <a:ext uri="{FF2B5EF4-FFF2-40B4-BE49-F238E27FC236}">
                <a16:creationId xmlns:a16="http://schemas.microsoft.com/office/drawing/2014/main" id="{DDD8870D-D753-4389-8A56-2665B63E10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29852" y="2430909"/>
            <a:ext cx="3442949" cy="3442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5045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FEAAEE4-3B09-4354-8034-6050BAE48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2811" y="751562"/>
            <a:ext cx="9619990" cy="985798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hr-HR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OD OTPADA DO BILJKE</a:t>
            </a:r>
          </a:p>
        </p:txBody>
      </p:sp>
      <p:pic>
        <p:nvPicPr>
          <p:cNvPr id="6" name="Slika 5" descr="Slika na kojoj se prikazuje trava, na otvorenom, ljudi, zgrada&#10;&#10;Opis je automatski generiran">
            <a:extLst>
              <a:ext uri="{FF2B5EF4-FFF2-40B4-BE49-F238E27FC236}">
                <a16:creationId xmlns:a16="http://schemas.microsoft.com/office/drawing/2014/main" id="{C6D1423A-ABF0-4201-8B85-838BF77DE3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0" b="25333"/>
          <a:stretch/>
        </p:blipFill>
        <p:spPr>
          <a:xfrm>
            <a:off x="1225409" y="1987270"/>
            <a:ext cx="5159893" cy="3131958"/>
          </a:xfrm>
          <a:prstGeom prst="rect">
            <a:avLst/>
          </a:prstGeom>
        </p:spPr>
      </p:pic>
      <p:sp>
        <p:nvSpPr>
          <p:cNvPr id="7" name="TekstniOkvir 6">
            <a:extLst>
              <a:ext uri="{FF2B5EF4-FFF2-40B4-BE49-F238E27FC236}">
                <a16:creationId xmlns:a16="http://schemas.microsoft.com/office/drawing/2014/main" id="{820C309C-9679-4FD0-B3C9-B08DF00A5839}"/>
              </a:ext>
            </a:extLst>
          </p:cNvPr>
          <p:cNvSpPr txBox="1"/>
          <p:nvPr/>
        </p:nvSpPr>
        <p:spPr>
          <a:xfrm>
            <a:off x="1459629" y="5369138"/>
            <a:ext cx="9506962" cy="523220"/>
          </a:xfrm>
          <a:prstGeom prst="rect">
            <a:avLst/>
          </a:prstGeom>
          <a:solidFill>
            <a:srgbClr val="BBE7BF"/>
          </a:solidFill>
        </p:spPr>
        <p:txBody>
          <a:bodyPr wrap="none" rtlCol="0">
            <a:spAutoFit/>
          </a:bodyPr>
          <a:lstStyle/>
          <a:p>
            <a:r>
              <a:rPr lang="hr-HR" sz="2800" b="1" dirty="0"/>
              <a:t>Priključili se građanskoj inicijativi „Zasadi drvo, ne budi panj!”</a:t>
            </a:r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1D45617C-5909-4574-8D83-82768FD024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4248" y="2135804"/>
            <a:ext cx="4220102" cy="2983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673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92EEE7F-1E1B-4E29-8587-AFFE13974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480447"/>
            <a:ext cx="5489500" cy="1256913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hr-HR" sz="7200" dirty="0">
                <a:latin typeface="Arial Rounded MT Bold" panose="020F0704030504030204" pitchFamily="34" charset="0"/>
              </a:rPr>
              <a:t>ZA KRAJ…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8020AF09-FCB7-412F-83C4-B48BE7CBA3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666141"/>
            <a:ext cx="10058400" cy="3012440"/>
          </a:xfrm>
          <a:solidFill>
            <a:schemeClr val="bg1"/>
          </a:solidFill>
        </p:spPr>
        <p:txBody>
          <a:bodyPr>
            <a:normAutofit fontScale="92500" lnSpcReduction="20000"/>
          </a:bodyPr>
          <a:lstStyle/>
          <a:p>
            <a:pPr algn="ctr"/>
            <a:r>
              <a:rPr lang="hr-HR" sz="3600" b="1" dirty="0">
                <a:solidFill>
                  <a:schemeClr val="tx1"/>
                </a:solidFill>
              </a:rPr>
              <a:t>Dobro promislimo prije nego odlučimo, slijedeći trendove, zamijenit svoj pametni mobitel novim. </a:t>
            </a:r>
          </a:p>
          <a:p>
            <a:pPr algn="ctr"/>
            <a:r>
              <a:rPr lang="hr-HR" sz="3600" b="1" dirty="0">
                <a:solidFill>
                  <a:schemeClr val="tx1"/>
                </a:solidFill>
              </a:rPr>
              <a:t>Odlukom da ostavimo svoj mobitel duže dat ćemo svoj doprinos u očuvanju rijetkih i vrlo važnih elemenata čije zalihe na Zemlji polako nestaju.</a:t>
            </a:r>
          </a:p>
          <a:p>
            <a:endParaRPr lang="hr-HR" dirty="0"/>
          </a:p>
        </p:txBody>
      </p:sp>
      <p:pic>
        <p:nvPicPr>
          <p:cNvPr id="5" name="Grafika 4" descr="Pametni telefon">
            <a:extLst>
              <a:ext uri="{FF2B5EF4-FFF2-40B4-BE49-F238E27FC236}">
                <a16:creationId xmlns:a16="http://schemas.microsoft.com/office/drawing/2014/main" id="{F99E223E-162F-458F-AD87-15476C717B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54872" y="651703"/>
            <a:ext cx="914400" cy="914400"/>
          </a:xfrm>
          <a:prstGeom prst="rect">
            <a:avLst/>
          </a:prstGeom>
        </p:spPr>
      </p:pic>
      <p:pic>
        <p:nvPicPr>
          <p:cNvPr id="15" name="Grafika 14" descr="Znak recikliranja">
            <a:extLst>
              <a:ext uri="{FF2B5EF4-FFF2-40B4-BE49-F238E27FC236}">
                <a16:creationId xmlns:a16="http://schemas.microsoft.com/office/drawing/2014/main" id="{817DAAFF-FEFB-4600-BE5A-4FD14388F0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823704" y="640079"/>
            <a:ext cx="914400" cy="914400"/>
          </a:xfrm>
          <a:prstGeom prst="rect">
            <a:avLst/>
          </a:prstGeom>
        </p:spPr>
      </p:pic>
      <p:pic>
        <p:nvPicPr>
          <p:cNvPr id="17" name="Grafika 16" descr="Reciklirati">
            <a:extLst>
              <a:ext uri="{FF2B5EF4-FFF2-40B4-BE49-F238E27FC236}">
                <a16:creationId xmlns:a16="http://schemas.microsoft.com/office/drawing/2014/main" id="{53886CF7-867C-47A3-A9CA-7DD82F9C29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992536" y="640079"/>
            <a:ext cx="914400" cy="914400"/>
          </a:xfrm>
          <a:prstGeom prst="rect">
            <a:avLst/>
          </a:prstGeom>
        </p:spPr>
      </p:pic>
      <p:pic>
        <p:nvPicPr>
          <p:cNvPr id="19" name="Grafika 18" descr="Održivost">
            <a:extLst>
              <a:ext uri="{FF2B5EF4-FFF2-40B4-BE49-F238E27FC236}">
                <a16:creationId xmlns:a16="http://schemas.microsoft.com/office/drawing/2014/main" id="{6EB53C0A-B31E-469D-9749-C1B5FB9EBD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483458" y="640079"/>
            <a:ext cx="914400" cy="914400"/>
          </a:xfrm>
          <a:prstGeom prst="rect">
            <a:avLst/>
          </a:prstGeom>
        </p:spPr>
      </p:pic>
      <p:sp>
        <p:nvSpPr>
          <p:cNvPr id="20" name="Pravokutnik 19">
            <a:extLst>
              <a:ext uri="{FF2B5EF4-FFF2-40B4-BE49-F238E27FC236}">
                <a16:creationId xmlns:a16="http://schemas.microsoft.com/office/drawing/2014/main" id="{15C12B72-A942-4A5A-80EF-8062C22B803D}"/>
              </a:ext>
            </a:extLst>
          </p:cNvPr>
          <p:cNvSpPr/>
          <p:nvPr/>
        </p:nvSpPr>
        <p:spPr>
          <a:xfrm>
            <a:off x="1283776" y="5737423"/>
            <a:ext cx="96244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b="1" i="1" dirty="0">
                <a:solidFill>
                  <a:srgbClr val="C00000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kristina.kristek@skole.hr</a:t>
            </a:r>
            <a:r>
              <a:rPr lang="hr-HR" b="1" i="1" dirty="0">
                <a:solidFill>
                  <a:srgbClr val="C00000"/>
                </a:solidFill>
              </a:rPr>
              <a:t>; </a:t>
            </a:r>
            <a:r>
              <a:rPr lang="hr-HR" b="1" i="1" dirty="0">
                <a:solidFill>
                  <a:srgbClr val="C00000"/>
                </a:solidFill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karolina.dvojkovic@skole.hr</a:t>
            </a:r>
            <a:r>
              <a:rPr lang="hr-HR" b="1" i="1" dirty="0">
                <a:solidFill>
                  <a:srgbClr val="C00000"/>
                </a:solidFill>
              </a:rPr>
              <a:t>; </a:t>
            </a:r>
            <a:r>
              <a:rPr lang="hr-HR" b="1" i="1" dirty="0">
                <a:solidFill>
                  <a:srgbClr val="C00000"/>
                </a:solidFill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sanja.</a:t>
            </a:r>
            <a:r>
              <a:rPr lang="hr-HR" b="1" dirty="0">
                <a:solidFill>
                  <a:srgbClr val="C00000"/>
                </a:solidFill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pavlovic-sijanovic</a:t>
            </a:r>
            <a:r>
              <a:rPr lang="hr-HR" b="1" i="1" dirty="0">
                <a:solidFill>
                  <a:srgbClr val="C00000"/>
                </a:solidFill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@skole.hr</a:t>
            </a:r>
            <a:endParaRPr lang="hr-HR" b="1" i="1" dirty="0">
              <a:solidFill>
                <a:srgbClr val="C00000"/>
              </a:solidFill>
            </a:endParaRPr>
          </a:p>
          <a:p>
            <a:pPr algn="ctr"/>
            <a:endParaRPr lang="hr-HR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2900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9E3965E-AC41-4711-9D10-E25ABB132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Slika 5">
            <a:extLst>
              <a:ext uri="{FF2B5EF4-FFF2-40B4-BE49-F238E27FC236}">
                <a16:creationId xmlns:a16="http://schemas.microsoft.com/office/drawing/2014/main" id="{A6EC203C-F99E-4929-AC29-F4933AA178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425" b="20180"/>
          <a:stretch/>
        </p:blipFill>
        <p:spPr>
          <a:xfrm>
            <a:off x="-32" y="10"/>
            <a:ext cx="12192031" cy="491506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B4FB531-34DA-4777-9BD5-5B885DC38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4915076"/>
            <a:ext cx="12188952" cy="1942924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Naslov 3">
            <a:extLst>
              <a:ext uri="{FF2B5EF4-FFF2-40B4-BE49-F238E27FC236}">
                <a16:creationId xmlns:a16="http://schemas.microsoft.com/office/drawing/2014/main" id="{70D72359-EC82-4A80-B432-0CFEF5FE3F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675" y="5120639"/>
            <a:ext cx="7137263" cy="128016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4100" kern="1200" spc="-50" baseline="0" dirty="0">
                <a:solidFill>
                  <a:srgbClr val="FFFFFF"/>
                </a:solidFill>
                <a:latin typeface="Arial Rounded MT Bold" panose="020F0704030504030204" pitchFamily="34" charset="0"/>
              </a:rPr>
              <a:t>SMARTHPHONE GENERACIJA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5B557D3-D7B4-404B-84A1-9BD182BE5B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rot="16200000">
            <a:off x="7532813" y="5760720"/>
            <a:ext cx="118872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02389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slov 6">
            <a:extLst>
              <a:ext uri="{FF2B5EF4-FFF2-40B4-BE49-F238E27FC236}">
                <a16:creationId xmlns:a16="http://schemas.microsoft.com/office/drawing/2014/main" id="{EC015152-DD5A-463B-8EDE-E8650F435D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latin typeface="Bahnschrift SemiBold SemiConden" panose="020B0502040204020203" pitchFamily="34" charset="0"/>
              </a:rPr>
              <a:t>Što smo htjeli postići…</a:t>
            </a:r>
          </a:p>
        </p:txBody>
      </p:sp>
      <p:sp>
        <p:nvSpPr>
          <p:cNvPr id="8" name="Rezervirano mjesto sadržaja 7">
            <a:extLst>
              <a:ext uri="{FF2B5EF4-FFF2-40B4-BE49-F238E27FC236}">
                <a16:creationId xmlns:a16="http://schemas.microsoft.com/office/drawing/2014/main" id="{672F13E5-31FC-4B4F-B169-5F77B9EFD1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108201"/>
            <a:ext cx="10058400" cy="2463799"/>
          </a:xfrm>
          <a:solidFill>
            <a:schemeClr val="bg1"/>
          </a:solidFill>
        </p:spPr>
        <p:txBody>
          <a:bodyPr/>
          <a:lstStyle/>
          <a:p>
            <a:pPr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hr-HR" sz="3200" b="1" dirty="0">
                <a:latin typeface="Bahnschrift SemiBold SemiConden" panose="020B0502040204020203" pitchFamily="34" charset="0"/>
              </a:rPr>
              <a:t>Ovim smo radom povezali sadržaje i znanja iz 3 predmeta - </a:t>
            </a:r>
            <a:r>
              <a:rPr lang="hr-HR" sz="3200" b="1" i="1" dirty="0">
                <a:solidFill>
                  <a:srgbClr val="C00000"/>
                </a:solidFill>
                <a:latin typeface="Bahnschrift SemiBold SemiConden" panose="020B0502040204020203" pitchFamily="34" charset="0"/>
              </a:rPr>
              <a:t>kemije, fizike i informatike </a:t>
            </a:r>
            <a:r>
              <a:rPr lang="hr-HR" sz="3200" b="1" dirty="0">
                <a:latin typeface="Bahnschrift SemiBold SemiConden" panose="020B0502040204020203" pitchFamily="34" charset="0"/>
              </a:rPr>
              <a:t>i pokazali kako nastava može biti </a:t>
            </a:r>
            <a:r>
              <a:rPr lang="hr-HR" sz="3200" b="1" i="1" dirty="0">
                <a:solidFill>
                  <a:srgbClr val="C00000"/>
                </a:solidFill>
                <a:latin typeface="Bahnschrift SemiBold SemiConden" panose="020B0502040204020203" pitchFamily="34" charset="0"/>
              </a:rPr>
              <a:t>zanimljiva i primjenjiva </a:t>
            </a:r>
            <a:r>
              <a:rPr lang="hr-HR" sz="3200" b="1" dirty="0">
                <a:latin typeface="Bahnschrift SemiBold SemiConden" panose="020B0502040204020203" pitchFamily="34" charset="0"/>
              </a:rPr>
              <a:t>kada uključimo tehnologiju u proces učenja. 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9478678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41F71C80-C199-4846-891E-1DEB6A9E60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073890"/>
            <a:ext cx="4451113" cy="3703662"/>
          </a:xfrm>
          <a:solidFill>
            <a:schemeClr val="bg1"/>
          </a:solidFill>
        </p:spPr>
        <p:txBody>
          <a:bodyPr>
            <a:normAutofit lnSpcReduction="10000"/>
          </a:bodyPr>
          <a:lstStyle/>
          <a:p>
            <a:pPr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hr-HR" sz="2400" b="1" dirty="0">
                <a:latin typeface="Bahnschrift SemiBold SemiConden" panose="020B0502040204020203" pitchFamily="34" charset="0"/>
              </a:rPr>
              <a:t>Za proizvodnju pametnog telefona potrebno je </a:t>
            </a:r>
            <a:r>
              <a:rPr lang="hr-HR" sz="2400" b="1" dirty="0">
                <a:solidFill>
                  <a:srgbClr val="C00000"/>
                </a:solidFill>
                <a:latin typeface="Bahnschrift SemiBold SemiConden" panose="020B0502040204020203" pitchFamily="34" charset="0"/>
              </a:rPr>
              <a:t>70-ak</a:t>
            </a:r>
            <a:r>
              <a:rPr lang="hr-HR" sz="2400" b="1" dirty="0">
                <a:latin typeface="Bahnschrift SemiBold SemiConden" panose="020B0502040204020203" pitchFamily="34" charset="0"/>
              </a:rPr>
              <a:t> kemijskih elemenata od </a:t>
            </a:r>
            <a:r>
              <a:rPr lang="hr-HR" sz="2400" b="1" dirty="0">
                <a:solidFill>
                  <a:srgbClr val="C00000"/>
                </a:solidFill>
                <a:latin typeface="Bahnschrift SemiBold SemiConden" panose="020B0502040204020203" pitchFamily="34" charset="0"/>
              </a:rPr>
              <a:t>118</a:t>
            </a:r>
            <a:r>
              <a:rPr lang="hr-HR" sz="2400" b="1" dirty="0">
                <a:latin typeface="Bahnschrift SemiBold SemiConden" panose="020B0502040204020203" pitchFamily="34" charset="0"/>
              </a:rPr>
              <a:t> do sada otkrivenih elemenata. 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hr-HR" sz="2400" b="1" dirty="0">
                <a:latin typeface="Bahnschrift SemiBold SemiConden" panose="020B0502040204020203" pitchFamily="34" charset="0"/>
              </a:rPr>
              <a:t>Mnogi elementi spadaju u tzv. </a:t>
            </a:r>
            <a:r>
              <a:rPr lang="hr-HR" sz="2400" b="1" dirty="0">
                <a:solidFill>
                  <a:srgbClr val="C00000"/>
                </a:solidFill>
                <a:latin typeface="Bahnschrift SemiBold SemiConden" panose="020B0502040204020203" pitchFamily="34" charset="0"/>
              </a:rPr>
              <a:t>ugrožene elemente </a:t>
            </a:r>
            <a:r>
              <a:rPr lang="hr-HR" sz="2400" b="1" dirty="0">
                <a:latin typeface="Bahnschrift SemiBold SemiConden" panose="020B0502040204020203" pitchFamily="34" charset="0"/>
              </a:rPr>
              <a:t>jer su njihove zalihe neobnovljive i zabrinjavajuće male na Zemlji. 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§"/>
            </a:pPr>
            <a:endParaRPr lang="hr-HR" sz="2400" b="1" dirty="0">
              <a:latin typeface="Bahnschrift SemiBold SemiConden" panose="020B0502040204020203" pitchFamily="34" charset="0"/>
            </a:endParaRP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077FCBA6-2358-416C-9E5D-EECF5102D5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509" b="43419"/>
          <a:stretch/>
        </p:blipFill>
        <p:spPr>
          <a:xfrm>
            <a:off x="8166970" y="59337"/>
            <a:ext cx="3022594" cy="6098374"/>
          </a:xfrm>
          <a:prstGeom prst="rect">
            <a:avLst/>
          </a:prstGeom>
        </p:spPr>
      </p:pic>
      <p:sp>
        <p:nvSpPr>
          <p:cNvPr id="7" name="TekstniOkvir 6">
            <a:extLst>
              <a:ext uri="{FF2B5EF4-FFF2-40B4-BE49-F238E27FC236}">
                <a16:creationId xmlns:a16="http://schemas.microsoft.com/office/drawing/2014/main" id="{5F71E816-9890-4D79-81DB-1ACC102A9772}"/>
              </a:ext>
            </a:extLst>
          </p:cNvPr>
          <p:cNvSpPr txBox="1"/>
          <p:nvPr/>
        </p:nvSpPr>
        <p:spPr>
          <a:xfrm>
            <a:off x="1091211" y="1080448"/>
            <a:ext cx="6516528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hr-HR" sz="3200" b="1" dirty="0">
                <a:solidFill>
                  <a:srgbClr val="C00000"/>
                </a:solidFill>
                <a:latin typeface="Bahnschrift SemiBold SemiConden" panose="020B0502040204020203" pitchFamily="34" charset="0"/>
              </a:rPr>
              <a:t>PERIODNI SUSTAV PAMETNIH TELEFONA</a:t>
            </a: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325F1DEF-B39E-466E-8C46-47D516776501}"/>
              </a:ext>
            </a:extLst>
          </p:cNvPr>
          <p:cNvSpPr txBox="1"/>
          <p:nvPr/>
        </p:nvSpPr>
        <p:spPr>
          <a:xfrm>
            <a:off x="7607739" y="6115823"/>
            <a:ext cx="44358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0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https://coolinfographics.com/blog/2013/2/4/the-periodic-table-of-iphones.html</a:t>
            </a:r>
            <a:endParaRPr lang="hr-HR" sz="1000" dirty="0"/>
          </a:p>
        </p:txBody>
      </p:sp>
    </p:spTree>
    <p:extLst>
      <p:ext uri="{BB962C8B-B14F-4D97-AF65-F5344CB8AC3E}">
        <p14:creationId xmlns:p14="http://schemas.microsoft.com/office/powerpoint/2010/main" val="41114836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9E3965E-AC41-4711-9D10-E25ABB132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548B4202-DCD5-4F8C-B481-743A989A9D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7B3AD6C1-CCD5-40C4-A7CB-3EDD4D46B3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062" y="4550230"/>
            <a:ext cx="10699010" cy="95790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kern="1200" spc="-50" baseline="0" dirty="0">
                <a:solidFill>
                  <a:schemeClr val="tx1">
                    <a:lumMod val="85000"/>
                    <a:lumOff val="15000"/>
                  </a:schemeClr>
                </a:solidFill>
                <a:latin typeface="Arial Rounded MT Bold" panose="020F0704030504030204" pitchFamily="34" charset="0"/>
              </a:rPr>
              <a:t>A </a:t>
            </a:r>
            <a:r>
              <a:rPr lang="en-US" sz="6000" kern="1200" spc="-50" baseline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 Rounded MT Bold" panose="020F0704030504030204" pitchFamily="34" charset="0"/>
              </a:rPr>
              <a:t>kakvo</a:t>
            </a:r>
            <a:r>
              <a:rPr lang="en-US" sz="6000" kern="1200" spc="-50" baseline="0" dirty="0">
                <a:solidFill>
                  <a:schemeClr val="tx1">
                    <a:lumMod val="85000"/>
                    <a:lumOff val="15000"/>
                  </a:schemeClr>
                </a:solidFill>
                <a:latin typeface="Arial Rounded MT Bold" panose="020F0704030504030204" pitchFamily="34" charset="0"/>
              </a:rPr>
              <a:t> je </a:t>
            </a:r>
            <a:r>
              <a:rPr lang="en-US" sz="6000" kern="1200" spc="-50" baseline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 Rounded MT Bold" panose="020F0704030504030204" pitchFamily="34" charset="0"/>
              </a:rPr>
              <a:t>vaše</a:t>
            </a:r>
            <a:r>
              <a:rPr lang="en-US" sz="6000" kern="1200" spc="-50" baseline="0" dirty="0">
                <a:solidFill>
                  <a:schemeClr val="tx1">
                    <a:lumMod val="85000"/>
                    <a:lumOff val="15000"/>
                  </a:schemeClr>
                </a:solidFill>
                <a:latin typeface="Arial Rounded MT Bold" panose="020F0704030504030204" pitchFamily="34" charset="0"/>
              </a:rPr>
              <a:t> </a:t>
            </a:r>
            <a:r>
              <a:rPr lang="en-US" sz="6000" kern="1200" spc="-50" baseline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 Rounded MT Bold" panose="020F0704030504030204" pitchFamily="34" charset="0"/>
              </a:rPr>
              <a:t>znanje</a:t>
            </a:r>
            <a:r>
              <a:rPr lang="en-US" sz="6000" kern="1200" spc="-50" baseline="0" dirty="0">
                <a:solidFill>
                  <a:schemeClr val="tx1">
                    <a:lumMod val="85000"/>
                    <a:lumOff val="15000"/>
                  </a:schemeClr>
                </a:solidFill>
                <a:latin typeface="Arial Rounded MT Bold" panose="020F0704030504030204" pitchFamily="34" charset="0"/>
              </a:rPr>
              <a:t> PSE?</a:t>
            </a:r>
          </a:p>
        </p:txBody>
      </p:sp>
      <p:pic>
        <p:nvPicPr>
          <p:cNvPr id="4" name="Rezervirano mjesto sadržaja 3">
            <a:hlinkClick r:id="rId2"/>
            <a:extLst>
              <a:ext uri="{FF2B5EF4-FFF2-40B4-BE49-F238E27FC236}">
                <a16:creationId xmlns:a16="http://schemas.microsoft.com/office/drawing/2014/main" id="{F8AA41B0-C8CE-4AE3-A3F7-292538709A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8777" r="-1" b="9228"/>
          <a:stretch/>
        </p:blipFill>
        <p:spPr>
          <a:xfrm>
            <a:off x="635457" y="640080"/>
            <a:ext cx="10916463" cy="3602736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7F57F6B-E621-4E40-A34D-2FE12902AA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1086" y="5645296"/>
            <a:ext cx="1051560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8EE702CF-91CE-4661-ACBF-3C8160D1B4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0819658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290FD23-4316-43AB-9E78-277DA04304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2332" y="703385"/>
            <a:ext cx="6108800" cy="1033975"/>
          </a:xfrm>
          <a:solidFill>
            <a:schemeClr val="bg1"/>
          </a:solidFill>
        </p:spPr>
        <p:txBody>
          <a:bodyPr/>
          <a:lstStyle/>
          <a:p>
            <a:r>
              <a:rPr lang="hr-HR" dirty="0">
                <a:latin typeface="Arial Rounded MT Bold" panose="020F0704030504030204" pitchFamily="34" charset="0"/>
              </a:rPr>
              <a:t>Projektni zadatak</a:t>
            </a:r>
          </a:p>
        </p:txBody>
      </p:sp>
      <p:pic>
        <p:nvPicPr>
          <p:cNvPr id="4" name="Rezervirano mjesto sadržaja 3">
            <a:extLst>
              <a:ext uri="{FF2B5EF4-FFF2-40B4-BE49-F238E27FC236}">
                <a16:creationId xmlns:a16="http://schemas.microsoft.com/office/drawing/2014/main" id="{3CD75379-2A90-4738-86CC-AB659405B7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92332" y="2038737"/>
            <a:ext cx="3224304" cy="1694019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81A69A88-F3C1-47D9-B173-94D8C238B9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99" t="19946" r="931" b="22905"/>
          <a:stretch/>
        </p:blipFill>
        <p:spPr>
          <a:xfrm>
            <a:off x="1490596" y="4046660"/>
            <a:ext cx="2517731" cy="863544"/>
          </a:xfrm>
          <a:prstGeom prst="rect">
            <a:avLst/>
          </a:prstGeom>
        </p:spPr>
      </p:pic>
      <p:sp>
        <p:nvSpPr>
          <p:cNvPr id="8" name="Pravokutnik 7">
            <a:extLst>
              <a:ext uri="{FF2B5EF4-FFF2-40B4-BE49-F238E27FC236}">
                <a16:creationId xmlns:a16="http://schemas.microsoft.com/office/drawing/2014/main" id="{A6D65392-6363-4B15-A0DB-68CC0CEE2AD5}"/>
              </a:ext>
            </a:extLst>
          </p:cNvPr>
          <p:cNvSpPr/>
          <p:nvPr/>
        </p:nvSpPr>
        <p:spPr>
          <a:xfrm>
            <a:off x="4829226" y="1992243"/>
            <a:ext cx="6708897" cy="433965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300" b="1" dirty="0"/>
              <a:t>Učenici su obradili </a:t>
            </a:r>
            <a:r>
              <a:rPr lang="hr-HR" sz="2300" b="1" dirty="0">
                <a:solidFill>
                  <a:srgbClr val="C00000"/>
                </a:solidFill>
              </a:rPr>
              <a:t>elemente koji se koriste za izradu pametnih telefona</a:t>
            </a:r>
            <a:r>
              <a:rPr lang="hr-HR" sz="2300" b="1" dirty="0"/>
              <a:t> i na taj način proširili svoja znanja iz kemije.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300" b="1" dirty="0">
                <a:solidFill>
                  <a:srgbClr val="C00000"/>
                </a:solidFill>
              </a:rPr>
              <a:t>Upoznali su dijelove i građu pametnih telefona - zaslona, baterije, elektronike, sučelja</a:t>
            </a:r>
            <a:r>
              <a:rPr lang="hr-HR" sz="2300" b="1" dirty="0"/>
              <a:t>... što je vezano uz predmete fiziku i informatiku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300" b="1" dirty="0"/>
              <a:t>Koristili su </a:t>
            </a:r>
            <a:r>
              <a:rPr lang="hr-HR" sz="2300" b="1" dirty="0">
                <a:solidFill>
                  <a:srgbClr val="C00000"/>
                </a:solidFill>
              </a:rPr>
              <a:t>alate</a:t>
            </a:r>
            <a:r>
              <a:rPr lang="hr-HR" sz="2300" b="1" dirty="0"/>
              <a:t> pomoću kojih su </a:t>
            </a:r>
            <a:r>
              <a:rPr lang="hr-HR" sz="2300" b="1" dirty="0">
                <a:solidFill>
                  <a:srgbClr val="C00000"/>
                </a:solidFill>
              </a:rPr>
              <a:t>surađivali i kreirali </a:t>
            </a:r>
            <a:r>
              <a:rPr lang="hr-HR" sz="2300" b="1" dirty="0"/>
              <a:t>tijekom svog rada.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300" b="1" dirty="0">
                <a:solidFill>
                  <a:srgbClr val="C00000"/>
                </a:solidFill>
              </a:rPr>
              <a:t>Alat </a:t>
            </a:r>
            <a:r>
              <a:rPr lang="hr-HR" sz="2300" b="1" dirty="0" err="1">
                <a:solidFill>
                  <a:srgbClr val="C00000"/>
                </a:solidFill>
              </a:rPr>
              <a:t>Teams</a:t>
            </a:r>
            <a:r>
              <a:rPr lang="hr-HR" sz="2300" b="1" dirty="0">
                <a:solidFill>
                  <a:srgbClr val="C00000"/>
                </a:solidFill>
              </a:rPr>
              <a:t> iz Microsoft Office </a:t>
            </a:r>
            <a:r>
              <a:rPr lang="hr-HR" sz="2300" b="1" dirty="0"/>
              <a:t>platforme koristili smo za komunikaciju i razmjenu informacija i sadržaja između nastavnika i učenika te učenika međusobno. </a:t>
            </a:r>
          </a:p>
        </p:txBody>
      </p:sp>
    </p:spTree>
    <p:extLst>
      <p:ext uri="{BB962C8B-B14F-4D97-AF65-F5344CB8AC3E}">
        <p14:creationId xmlns:p14="http://schemas.microsoft.com/office/powerpoint/2010/main" val="33409650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290FD23-4316-43AB-9E78-277DA04304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2332" y="703385"/>
            <a:ext cx="6108800" cy="1033975"/>
          </a:xfrm>
          <a:solidFill>
            <a:schemeClr val="bg1"/>
          </a:solidFill>
        </p:spPr>
        <p:txBody>
          <a:bodyPr/>
          <a:lstStyle/>
          <a:p>
            <a:r>
              <a:rPr lang="hr-HR" dirty="0">
                <a:latin typeface="Arial Rounded MT Bold" panose="020F0704030504030204" pitchFamily="34" charset="0"/>
              </a:rPr>
              <a:t>Projektni zadatak</a:t>
            </a:r>
          </a:p>
        </p:txBody>
      </p:sp>
      <p:pic>
        <p:nvPicPr>
          <p:cNvPr id="4" name="Rezervirano mjesto sadržaja 3">
            <a:extLst>
              <a:ext uri="{FF2B5EF4-FFF2-40B4-BE49-F238E27FC236}">
                <a16:creationId xmlns:a16="http://schemas.microsoft.com/office/drawing/2014/main" id="{3CD75379-2A90-4738-86CC-AB659405B7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92332" y="2038737"/>
            <a:ext cx="3224304" cy="1694019"/>
          </a:xfrm>
          <a:prstGeom prst="rect">
            <a:avLst/>
          </a:prstGeom>
        </p:spPr>
      </p:pic>
      <p:pic>
        <p:nvPicPr>
          <p:cNvPr id="6" name="Slika 5" descr="Slika na kojoj se prikazuje snimka zaslona&#10;&#10;Opis je automatski generiran">
            <a:extLst>
              <a:ext uri="{FF2B5EF4-FFF2-40B4-BE49-F238E27FC236}">
                <a16:creationId xmlns:a16="http://schemas.microsoft.com/office/drawing/2014/main" id="{9F0CDED7-1481-4657-80B3-86D1D11E5A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5750" y="2038737"/>
            <a:ext cx="7361450" cy="3915549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81A69A88-F3C1-47D9-B173-94D8C238B94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99" t="19946" r="931" b="22905"/>
          <a:stretch/>
        </p:blipFill>
        <p:spPr>
          <a:xfrm>
            <a:off x="1490596" y="4046660"/>
            <a:ext cx="2517731" cy="863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1157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290FD23-4316-43AB-9E78-277DA04304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2332" y="703385"/>
            <a:ext cx="6108800" cy="1033975"/>
          </a:xfrm>
          <a:solidFill>
            <a:schemeClr val="bg1"/>
          </a:solidFill>
        </p:spPr>
        <p:txBody>
          <a:bodyPr/>
          <a:lstStyle/>
          <a:p>
            <a:r>
              <a:rPr lang="hr-HR" dirty="0">
                <a:latin typeface="Arial Rounded MT Bold" panose="020F0704030504030204" pitchFamily="34" charset="0"/>
              </a:rPr>
              <a:t>Projektni zadatak</a:t>
            </a:r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5B209EEA-D149-4FF8-8B0A-8CE9ECA6FB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2332" y="1985439"/>
            <a:ext cx="1630200" cy="1630200"/>
          </a:xfrm>
          <a:prstGeom prst="rect">
            <a:avLst/>
          </a:prstGeom>
        </p:spPr>
      </p:pic>
      <p:pic>
        <p:nvPicPr>
          <p:cNvPr id="10" name="Slika 9" descr="Slika na kojoj se prikazuje snimka zaslona&#10;&#10;Opis je automatski generiran">
            <a:extLst>
              <a:ext uri="{FF2B5EF4-FFF2-40B4-BE49-F238E27FC236}">
                <a16:creationId xmlns:a16="http://schemas.microsoft.com/office/drawing/2014/main" id="{54E2EE50-F946-496E-ADC6-8EC1E73EF2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261" y="2054332"/>
            <a:ext cx="7097108" cy="4100283"/>
          </a:xfrm>
          <a:prstGeom prst="rect">
            <a:avLst/>
          </a:prstGeom>
        </p:spPr>
      </p:pic>
      <p:sp>
        <p:nvSpPr>
          <p:cNvPr id="11" name="TekstniOkvir 10">
            <a:extLst>
              <a:ext uri="{FF2B5EF4-FFF2-40B4-BE49-F238E27FC236}">
                <a16:creationId xmlns:a16="http://schemas.microsoft.com/office/drawing/2014/main" id="{36BE49B2-1F98-4B98-9290-7C4C446174AA}"/>
              </a:ext>
            </a:extLst>
          </p:cNvPr>
          <p:cNvSpPr txBox="1"/>
          <p:nvPr/>
        </p:nvSpPr>
        <p:spPr>
          <a:xfrm>
            <a:off x="278840" y="3615639"/>
            <a:ext cx="3457183" cy="238526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000" b="1" dirty="0"/>
              <a:t>U alatu </a:t>
            </a:r>
            <a:r>
              <a:rPr lang="hr-HR" sz="2000" b="1" dirty="0" err="1">
                <a:solidFill>
                  <a:srgbClr val="C00000"/>
                </a:solidFill>
              </a:rPr>
              <a:t>Piktochart</a:t>
            </a:r>
            <a:r>
              <a:rPr lang="hr-HR" sz="2000" b="1" dirty="0">
                <a:solidFill>
                  <a:srgbClr val="C00000"/>
                </a:solidFill>
              </a:rPr>
              <a:t> </a:t>
            </a:r>
            <a:r>
              <a:rPr lang="hr-HR" sz="2000" b="1" dirty="0"/>
              <a:t>učenici su izradili </a:t>
            </a:r>
            <a:r>
              <a:rPr lang="hr-HR" sz="2000" b="1" dirty="0">
                <a:solidFill>
                  <a:srgbClr val="C00000"/>
                </a:solidFill>
              </a:rPr>
              <a:t>digitalni plakat </a:t>
            </a:r>
            <a:r>
              <a:rPr lang="hr-HR" sz="2000" b="1" dirty="0"/>
              <a:t>kojim su predstavili ovu temu i svoje istraživanje. </a:t>
            </a:r>
          </a:p>
          <a:p>
            <a:endParaRPr lang="hr-HR" sz="9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000" b="1" dirty="0"/>
              <a:t>Plakat je printan i predstavljen učenicima i nastavnicima naše škole.</a:t>
            </a:r>
          </a:p>
        </p:txBody>
      </p:sp>
    </p:spTree>
    <p:extLst>
      <p:ext uri="{BB962C8B-B14F-4D97-AF65-F5344CB8AC3E}">
        <p14:creationId xmlns:p14="http://schemas.microsoft.com/office/powerpoint/2010/main" val="21289575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 descr="Slika na kojoj se prikazuje metar, parkiralište, znak, strana&#10;&#10;Opis je automatski generiran">
            <a:extLst>
              <a:ext uri="{FF2B5EF4-FFF2-40B4-BE49-F238E27FC236}">
                <a16:creationId xmlns:a16="http://schemas.microsoft.com/office/drawing/2014/main" id="{71AEB0FB-C7B9-4F9D-935E-29312A7B9C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288" y="223926"/>
            <a:ext cx="4216414" cy="6118965"/>
          </a:xfrm>
          <a:prstGeom prst="rect">
            <a:avLst/>
          </a:prstGeom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id="{51DD9BD9-A197-4BE8-84F4-AC85E6FC116C}"/>
              </a:ext>
            </a:extLst>
          </p:cNvPr>
          <p:cNvSpPr txBox="1"/>
          <p:nvPr/>
        </p:nvSpPr>
        <p:spPr>
          <a:xfrm>
            <a:off x="4943958" y="445629"/>
            <a:ext cx="6834754" cy="529375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r-HR" sz="4400" b="1" i="1" dirty="0">
                <a:solidFill>
                  <a:srgbClr val="C00000"/>
                </a:solidFill>
                <a:latin typeface="Bahnschrift SemiBold" panose="020B0502040204020203" pitchFamily="34" charset="0"/>
              </a:rPr>
              <a:t>Učenik u fokusu</a:t>
            </a:r>
          </a:p>
          <a:p>
            <a:endParaRPr lang="hr-HR" dirty="0"/>
          </a:p>
          <a:p>
            <a:r>
              <a:rPr lang="hr-HR" sz="2800" b="1" dirty="0">
                <a:latin typeface="Bahnschrift SemiBold" panose="020B0502040204020203" pitchFamily="34" charset="0"/>
              </a:rPr>
              <a:t>Prednosti ovakvog načina poučavanja:</a:t>
            </a:r>
          </a:p>
          <a:p>
            <a:endParaRPr lang="hr-HR" sz="2800" b="1" dirty="0">
              <a:latin typeface="Bahnschrift SemiBold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000" b="1" dirty="0">
                <a:latin typeface="Bahnschrift SemiBold" panose="020B0502040204020203" pitchFamily="34" charset="0"/>
              </a:rPr>
              <a:t>Nastavnik </a:t>
            </a:r>
            <a:r>
              <a:rPr lang="hr-HR" sz="2000" b="1" dirty="0">
                <a:solidFill>
                  <a:srgbClr val="C00000"/>
                </a:solidFill>
                <a:latin typeface="Bahnschrift SemiBold" panose="020B0502040204020203" pitchFamily="34" charset="0"/>
              </a:rPr>
              <a:t>usmjerava učenika </a:t>
            </a:r>
            <a:r>
              <a:rPr lang="hr-HR" sz="2000" b="1" dirty="0">
                <a:latin typeface="Bahnschrift SemiBold" panose="020B0502040204020203" pitchFamily="34" charset="0"/>
              </a:rPr>
              <a:t>i daje mu slobodu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2000" b="1" dirty="0">
              <a:latin typeface="Bahnschrift SemiBold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000" b="1" dirty="0">
                <a:latin typeface="Bahnschrift SemiBold" panose="020B0502040204020203" pitchFamily="34" charset="0"/>
              </a:rPr>
              <a:t>Nastavnik potiče razvoj </a:t>
            </a:r>
            <a:r>
              <a:rPr lang="hr-HR" sz="2000" b="1" dirty="0">
                <a:solidFill>
                  <a:srgbClr val="C00000"/>
                </a:solidFill>
                <a:latin typeface="Bahnschrift SemiBold" panose="020B0502040204020203" pitchFamily="34" charset="0"/>
              </a:rPr>
              <a:t>snalažljivosti i kreativnosti </a:t>
            </a:r>
            <a:r>
              <a:rPr lang="hr-HR" sz="2000" b="1" dirty="0">
                <a:latin typeface="Bahnschrift SemiBold" panose="020B0502040204020203" pitchFamily="34" charset="0"/>
              </a:rPr>
              <a:t>kod učenika ne dajući mu stroge smjernice i ograničenja</a:t>
            </a:r>
          </a:p>
          <a:p>
            <a:endParaRPr lang="hr-HR" sz="2000" b="1" dirty="0">
              <a:latin typeface="Bahnschrift SemiBold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000" b="1" dirty="0">
                <a:latin typeface="Bahnschrift SemiBold" panose="020B0502040204020203" pitchFamily="34" charset="0"/>
              </a:rPr>
              <a:t>Radom u oblaku izvan zidova učionice, učenik sam odabire i </a:t>
            </a:r>
            <a:r>
              <a:rPr lang="hr-HR" sz="2000" b="1" dirty="0">
                <a:solidFill>
                  <a:srgbClr val="C00000"/>
                </a:solidFill>
                <a:latin typeface="Bahnschrift SemiBold" panose="020B0502040204020203" pitchFamily="34" charset="0"/>
              </a:rPr>
              <a:t>organizira vrijeme za učenje </a:t>
            </a:r>
            <a:r>
              <a:rPr lang="hr-HR" sz="2000" b="1" dirty="0">
                <a:latin typeface="Bahnschrift SemiBold" panose="020B0502040204020203" pitchFamily="34" charset="0"/>
              </a:rPr>
              <a:t>i rad na zadatku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2000" b="1" dirty="0">
              <a:latin typeface="Bahnschrift SemiBold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000" b="1" dirty="0">
                <a:latin typeface="Bahnschrift SemiBold" panose="020B0502040204020203" pitchFamily="34" charset="0"/>
              </a:rPr>
              <a:t>Nastavnik ima </a:t>
            </a:r>
            <a:r>
              <a:rPr lang="hr-HR" sz="2000" b="1" dirty="0">
                <a:solidFill>
                  <a:srgbClr val="C00000"/>
                </a:solidFill>
                <a:latin typeface="Bahnschrift SemiBold" panose="020B0502040204020203" pitchFamily="34" charset="0"/>
              </a:rPr>
              <a:t>uvid u rad učenika i prati tijek rada </a:t>
            </a:r>
            <a:r>
              <a:rPr lang="hr-HR" sz="2000" b="1" dirty="0">
                <a:latin typeface="Bahnschrift SemiBold" panose="020B0502040204020203" pitchFamily="34" charset="0"/>
              </a:rPr>
              <a:t>te je na raspolaganju učeniku u bilo kojem trenutku</a:t>
            </a:r>
          </a:p>
          <a:p>
            <a:endParaRPr lang="hr-HR" sz="2000" b="1" dirty="0">
              <a:latin typeface="Bahnschrift SemiBol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6541932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VTI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Bembo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 Nova Light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VTI" id="{ABE3C30C-0FC0-4450-828E-52DE70F1BCCB}" vid="{A6E2497D-935A-4CFD-B9FD-6DCB15FA68B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509</Words>
  <Application>Microsoft Office PowerPoint</Application>
  <PresentationFormat>Široki zaslon</PresentationFormat>
  <Paragraphs>58</Paragraphs>
  <Slides>14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8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14</vt:i4>
      </vt:variant>
    </vt:vector>
  </HeadingPairs>
  <TitlesOfParts>
    <vt:vector size="23" baseType="lpstr">
      <vt:lpstr>Arial</vt:lpstr>
      <vt:lpstr>Arial Nova Light</vt:lpstr>
      <vt:lpstr>Arial Rounded MT Bold</vt:lpstr>
      <vt:lpstr>Bahnschrift SemiBold</vt:lpstr>
      <vt:lpstr>Bahnschrift SemiBold SemiConden</vt:lpstr>
      <vt:lpstr>Bembo</vt:lpstr>
      <vt:lpstr>Calibri</vt:lpstr>
      <vt:lpstr>Wingdings</vt:lpstr>
      <vt:lpstr>RetrospectVTI</vt:lpstr>
      <vt:lpstr>PERIODNI SUSTAV PAMETNIH TELEFONA</vt:lpstr>
      <vt:lpstr>SMARTHPHONE GENERACIJA</vt:lpstr>
      <vt:lpstr>Što smo htjeli postići…</vt:lpstr>
      <vt:lpstr>PowerPoint prezentacija</vt:lpstr>
      <vt:lpstr>A kakvo je vaše znanje PSE?</vt:lpstr>
      <vt:lpstr>Projektni zadatak</vt:lpstr>
      <vt:lpstr>Projektni zadatak</vt:lpstr>
      <vt:lpstr>Projektni zadatak</vt:lpstr>
      <vt:lpstr>PowerPoint prezentacija</vt:lpstr>
      <vt:lpstr>PowerPoint prezentacija</vt:lpstr>
      <vt:lpstr>RECIKLIRANJE</vt:lpstr>
      <vt:lpstr>OD OTPADA DO BILJKE</vt:lpstr>
      <vt:lpstr>OD OTPADA DO BILJKE</vt:lpstr>
      <vt:lpstr>ZA KRAJ…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PERIODNI SUSTAV PAMETNIH TELEFONA</dc:title>
  <dc:creator>Kristina Kristek</dc:creator>
  <cp:lastModifiedBy>Kristina Kristek</cp:lastModifiedBy>
  <cp:revision>5</cp:revision>
  <dcterms:created xsi:type="dcterms:W3CDTF">2019-10-31T09:13:23Z</dcterms:created>
  <dcterms:modified xsi:type="dcterms:W3CDTF">2019-10-31T14:16:43Z</dcterms:modified>
</cp:coreProperties>
</file>