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7" r:id="rId2"/>
    <p:sldId id="274" r:id="rId3"/>
    <p:sldId id="275" r:id="rId4"/>
    <p:sldId id="276" r:id="rId5"/>
    <p:sldId id="258" r:id="rId6"/>
    <p:sldId id="260" r:id="rId7"/>
    <p:sldId id="271" r:id="rId8"/>
    <p:sldId id="272" r:id="rId9"/>
    <p:sldId id="261" r:id="rId10"/>
    <p:sldId id="262" r:id="rId11"/>
    <p:sldId id="273" r:id="rId12"/>
    <p:sldId id="267" r:id="rId13"/>
    <p:sldId id="268" r:id="rId14"/>
    <p:sldId id="269" r:id="rId15"/>
    <p:sldId id="277" r:id="rId16"/>
    <p:sldId id="278" r:id="rId17"/>
  </p:sldIdLst>
  <p:sldSz cx="12192000" cy="6858000"/>
  <p:notesSz cx="6858000" cy="9144000"/>
  <p:defaultTextStyle>
    <a:defPPr rtl="0">
      <a:defRPr lang="hr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501" autoAdjust="0"/>
  </p:normalViewPr>
  <p:slideViewPr>
    <p:cSldViewPr snapToGrid="0">
      <p:cViewPr varScale="1">
        <p:scale>
          <a:sx n="86" d="100"/>
          <a:sy n="86" d="100"/>
        </p:scale>
        <p:origin x="514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377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5479CE59-AB43-44A3-9F52-BA21C57D390A}" type="datetime1">
              <a:rPr lang="hr-HR" smtClean="0"/>
              <a:pPr algn="r" rtl="0"/>
              <a:t>30.10.2019.</a:t>
            </a:fld>
            <a:endParaRPr lang="hr-HR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hr-HR" smtClean="0"/>
              <a:pPr algn="r" rtl="0"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zaglavlj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/>
            <a:fld id="{872C7C29-F5DC-43D3-962E-AFF22544E97B}" type="datetime1">
              <a:rPr lang="hr-HR" smtClean="0"/>
              <a:pPr algn="r"/>
              <a:t>30.10.2019.</a:t>
            </a:fld>
            <a:r>
              <a:rPr lang="hr-HR" dirty="0"/>
              <a:t>.</a:t>
            </a:r>
          </a:p>
        </p:txBody>
      </p:sp>
      <p:sp>
        <p:nvSpPr>
          <p:cNvPr id="4" name="Rezervirano mjesto za sliku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r-HR" dirty="0"/>
          </a:p>
        </p:txBody>
      </p:sp>
      <p:sp>
        <p:nvSpPr>
          <p:cNvPr id="5" name="Rezervirano mjesto za bilješk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r-HR" dirty="0"/>
              <a:t>Kliknite da biste uredili stilove teksta matrice</a:t>
            </a:r>
          </a:p>
          <a:p>
            <a:pPr lvl="1" rtl="0"/>
            <a:r>
              <a:rPr lang="hr-HR" dirty="0"/>
              <a:t>Druga razina</a:t>
            </a:r>
          </a:p>
          <a:p>
            <a:pPr lvl="2" rtl="0"/>
            <a:r>
              <a:rPr lang="hr-HR" dirty="0"/>
              <a:t>Treća razina</a:t>
            </a:r>
          </a:p>
          <a:p>
            <a:pPr lvl="3" rtl="0"/>
            <a:r>
              <a:rPr lang="hr-HR" dirty="0"/>
              <a:t>Četvrta razina</a:t>
            </a:r>
          </a:p>
          <a:p>
            <a:pPr lvl="4" rtl="0"/>
            <a:r>
              <a:rPr lang="hr-HR" dirty="0"/>
              <a:t>Peta razina</a:t>
            </a:r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hr-HR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C8DC57A8-AE18-4654-B6AF-04B3577165BE}" type="slidenum">
              <a:rPr lang="hr-HR" smtClean="0"/>
              <a:pPr/>
              <a:t>‹#›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hr-HR" smtClean="0"/>
              <a:pPr/>
              <a:t>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53406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hr-HR" smtClean="0"/>
              <a:pPr/>
              <a:t>5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085899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hr-HR" smtClean="0"/>
              <a:pPr/>
              <a:t>6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655142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hr-HR" smtClean="0"/>
              <a:pPr/>
              <a:t>9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54671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hr-HR" smtClean="0"/>
              <a:pPr/>
              <a:t>10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50566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hr-HR" smtClean="0"/>
              <a:pPr/>
              <a:t>11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01452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hr-HR" smtClean="0"/>
              <a:pPr/>
              <a:t>12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577377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hr-HR" smtClean="0"/>
              <a:pPr/>
              <a:t>13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767192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hr-HR" smtClean="0"/>
              <a:pPr/>
              <a:t>14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8905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hr-HR"/>
              <a:t>Uredite stil naslova matrice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hr-HR"/>
              <a:t>Kliknite da biste uredili stil podnaslova matrice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 slike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hr-HR"/>
              <a:t>Uredite stil naslova matrice</a:t>
            </a:r>
            <a:endParaRPr lang="hr-HR" dirty="0"/>
          </a:p>
        </p:txBody>
      </p:sp>
      <p:grpSp>
        <p:nvGrpSpPr>
          <p:cNvPr id="84" name="Grupa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6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7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8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9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0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1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2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3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4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5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6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97" name="Rezervirano mjesto za sliku 33" descr="Prazno rezervirano mjesto za dodavanje slike. Kliknite rezervirano mjesto i odaberite sliku koju želite dodati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/>
              <a:t>Kliknite ikonu da biste dodali  sliku</a:t>
            </a:r>
            <a:endParaRPr lang="hr-HR" dirty="0"/>
          </a:p>
        </p:txBody>
      </p:sp>
      <p:grpSp>
        <p:nvGrpSpPr>
          <p:cNvPr id="98" name="Grupa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0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1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2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3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4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5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6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7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8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9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0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111" name="Rezervirano mjesto za sliku 33" descr="Prazno rezervirano mjesto za dodavanje slike. Kliknite rezervirano mjesto i odaberite sliku koju želite dodati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/>
              <a:t>Kliknite ikonu da biste dodali  sliku</a:t>
            </a:r>
            <a:endParaRPr lang="hr-HR" dirty="0"/>
          </a:p>
        </p:txBody>
      </p:sp>
      <p:grpSp>
        <p:nvGrpSpPr>
          <p:cNvPr id="112" name="Grupa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4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5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6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7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8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9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0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1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2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3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4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125" name="Rezervirano mjesto za sliku 33" descr="Prazno rezervirano mjesto za dodavanje slike. Kliknite rezervirano mjesto i odaberite sliku koju želite dodati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/>
              <a:t>Kliknite ikonu da biste dodali  sliku</a:t>
            </a:r>
            <a:endParaRPr lang="hr-HR" dirty="0"/>
          </a:p>
        </p:txBody>
      </p:sp>
      <p:sp>
        <p:nvSpPr>
          <p:cNvPr id="126" name="Rezervirano mjesto za tekst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/>
              <a:t>Uredite stilove teksta matrice</a:t>
            </a:r>
          </a:p>
        </p:txBody>
      </p:sp>
      <p:sp>
        <p:nvSpPr>
          <p:cNvPr id="8" name="Rezervirano mjesto za broj slajd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7" name="Rezervirano mjesto za podnožj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6" name="Rezervirano mjesto za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88723A5-F4CF-4DE3-8590-EFF5BC8ACA80}" type="datetime1">
              <a:rPr lang="hr-HR" smtClean="0"/>
              <a:pPr/>
              <a:t>30.10.2019.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hr-HR"/>
              <a:t>Uredite stil naslova matrice</a:t>
            </a:r>
            <a:endParaRPr lang="hr-HR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hr-HR"/>
              <a:t>Uredite stilove teksta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</a:t>
            </a:r>
            <a:endParaRPr lang="hr-HR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/>
              <a:t>Uredite stilove teksta matrice</a:t>
            </a:r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2765FE14-8FEB-4FB7-96F3-248DCACF1460}" type="datetime1">
              <a:rPr lang="hr-HR" smtClean="0"/>
              <a:pPr/>
              <a:t>30.10.2019.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hr-HR"/>
              <a:t>Uredite stil naslova matrice</a:t>
            </a:r>
            <a:endParaRPr lang="hr-HR" dirty="0"/>
          </a:p>
        </p:txBody>
      </p:sp>
      <p:grpSp>
        <p:nvGrpSpPr>
          <p:cNvPr id="8" name="Grupa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Prostoručni oblik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" name="Prostoručni oblik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grpSp>
          <p:nvGrpSpPr>
            <p:cNvPr id="11" name="Grupa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Prostoručni oblik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  <p:sp>
            <p:nvSpPr>
              <p:cNvPr id="21" name="Prostoručni oblik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hr-HR" dirty="0"/>
              </a:p>
            </p:txBody>
          </p:sp>
        </p:grpSp>
        <p:sp>
          <p:nvSpPr>
            <p:cNvPr id="12" name="Prostoručni oblik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3" name="Prostoručni oblik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4" name="Prostoručni oblik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5" name="Prostoručni oblik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6" name="Prostoručni oblik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7" name="Prostoručni oblik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8" name="Prostoručni oblik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9" name="Prostoručni oblik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3" name="Rezervirano mjesto za sliku 2" descr="Prazno rezervirano mjesto za dodavanje slike. Kliknite rezervirano mjesto i odaberite sliku koju želite dodati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hr-HR"/>
              <a:t>Kliknite ikonu da biste dodali  sliku</a:t>
            </a:r>
            <a:endParaRPr lang="hr-HR" dirty="0"/>
          </a:p>
        </p:txBody>
      </p:sp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/>
              <a:t>Uredite stilove teksta matrice</a:t>
            </a:r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5349938-8776-4BAB-91A7-F7F59A04B4A7}" type="datetime1">
              <a:rPr lang="hr-HR" smtClean="0"/>
              <a:pPr/>
              <a:t>30.10.2019.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Uredite stil naslova matrice</a:t>
            </a:r>
            <a:endParaRPr lang="hr-HR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hr-HR"/>
              <a:t>Uredite stilove teksta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</a:t>
            </a:r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F81702F-4116-4F57-94B5-8524C41F8484}" type="datetime1">
              <a:rPr lang="hr-HR" smtClean="0"/>
              <a:pPr/>
              <a:t>30.10.2019.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hr-HR"/>
              <a:t>Uredite stil naslova matrice</a:t>
            </a:r>
            <a:endParaRPr lang="hr-HR" dirty="0"/>
          </a:p>
        </p:txBody>
      </p:sp>
      <p:sp>
        <p:nvSpPr>
          <p:cNvPr id="3" name="Okomiti tekst s rezerviranim mjestom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hr-HR"/>
              <a:t>Uredite stilove teksta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</a:t>
            </a:r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499DDC8-0C0D-408C-A278-3E5E49FCE68C}" type="datetime1">
              <a:rPr lang="hr-HR" smtClean="0"/>
              <a:pPr/>
              <a:t>30.10.2019.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Uredite stil naslova matrice</a:t>
            </a:r>
            <a:endParaRPr lang="hr-HR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hr-HR"/>
              <a:t>Uredite stilove teksta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</a:t>
            </a:r>
            <a:endParaRPr lang="hr-HR" dirty="0"/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7BA255B-A5F4-40BB-BC25-5E81185CD54E}" type="datetime1">
              <a:rPr lang="hr-HR" smtClean="0"/>
              <a:pPr/>
              <a:t>30.10.2019.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hr-HR"/>
              <a:t>Uredite stil naslova matrice</a:t>
            </a:r>
            <a:endParaRPr lang="hr-HR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r-HR"/>
              <a:t>Uredite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Uredite stil naslova matrice</a:t>
            </a:r>
            <a:endParaRPr lang="hr-HR" dirty="0"/>
          </a:p>
        </p:txBody>
      </p:sp>
      <p:sp>
        <p:nvSpPr>
          <p:cNvPr id="3" name="Rezervirano mjesto za sadržaj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hr-HR"/>
              <a:t>Uredite stilove teksta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</a:t>
            </a:r>
            <a:endParaRPr lang="hr-HR" dirty="0"/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hr-HR"/>
              <a:t>Uredite stilove teksta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</a:t>
            </a:r>
            <a:endParaRPr lang="hr-HR" dirty="0"/>
          </a:p>
        </p:txBody>
      </p:sp>
      <p:sp>
        <p:nvSpPr>
          <p:cNvPr id="7" name="Rezervirano mjesto za broj slajd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6" name="Rezervirano mjesto za podnožj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5" name="Rezervirano mjesto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128B6F2-E134-4EC4-BA79-DA75817F38EA}" type="datetime1">
              <a:rPr lang="hr-HR" smtClean="0"/>
              <a:pPr/>
              <a:t>30.10.2019.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Uredite stil naslova matrice</a:t>
            </a:r>
            <a:endParaRPr lang="hr-HR" dirty="0"/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hr-HR"/>
              <a:t>Uredite stilove teksta matrice</a:t>
            </a:r>
          </a:p>
        </p:txBody>
      </p:sp>
      <p:sp>
        <p:nvSpPr>
          <p:cNvPr id="4" name="Rezervirano mjesto za sadržaj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hr-HR"/>
              <a:t>Uredite stilove teksta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</a:t>
            </a:r>
            <a:endParaRPr lang="hr-HR" dirty="0"/>
          </a:p>
        </p:txBody>
      </p:sp>
      <p:sp>
        <p:nvSpPr>
          <p:cNvPr id="5" name="Rezervirano mjesto za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hr-HR"/>
              <a:t>Uredite stilove teksta matrice</a:t>
            </a:r>
          </a:p>
        </p:txBody>
      </p:sp>
      <p:sp>
        <p:nvSpPr>
          <p:cNvPr id="6" name="Rezervirano mjesto za sadržaj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hr-HR"/>
              <a:t>Uredite stilove teksta matrice</a:t>
            </a:r>
          </a:p>
          <a:p>
            <a:pPr lvl="1" rtl="0"/>
            <a:r>
              <a:rPr lang="hr-HR"/>
              <a:t>Druga razina</a:t>
            </a:r>
          </a:p>
          <a:p>
            <a:pPr lvl="2" rtl="0"/>
            <a:r>
              <a:rPr lang="hr-HR"/>
              <a:t>Treća razina</a:t>
            </a:r>
          </a:p>
          <a:p>
            <a:pPr lvl="3" rtl="0"/>
            <a:r>
              <a:rPr lang="hr-HR"/>
              <a:t>Četvrta razina</a:t>
            </a:r>
          </a:p>
          <a:p>
            <a:pPr lvl="4" rtl="0"/>
            <a:r>
              <a:rPr lang="hr-HR"/>
              <a:t>Peta razina</a:t>
            </a:r>
            <a:endParaRPr lang="hr-HR" dirty="0"/>
          </a:p>
        </p:txBody>
      </p:sp>
      <p:sp>
        <p:nvSpPr>
          <p:cNvPr id="9" name="Rezervirano mjesto za broj slajd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8" name="Rezervirano mjesto za podnožj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7" name="Rezervirano mjesto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8C71986-3044-4F39-96BE-9827B10FC82C}" type="datetime1">
              <a:rPr lang="hr-HR" smtClean="0"/>
              <a:pPr/>
              <a:t>30.10.2019.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Uredite stil naslova matrice</a:t>
            </a:r>
            <a:endParaRPr lang="hr-HR" dirty="0"/>
          </a:p>
        </p:txBody>
      </p:sp>
      <p:sp>
        <p:nvSpPr>
          <p:cNvPr id="5" name="Rezervirano mjesto za broj slajd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4" name="Rezervirano mjesto za podnožj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3" name="Rezervirano mjesto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225DC41-1D85-4342-B928-E4421B5630A3}" type="datetime1">
              <a:rPr lang="hr-HR" smtClean="0"/>
              <a:pPr/>
              <a:t>30.10.2019.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za broj slajd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t>‹#›</a:t>
            </a:fld>
            <a:endParaRPr lang="hr-HR" dirty="0"/>
          </a:p>
        </p:txBody>
      </p:sp>
      <p:sp>
        <p:nvSpPr>
          <p:cNvPr id="3" name="Rezervirano mjesto za podnožj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2" name="Rezervirano mjesto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C819560-C839-46CB-AA65-661F80B5F9A5}" type="datetime1">
              <a:rPr lang="hr-HR" smtClean="0"/>
              <a:pPr/>
              <a:t>30.10.2019.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ije slike s opis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hr-HR"/>
              <a:t>Uredite stil naslova matrice</a:t>
            </a:r>
            <a:endParaRPr lang="hr-HR" dirty="0"/>
          </a:p>
        </p:txBody>
      </p:sp>
      <p:grpSp>
        <p:nvGrpSpPr>
          <p:cNvPr id="9" name="Grupa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1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2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3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4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5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6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7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8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9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0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1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36" name="Rezervirano mjesto za sliku 33" descr="Prazno rezervirano mjesto za dodavanje slike. Kliknite rezervirano mjesto i odaberite sliku koju želite dodati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/>
              <a:t>Kliknite ikonu da biste dodali  sliku</a:t>
            </a:r>
            <a:endParaRPr lang="hr-HR" dirty="0"/>
          </a:p>
        </p:txBody>
      </p:sp>
      <p:sp>
        <p:nvSpPr>
          <p:cNvPr id="39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/>
              <a:t>Uredite stilove teksta matrice</a:t>
            </a:r>
          </a:p>
        </p:txBody>
      </p:sp>
      <p:grpSp>
        <p:nvGrpSpPr>
          <p:cNvPr id="22" name="Grupa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4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5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6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7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8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29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0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1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2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3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34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37" name="Rezervirano mjesto za sliku 33" descr="Prazno rezervirano mjesto za dodavanje slike. Kliknite rezervirano mjesto i odaberite sliku koju želite dodati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/>
              <a:t>Kliknite ikonu da biste dodali  sliku</a:t>
            </a:r>
            <a:endParaRPr lang="hr-HR" dirty="0"/>
          </a:p>
        </p:txBody>
      </p:sp>
      <p:sp>
        <p:nvSpPr>
          <p:cNvPr id="40" name="Rezervirano mjesto za tekst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/>
              <a:t>Uredite stilove teksta matrice</a:t>
            </a:r>
          </a:p>
        </p:txBody>
      </p:sp>
      <p:sp>
        <p:nvSpPr>
          <p:cNvPr id="8" name="Rezervirano mjesto za broj slajd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7" name="Rezervirano mjesto za podnožj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6" name="Rezervirano mjesto za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FD71C69-56CB-4FDD-BD88-46B617C92F2E}" type="datetime1">
              <a:rPr lang="hr-HR" smtClean="0"/>
              <a:pPr/>
              <a:t>30.10.2019.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 slike s opis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r-HR"/>
              <a:t>Uredite stil naslova matrice</a:t>
            </a:r>
            <a:endParaRPr lang="hr-HR" dirty="0"/>
          </a:p>
        </p:txBody>
      </p:sp>
      <p:grpSp>
        <p:nvGrpSpPr>
          <p:cNvPr id="52" name="Grupa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4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5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6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7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8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59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0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1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2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3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64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79" name="Rezervirano mjesto za sliku 33" descr="Prazno rezervirano mjesto za dodavanje slike. Kliknite rezervirano mjesto i odaberite sliku koju želite dodati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/>
              <a:t>Kliknite ikonu da biste dodali  sliku</a:t>
            </a:r>
            <a:endParaRPr lang="hr-HR" dirty="0"/>
          </a:p>
        </p:txBody>
      </p:sp>
      <p:sp>
        <p:nvSpPr>
          <p:cNvPr id="81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/>
              <a:t>Uredite stilove teksta matrice</a:t>
            </a:r>
          </a:p>
        </p:txBody>
      </p:sp>
      <p:grpSp>
        <p:nvGrpSpPr>
          <p:cNvPr id="84" name="Grupa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6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7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8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89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0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1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2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3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4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5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6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78" name="Rezervirano mjesto za sliku 33" descr="Prazno rezervirano mjesto za dodavanje slike. Kliknite rezervirano mjesto i odaberite sliku koju želite dodati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/>
              <a:t>Kliknite ikonu da biste dodali  sliku</a:t>
            </a:r>
            <a:endParaRPr lang="hr-HR" dirty="0"/>
          </a:p>
        </p:txBody>
      </p:sp>
      <p:sp>
        <p:nvSpPr>
          <p:cNvPr id="82" name="Rezervirano mjesto za tekst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/>
              <a:t>Uredite stilove teksta matrice</a:t>
            </a:r>
          </a:p>
        </p:txBody>
      </p:sp>
      <p:grpSp>
        <p:nvGrpSpPr>
          <p:cNvPr id="97" name="Grupa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Prostoručni oblik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99" name="Prostoručni oblik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0" name="Prostoručni oblik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1" name="Prostoručni oblik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2" name="Prostoručni oblik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3" name="Prostoručni oblik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4" name="Prostoručni oblik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5" name="Prostoručni oblik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6" name="Prostoručni oblik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7" name="Prostoručni oblik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8" name="Prostoručni oblik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  <p:sp>
          <p:nvSpPr>
            <p:cNvPr id="109" name="Prostoručni oblik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hr-HR" dirty="0"/>
            </a:p>
          </p:txBody>
        </p:sp>
      </p:grpSp>
      <p:sp>
        <p:nvSpPr>
          <p:cNvPr id="80" name="Rezervirano mjesto za sliku 33" descr="Prazno rezervirano mjesto za dodavanje slike. Kliknite rezervirano mjesto i odaberite sliku koju želite dodati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hr-HR"/>
              <a:t>Kliknite ikonu da biste dodali  sliku</a:t>
            </a:r>
            <a:endParaRPr lang="hr-HR" dirty="0"/>
          </a:p>
        </p:txBody>
      </p:sp>
      <p:sp>
        <p:nvSpPr>
          <p:cNvPr id="83" name="Rezervirano mjesto za tekst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hr-HR"/>
              <a:t>Uredite stilove teksta matrice</a:t>
            </a:r>
          </a:p>
        </p:txBody>
      </p:sp>
      <p:sp>
        <p:nvSpPr>
          <p:cNvPr id="8" name="Rezervirano mjesto za broj slajd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7" name="Rezervirano mjesto za podnožj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r-HR" dirty="0"/>
          </a:p>
        </p:txBody>
      </p:sp>
      <p:sp>
        <p:nvSpPr>
          <p:cNvPr id="6" name="Rezervirano mjesto za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24A7A35-4548-4474-A8AF-8E83A54B9FA7}" type="datetime1">
              <a:rPr lang="hr-HR" smtClean="0"/>
              <a:pPr/>
              <a:t>30.10.2019.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 naslov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hr-HR" dirty="0"/>
              <a:t>Kliknite da biste uredili stil naslova matrice</a:t>
            </a:r>
          </a:p>
        </p:txBody>
      </p:sp>
      <p:sp>
        <p:nvSpPr>
          <p:cNvPr id="3" name="Rezervirano mjesto za tekst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r-HR" dirty="0"/>
              <a:t>Uređivanje stilova teksta matrice</a:t>
            </a:r>
          </a:p>
          <a:p>
            <a:pPr lvl="1" rtl="0"/>
            <a:r>
              <a:rPr lang="hr-HR" dirty="0"/>
              <a:t>Druga razina</a:t>
            </a:r>
          </a:p>
          <a:p>
            <a:pPr lvl="2" rtl="0"/>
            <a:r>
              <a:rPr lang="hr-HR" dirty="0"/>
              <a:t>Treća razina</a:t>
            </a:r>
          </a:p>
          <a:p>
            <a:pPr lvl="3" rtl="0"/>
            <a:r>
              <a:rPr lang="hr-HR" dirty="0"/>
              <a:t>Četvrta razina</a:t>
            </a:r>
          </a:p>
          <a:p>
            <a:pPr lvl="4" rtl="0"/>
            <a:r>
              <a:rPr lang="hr-HR" dirty="0"/>
              <a:t>Peta razina</a:t>
            </a:r>
          </a:p>
        </p:txBody>
      </p:sp>
      <p:sp>
        <p:nvSpPr>
          <p:cNvPr id="6" name="Rezervirano mjesto za broj slajda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hr-HR" smtClean="0"/>
              <a:pPr/>
              <a:t>‹#›</a:t>
            </a:fld>
            <a:endParaRPr lang="hr-HR" dirty="0"/>
          </a:p>
        </p:txBody>
      </p:sp>
      <p:sp>
        <p:nvSpPr>
          <p:cNvPr id="5" name="Rezervirano mjesto za podnožje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hr-HR" dirty="0"/>
          </a:p>
        </p:txBody>
      </p:sp>
      <p:sp>
        <p:nvSpPr>
          <p:cNvPr id="4" name="Rezervirano mjesto za datum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fld id="{7D9FD832-5572-4A10-AAD1-6F0E9250574B}" type="datetime1">
              <a:rPr lang="hr-HR" smtClean="0"/>
              <a:pPr/>
              <a:t>30.10.2019.</a:t>
            </a:fld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16.png"/><Relationship Id="rId4" Type="http://schemas.openxmlformats.org/officeDocument/2006/relationships/image" Target="../media/image15.web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web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5388745" y="825623"/>
            <a:ext cx="5734867" cy="4678531"/>
          </a:xfrm>
        </p:spPr>
        <p:txBody>
          <a:bodyPr rtlCol="0">
            <a:normAutofit/>
          </a:bodyPr>
          <a:lstStyle/>
          <a:p>
            <a:pPr lvl="0">
              <a:lnSpc>
                <a:spcPct val="150000"/>
              </a:lnSpc>
            </a:pPr>
            <a:r>
              <a:rPr lang="hr-HR" sz="3200" b="1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IZAZOVI U RADU SA NADARENIM UČENICIMA</a:t>
            </a:r>
            <a:br>
              <a:rPr lang="hr-HR" sz="32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hr-HR" sz="32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hr-HR" sz="2400" b="1" dirty="0">
                <a:latin typeface="Cambria" panose="02040503050406030204" pitchFamily="18" charset="0"/>
                <a:ea typeface="Cambria" panose="02040503050406030204" pitchFamily="18" charset="0"/>
              </a:rPr>
              <a:t>Kristina </a:t>
            </a:r>
            <a:r>
              <a:rPr lang="hr-HR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Alviž</a:t>
            </a:r>
            <a:r>
              <a:rPr lang="hr-HR" sz="2400" b="1" dirty="0">
                <a:latin typeface="Cambria" panose="02040503050406030204" pitchFamily="18" charset="0"/>
                <a:ea typeface="Cambria" panose="02040503050406030204" pitchFamily="18" charset="0"/>
              </a:rPr>
              <a:t> Rengel</a:t>
            </a: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</a:rPr>
              <a:t>, doktorandica</a:t>
            </a:r>
            <a:br>
              <a:rPr lang="hr-HR" sz="2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hr-HR" sz="2400" b="1" dirty="0">
                <a:latin typeface="Cambria" panose="02040503050406030204" pitchFamily="18" charset="0"/>
                <a:ea typeface="Cambria" panose="02040503050406030204" pitchFamily="18" charset="0"/>
              </a:rPr>
              <a:t>Ana Spada</a:t>
            </a:r>
            <a:r>
              <a:rPr lang="hr-HR" sz="2400" dirty="0">
                <a:latin typeface="Cambria" panose="02040503050406030204" pitchFamily="18" charset="0"/>
                <a:ea typeface="Cambria" panose="02040503050406030204" pitchFamily="18" charset="0"/>
              </a:rPr>
              <a:t>, učiteljica razredne nastave sa pojačanim predmetom informatika</a:t>
            </a:r>
            <a:br>
              <a:rPr lang="hr-HR" sz="32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hr-HR" sz="3500" b="1" dirty="0">
              <a:solidFill>
                <a:schemeClr val="bg2">
                  <a:lumMod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Pravokutnik 2">
            <a:extLst>
              <a:ext uri="{FF2B5EF4-FFF2-40B4-BE49-F238E27FC236}">
                <a16:creationId xmlns:a16="http://schemas.microsoft.com/office/drawing/2014/main" id="{82B84BC3-ADAC-41A2-A8BA-61B8D957ACF3}"/>
              </a:ext>
            </a:extLst>
          </p:cNvPr>
          <p:cNvSpPr/>
          <p:nvPr/>
        </p:nvSpPr>
        <p:spPr>
          <a:xfrm>
            <a:off x="633273" y="550415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dirty="0">
                <a:solidFill>
                  <a:schemeClr val="tx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CUC 2019. - NA GRANICI MOGUĆEGA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1" dirty="0">
                <a:solidFill>
                  <a:schemeClr val="tx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Konferencija za korisnike</a:t>
            </a:r>
            <a:br>
              <a:rPr lang="pl-PL" b="1" dirty="0">
                <a:solidFill>
                  <a:schemeClr val="tx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pl-PL" b="1" dirty="0">
                <a:solidFill>
                  <a:schemeClr val="tx1">
                    <a:lumMod val="40000"/>
                    <a:lumOff val="6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Šibenik, 6. – 8. 11. 2019.</a:t>
            </a:r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za tekst 3"/>
          <p:cNvSpPr>
            <a:spLocks noGrp="1"/>
          </p:cNvSpPr>
          <p:nvPr>
            <p:ph type="body" sz="half" idx="2"/>
          </p:nvPr>
        </p:nvSpPr>
        <p:spPr>
          <a:xfrm>
            <a:off x="7237516" y="2395327"/>
            <a:ext cx="4501401" cy="3605423"/>
          </a:xfrm>
        </p:spPr>
        <p:txBody>
          <a:bodyPr rtlCol="0">
            <a:normAutofit lnSpcReduction="10000"/>
          </a:bodyPr>
          <a:lstStyle/>
          <a:p>
            <a:pPr marL="285750" indent="-285750" rtl="0">
              <a:buFontTx/>
              <a:buChar char="-"/>
            </a:pPr>
            <a:r>
              <a:rPr lang="hr-HR" sz="23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moovly.com</a:t>
            </a:r>
          </a:p>
          <a:p>
            <a:pPr marL="285750" indent="-285750" rtl="0">
              <a:buFontTx/>
              <a:buChar char="-"/>
            </a:pPr>
            <a:r>
              <a:rPr lang="hr-HR" sz="23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 engleskom</a:t>
            </a:r>
          </a:p>
          <a:p>
            <a:pPr marL="285750" indent="-285750" rtl="0">
              <a:buFontTx/>
              <a:buChar char="-"/>
            </a:pPr>
            <a:r>
              <a:rPr lang="hr-HR" sz="23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besplatan  (mogućnost nadogradnje na PRO verziju radi više mogućnosti)</a:t>
            </a:r>
          </a:p>
          <a:p>
            <a:pPr marL="285750" indent="-285750" rtl="0">
              <a:buFontTx/>
              <a:buChar char="-"/>
            </a:pPr>
            <a:r>
              <a:rPr lang="hr-HR" sz="23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priručnik (e-laboratorij)</a:t>
            </a:r>
          </a:p>
          <a:p>
            <a:pPr marL="285750" indent="-285750" rtl="0">
              <a:buFontTx/>
              <a:buChar char="-"/>
            </a:pPr>
            <a:r>
              <a:rPr lang="hr-HR" sz="23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Izrada videa, animacija i promidžbenih poruka</a:t>
            </a:r>
          </a:p>
          <a:p>
            <a:pPr rtl="0"/>
            <a:endParaRPr lang="hr-HR" dirty="0"/>
          </a:p>
        </p:txBody>
      </p:sp>
      <p:pic>
        <p:nvPicPr>
          <p:cNvPr id="7" name="Picture 2"/>
          <p:cNvPicPr>
            <a:picLocks noGrp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" r="1285"/>
          <a:stretch>
            <a:fillRect/>
          </a:stretch>
        </p:blipFill>
        <p:spPr>
          <a:xfrm>
            <a:off x="774775" y="1045019"/>
            <a:ext cx="6041982" cy="45000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92" y="509517"/>
            <a:ext cx="4879248" cy="181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925" y="1255176"/>
            <a:ext cx="6046670" cy="434869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92" y="509517"/>
            <a:ext cx="4879248" cy="1819660"/>
          </a:xfrm>
          <a:prstGeom prst="rect">
            <a:avLst/>
          </a:prstGeom>
        </p:spPr>
      </p:pic>
      <p:sp>
        <p:nvSpPr>
          <p:cNvPr id="3" name="Rezervirano mjesto teksta 2"/>
          <p:cNvSpPr>
            <a:spLocks noGrp="1"/>
          </p:cNvSpPr>
          <p:nvPr>
            <p:ph type="body" sz="half" idx="2"/>
          </p:nvPr>
        </p:nvSpPr>
        <p:spPr>
          <a:xfrm>
            <a:off x="7273816" y="2212496"/>
            <a:ext cx="4654024" cy="521179"/>
          </a:xfrm>
        </p:spPr>
        <p:txBody>
          <a:bodyPr>
            <a:noAutofit/>
          </a:bodyPr>
          <a:lstStyle/>
          <a:p>
            <a:r>
              <a:rPr lang="hr-HR" sz="20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u svim tipovima i etapama sata</a:t>
            </a:r>
          </a:p>
        </p:txBody>
      </p:sp>
      <p:sp>
        <p:nvSpPr>
          <p:cNvPr id="8" name="Rezervirano mjesto teksta 2"/>
          <p:cNvSpPr txBox="1">
            <a:spLocks/>
          </p:cNvSpPr>
          <p:nvPr/>
        </p:nvSpPr>
        <p:spPr>
          <a:xfrm>
            <a:off x="7273816" y="3103007"/>
            <a:ext cx="4654024" cy="5211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hr-HR" sz="20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poticaj učenicima za kreativno      izražavanje</a:t>
            </a:r>
          </a:p>
        </p:txBody>
      </p:sp>
      <p:sp>
        <p:nvSpPr>
          <p:cNvPr id="9" name="Pravokutnik 8"/>
          <p:cNvSpPr/>
          <p:nvPr/>
        </p:nvSpPr>
        <p:spPr>
          <a:xfrm>
            <a:off x="7273816" y="2733675"/>
            <a:ext cx="24763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</a:pPr>
            <a:r>
              <a:rPr lang="hr-HR" sz="20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Flipped</a:t>
            </a:r>
            <a:r>
              <a:rPr lang="hr-HR" sz="20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hr-HR" sz="20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classroom</a:t>
            </a:r>
            <a:endParaRPr lang="hr-HR" sz="20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68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za tekst 6"/>
          <p:cNvSpPr>
            <a:spLocks noGrp="1"/>
          </p:cNvSpPr>
          <p:nvPr>
            <p:ph type="body" sz="half" idx="2"/>
          </p:nvPr>
        </p:nvSpPr>
        <p:spPr>
          <a:xfrm>
            <a:off x="1052422" y="4935989"/>
            <a:ext cx="4976903" cy="1379085"/>
          </a:xfrm>
        </p:spPr>
        <p:txBody>
          <a:bodyPr rtlCol="0">
            <a:normAutofit/>
          </a:bodyPr>
          <a:lstStyle/>
          <a:p>
            <a:pPr marL="285750" indent="-285750">
              <a:buFontTx/>
              <a:buChar char="-"/>
            </a:pPr>
            <a:r>
              <a:rPr lang="hr-HR" sz="18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mogućnost prijave </a:t>
            </a:r>
            <a:r>
              <a:rPr lang="hr-HR" sz="18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AAI@EduHr</a:t>
            </a:r>
            <a:r>
              <a:rPr lang="hr-HR" sz="18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računom</a:t>
            </a:r>
          </a:p>
          <a:p>
            <a:pPr marL="285750" indent="-285750">
              <a:buFontTx/>
              <a:buChar char="-"/>
            </a:pPr>
            <a:r>
              <a:rPr lang="hr-HR" sz="18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izrada stripa</a:t>
            </a:r>
          </a:p>
          <a:p>
            <a:pPr marL="285750" indent="-285750">
              <a:buFontTx/>
              <a:buChar char="-"/>
            </a:pPr>
            <a:r>
              <a:rPr lang="hr-HR" sz="18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knjige (</a:t>
            </a:r>
            <a:r>
              <a:rPr lang="hr-HR" sz="18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book</a:t>
            </a:r>
            <a:r>
              <a:rPr lang="hr-HR" sz="18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endParaRPr lang="hr-HR" dirty="0"/>
          </a:p>
          <a:p>
            <a:pPr marL="285750" indent="-285750">
              <a:buFontTx/>
              <a:buChar char="-"/>
            </a:pPr>
            <a:endParaRPr lang="hr-HR" dirty="0"/>
          </a:p>
        </p:txBody>
      </p:sp>
      <p:sp>
        <p:nvSpPr>
          <p:cNvPr id="10" name="Rezervirano mjesto za tekst 9"/>
          <p:cNvSpPr>
            <a:spLocks noGrp="1"/>
          </p:cNvSpPr>
          <p:nvPr>
            <p:ph type="body" sz="half" idx="19"/>
          </p:nvPr>
        </p:nvSpPr>
        <p:spPr>
          <a:xfrm>
            <a:off x="7014757" y="4935990"/>
            <a:ext cx="4368980" cy="1007610"/>
          </a:xfrm>
        </p:spPr>
        <p:txBody>
          <a:bodyPr rtlCol="0">
            <a:normAutofit/>
          </a:bodyPr>
          <a:lstStyle/>
          <a:p>
            <a:pPr algn="ctr" rtl="0"/>
            <a:r>
              <a:rPr lang="hr-HR" sz="18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Primjer početka rada!</a:t>
            </a:r>
          </a:p>
        </p:txBody>
      </p:sp>
      <p:pic>
        <p:nvPicPr>
          <p:cNvPr id="11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530" y="1900210"/>
            <a:ext cx="3764692" cy="26756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259" y="1809750"/>
            <a:ext cx="4036541" cy="287655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54" b="89815" l="2778" r="965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244" y="-1248221"/>
            <a:ext cx="5006181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63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zervirano mjesto za tekst 8"/>
          <p:cNvSpPr>
            <a:spLocks noGrp="1"/>
          </p:cNvSpPr>
          <p:nvPr>
            <p:ph type="body" sz="half" idx="2"/>
          </p:nvPr>
        </p:nvSpPr>
        <p:spPr>
          <a:xfrm>
            <a:off x="8155258" y="4960860"/>
            <a:ext cx="3522392" cy="1439940"/>
          </a:xfrm>
        </p:spPr>
        <p:txBody>
          <a:bodyPr rtlCol="0">
            <a:noAutofit/>
          </a:bodyPr>
          <a:lstStyle/>
          <a:p>
            <a:pPr rtl="0">
              <a:lnSpc>
                <a:spcPct val="150000"/>
              </a:lnSpc>
            </a:pPr>
            <a:r>
              <a:rPr lang="hr-HR" sz="20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nakon objave, sadržaj se može spremiti i na računalo</a:t>
            </a:r>
          </a:p>
        </p:txBody>
      </p:sp>
      <p:sp>
        <p:nvSpPr>
          <p:cNvPr id="13" name="Rezervirano mjesto za tekst 12"/>
          <p:cNvSpPr>
            <a:spLocks noGrp="1"/>
          </p:cNvSpPr>
          <p:nvPr>
            <p:ph type="body" sz="half" idx="21"/>
          </p:nvPr>
        </p:nvSpPr>
        <p:spPr>
          <a:xfrm>
            <a:off x="836217" y="5109330"/>
            <a:ext cx="2743200" cy="914400"/>
          </a:xfrm>
        </p:spPr>
        <p:txBody>
          <a:bodyPr rtlCol="0">
            <a:normAutofit/>
          </a:bodyPr>
          <a:lstStyle/>
          <a:p>
            <a:pPr algn="ctr" rtl="0"/>
            <a:r>
              <a:rPr lang="hr-HR" sz="20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stvaranje </a:t>
            </a:r>
            <a:r>
              <a:rPr lang="hr-HR" sz="2000" b="1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avatara</a:t>
            </a:r>
            <a:endParaRPr lang="hr-HR" sz="2000" b="1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8" y="1688227"/>
            <a:ext cx="3742407" cy="3178851"/>
          </a:xfrm>
          <a:prstGeom prst="rect">
            <a:avLst/>
          </a:prstGeom>
        </p:spPr>
      </p:pic>
      <p:sp>
        <p:nvSpPr>
          <p:cNvPr id="5" name="TekstniOkvir 4"/>
          <p:cNvSpPr txBox="1"/>
          <p:nvPr/>
        </p:nvSpPr>
        <p:spPr>
          <a:xfrm>
            <a:off x="4413820" y="1777241"/>
            <a:ext cx="2809744" cy="2949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r-HR" dirty="0"/>
              <a:t>- </a:t>
            </a:r>
            <a:r>
              <a:rPr lang="hr-HR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osim ponuđenih gotovih</a:t>
            </a:r>
          </a:p>
          <a:p>
            <a:pPr>
              <a:lnSpc>
                <a:spcPct val="150000"/>
              </a:lnSpc>
            </a:pPr>
            <a:r>
              <a:rPr lang="hr-HR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slika, korisnik može </a:t>
            </a:r>
          </a:p>
          <a:p>
            <a:pPr>
              <a:lnSpc>
                <a:spcPct val="150000"/>
              </a:lnSpc>
            </a:pPr>
            <a:r>
              <a:rPr lang="hr-HR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dodati svoje </a:t>
            </a:r>
          </a:p>
          <a:p>
            <a:pPr>
              <a:lnSpc>
                <a:spcPct val="150000"/>
              </a:lnSpc>
            </a:pPr>
            <a:endParaRPr lang="hr-HR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hr-HR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slike ili elemente </a:t>
            </a:r>
          </a:p>
          <a:p>
            <a:pPr>
              <a:lnSpc>
                <a:spcPct val="150000"/>
              </a:lnSpc>
            </a:pPr>
            <a:r>
              <a:rPr lang="hr-HR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moguće je nacrtati</a:t>
            </a:r>
          </a:p>
          <a:p>
            <a:pPr>
              <a:lnSpc>
                <a:spcPct val="150000"/>
              </a:lnSpc>
            </a:pPr>
            <a:r>
              <a:rPr lang="hr-HR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vlastitom rukom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714" y="1664188"/>
            <a:ext cx="4246208" cy="319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0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3" grpId="0" build="p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zervirano mjesto za tekst 9"/>
          <p:cNvSpPr>
            <a:spLocks noGrp="1"/>
          </p:cNvSpPr>
          <p:nvPr>
            <p:ph type="body" sz="half" idx="21"/>
          </p:nvPr>
        </p:nvSpPr>
        <p:spPr>
          <a:xfrm>
            <a:off x="8705851" y="2413686"/>
            <a:ext cx="3486150" cy="1960606"/>
          </a:xfrm>
        </p:spPr>
        <p:txBody>
          <a:bodyPr rtlCol="0">
            <a:normAutofit/>
          </a:bodyPr>
          <a:lstStyle/>
          <a:p>
            <a:pPr algn="ctr" rtl="0"/>
            <a:r>
              <a:rPr lang="hr-HR" sz="4400" b="1" u="sng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Plickers</a:t>
            </a:r>
            <a:endParaRPr lang="hr-HR" sz="4400" b="1" u="sng" dirty="0">
              <a:solidFill>
                <a:schemeClr val="bg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hr-HR" sz="2400" b="1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hr-HR" sz="2400" b="1" i="1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eng</a:t>
            </a:r>
            <a:r>
              <a:rPr lang="hr-HR" sz="2400" b="1" i="1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hr-HR" sz="2400" b="1" i="1" dirty="0" err="1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paper+clickers</a:t>
            </a:r>
            <a:r>
              <a:rPr lang="hr-HR" sz="2800" b="1" dirty="0">
                <a:solidFill>
                  <a:schemeClr val="bg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hr-HR" sz="2800" b="1" u="sng" dirty="0">
              <a:solidFill>
                <a:schemeClr val="bg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lickers - CU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11113" y="3476553"/>
            <a:ext cx="3105665" cy="2327305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sp>
        <p:nvSpPr>
          <p:cNvPr id="3" name="TekstniOkvir 2"/>
          <p:cNvSpPr txBox="1"/>
          <p:nvPr/>
        </p:nvSpPr>
        <p:spPr>
          <a:xfrm>
            <a:off x="2215978" y="149104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r-HR" b="1" dirty="0"/>
          </a:p>
        </p:txBody>
      </p:sp>
      <p:sp>
        <p:nvSpPr>
          <p:cNvPr id="4" name="TekstniOkvir 3"/>
          <p:cNvSpPr txBox="1"/>
          <p:nvPr/>
        </p:nvSpPr>
        <p:spPr>
          <a:xfrm>
            <a:off x="799070" y="1121717"/>
            <a:ext cx="37638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r-HR" sz="20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web alat namijenjen</a:t>
            </a:r>
          </a:p>
          <a:p>
            <a:r>
              <a:rPr lang="hr-HR" sz="20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brzom prikupljanju odgovora </a:t>
            </a:r>
          </a:p>
        </p:txBody>
      </p:sp>
      <p:sp>
        <p:nvSpPr>
          <p:cNvPr id="5" name="TekstniOkvir 4"/>
          <p:cNvSpPr txBox="1"/>
          <p:nvPr/>
        </p:nvSpPr>
        <p:spPr>
          <a:xfrm>
            <a:off x="791054" y="3842539"/>
            <a:ext cx="2539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učenici su motivirani</a:t>
            </a:r>
          </a:p>
        </p:txBody>
      </p:sp>
      <p:sp>
        <p:nvSpPr>
          <p:cNvPr id="7" name="TekstniOkvir 6"/>
          <p:cNvSpPr txBox="1"/>
          <p:nvPr/>
        </p:nvSpPr>
        <p:spPr>
          <a:xfrm>
            <a:off x="791054" y="1990529"/>
            <a:ext cx="37517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r-HR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besplatna registracija </a:t>
            </a:r>
          </a:p>
          <a:p>
            <a:r>
              <a:rPr lang="hr-HR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(mogućnost nadogradnje na PRO)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6443" y="447790"/>
            <a:ext cx="2850291" cy="2491918"/>
          </a:xfrm>
          <a:prstGeom prst="rect">
            <a:avLst/>
          </a:prstGeom>
        </p:spPr>
      </p:pic>
      <p:sp>
        <p:nvSpPr>
          <p:cNvPr id="9" name="TekstniOkvir 8"/>
          <p:cNvSpPr txBox="1"/>
          <p:nvPr/>
        </p:nvSpPr>
        <p:spPr>
          <a:xfrm>
            <a:off x="791054" y="2747658"/>
            <a:ext cx="2457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r-HR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mobilni uređaj s </a:t>
            </a:r>
          </a:p>
          <a:p>
            <a:r>
              <a:rPr lang="hr-HR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kamerom + kartice  </a:t>
            </a:r>
          </a:p>
        </p:txBody>
      </p:sp>
      <p:sp>
        <p:nvSpPr>
          <p:cNvPr id="11" name="TekstniOkvir 10"/>
          <p:cNvSpPr txBox="1"/>
          <p:nvPr/>
        </p:nvSpPr>
        <p:spPr>
          <a:xfrm>
            <a:off x="791054" y="4356924"/>
            <a:ext cx="2553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povratna informacija</a:t>
            </a:r>
          </a:p>
        </p:txBody>
      </p:sp>
      <p:sp>
        <p:nvSpPr>
          <p:cNvPr id="12" name="TekstniOkvir 11"/>
          <p:cNvSpPr txBox="1"/>
          <p:nvPr/>
        </p:nvSpPr>
        <p:spPr>
          <a:xfrm>
            <a:off x="799070" y="4871309"/>
            <a:ext cx="351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korištenje i u nižim razredima</a:t>
            </a:r>
          </a:p>
        </p:txBody>
      </p:sp>
    </p:spTree>
    <p:extLst>
      <p:ext uri="{BB962C8B-B14F-4D97-AF65-F5344CB8AC3E}">
        <p14:creationId xmlns:p14="http://schemas.microsoft.com/office/powerpoint/2010/main" val="346041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5" grpId="0"/>
      <p:bldP spid="7" grpId="0"/>
      <p:bldP spid="9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D79C3D3-7AFE-4898-A4D9-FCF78C8BC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ZAKLJUČAK</a:t>
            </a:r>
            <a:endParaRPr lang="hr-HR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DB1E426-4C97-4149-B9FE-EC2B4D551A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 algn="just">
              <a:spcBef>
                <a:spcPts val="700"/>
              </a:spcBef>
            </a:pPr>
            <a:r>
              <a:rPr lang="hr-HR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Nadarenog učenika </a:t>
            </a:r>
            <a:r>
              <a:rPr lang="hr-HR" sz="2800" b="1" i="1" u="sng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nije lako</a:t>
            </a:r>
            <a:r>
              <a:rPr lang="hr-HR" sz="28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hr-HR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prepoznati. </a:t>
            </a:r>
          </a:p>
          <a:p>
            <a:pPr lvl="0" algn="just">
              <a:spcBef>
                <a:spcPts val="700"/>
              </a:spcBef>
            </a:pPr>
            <a:r>
              <a:rPr lang="hr-H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VAŽNO!!! </a:t>
            </a:r>
            <a:r>
              <a:rPr lang="hr-HR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je poticati nadarenost kada se detektira;</a:t>
            </a:r>
          </a:p>
          <a:p>
            <a:pPr lvl="0" algn="just">
              <a:spcBef>
                <a:spcPts val="700"/>
              </a:spcBef>
            </a:pPr>
            <a:r>
              <a:rPr lang="hr-HR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Jedanako</a:t>
            </a:r>
            <a:r>
              <a:rPr lang="hr-HR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je </a:t>
            </a:r>
            <a:r>
              <a:rPr lang="hr-H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VAŽNO!!! </a:t>
            </a:r>
            <a:r>
              <a:rPr lang="hr-HR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pružiti radne mogućnosti i materijal za rad;</a:t>
            </a:r>
          </a:p>
          <a:p>
            <a:pPr lvl="0" algn="just">
              <a:spcBef>
                <a:spcPts val="700"/>
              </a:spcBef>
            </a:pPr>
            <a:r>
              <a:rPr lang="hr-HR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Također je </a:t>
            </a:r>
            <a:r>
              <a:rPr lang="hr-H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VAŽNO!!! </a:t>
            </a:r>
            <a:r>
              <a:rPr lang="hr-HR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pomoći im kada im nešto nije jasno i biti ukorak sa njihovim svijetom;</a:t>
            </a:r>
          </a:p>
          <a:p>
            <a:pPr lvl="0" algn="just">
              <a:spcBef>
                <a:spcPts val="700"/>
              </a:spcBef>
            </a:pPr>
            <a:r>
              <a:rPr lang="hr-HR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NAJVAŽNIJE!!! </a:t>
            </a:r>
            <a:r>
              <a:rPr lang="hr-HR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 učitelj ima znanje i kompetencije za prepoznavanje nadarenog učenika kako bi on razvio svoj potencijal u cijelosti!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8872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E45E7FF7-911F-4613-89A4-A5E0C52975F3}"/>
              </a:ext>
            </a:extLst>
          </p:cNvPr>
          <p:cNvSpPr/>
          <p:nvPr/>
        </p:nvSpPr>
        <p:spPr>
          <a:xfrm>
            <a:off x="2613956" y="2828835"/>
            <a:ext cx="696408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900"/>
              </a:spcBef>
            </a:pPr>
            <a:r>
              <a:rPr lang="hr-HR" sz="72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Hvala na pažnji!</a:t>
            </a:r>
          </a:p>
        </p:txBody>
      </p:sp>
    </p:spTree>
    <p:extLst>
      <p:ext uri="{BB962C8B-B14F-4D97-AF65-F5344CB8AC3E}">
        <p14:creationId xmlns:p14="http://schemas.microsoft.com/office/powerpoint/2010/main" val="235255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89F359F-C436-4EB4-9EE2-64B828826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Uvod</a:t>
            </a:r>
            <a:endParaRPr lang="hr-HR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1EBD913-7012-4C9A-9868-6E1737BF65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just">
              <a:lnSpc>
                <a:spcPct val="90000"/>
              </a:lnSpc>
              <a:spcBef>
                <a:spcPts val="900"/>
              </a:spcBef>
              <a:buNone/>
            </a:pPr>
            <a:r>
              <a:rPr lang="hr-H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NADARENOST </a:t>
            </a:r>
            <a:r>
              <a:rPr lang="hr-HR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140 različitih definicija</a:t>
            </a:r>
          </a:p>
          <a:p>
            <a:pPr marL="0" lvl="0" indent="0" algn="just">
              <a:lnSpc>
                <a:spcPct val="90000"/>
              </a:lnSpc>
              <a:spcBef>
                <a:spcPts val="900"/>
              </a:spcBef>
              <a:buNone/>
            </a:pPr>
            <a:r>
              <a:rPr lang="hr-HR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Nadarenost</a:t>
            </a:r>
            <a:r>
              <a:rPr lang="hr-HR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sklop osobina koje omogućuju pojedincu da dosljedno postiže izrazito iznadprosječan rezultat u jednoj ili više aktivnosti kojima se bavi</a:t>
            </a:r>
          </a:p>
          <a:p>
            <a:endParaRPr lang="hr-HR" dirty="0"/>
          </a:p>
        </p:txBody>
      </p:sp>
      <p:sp>
        <p:nvSpPr>
          <p:cNvPr id="4" name="Strelica: desno 3">
            <a:extLst>
              <a:ext uri="{FF2B5EF4-FFF2-40B4-BE49-F238E27FC236}">
                <a16:creationId xmlns:a16="http://schemas.microsoft.com/office/drawing/2014/main" id="{F596023E-8D85-4107-ABBB-BA69D044F271}"/>
              </a:ext>
            </a:extLst>
          </p:cNvPr>
          <p:cNvSpPr/>
          <p:nvPr/>
        </p:nvSpPr>
        <p:spPr>
          <a:xfrm>
            <a:off x="3675355" y="1752600"/>
            <a:ext cx="1340528" cy="443886"/>
          </a:xfrm>
          <a:custGeom>
            <a:avLst>
              <a:gd name="f0" fmla="val 18024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pin 0 f0 21600"/>
              <a:gd name="f15" fmla="pin 0 f1 10800"/>
              <a:gd name="f16" fmla="*/ f10 f2 1"/>
              <a:gd name="f17" fmla="*/ f11 f2 1"/>
              <a:gd name="f18" fmla="val f15"/>
              <a:gd name="f19" fmla="val f14"/>
              <a:gd name="f20" fmla="+- 21600 0 f15"/>
              <a:gd name="f21" fmla="*/ f14 f12 1"/>
              <a:gd name="f22" fmla="*/ f15 f13 1"/>
              <a:gd name="f23" fmla="*/ 0 f12 1"/>
              <a:gd name="f24" fmla="*/ 0 f13 1"/>
              <a:gd name="f25" fmla="*/ f16 1 f4"/>
              <a:gd name="f26" fmla="*/ 21600 f13 1"/>
              <a:gd name="f27" fmla="*/ f17 1 f4"/>
              <a:gd name="f28" fmla="+- 21600 0 f19"/>
              <a:gd name="f29" fmla="*/ f20 f13 1"/>
              <a:gd name="f30" fmla="*/ f18 f13 1"/>
              <a:gd name="f31" fmla="*/ f19 f12 1"/>
              <a:gd name="f32" fmla="+- f25 0 f3"/>
              <a:gd name="f33" fmla="+- f27 0 f3"/>
              <a:gd name="f34" fmla="*/ f28 f18 1"/>
              <a:gd name="f35" fmla="*/ f34 1 10800"/>
              <a:gd name="f36" fmla="+- f19 f35 0"/>
              <a:gd name="f37" fmla="*/ f36 f12 1"/>
            </a:gdLst>
            <a:ahLst>
              <a:ahXY gdRefX="f0" minX="f7" maxX="f8" gdRefY="f1" minY="f7" maxY="f9">
                <a:pos x="f21" y="f22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24"/>
              </a:cxn>
              <a:cxn ang="f33">
                <a:pos x="f31" y="f26"/>
              </a:cxn>
            </a:cxnLst>
            <a:rect l="f23" t="f30" r="f37" b="f29"/>
            <a:pathLst>
              <a:path w="21600" h="21600">
                <a:moveTo>
                  <a:pt x="f7" y="f18"/>
                </a:moveTo>
                <a:lnTo>
                  <a:pt x="f19" y="f18"/>
                </a:lnTo>
                <a:lnTo>
                  <a:pt x="f19" y="f7"/>
                </a:lnTo>
                <a:lnTo>
                  <a:pt x="f8" y="f9"/>
                </a:lnTo>
                <a:lnTo>
                  <a:pt x="f19" y="f8"/>
                </a:lnTo>
                <a:lnTo>
                  <a:pt x="f19" y="f20"/>
                </a:lnTo>
                <a:lnTo>
                  <a:pt x="f7" y="f20"/>
                </a:lnTo>
                <a:close/>
              </a:path>
            </a:pathLst>
          </a:custGeom>
          <a:gradFill>
            <a:gsLst>
              <a:gs pos="0">
                <a:srgbClr val="999999">
                  <a:alpha val="90000"/>
                </a:srgbClr>
              </a:gs>
              <a:gs pos="100000">
                <a:srgbClr val="555555"/>
              </a:gs>
            </a:gsLst>
            <a:lin ang="5400000"/>
          </a:gradFill>
          <a:ln w="12701" cap="rnd">
            <a:solidFill>
              <a:srgbClr val="000000"/>
            </a:solidFill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 dirty="0">
              <a:solidFill>
                <a:srgbClr val="000000"/>
              </a:solidFill>
              <a:uFillTx/>
              <a:latin typeface="Gill Sans MT"/>
            </a:endParaRPr>
          </a:p>
        </p:txBody>
      </p:sp>
      <p:pic>
        <p:nvPicPr>
          <p:cNvPr id="5" name="Slika 5" descr="C:\Users\renge\AppData\Local\Microsoft\Windows\INetCache\Content.MSO\ED894BC0.tmp">
            <a:extLst>
              <a:ext uri="{FF2B5EF4-FFF2-40B4-BE49-F238E27FC236}">
                <a16:creationId xmlns:a16="http://schemas.microsoft.com/office/drawing/2014/main" id="{BDC1D068-DACF-4691-82CA-4312845EF6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699" t="17274" r="15079" b="8315"/>
          <a:stretch>
            <a:fillRect/>
          </a:stretch>
        </p:blipFill>
        <p:spPr>
          <a:xfrm>
            <a:off x="4700463" y="3560279"/>
            <a:ext cx="2506983" cy="2416173"/>
          </a:xfrm>
          <a:prstGeom prst="rect">
            <a:avLst/>
          </a:prstGeom>
          <a:noFill/>
          <a:ln cap="rnd">
            <a:noFill/>
          </a:ln>
        </p:spPr>
      </p:pic>
    </p:spTree>
    <p:extLst>
      <p:ext uri="{BB962C8B-B14F-4D97-AF65-F5344CB8AC3E}">
        <p14:creationId xmlns:p14="http://schemas.microsoft.com/office/powerpoint/2010/main" val="44738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94BBD9E-6337-4402-8810-686E387D6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82280"/>
            <a:ext cx="10058402" cy="1219200"/>
          </a:xfrm>
        </p:spPr>
        <p:txBody>
          <a:bodyPr/>
          <a:lstStyle/>
          <a:p>
            <a:r>
              <a:rPr lang="hr-HR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NADARENI UČENIK  </a:t>
            </a:r>
            <a:endParaRPr lang="hr-HR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805BB17-395D-4159-967E-48292054E05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lvl="0">
              <a:spcBef>
                <a:spcPts val="600"/>
              </a:spcBef>
            </a:pPr>
            <a:r>
              <a:rPr lang="hr-HR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IZRAŽENE INTELEKTUALNE SPOSOBNOSTI</a:t>
            </a:r>
          </a:p>
          <a:p>
            <a:pPr lvl="0">
              <a:spcBef>
                <a:spcPts val="600"/>
              </a:spcBef>
            </a:pPr>
            <a:r>
              <a:rPr lang="hr-HR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VISOK STUPANJ USPJEHA U ŠKOLI</a:t>
            </a:r>
          </a:p>
          <a:p>
            <a:pPr lvl="0">
              <a:spcBef>
                <a:spcPts val="600"/>
              </a:spcBef>
            </a:pPr>
            <a:r>
              <a:rPr lang="hr-HR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NAJPOPULARNIJI U RAZREDU</a:t>
            </a:r>
          </a:p>
          <a:p>
            <a:pPr lvl="0">
              <a:spcBef>
                <a:spcPts val="600"/>
              </a:spcBef>
            </a:pPr>
            <a:r>
              <a:rPr lang="hr-HR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IZNIMNO KOMUNIKATIVAN </a:t>
            </a:r>
          </a:p>
          <a:p>
            <a:pPr lvl="0">
              <a:spcBef>
                <a:spcPts val="600"/>
              </a:spcBef>
            </a:pPr>
            <a:r>
              <a:rPr lang="hr-HR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LAKA I BRZA ADAPTACIJA NA SVE NOVINE </a:t>
            </a:r>
          </a:p>
          <a:p>
            <a:endParaRPr lang="hr-HR" dirty="0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91B53B0A-BCD8-47EE-89F9-881C34150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9244" y="2015231"/>
            <a:ext cx="4954588" cy="3998346"/>
          </a:xfrm>
        </p:spPr>
        <p:txBody>
          <a:bodyPr>
            <a:normAutofit lnSpcReduction="10000"/>
          </a:bodyPr>
          <a:lstStyle/>
          <a:p>
            <a:pPr lvl="0">
              <a:spcBef>
                <a:spcPts val="600"/>
              </a:spcBef>
            </a:pPr>
            <a:r>
              <a:rPr lang="hr-HR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BOGATOG VOKABULARA</a:t>
            </a:r>
          </a:p>
          <a:p>
            <a:pPr lvl="0">
              <a:spcBef>
                <a:spcPts val="600"/>
              </a:spcBef>
            </a:pPr>
            <a:r>
              <a:rPr lang="hr-HR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TEČNOG I PRECIZNOG IZRAŽAVANJA</a:t>
            </a:r>
          </a:p>
          <a:p>
            <a:pPr lvl="0">
              <a:spcBef>
                <a:spcPts val="600"/>
              </a:spcBef>
            </a:pPr>
            <a:r>
              <a:rPr lang="hr-HR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VELIKI STUPANJ INTERESA ZA SVIJET OKO SEBE</a:t>
            </a:r>
          </a:p>
          <a:p>
            <a:pPr lvl="0">
              <a:spcBef>
                <a:spcPts val="600"/>
              </a:spcBef>
            </a:pPr>
            <a:r>
              <a:rPr lang="hr-HR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ŽELJA ZA ANGAŽMANOM U SVIM ŠKOLSKIM AKTIVNOSTIMA</a:t>
            </a:r>
          </a:p>
          <a:p>
            <a:endParaRPr lang="hr-HR" dirty="0"/>
          </a:p>
        </p:txBody>
      </p:sp>
      <p:sp>
        <p:nvSpPr>
          <p:cNvPr id="5" name="Strelica: zakrivljeno ulijevo 4">
            <a:extLst>
              <a:ext uri="{FF2B5EF4-FFF2-40B4-BE49-F238E27FC236}">
                <a16:creationId xmlns:a16="http://schemas.microsoft.com/office/drawing/2014/main" id="{2B4BDA21-576E-4C94-80C4-9573EC27EB4E}"/>
              </a:ext>
            </a:extLst>
          </p:cNvPr>
          <p:cNvSpPr/>
          <p:nvPr/>
        </p:nvSpPr>
        <p:spPr>
          <a:xfrm>
            <a:off x="6019800" y="683581"/>
            <a:ext cx="1582840" cy="1635799"/>
          </a:xfrm>
          <a:custGeom>
            <a:avLst>
              <a:gd name="f13" fmla="val 25000"/>
              <a:gd name="f14" fmla="val 50000"/>
              <a:gd name="f15" fmla="val 25000"/>
            </a:avLst>
            <a:gdLst>
              <a:gd name="f3" fmla="val 10800000"/>
              <a:gd name="f4" fmla="val 5400000"/>
              <a:gd name="f5" fmla="val 16200000"/>
              <a:gd name="f6" fmla="val 180"/>
              <a:gd name="f7" fmla="val w"/>
              <a:gd name="f8" fmla="val h"/>
              <a:gd name="f9" fmla="val ss"/>
              <a:gd name="f10" fmla="val 0"/>
              <a:gd name="f11" fmla="*/ 5419351 1 1725033"/>
              <a:gd name="f12" fmla="+- 0 0 5400000"/>
              <a:gd name="f13" fmla="val 25000"/>
              <a:gd name="f14" fmla="val 50000"/>
              <a:gd name="f15" fmla="val 25000"/>
              <a:gd name="f16" fmla="+- 0 0 -270"/>
              <a:gd name="f17" fmla="+- 0 0 -90"/>
              <a:gd name="f18" fmla="+- 0 0 -180"/>
              <a:gd name="f19" fmla="abs f7"/>
              <a:gd name="f20" fmla="abs f8"/>
              <a:gd name="f21" fmla="abs f9"/>
              <a:gd name="f22" fmla="val f10"/>
              <a:gd name="f23" fmla="val f14"/>
              <a:gd name="f24" fmla="val f13"/>
              <a:gd name="f25" fmla="val f15"/>
              <a:gd name="f26" fmla="*/ f16 f3 1"/>
              <a:gd name="f27" fmla="*/ f17 f3 1"/>
              <a:gd name="f28" fmla="*/ f18 f3 1"/>
              <a:gd name="f29" fmla="?: f19 f7 1"/>
              <a:gd name="f30" fmla="?: f20 f8 1"/>
              <a:gd name="f31" fmla="?: f21 f9 1"/>
              <a:gd name="f32" fmla="*/ f26 1 f6"/>
              <a:gd name="f33" fmla="*/ f27 1 f6"/>
              <a:gd name="f34" fmla="*/ f28 1 f6"/>
              <a:gd name="f35" fmla="*/ f29 1 21600"/>
              <a:gd name="f36" fmla="*/ f30 1 21600"/>
              <a:gd name="f37" fmla="*/ 21600 f29 1"/>
              <a:gd name="f38" fmla="*/ 21600 f30 1"/>
              <a:gd name="f39" fmla="+- f32 0 f4"/>
              <a:gd name="f40" fmla="+- f33 0 f4"/>
              <a:gd name="f41" fmla="+- f34 0 f4"/>
              <a:gd name="f42" fmla="min f36 f35"/>
              <a:gd name="f43" fmla="*/ f37 1 f31"/>
              <a:gd name="f44" fmla="*/ f38 1 f31"/>
              <a:gd name="f45" fmla="val f43"/>
              <a:gd name="f46" fmla="val f44"/>
              <a:gd name="f47" fmla="*/ f22 f42 1"/>
              <a:gd name="f48" fmla="+- f46 0 f22"/>
              <a:gd name="f49" fmla="+- f45 0 f22"/>
              <a:gd name="f50" fmla="*/ f45 f42 1"/>
              <a:gd name="f51" fmla="*/ f46 f42 1"/>
              <a:gd name="f52" fmla="*/ f48 1 2"/>
              <a:gd name="f53" fmla="min f49 f48"/>
              <a:gd name="f54" fmla="*/ f49 f49 1"/>
              <a:gd name="f55" fmla="*/ f49 f42 1"/>
              <a:gd name="f56" fmla="*/ f53 f24 1"/>
              <a:gd name="f57" fmla="*/ f53 f23 1"/>
              <a:gd name="f58" fmla="*/ f53 f25 1"/>
              <a:gd name="f59" fmla="*/ f56 1 100000"/>
              <a:gd name="f60" fmla="*/ f57 1 100000"/>
              <a:gd name="f61" fmla="*/ f58 1 100000"/>
              <a:gd name="f62" fmla="+- f59 f60 0"/>
              <a:gd name="f63" fmla="*/ f59 f59 1"/>
              <a:gd name="f64" fmla="*/ f61 f61 1"/>
              <a:gd name="f65" fmla="+- f60 0 f59"/>
              <a:gd name="f66" fmla="*/ f60 1 2"/>
              <a:gd name="f67" fmla="+- f22 f61 0"/>
              <a:gd name="f68" fmla="+- 0 0 f61"/>
              <a:gd name="f69" fmla="*/ f59 1 2"/>
              <a:gd name="f70" fmla="*/ f62 1 4"/>
              <a:gd name="f71" fmla="+- f54 0 f64"/>
              <a:gd name="f72" fmla="*/ f65 1 2"/>
              <a:gd name="f73" fmla="+- f46 0 f66"/>
              <a:gd name="f74" fmla="+- 0 0 f68"/>
              <a:gd name="f75" fmla="+- 0 0 f69"/>
              <a:gd name="f76" fmla="*/ f67 f42 1"/>
              <a:gd name="f77" fmla="*/ f69 f42 1"/>
              <a:gd name="f78" fmla="+- f52 0 f70"/>
              <a:gd name="f79" fmla="sqrt f71"/>
              <a:gd name="f80" fmla="+- 0 0 f75"/>
              <a:gd name="f81" fmla="*/ f73 f42 1"/>
              <a:gd name="f82" fmla="*/ f78 2 1"/>
              <a:gd name="f83" fmla="+- f78 f59 0"/>
              <a:gd name="f84" fmla="*/ f79 f78 1"/>
              <a:gd name="f85" fmla="*/ f78 f42 1"/>
              <a:gd name="f86" fmla="*/ f82 f82 1"/>
              <a:gd name="f87" fmla="*/ f84 1 f49"/>
              <a:gd name="f88" fmla="+- f78 f83 0"/>
              <a:gd name="f89" fmla="*/ f83 f42 1"/>
              <a:gd name="f90" fmla="+- f86 0 f63"/>
              <a:gd name="f91" fmla="+- f78 f87 0"/>
              <a:gd name="f92" fmla="+- f83 f87 0"/>
              <a:gd name="f93" fmla="+- 0 0 f87"/>
              <a:gd name="f94" fmla="*/ f88 1 2"/>
              <a:gd name="f95" fmla="sqrt f90"/>
              <a:gd name="f96" fmla="+- f91 0 f72"/>
              <a:gd name="f97" fmla="+- f92 f72 0"/>
              <a:gd name="f98" fmla="+- 0 0 f93"/>
              <a:gd name="f99" fmla="*/ f91 f42 1"/>
              <a:gd name="f100" fmla="*/ f94 f42 1"/>
              <a:gd name="f101" fmla="*/ f95 f49 1"/>
              <a:gd name="f102" fmla="at2 f74 f98"/>
              <a:gd name="f103" fmla="*/ f96 f42 1"/>
              <a:gd name="f104" fmla="*/ f97 f42 1"/>
              <a:gd name="f105" fmla="*/ f101 1 f82"/>
              <a:gd name="f106" fmla="+- f102 f4 0"/>
              <a:gd name="f107" fmla="*/ f106 f11 1"/>
              <a:gd name="f108" fmla="+- 0 0 f105"/>
              <a:gd name="f109" fmla="*/ f107 1 f3"/>
              <a:gd name="f110" fmla="+- 0 0 f108"/>
              <a:gd name="f111" fmla="+- 0 0 f109"/>
              <a:gd name="f112" fmla="at2 f110 f80"/>
              <a:gd name="f113" fmla="val f111"/>
              <a:gd name="f114" fmla="+- f112 f4 0"/>
              <a:gd name="f115" fmla="+- 0 0 f113"/>
              <a:gd name="f116" fmla="*/ f114 f11 1"/>
              <a:gd name="f117" fmla="*/ f115 f3 1"/>
              <a:gd name="f118" fmla="*/ f116 1 f3"/>
              <a:gd name="f119" fmla="*/ f117 1 f11"/>
              <a:gd name="f120" fmla="+- 0 0 f118"/>
              <a:gd name="f121" fmla="+- f119 0 f4"/>
              <a:gd name="f122" fmla="val f120"/>
              <a:gd name="f123" fmla="+- 0 0 f122"/>
              <a:gd name="f124" fmla="*/ f123 f3 1"/>
              <a:gd name="f125" fmla="*/ f124 1 f11"/>
              <a:gd name="f126" fmla="+- f125 0 f4"/>
              <a:gd name="f127" fmla="+- f126 0 f121"/>
              <a:gd name="f128" fmla="+- f121 f126 0"/>
              <a:gd name="f129" fmla="+- 0 0 f126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9">
                <a:pos x="f47" y="f77"/>
              </a:cxn>
              <a:cxn ang="f39">
                <a:pos x="f76" y="f103"/>
              </a:cxn>
              <a:cxn ang="f40">
                <a:pos x="f47" y="f81"/>
              </a:cxn>
              <a:cxn ang="f41">
                <a:pos x="f76" y="f104"/>
              </a:cxn>
              <a:cxn ang="f40">
                <a:pos x="f50" y="f100"/>
              </a:cxn>
            </a:cxnLst>
            <a:rect l="f47" t="f47" r="f50" b="f51"/>
            <a:pathLst>
              <a:path stroke="0">
                <a:moveTo>
                  <a:pt x="f47" y="f81"/>
                </a:moveTo>
                <a:lnTo>
                  <a:pt x="f76" y="f103"/>
                </a:lnTo>
                <a:lnTo>
                  <a:pt x="f76" y="f99"/>
                </a:lnTo>
                <a:arcTo wR="f55" hR="f85" stAng="f121" swAng="f127"/>
                <a:arcTo wR="f55" hR="f85" stAng="f129" swAng="f128"/>
                <a:lnTo>
                  <a:pt x="f76" y="f104"/>
                </a:lnTo>
                <a:close/>
              </a:path>
              <a:path stroke="0">
                <a:moveTo>
                  <a:pt x="f50" y="f89"/>
                </a:moveTo>
                <a:arcTo wR="f55" hR="f85" stAng="f10" swAng="f12"/>
                <a:lnTo>
                  <a:pt x="f47" y="f47"/>
                </a:lnTo>
                <a:arcTo wR="f55" hR="f85" stAng="f5" swAng="f4"/>
                <a:close/>
              </a:path>
              <a:path fill="none">
                <a:moveTo>
                  <a:pt x="f50" y="f89"/>
                </a:moveTo>
                <a:arcTo wR="f55" hR="f85" stAng="f10" swAng="f12"/>
                <a:lnTo>
                  <a:pt x="f47" y="f47"/>
                </a:lnTo>
                <a:arcTo wR="f55" hR="f85" stAng="f5" swAng="f4"/>
                <a:lnTo>
                  <a:pt x="f50" y="f89"/>
                </a:lnTo>
                <a:arcTo wR="f55" hR="f85" stAng="f10" swAng="f121"/>
                <a:lnTo>
                  <a:pt x="f76" y="f104"/>
                </a:lnTo>
                <a:lnTo>
                  <a:pt x="f47" y="f81"/>
                </a:lnTo>
                <a:lnTo>
                  <a:pt x="f76" y="f103"/>
                </a:lnTo>
                <a:lnTo>
                  <a:pt x="f76" y="f99"/>
                </a:lnTo>
                <a:arcTo wR="f55" hR="f85" stAng="f121" swAng="f127"/>
              </a:path>
            </a:pathLst>
          </a:custGeom>
          <a:solidFill>
            <a:srgbClr val="E2E5E8"/>
          </a:solidFill>
          <a:ln w="22229" cap="rnd">
            <a:solidFill>
              <a:srgbClr val="404040"/>
            </a:solidFill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Gill Sans MT"/>
            </a:endParaRPr>
          </a:p>
        </p:txBody>
      </p:sp>
      <p:sp>
        <p:nvSpPr>
          <p:cNvPr id="6" name="Strelica: zakrivljeno udesno 5">
            <a:extLst>
              <a:ext uri="{FF2B5EF4-FFF2-40B4-BE49-F238E27FC236}">
                <a16:creationId xmlns:a16="http://schemas.microsoft.com/office/drawing/2014/main" id="{3F3D3866-FBD2-40A4-92B7-62C2035D5524}"/>
              </a:ext>
            </a:extLst>
          </p:cNvPr>
          <p:cNvSpPr/>
          <p:nvPr/>
        </p:nvSpPr>
        <p:spPr>
          <a:xfrm>
            <a:off x="5380782" y="5084597"/>
            <a:ext cx="1582840" cy="1635799"/>
          </a:xfrm>
          <a:custGeom>
            <a:avLst>
              <a:gd name="f12" fmla="val 25000"/>
              <a:gd name="f13" fmla="val 50000"/>
              <a:gd name="f14" fmla="val 25000"/>
            </a:avLst>
            <a:gdLst>
              <a:gd name="f3" fmla="val 10800000"/>
              <a:gd name="f4" fmla="val 5400000"/>
              <a:gd name="f5" fmla="val 16200000"/>
              <a:gd name="f6" fmla="val 180"/>
              <a:gd name="f7" fmla="val w"/>
              <a:gd name="f8" fmla="val h"/>
              <a:gd name="f9" fmla="val ss"/>
              <a:gd name="f10" fmla="val 0"/>
              <a:gd name="f11" fmla="*/ 5419351 1 1725033"/>
              <a:gd name="f12" fmla="val 25000"/>
              <a:gd name="f13" fmla="val 50000"/>
              <a:gd name="f14" fmla="val 25000"/>
              <a:gd name="f15" fmla="+- 0 0 -270"/>
              <a:gd name="f16" fmla="+- 0 0 -180"/>
              <a:gd name="f17" fmla="+- 0 0 -90"/>
              <a:gd name="f18" fmla="abs f7"/>
              <a:gd name="f19" fmla="abs f8"/>
              <a:gd name="f20" fmla="abs f9"/>
              <a:gd name="f21" fmla="val f10"/>
              <a:gd name="f22" fmla="val f13"/>
              <a:gd name="f23" fmla="val f12"/>
              <a:gd name="f24" fmla="val f14"/>
              <a:gd name="f25" fmla="*/ f15 f3 1"/>
              <a:gd name="f26" fmla="*/ f16 f3 1"/>
              <a:gd name="f27" fmla="*/ f17 f3 1"/>
              <a:gd name="f28" fmla="?: f18 f7 1"/>
              <a:gd name="f29" fmla="?: f19 f8 1"/>
              <a:gd name="f30" fmla="?: f20 f9 1"/>
              <a:gd name="f31" fmla="*/ f25 1 f6"/>
              <a:gd name="f32" fmla="*/ f26 1 f6"/>
              <a:gd name="f33" fmla="*/ f27 1 f6"/>
              <a:gd name="f34" fmla="*/ f28 1 21600"/>
              <a:gd name="f35" fmla="*/ f29 1 21600"/>
              <a:gd name="f36" fmla="*/ 21600 f28 1"/>
              <a:gd name="f37" fmla="*/ 21600 f29 1"/>
              <a:gd name="f38" fmla="+- f31 0 f4"/>
              <a:gd name="f39" fmla="+- f32 0 f4"/>
              <a:gd name="f40" fmla="+- f33 0 f4"/>
              <a:gd name="f41" fmla="min f35 f34"/>
              <a:gd name="f42" fmla="*/ f36 1 f30"/>
              <a:gd name="f43" fmla="*/ f37 1 f30"/>
              <a:gd name="f44" fmla="val f42"/>
              <a:gd name="f45" fmla="val f43"/>
              <a:gd name="f46" fmla="*/ f21 f41 1"/>
              <a:gd name="f47" fmla="+- f45 0 f21"/>
              <a:gd name="f48" fmla="+- f44 0 f21"/>
              <a:gd name="f49" fmla="*/ f44 f41 1"/>
              <a:gd name="f50" fmla="*/ f45 f41 1"/>
              <a:gd name="f51" fmla="*/ f47 1 2"/>
              <a:gd name="f52" fmla="min f48 f47"/>
              <a:gd name="f53" fmla="*/ f48 f48 1"/>
              <a:gd name="f54" fmla="*/ f48 f41 1"/>
              <a:gd name="f55" fmla="*/ f52 f23 1"/>
              <a:gd name="f56" fmla="*/ f52 f22 1"/>
              <a:gd name="f57" fmla="*/ f52 f24 1"/>
              <a:gd name="f58" fmla="*/ f55 1 100000"/>
              <a:gd name="f59" fmla="*/ f56 1 100000"/>
              <a:gd name="f60" fmla="*/ f57 1 100000"/>
              <a:gd name="f61" fmla="+- f58 f59 0"/>
              <a:gd name="f62" fmla="*/ f58 f58 1"/>
              <a:gd name="f63" fmla="*/ f60 f60 1"/>
              <a:gd name="f64" fmla="+- f59 0 f58"/>
              <a:gd name="f65" fmla="*/ f59 1 2"/>
              <a:gd name="f66" fmla="+- f44 0 f60"/>
              <a:gd name="f67" fmla="+- 0 0 f60"/>
              <a:gd name="f68" fmla="*/ f58 1 2"/>
              <a:gd name="f69" fmla="*/ f58 f41 1"/>
              <a:gd name="f70" fmla="*/ f61 1 4"/>
              <a:gd name="f71" fmla="+- f53 0 f63"/>
              <a:gd name="f72" fmla="*/ f64 1 2"/>
              <a:gd name="f73" fmla="+- f45 0 f65"/>
              <a:gd name="f74" fmla="+- 0 0 f67"/>
              <a:gd name="f75" fmla="+- 0 0 f68"/>
              <a:gd name="f76" fmla="*/ f66 f41 1"/>
              <a:gd name="f77" fmla="*/ f68 f41 1"/>
              <a:gd name="f78" fmla="+- f51 0 f70"/>
              <a:gd name="f79" fmla="sqrt f71"/>
              <a:gd name="f80" fmla="+- 0 0 f75"/>
              <a:gd name="f81" fmla="*/ f73 f41 1"/>
              <a:gd name="f82" fmla="*/ f78 2 1"/>
              <a:gd name="f83" fmla="+- f78 f58 0"/>
              <a:gd name="f84" fmla="*/ f79 f78 1"/>
              <a:gd name="f85" fmla="*/ f78 f41 1"/>
              <a:gd name="f86" fmla="*/ f82 f82 1"/>
              <a:gd name="f87" fmla="*/ f84 1 f48"/>
              <a:gd name="f88" fmla="+- f78 f83 0"/>
              <a:gd name="f89" fmla="+- f86 0 f62"/>
              <a:gd name="f90" fmla="+- f78 f87 0"/>
              <a:gd name="f91" fmla="+- f83 f87 0"/>
              <a:gd name="f92" fmla="+- 0 0 f87"/>
              <a:gd name="f93" fmla="*/ f88 1 2"/>
              <a:gd name="f94" fmla="sqrt f89"/>
              <a:gd name="f95" fmla="+- f90 0 f72"/>
              <a:gd name="f96" fmla="+- f91 f72 0"/>
              <a:gd name="f97" fmla="+- 0 0 f92"/>
              <a:gd name="f98" fmla="*/ f91 f41 1"/>
              <a:gd name="f99" fmla="*/ f93 f41 1"/>
              <a:gd name="f100" fmla="*/ f94 f48 1"/>
              <a:gd name="f101" fmla="at2 f74 f97"/>
              <a:gd name="f102" fmla="*/ f95 f41 1"/>
              <a:gd name="f103" fmla="*/ f96 f41 1"/>
              <a:gd name="f104" fmla="*/ f100 1 f82"/>
              <a:gd name="f105" fmla="+- f101 f4 0"/>
              <a:gd name="f106" fmla="*/ f105 f11 1"/>
              <a:gd name="f107" fmla="+- 0 0 f104"/>
              <a:gd name="f108" fmla="*/ f106 1 f3"/>
              <a:gd name="f109" fmla="+- 0 0 f107"/>
              <a:gd name="f110" fmla="+- 0 0 f108"/>
              <a:gd name="f111" fmla="at2 f109 f80"/>
              <a:gd name="f112" fmla="val f110"/>
              <a:gd name="f113" fmla="+- f111 f4 0"/>
              <a:gd name="f114" fmla="+- 0 0 f112"/>
              <a:gd name="f115" fmla="*/ f113 f11 1"/>
              <a:gd name="f116" fmla="*/ f114 f3 1"/>
              <a:gd name="f117" fmla="*/ f115 1 f3"/>
              <a:gd name="f118" fmla="*/ f116 1 f11"/>
              <a:gd name="f119" fmla="+- 0 0 f117"/>
              <a:gd name="f120" fmla="+- f118 0 f4"/>
              <a:gd name="f121" fmla="val f119"/>
              <a:gd name="f122" fmla="+- f3 0 f120"/>
              <a:gd name="f123" fmla="+- 0 0 f120"/>
              <a:gd name="f124" fmla="+- 0 0 f121"/>
              <a:gd name="f125" fmla="*/ f124 f3 1"/>
              <a:gd name="f126" fmla="*/ f125 1 f11"/>
              <a:gd name="f127" fmla="+- f126 0 f4"/>
              <a:gd name="f128" fmla="+- f127 0 f4"/>
              <a:gd name="f129" fmla="+- f4 f127 0"/>
              <a:gd name="f130" fmla="+- f3 0 f12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8">
                <a:pos x="f46" y="f99"/>
              </a:cxn>
              <a:cxn ang="f39">
                <a:pos x="f76" y="f103"/>
              </a:cxn>
              <a:cxn ang="f40">
                <a:pos x="f49" y="f81"/>
              </a:cxn>
              <a:cxn ang="f40">
                <a:pos x="f76" y="f102"/>
              </a:cxn>
              <a:cxn ang="f40">
                <a:pos x="f49" y="f77"/>
              </a:cxn>
            </a:cxnLst>
            <a:rect l="f46" t="f46" r="f49" b="f50"/>
            <a:pathLst>
              <a:path stroke="0">
                <a:moveTo>
                  <a:pt x="f46" y="f85"/>
                </a:moveTo>
                <a:arcTo wR="f54" hR="f85" stAng="f3" swAng="f123"/>
                <a:lnTo>
                  <a:pt x="f76" y="f102"/>
                </a:lnTo>
                <a:lnTo>
                  <a:pt x="f49" y="f81"/>
                </a:lnTo>
                <a:lnTo>
                  <a:pt x="f76" y="f103"/>
                </a:lnTo>
                <a:lnTo>
                  <a:pt x="f76" y="f98"/>
                </a:lnTo>
                <a:arcTo wR="f54" hR="f85" stAng="f122" swAng="f120"/>
                <a:close/>
              </a:path>
              <a:path stroke="0">
                <a:moveTo>
                  <a:pt x="f49" y="f69"/>
                </a:moveTo>
                <a:arcTo wR="f54" hR="f85" stAng="f5" swAng="f128"/>
                <a:arcTo wR="f54" hR="f85" stAng="f130" swAng="f129"/>
                <a:close/>
              </a:path>
              <a:path fill="none">
                <a:moveTo>
                  <a:pt x="f46" y="f85"/>
                </a:moveTo>
                <a:arcTo wR="f54" hR="f85" stAng="f3" swAng="f123"/>
                <a:lnTo>
                  <a:pt x="f76" y="f102"/>
                </a:lnTo>
                <a:lnTo>
                  <a:pt x="f49" y="f81"/>
                </a:lnTo>
                <a:lnTo>
                  <a:pt x="f76" y="f103"/>
                </a:lnTo>
                <a:lnTo>
                  <a:pt x="f76" y="f98"/>
                </a:lnTo>
                <a:arcTo wR="f54" hR="f85" stAng="f122" swAng="f120"/>
                <a:lnTo>
                  <a:pt x="f46" y="f85"/>
                </a:lnTo>
                <a:arcTo wR="f54" hR="f85" stAng="f3" swAng="f4"/>
                <a:lnTo>
                  <a:pt x="f49" y="f69"/>
                </a:lnTo>
                <a:arcTo wR="f54" hR="f85" stAng="f5" swAng="f128"/>
              </a:path>
            </a:pathLst>
          </a:custGeom>
          <a:solidFill>
            <a:srgbClr val="D9D9D9"/>
          </a:solidFill>
          <a:ln w="22229" cap="rnd">
            <a:solidFill>
              <a:srgbClr val="404040"/>
            </a:solidFill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84538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355E5C6-0756-46BF-AF06-3E2A85804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ULOGA UČITELJA U PREPOZNAVANJU NADARENOG UČENIKA</a:t>
            </a:r>
            <a:endParaRPr lang="hr-HR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7DCF7D2-E5DE-488D-8B8B-6B1DB9D5138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lvl="0">
              <a:spcBef>
                <a:spcPts val="600"/>
              </a:spcBef>
            </a:pPr>
            <a:endParaRPr lang="hr-HR" dirty="0">
              <a:solidFill>
                <a:srgbClr val="000000"/>
              </a:solidFill>
              <a:effectLst>
                <a:outerShdw dist="19048" dir="2700000">
                  <a:srgbClr val="000000"/>
                </a:outerShdw>
              </a:effectLst>
            </a:endParaRPr>
          </a:p>
          <a:p>
            <a:pPr lvl="0">
              <a:spcBef>
                <a:spcPts val="600"/>
              </a:spcBef>
            </a:pPr>
            <a:endParaRPr lang="hr-HR" dirty="0">
              <a:solidFill>
                <a:srgbClr val="000000"/>
              </a:solidFill>
              <a:effectLst>
                <a:outerShdw dist="19048" dir="2700000">
                  <a:srgbClr val="000000"/>
                </a:outerShdw>
              </a:effectLst>
            </a:endParaRPr>
          </a:p>
          <a:p>
            <a:pPr lvl="0">
              <a:spcBef>
                <a:spcPts val="600"/>
              </a:spcBef>
            </a:pPr>
            <a:endParaRPr lang="hr-HR" dirty="0">
              <a:solidFill>
                <a:srgbClr val="000000"/>
              </a:solidFill>
              <a:effectLst>
                <a:outerShdw dist="19048" dir="2700000">
                  <a:srgbClr val="000000"/>
                </a:outerShdw>
              </a:effectLst>
            </a:endParaRPr>
          </a:p>
          <a:p>
            <a:pPr lvl="0">
              <a:spcBef>
                <a:spcPts val="600"/>
              </a:spcBef>
            </a:pPr>
            <a:endParaRPr lang="hr-HR" sz="33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>
              <a:spcBef>
                <a:spcPts val="600"/>
              </a:spcBef>
            </a:pPr>
            <a:r>
              <a:rPr lang="hr-HR" sz="3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DETEKCIJA</a:t>
            </a:r>
          </a:p>
          <a:p>
            <a:pPr lvl="0">
              <a:spcBef>
                <a:spcPts val="600"/>
              </a:spcBef>
            </a:pPr>
            <a:r>
              <a:rPr lang="hr-HR" sz="3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PREPOZNAVANJE POTREBA</a:t>
            </a:r>
          </a:p>
          <a:p>
            <a:pPr lvl="0">
              <a:spcBef>
                <a:spcPts val="600"/>
              </a:spcBef>
            </a:pPr>
            <a:r>
              <a:rPr lang="hr-HR" sz="3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INDIVIDUALAN PRISTUP</a:t>
            </a:r>
          </a:p>
          <a:p>
            <a:pPr lvl="0">
              <a:spcBef>
                <a:spcPts val="600"/>
              </a:spcBef>
            </a:pPr>
            <a:r>
              <a:rPr lang="hr-HR" sz="33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ODGOVARAJUĆI DIFERENCIRANI PROGRAM</a:t>
            </a:r>
          </a:p>
          <a:p>
            <a:endParaRPr lang="hr-HR" dirty="0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EDC3C85C-C892-44C5-B542-E4D1EAD9D5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39013"/>
            <a:ext cx="4951414" cy="3474563"/>
          </a:xfrm>
        </p:spPr>
        <p:txBody>
          <a:bodyPr>
            <a:normAutofit fontScale="70000" lnSpcReduction="20000"/>
          </a:bodyPr>
          <a:lstStyle/>
          <a:p>
            <a:pPr lvl="0">
              <a:spcBef>
                <a:spcPts val="600"/>
              </a:spcBef>
            </a:pPr>
            <a:endParaRPr lang="hr-HR" dirty="0">
              <a:solidFill>
                <a:srgbClr val="000000"/>
              </a:solidFill>
            </a:endParaRPr>
          </a:p>
          <a:p>
            <a:pPr lvl="0">
              <a:spcBef>
                <a:spcPts val="600"/>
              </a:spcBef>
            </a:pPr>
            <a:r>
              <a:rPr lang="hr-HR" sz="3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SUKOB SA OKOLINOM ZBOG NEPRIHVAĆANJA AUTORITETA</a:t>
            </a:r>
          </a:p>
          <a:p>
            <a:pPr lvl="0">
              <a:spcBef>
                <a:spcPts val="600"/>
              </a:spcBef>
            </a:pPr>
            <a:r>
              <a:rPr lang="hr-HR" sz="3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 PITANJA ODGOVARAJU PROTOPITANJEM</a:t>
            </a:r>
          </a:p>
          <a:p>
            <a:pPr lvl="0">
              <a:spcBef>
                <a:spcPts val="600"/>
              </a:spcBef>
            </a:pPr>
            <a:r>
              <a:rPr lang="hr-HR" sz="3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NEMIRNA</a:t>
            </a:r>
          </a:p>
          <a:p>
            <a:pPr lvl="0">
              <a:spcBef>
                <a:spcPts val="600"/>
              </a:spcBef>
            </a:pPr>
            <a:r>
              <a:rPr lang="hr-HR" sz="3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GLASNA</a:t>
            </a:r>
          </a:p>
          <a:p>
            <a:pPr lvl="0">
              <a:spcBef>
                <a:spcPts val="600"/>
              </a:spcBef>
            </a:pPr>
            <a:r>
              <a:rPr lang="hr-HR" sz="3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OMETAJU RAD CIJELOG RAZREDA</a:t>
            </a:r>
          </a:p>
          <a:p>
            <a:pPr lvl="0">
              <a:spcBef>
                <a:spcPts val="600"/>
              </a:spcBef>
            </a:pPr>
            <a:r>
              <a:rPr lang="hr-HR" sz="3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IGNORIRANJE ZADATAKA</a:t>
            </a:r>
          </a:p>
          <a:p>
            <a:endParaRPr lang="hr-HR" dirty="0"/>
          </a:p>
        </p:txBody>
      </p:sp>
      <p:sp>
        <p:nvSpPr>
          <p:cNvPr id="6" name="Znak zbrajanja 4">
            <a:extLst>
              <a:ext uri="{FF2B5EF4-FFF2-40B4-BE49-F238E27FC236}">
                <a16:creationId xmlns:a16="http://schemas.microsoft.com/office/drawing/2014/main" id="{576C76A7-F007-4157-A9B3-DE6FBB23C47C}"/>
              </a:ext>
            </a:extLst>
          </p:cNvPr>
          <p:cNvSpPr/>
          <p:nvPr/>
        </p:nvSpPr>
        <p:spPr>
          <a:xfrm>
            <a:off x="2773925" y="1524000"/>
            <a:ext cx="1537161" cy="1335929"/>
          </a:xfrm>
          <a:custGeom>
            <a:avLst>
              <a:gd name="f8" fmla="val 2352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val 23520"/>
              <a:gd name="f9" fmla="+- 0 0 -90"/>
              <a:gd name="f10" fmla="+- 0 0 -180"/>
              <a:gd name="f11" fmla="+- 0 0 -270"/>
              <a:gd name="f12" fmla="+- 0 0 -360"/>
              <a:gd name="f13" fmla="abs f4"/>
              <a:gd name="f14" fmla="abs f5"/>
              <a:gd name="f15" fmla="abs f6"/>
              <a:gd name="f16" fmla="val f7"/>
              <a:gd name="f17" fmla="val f8"/>
              <a:gd name="f18" fmla="*/ f9 f1 1"/>
              <a:gd name="f19" fmla="*/ f10 f1 1"/>
              <a:gd name="f20" fmla="*/ f11 f1 1"/>
              <a:gd name="f21" fmla="*/ f12 f1 1"/>
              <a:gd name="f22" fmla="?: f13 f4 1"/>
              <a:gd name="f23" fmla="?: f14 f5 1"/>
              <a:gd name="f24" fmla="?: f15 f6 1"/>
              <a:gd name="f25" fmla="*/ f18 1 f3"/>
              <a:gd name="f26" fmla="*/ f19 1 f3"/>
              <a:gd name="f27" fmla="*/ f20 1 f3"/>
              <a:gd name="f28" fmla="*/ f21 1 f3"/>
              <a:gd name="f29" fmla="*/ f22 1 21600"/>
              <a:gd name="f30" fmla="*/ f23 1 21600"/>
              <a:gd name="f31" fmla="*/ 21600 f22 1"/>
              <a:gd name="f32" fmla="*/ 21600 f23 1"/>
              <a:gd name="f33" fmla="+- f25 0 f2"/>
              <a:gd name="f34" fmla="+- f26 0 f2"/>
              <a:gd name="f35" fmla="+- f27 0 f2"/>
              <a:gd name="f36" fmla="+- f28 0 f2"/>
              <a:gd name="f37" fmla="min f30 f29"/>
              <a:gd name="f38" fmla="*/ f31 1 f24"/>
              <a:gd name="f39" fmla="*/ f32 1 f24"/>
              <a:gd name="f40" fmla="val f38"/>
              <a:gd name="f41" fmla="val f39"/>
              <a:gd name="f42" fmla="+- f41 0 f16"/>
              <a:gd name="f43" fmla="+- f40 0 f16"/>
              <a:gd name="f44" fmla="*/ f42 1 2"/>
              <a:gd name="f45" fmla="*/ f43 1 2"/>
              <a:gd name="f46" fmla="min f43 f42"/>
              <a:gd name="f47" fmla="*/ f43 73490 1"/>
              <a:gd name="f48" fmla="*/ f42 73490 1"/>
              <a:gd name="f49" fmla="+- f16 f44 0"/>
              <a:gd name="f50" fmla="+- f16 f45 0"/>
              <a:gd name="f51" fmla="*/ f47 1 200000"/>
              <a:gd name="f52" fmla="*/ f48 1 200000"/>
              <a:gd name="f53" fmla="*/ f46 f17 1"/>
              <a:gd name="f54" fmla="*/ f53 1 200000"/>
              <a:gd name="f55" fmla="+- f50 0 f51"/>
              <a:gd name="f56" fmla="+- f50 f51 0"/>
              <a:gd name="f57" fmla="+- f49 0 f52"/>
              <a:gd name="f58" fmla="+- f49 f52 0"/>
              <a:gd name="f59" fmla="*/ f49 f37 1"/>
              <a:gd name="f60" fmla="*/ f50 f37 1"/>
              <a:gd name="f61" fmla="+- f50 0 f54"/>
              <a:gd name="f62" fmla="+- f50 f54 0"/>
              <a:gd name="f63" fmla="+- f49 0 f54"/>
              <a:gd name="f64" fmla="+- f49 f54 0"/>
              <a:gd name="f65" fmla="*/ f55 f37 1"/>
              <a:gd name="f66" fmla="*/ f56 f37 1"/>
              <a:gd name="f67" fmla="*/ f57 f37 1"/>
              <a:gd name="f68" fmla="*/ f58 f37 1"/>
              <a:gd name="f69" fmla="*/ f63 f37 1"/>
              <a:gd name="f70" fmla="*/ f64 f37 1"/>
              <a:gd name="f71" fmla="*/ f61 f37 1"/>
              <a:gd name="f72" fmla="*/ f62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66" y="f59"/>
              </a:cxn>
              <a:cxn ang="f34">
                <a:pos x="f60" y="f68"/>
              </a:cxn>
              <a:cxn ang="f35">
                <a:pos x="f65" y="f59"/>
              </a:cxn>
              <a:cxn ang="f36">
                <a:pos x="f60" y="f67"/>
              </a:cxn>
            </a:cxnLst>
            <a:rect l="f65" t="f69" r="f66" b="f70"/>
            <a:pathLst>
              <a:path>
                <a:moveTo>
                  <a:pt x="f65" y="f69"/>
                </a:moveTo>
                <a:lnTo>
                  <a:pt x="f71" y="f69"/>
                </a:lnTo>
                <a:lnTo>
                  <a:pt x="f71" y="f67"/>
                </a:lnTo>
                <a:lnTo>
                  <a:pt x="f72" y="f67"/>
                </a:lnTo>
                <a:lnTo>
                  <a:pt x="f72" y="f69"/>
                </a:lnTo>
                <a:lnTo>
                  <a:pt x="f66" y="f69"/>
                </a:lnTo>
                <a:lnTo>
                  <a:pt x="f66" y="f70"/>
                </a:lnTo>
                <a:lnTo>
                  <a:pt x="f72" y="f70"/>
                </a:lnTo>
                <a:lnTo>
                  <a:pt x="f72" y="f68"/>
                </a:lnTo>
                <a:lnTo>
                  <a:pt x="f71" y="f68"/>
                </a:lnTo>
                <a:lnTo>
                  <a:pt x="f71" y="f70"/>
                </a:lnTo>
                <a:lnTo>
                  <a:pt x="f65" y="f70"/>
                </a:lnTo>
                <a:close/>
              </a:path>
            </a:pathLst>
          </a:custGeom>
          <a:gradFill>
            <a:gsLst>
              <a:gs pos="0">
                <a:srgbClr val="999999">
                  <a:alpha val="90000"/>
                </a:srgbClr>
              </a:gs>
              <a:gs pos="100000">
                <a:srgbClr val="555555"/>
              </a:gs>
            </a:gsLst>
            <a:lin ang="5400000"/>
          </a:gradFill>
          <a:ln w="12701" cap="rnd">
            <a:solidFill>
              <a:srgbClr val="000000"/>
            </a:solidFill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Gill Sans MT"/>
            </a:endParaRPr>
          </a:p>
        </p:txBody>
      </p:sp>
      <p:sp>
        <p:nvSpPr>
          <p:cNvPr id="7" name="Znak oduzimanja 5">
            <a:extLst>
              <a:ext uri="{FF2B5EF4-FFF2-40B4-BE49-F238E27FC236}">
                <a16:creationId xmlns:a16="http://schemas.microsoft.com/office/drawing/2014/main" id="{1D2AC0D6-C634-476E-8EAB-B8D0E21CB55F}"/>
              </a:ext>
            </a:extLst>
          </p:cNvPr>
          <p:cNvSpPr/>
          <p:nvPr/>
        </p:nvSpPr>
        <p:spPr>
          <a:xfrm>
            <a:off x="7386223" y="1524000"/>
            <a:ext cx="1953085" cy="1335929"/>
          </a:xfrm>
          <a:custGeom>
            <a:avLst>
              <a:gd name="f8" fmla="val 2352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val 23520"/>
              <a:gd name="f9" fmla="+- 0 0 -90"/>
              <a:gd name="f10" fmla="+- 0 0 -180"/>
              <a:gd name="f11" fmla="+- 0 0 -270"/>
              <a:gd name="f12" fmla="+- 0 0 -360"/>
              <a:gd name="f13" fmla="abs f4"/>
              <a:gd name="f14" fmla="abs f5"/>
              <a:gd name="f15" fmla="abs f6"/>
              <a:gd name="f16" fmla="val f7"/>
              <a:gd name="f17" fmla="val f8"/>
              <a:gd name="f18" fmla="*/ f9 f1 1"/>
              <a:gd name="f19" fmla="*/ f10 f1 1"/>
              <a:gd name="f20" fmla="*/ f11 f1 1"/>
              <a:gd name="f21" fmla="*/ f12 f1 1"/>
              <a:gd name="f22" fmla="?: f13 f4 1"/>
              <a:gd name="f23" fmla="?: f14 f5 1"/>
              <a:gd name="f24" fmla="?: f15 f6 1"/>
              <a:gd name="f25" fmla="*/ f18 1 f3"/>
              <a:gd name="f26" fmla="*/ f19 1 f3"/>
              <a:gd name="f27" fmla="*/ f20 1 f3"/>
              <a:gd name="f28" fmla="*/ f21 1 f3"/>
              <a:gd name="f29" fmla="*/ f22 1 21600"/>
              <a:gd name="f30" fmla="*/ f23 1 21600"/>
              <a:gd name="f31" fmla="*/ 21600 f22 1"/>
              <a:gd name="f32" fmla="*/ 21600 f23 1"/>
              <a:gd name="f33" fmla="+- f25 0 f2"/>
              <a:gd name="f34" fmla="+- f26 0 f2"/>
              <a:gd name="f35" fmla="+- f27 0 f2"/>
              <a:gd name="f36" fmla="+- f28 0 f2"/>
              <a:gd name="f37" fmla="min f30 f29"/>
              <a:gd name="f38" fmla="*/ f31 1 f24"/>
              <a:gd name="f39" fmla="*/ f32 1 f24"/>
              <a:gd name="f40" fmla="val f38"/>
              <a:gd name="f41" fmla="val f39"/>
              <a:gd name="f42" fmla="+- f41 0 f16"/>
              <a:gd name="f43" fmla="+- f40 0 f16"/>
              <a:gd name="f44" fmla="*/ f42 1 2"/>
              <a:gd name="f45" fmla="*/ f43 1 2"/>
              <a:gd name="f46" fmla="*/ f42 f17 1"/>
              <a:gd name="f47" fmla="*/ f43 73490 1"/>
              <a:gd name="f48" fmla="+- f16 f44 0"/>
              <a:gd name="f49" fmla="+- f16 f45 0"/>
              <a:gd name="f50" fmla="*/ f46 1 200000"/>
              <a:gd name="f51" fmla="*/ f47 1 200000"/>
              <a:gd name="f52" fmla="+- f48 0 f50"/>
              <a:gd name="f53" fmla="+- f48 f50 0"/>
              <a:gd name="f54" fmla="+- f49 0 f51"/>
              <a:gd name="f55" fmla="+- f49 f51 0"/>
              <a:gd name="f56" fmla="*/ f48 f37 1"/>
              <a:gd name="f57" fmla="*/ f49 f37 1"/>
              <a:gd name="f58" fmla="*/ f54 f37 1"/>
              <a:gd name="f59" fmla="*/ f52 f37 1"/>
              <a:gd name="f60" fmla="*/ f55 f37 1"/>
              <a:gd name="f61" fmla="*/ f53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3">
                <a:pos x="f60" y="f56"/>
              </a:cxn>
              <a:cxn ang="f34">
                <a:pos x="f57" y="f61"/>
              </a:cxn>
              <a:cxn ang="f35">
                <a:pos x="f58" y="f56"/>
              </a:cxn>
              <a:cxn ang="f36">
                <a:pos x="f57" y="f59"/>
              </a:cxn>
            </a:cxnLst>
            <a:rect l="f58" t="f59" r="f60" b="f61"/>
            <a:pathLst>
              <a:path>
                <a:moveTo>
                  <a:pt x="f58" y="f59"/>
                </a:moveTo>
                <a:lnTo>
                  <a:pt x="f60" y="f59"/>
                </a:lnTo>
                <a:lnTo>
                  <a:pt x="f60" y="f61"/>
                </a:lnTo>
                <a:lnTo>
                  <a:pt x="f58" y="f61"/>
                </a:lnTo>
                <a:close/>
              </a:path>
            </a:pathLst>
          </a:custGeom>
          <a:gradFill>
            <a:gsLst>
              <a:gs pos="0">
                <a:srgbClr val="999999">
                  <a:alpha val="90000"/>
                </a:srgbClr>
              </a:gs>
              <a:gs pos="100000">
                <a:srgbClr val="555555"/>
              </a:gs>
            </a:gsLst>
            <a:lin ang="5400000"/>
          </a:gradFill>
          <a:ln w="12701" cap="rnd">
            <a:solidFill>
              <a:srgbClr val="000000"/>
            </a:solidFill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hr-HR" sz="1800" b="0" i="0" u="none" strike="noStrike" kern="1200" cap="none" spc="0" baseline="0">
              <a:solidFill>
                <a:srgbClr val="000000"/>
              </a:solidFill>
              <a:uFillTx/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28796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zervirano mjesto za sadržaj 13"/>
          <p:cNvSpPr>
            <a:spLocks noGrp="1"/>
          </p:cNvSpPr>
          <p:nvPr>
            <p:ph idx="1"/>
          </p:nvPr>
        </p:nvSpPr>
        <p:spPr>
          <a:xfrm>
            <a:off x="851031" y="1859692"/>
            <a:ext cx="10058400" cy="4229100"/>
          </a:xfrm>
        </p:spPr>
        <p:txBody>
          <a:bodyPr rtlCol="0"/>
          <a:lstStyle/>
          <a:p>
            <a:pPr marL="0" indent="0" rtl="0">
              <a:buNone/>
            </a:pPr>
            <a:r>
              <a:rPr lang="hr-HR" dirty="0"/>
              <a:t>- </a:t>
            </a:r>
            <a:r>
              <a:rPr lang="hr-HR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platforma na hrvatskom jeziku</a:t>
            </a:r>
          </a:p>
          <a:p>
            <a:pPr rtl="0">
              <a:buFontTx/>
              <a:buChar char="-"/>
            </a:pPr>
            <a:r>
              <a:rPr lang="hr-HR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nije besplatna (škola kupuje licencu)</a:t>
            </a:r>
          </a:p>
          <a:p>
            <a:pPr rtl="0">
              <a:buFontTx/>
              <a:buChar char="-"/>
            </a:pPr>
            <a:r>
              <a:rPr lang="hr-HR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3-dnevna edukacija na engleskom</a:t>
            </a:r>
          </a:p>
          <a:p>
            <a:pPr rtl="0">
              <a:lnSpc>
                <a:spcPct val="150000"/>
              </a:lnSpc>
              <a:buFontTx/>
              <a:buChar char="-"/>
            </a:pPr>
            <a:r>
              <a:rPr lang="hr-HR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Udžbenici, priručnici, radni materijali – video, audio zapisi, karte, 3D materijali, kvizovi, razne igre,…</a:t>
            </a:r>
          </a:p>
          <a:p>
            <a:pPr rtl="0">
              <a:lnSpc>
                <a:spcPct val="150000"/>
              </a:lnSpc>
              <a:buFontTx/>
              <a:buChar char="-"/>
            </a:pPr>
            <a:r>
              <a:rPr lang="hr-HR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Mozaweb</a:t>
            </a:r>
            <a:endParaRPr lang="hr-HR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rtl="0">
              <a:lnSpc>
                <a:spcPct val="150000"/>
              </a:lnSpc>
              <a:buNone/>
            </a:pPr>
            <a:endParaRPr lang="hr-HR" dirty="0"/>
          </a:p>
          <a:p>
            <a:pPr marL="0" indent="0" rtl="0">
              <a:buNone/>
            </a:pPr>
            <a:endParaRPr lang="hr-HR" dirty="0"/>
          </a:p>
          <a:p>
            <a:pPr rtl="0">
              <a:buFontTx/>
              <a:buChar char="-"/>
            </a:pP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925" y="485932"/>
            <a:ext cx="5172075" cy="112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119" y="115330"/>
            <a:ext cx="8695330" cy="54287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kstniOkvir 8"/>
          <p:cNvSpPr txBox="1"/>
          <p:nvPr/>
        </p:nvSpPr>
        <p:spPr>
          <a:xfrm>
            <a:off x="7076303" y="6161904"/>
            <a:ext cx="139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Primjer 1.</a:t>
            </a:r>
          </a:p>
        </p:txBody>
      </p:sp>
    </p:spTree>
    <p:extLst>
      <p:ext uri="{BB962C8B-B14F-4D97-AF65-F5344CB8AC3E}">
        <p14:creationId xmlns:p14="http://schemas.microsoft.com/office/powerpoint/2010/main" val="9233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51" y="255373"/>
            <a:ext cx="7661190" cy="57829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kstniOkvir 5"/>
          <p:cNvSpPr txBox="1"/>
          <p:nvPr/>
        </p:nvSpPr>
        <p:spPr>
          <a:xfrm>
            <a:off x="8081318" y="6038335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Primjer 2.</a:t>
            </a:r>
          </a:p>
        </p:txBody>
      </p:sp>
    </p:spTree>
    <p:extLst>
      <p:ext uri="{BB962C8B-B14F-4D97-AF65-F5344CB8AC3E}">
        <p14:creationId xmlns:p14="http://schemas.microsoft.com/office/powerpoint/2010/main" val="109732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/>
          <p:nvPr/>
        </p:nvPicPr>
        <p:blipFill>
          <a:blip r:embed="rId2"/>
          <a:stretch>
            <a:fillRect/>
          </a:stretch>
        </p:blipFill>
        <p:spPr>
          <a:xfrm>
            <a:off x="82378" y="107090"/>
            <a:ext cx="8254314" cy="57582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kstniOkvir 5"/>
          <p:cNvSpPr txBox="1"/>
          <p:nvPr/>
        </p:nvSpPr>
        <p:spPr>
          <a:xfrm>
            <a:off x="8542638" y="5496007"/>
            <a:ext cx="1247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Primjer 3.</a:t>
            </a:r>
          </a:p>
        </p:txBody>
      </p:sp>
    </p:spTree>
    <p:extLst>
      <p:ext uri="{BB962C8B-B14F-4D97-AF65-F5344CB8AC3E}">
        <p14:creationId xmlns:p14="http://schemas.microsoft.com/office/powerpoint/2010/main" val="66514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utnik 6"/>
          <p:cNvSpPr/>
          <p:nvPr/>
        </p:nvSpPr>
        <p:spPr>
          <a:xfrm>
            <a:off x="1011780" y="711971"/>
            <a:ext cx="6805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hr-HR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LearningApps.org</a:t>
            </a:r>
            <a:r>
              <a:rPr lang="hr-HR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hr-H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kstniOkvir 9"/>
          <p:cNvSpPr txBox="1"/>
          <p:nvPr/>
        </p:nvSpPr>
        <p:spPr>
          <a:xfrm>
            <a:off x="741405" y="2001795"/>
            <a:ext cx="1040439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hr-HR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besplatan</a:t>
            </a:r>
          </a:p>
          <a:p>
            <a:pPr marL="285750" indent="-285750">
              <a:lnSpc>
                <a:spcPct val="200000"/>
              </a:lnSpc>
              <a:buFontTx/>
              <a:buChar char="-"/>
            </a:pPr>
            <a:r>
              <a:rPr lang="hr-HR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Izrada križaljki, igra Milijunaš, </a:t>
            </a:r>
            <a:r>
              <a:rPr lang="hr-HR" sz="28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puzzle</a:t>
            </a:r>
            <a:r>
              <a:rPr lang="hr-HR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igra vješala,  igra uparivanja</a:t>
            </a:r>
          </a:p>
          <a:p>
            <a:pPr marL="285750" indent="-285750">
              <a:buFontTx/>
              <a:buChar char="-"/>
            </a:pPr>
            <a:endParaRPr lang="hr-HR" dirty="0"/>
          </a:p>
          <a:p>
            <a:endParaRPr lang="hr-HR" dirty="0"/>
          </a:p>
          <a:p>
            <a:pPr marL="285750" indent="-285750">
              <a:buFontTx/>
              <a:buChar char="-"/>
            </a:pPr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2475" y="295275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9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Ilustracija s motivom prirode 16 x 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30_TF03431377_TF03431377" id="{D4ED4346-F4E3-40A8-BC6D-36BD32B5F881}" vid="{9ADDA41D-E435-49AB-88B3-62A3FD334FC0}"/>
    </a:ext>
  </a:extLst>
</a:theme>
</file>

<file path=ppt/theme/theme2.xml><?xml version="1.0" encoding="utf-8"?>
<a:theme xmlns:a="http://schemas.openxmlformats.org/drawingml/2006/main" name="Tema sustava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Prezentacija s temom prirode, ilustracija krajobraza (široki zaslon)</Template>
  <TotalTime>399</TotalTime>
  <Words>395</Words>
  <Application>Microsoft Office PowerPoint</Application>
  <PresentationFormat>Široki zaslon</PresentationFormat>
  <Paragraphs>93</Paragraphs>
  <Slides>16</Slides>
  <Notes>9</Notes>
  <HiddenSlides>0</HiddenSlides>
  <MMClips>1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16</vt:i4>
      </vt:variant>
    </vt:vector>
  </HeadingPairs>
  <TitlesOfParts>
    <vt:vector size="23" baseType="lpstr">
      <vt:lpstr>Arial</vt:lpstr>
      <vt:lpstr>Calibri</vt:lpstr>
      <vt:lpstr>Cambria</vt:lpstr>
      <vt:lpstr>Gill Sans MT</vt:lpstr>
      <vt:lpstr>Segoe Print</vt:lpstr>
      <vt:lpstr>Times New Roman</vt:lpstr>
      <vt:lpstr>Ilustracija s motivom prirode 16 x 9</vt:lpstr>
      <vt:lpstr>IZAZOVI U RADU SA NADARENIM UČENICIMA  Kristina Alviž Rengel, doktorandica Ana Spada, učiteljica razredne nastave sa pojačanim predmetom informatika </vt:lpstr>
      <vt:lpstr>Uvod</vt:lpstr>
      <vt:lpstr>NADARENI UČENIK  </vt:lpstr>
      <vt:lpstr>ULOGA UČITELJA U PREPOZNAVANJU NADARENOG UČENIKA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ZAKLJUČAK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Nadareni učenik</dc:title>
  <dc:creator>Ana Spada</dc:creator>
  <cp:lastModifiedBy>Ivica Rengel</cp:lastModifiedBy>
  <cp:revision>29</cp:revision>
  <dcterms:created xsi:type="dcterms:W3CDTF">2019-10-19T13:27:23Z</dcterms:created>
  <dcterms:modified xsi:type="dcterms:W3CDTF">2019-10-30T19:52:55Z</dcterms:modified>
</cp:coreProperties>
</file>