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3" r:id="rId4"/>
    <p:sldId id="265" r:id="rId5"/>
    <p:sldId id="262" r:id="rId6"/>
    <p:sldId id="266" r:id="rId7"/>
    <p:sldId id="267" r:id="rId8"/>
    <p:sldId id="260" r:id="rId9"/>
    <p:sldId id="285" r:id="rId10"/>
    <p:sldId id="269" r:id="rId11"/>
    <p:sldId id="268" r:id="rId12"/>
    <p:sldId id="277" r:id="rId13"/>
    <p:sldId id="270" r:id="rId14"/>
    <p:sldId id="271" r:id="rId15"/>
    <p:sldId id="272" r:id="rId16"/>
    <p:sldId id="273" r:id="rId17"/>
    <p:sldId id="274" r:id="rId18"/>
    <p:sldId id="275" r:id="rId19"/>
    <p:sldId id="276" r:id="rId20"/>
    <p:sldId id="278" r:id="rId21"/>
    <p:sldId id="279" r:id="rId22"/>
    <p:sldId id="280" r:id="rId23"/>
    <p:sldId id="282" r:id="rId24"/>
    <p:sldId id="259" r:id="rId25"/>
    <p:sldId id="283" r:id="rId26"/>
    <p:sldId id="284"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p:restoredTop sz="79938"/>
  </p:normalViewPr>
  <p:slideViewPr>
    <p:cSldViewPr snapToGrid="0" snapToObjects="1">
      <p:cViewPr varScale="1">
        <p:scale>
          <a:sx n="27" d="100"/>
          <a:sy n="27" d="100"/>
        </p:scale>
        <p:origin x="88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0557281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1987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Važno – zaposlenici</a:t>
            </a:r>
            <a:r>
              <a:rPr lang="hr-HR" baseline="0" dirty="0"/>
              <a:t> škola se dogovaraju oko zajedničke teme - </a:t>
            </a:r>
            <a:endParaRPr lang="hr-HR" dirty="0"/>
          </a:p>
        </p:txBody>
      </p:sp>
    </p:spTree>
    <p:extLst>
      <p:ext uri="{BB962C8B-B14F-4D97-AF65-F5344CB8AC3E}">
        <p14:creationId xmlns:p14="http://schemas.microsoft.com/office/powerpoint/2010/main" val="206045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Sumarno!</a:t>
            </a:r>
          </a:p>
        </p:txBody>
      </p:sp>
    </p:spTree>
    <p:extLst>
      <p:ext uri="{BB962C8B-B14F-4D97-AF65-F5344CB8AC3E}">
        <p14:creationId xmlns:p14="http://schemas.microsoft.com/office/powerpoint/2010/main" val="23659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05885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99876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89590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Temelj!</a:t>
            </a:r>
          </a:p>
          <a:p>
            <a:r>
              <a:rPr lang="hr-HR" dirty="0"/>
              <a:t>Program obrazovanja korisnika –temelji se na razumijevanju i</a:t>
            </a:r>
            <a:r>
              <a:rPr lang="hr-HR" baseline="0" dirty="0"/>
              <a:t> uvažavanju specifičnih razina digitalne kompetencije pojedinog/ih korisnika</a:t>
            </a:r>
            <a:endParaRPr lang="hr-HR" dirty="0"/>
          </a:p>
        </p:txBody>
      </p:sp>
    </p:spTree>
    <p:extLst>
      <p:ext uri="{BB962C8B-B14F-4D97-AF65-F5344CB8AC3E}">
        <p14:creationId xmlns:p14="http://schemas.microsoft.com/office/powerpoint/2010/main" val="25407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Prema ciljanoj skupini korisnika – škola ili pojedinac,</a:t>
            </a:r>
            <a:r>
              <a:rPr lang="hr-HR" baseline="0" dirty="0"/>
              <a:t> online ili f2f</a:t>
            </a:r>
            <a:endParaRPr lang="hr-HR" dirty="0"/>
          </a:p>
        </p:txBody>
      </p:sp>
    </p:spTree>
    <p:extLst>
      <p:ext uri="{BB962C8B-B14F-4D97-AF65-F5344CB8AC3E}">
        <p14:creationId xmlns:p14="http://schemas.microsoft.com/office/powerpoint/2010/main" val="82434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Važno – zaposlenici</a:t>
            </a:r>
            <a:r>
              <a:rPr lang="hr-HR" baseline="0" dirty="0"/>
              <a:t> škola se dogovaraju oko zajedničke teme - </a:t>
            </a:r>
            <a:endParaRPr lang="hr-HR" dirty="0"/>
          </a:p>
        </p:txBody>
      </p:sp>
    </p:spTree>
    <p:extLst>
      <p:ext uri="{BB962C8B-B14F-4D97-AF65-F5344CB8AC3E}">
        <p14:creationId xmlns:p14="http://schemas.microsoft.com/office/powerpoint/2010/main" val="41468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Važno – zaposlenici</a:t>
            </a:r>
            <a:r>
              <a:rPr lang="hr-HR" baseline="0" dirty="0"/>
              <a:t> škola se dogovaraju oko zajedničke teme - </a:t>
            </a:r>
            <a:endParaRPr lang="hr-HR" dirty="0"/>
          </a:p>
        </p:txBody>
      </p:sp>
    </p:spTree>
    <p:extLst>
      <p:ext uri="{BB962C8B-B14F-4D97-AF65-F5344CB8AC3E}">
        <p14:creationId xmlns:p14="http://schemas.microsoft.com/office/powerpoint/2010/main" val="15900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dirty="0"/>
              <a:t>Važno – zaposlenici</a:t>
            </a:r>
            <a:r>
              <a:rPr lang="hr-HR" baseline="0" dirty="0"/>
              <a:t> škola se dogovaraju oko zajedničke teme - </a:t>
            </a:r>
            <a:endParaRPr lang="hr-HR" dirty="0"/>
          </a:p>
        </p:txBody>
      </p:sp>
    </p:spTree>
    <p:extLst>
      <p:ext uri="{BB962C8B-B14F-4D97-AF65-F5344CB8AC3E}">
        <p14:creationId xmlns:p14="http://schemas.microsoft.com/office/powerpoint/2010/main" val="50382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F415A-DE78-2D47-B085-C85C6D4865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13780" y="1890366"/>
            <a:ext cx="8104633" cy="9320327"/>
          </a:xfrm>
          <a:prstGeom prst="rect">
            <a:avLst/>
          </a:prstGeom>
        </p:spPr>
      </p:pic>
      <p:sp>
        <p:nvSpPr>
          <p:cNvPr id="36" name="Slide Number"/>
          <p:cNvSpPr>
            <a:spLocks noGrp="1"/>
          </p:cNvSpPr>
          <p:nvPr>
            <p:ph type="sldNum" sz="quarter" idx="2"/>
          </p:nvPr>
        </p:nvSpPr>
        <p:spPr>
          <a:prstGeom prst="rect">
            <a:avLst/>
          </a:prstGeom>
        </p:spPr>
        <p:txBody>
          <a:bodyPr/>
          <a:lstStyle/>
          <a:p>
            <a:fld id="{86CB4B4D-7CA3-9044-876B-883B54F8677D}" type="slidenum">
              <a:t>‹#›</a:t>
            </a:fld>
            <a:endParaRPr/>
          </a:p>
        </p:txBody>
      </p:sp>
      <p:pic>
        <p:nvPicPr>
          <p:cNvPr id="9" name="Picture 8">
            <a:extLst>
              <a:ext uri="{FF2B5EF4-FFF2-40B4-BE49-F238E27FC236}">
                <a16:creationId xmlns:a16="http://schemas.microsoft.com/office/drawing/2014/main" id="{B3FB36F0-2632-3441-B713-33393C7B42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0500" y="2698237"/>
            <a:ext cx="6040686" cy="3216788"/>
          </a:xfrm>
          <a:prstGeom prst="rect">
            <a:avLst/>
          </a:prstGeom>
        </p:spPr>
      </p:pic>
      <p:pic>
        <p:nvPicPr>
          <p:cNvPr id="12" name="Picture 11">
            <a:extLst>
              <a:ext uri="{FF2B5EF4-FFF2-40B4-BE49-F238E27FC236}">
                <a16:creationId xmlns:a16="http://schemas.microsoft.com/office/drawing/2014/main" id="{17893F57-8A8E-0041-9617-20CE532B9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7879" y="11696910"/>
            <a:ext cx="20262680" cy="1463278"/>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6" name="Picture 5">
            <a:extLst>
              <a:ext uri="{FF2B5EF4-FFF2-40B4-BE49-F238E27FC236}">
                <a16:creationId xmlns:a16="http://schemas.microsoft.com/office/drawing/2014/main" id="{BC51A8FA-AAF2-C04F-B797-636AE6930F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4386972" cy="17935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slelham?utm_source=unsplash&amp;utm_medium=referral&amp;utm_content=creditCopyText"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unsplash.com/s/photos/team?utm_source=unsplash&amp;utm_medium=referral&amp;utm_content=creditCopyTex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curtismacnewton?utm_source=unsplash&amp;utm_medium=referral&amp;utm_content=creditCopyText"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hyperlink" Target="https://unsplash.com/s/photos/calendar?utm_source=unsplash&amp;utm_medium=referral&amp;utm_content=creditCopyTex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jontyson?utm_source=unsplash&amp;utm_medium=referral&amp;utm_content=creditCopyText"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hyperlink" Target="https://unsplash.com/s/photos/question-mark?utm_source=unsplash&amp;utm_medium=referral&amp;utm_content=creditCopyText"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amudrinic@carnet.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crypticsy?utm_source=unsplash&amp;utm_medium=referral&amp;utm_content=creditCopyText"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unsplash.com/s/photos/school?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MREŽA IDEJA…"/>
          <p:cNvSpPr/>
          <p:nvPr/>
        </p:nvSpPr>
        <p:spPr>
          <a:xfrm>
            <a:off x="904633" y="6459600"/>
            <a:ext cx="11914898" cy="3029675"/>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p>
            <a:pPr algn="l">
              <a:lnSpc>
                <a:spcPts val="7500"/>
              </a:lnSpc>
              <a:defRPr b="1">
                <a:solidFill>
                  <a:srgbClr val="FFFFFF"/>
                </a:solidFill>
                <a:latin typeface="Roboto"/>
                <a:ea typeface="Roboto"/>
                <a:cs typeface="Roboto"/>
                <a:sym typeface="Roboto"/>
              </a:defRPr>
            </a:pPr>
            <a:r>
              <a:rPr lang="hr-HR" sz="6600" b="1" dirty="0">
                <a:solidFill>
                  <a:schemeClr val="tx1"/>
                </a:solidFill>
                <a:latin typeface="Camber SemiBold" pitchFamily="2" charset="0"/>
                <a:ea typeface="Roboto"/>
                <a:cs typeface="Roboto"/>
                <a:sym typeface="Roboto"/>
              </a:rPr>
              <a:t>Obrazovanje za razvoj digitalnih kompetencija korisnika u projektu e-Škole</a:t>
            </a:r>
            <a:endParaRPr lang="hr-HR" sz="6600" b="1" dirty="0">
              <a:solidFill>
                <a:schemeClr val="tx1"/>
              </a:solidFill>
              <a:latin typeface="Camber SemiBold" pitchFamily="2" charset="0"/>
            </a:endParaRPr>
          </a:p>
        </p:txBody>
      </p:sp>
      <p:sp>
        <p:nvSpPr>
          <p:cNvPr id="2" name="TextBox 1">
            <a:extLst>
              <a:ext uri="{FF2B5EF4-FFF2-40B4-BE49-F238E27FC236}">
                <a16:creationId xmlns:a16="http://schemas.microsoft.com/office/drawing/2014/main" id="{B6EC78BD-2F3B-8448-90F1-D459ECF3B1B9}"/>
              </a:ext>
            </a:extLst>
          </p:cNvPr>
          <p:cNvSpPr txBox="1"/>
          <p:nvPr/>
        </p:nvSpPr>
        <p:spPr>
          <a:xfrm>
            <a:off x="1263220" y="9859057"/>
            <a:ext cx="4068420" cy="1006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hr-HR" sz="2800" dirty="0">
                <a:solidFill>
                  <a:schemeClr val="tx1"/>
                </a:solidFill>
                <a:latin typeface="Camber Light" pitchFamily="2" charset="0"/>
              </a:rPr>
              <a:t>Aleksandra Mudrinić Ribić</a:t>
            </a:r>
          </a:p>
          <a:p>
            <a:pPr algn="l"/>
            <a:r>
              <a:rPr lang="hr-HR" sz="2800" dirty="0">
                <a:solidFill>
                  <a:schemeClr val="tx1"/>
                </a:solidFill>
                <a:latin typeface="Camber Light" pitchFamily="2" charset="0"/>
              </a:rPr>
              <a:t>Šibenik 7. 11. 2019.</a:t>
            </a:r>
            <a:endParaRPr kumimoji="0" lang="hr-HR" sz="2800" u="none" strike="noStrike" cap="none" spc="0" normalizeH="0" baseline="0" dirty="0">
              <a:ln>
                <a:noFill/>
              </a:ln>
              <a:solidFill>
                <a:schemeClr val="tx1"/>
              </a:solidFill>
              <a:effectLst/>
              <a:uFillTx/>
              <a:latin typeface="Camber Light" pitchFamily="2" charset="0"/>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C90CA4A-7B83-0A4A-BCB0-AD7409913780}"/>
              </a:ext>
            </a:extLst>
          </p:cNvPr>
          <p:cNvSpPr/>
          <p:nvPr/>
        </p:nvSpPr>
        <p:spPr>
          <a:xfrm>
            <a:off x="1568021" y="7066594"/>
            <a:ext cx="4877909" cy="4885517"/>
          </a:xfrm>
          <a:prstGeom prst="ellipse">
            <a:avLst/>
          </a:prstGeom>
          <a:solidFill>
            <a:srgbClr val="009BE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t>Radionice</a:t>
            </a:r>
            <a:endParaRPr lang="x-none" dirty="0"/>
          </a:p>
        </p:txBody>
      </p:sp>
      <p:sp>
        <p:nvSpPr>
          <p:cNvPr id="6" name="Oval 5">
            <a:extLst>
              <a:ext uri="{FF2B5EF4-FFF2-40B4-BE49-F238E27FC236}">
                <a16:creationId xmlns:a16="http://schemas.microsoft.com/office/drawing/2014/main" id="{0C90CA4A-7B83-0A4A-BCB0-AD7409913780}"/>
              </a:ext>
            </a:extLst>
          </p:cNvPr>
          <p:cNvSpPr/>
          <p:nvPr/>
        </p:nvSpPr>
        <p:spPr>
          <a:xfrm>
            <a:off x="11288631" y="5626502"/>
            <a:ext cx="4877909" cy="4885517"/>
          </a:xfrm>
          <a:prstGeom prst="ellipse">
            <a:avLst/>
          </a:prstGeom>
          <a:solidFill>
            <a:srgbClr val="009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E</a:t>
            </a:r>
            <a:r>
              <a:rPr lang="hr-HR" dirty="0">
                <a:solidFill>
                  <a:schemeClr val="tx1">
                    <a:lumMod val="65000"/>
                    <a:lumOff val="35000"/>
                  </a:schemeClr>
                </a:solidFill>
              </a:rPr>
              <a:t>-Tečajevi</a:t>
            </a:r>
            <a:endParaRPr lang="x-none" dirty="0">
              <a:solidFill>
                <a:schemeClr val="tx1">
                  <a:lumMod val="65000"/>
                  <a:lumOff val="35000"/>
                </a:schemeClr>
              </a:solidFill>
            </a:endParaRPr>
          </a:p>
        </p:txBody>
      </p:sp>
      <p:sp>
        <p:nvSpPr>
          <p:cNvPr id="7" name="Oval 6">
            <a:extLst>
              <a:ext uri="{FF2B5EF4-FFF2-40B4-BE49-F238E27FC236}">
                <a16:creationId xmlns:a16="http://schemas.microsoft.com/office/drawing/2014/main" id="{0C90CA4A-7B83-0A4A-BCB0-AD7409913780}"/>
              </a:ext>
            </a:extLst>
          </p:cNvPr>
          <p:cNvSpPr/>
          <p:nvPr/>
        </p:nvSpPr>
        <p:spPr>
          <a:xfrm>
            <a:off x="7113202" y="4935656"/>
            <a:ext cx="4877909" cy="4885517"/>
          </a:xfrm>
          <a:prstGeom prst="ellipse">
            <a:avLst/>
          </a:prstGeom>
          <a:solidFill>
            <a:srgbClr val="009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tx1">
                    <a:lumMod val="65000"/>
                    <a:lumOff val="35000"/>
                  </a:schemeClr>
                </a:solidFill>
              </a:rPr>
              <a:t>Webinari</a:t>
            </a:r>
            <a:endParaRPr lang="hr-HR" dirty="0">
              <a:solidFill>
                <a:schemeClr val="tx1">
                  <a:lumMod val="65000"/>
                  <a:lumOff val="35000"/>
                </a:schemeClr>
              </a:solidFill>
            </a:endParaRPr>
          </a:p>
        </p:txBody>
      </p:sp>
      <p:sp>
        <p:nvSpPr>
          <p:cNvPr id="8" name="Oval 7">
            <a:extLst>
              <a:ext uri="{FF2B5EF4-FFF2-40B4-BE49-F238E27FC236}">
                <a16:creationId xmlns:a16="http://schemas.microsoft.com/office/drawing/2014/main" id="{0C90CA4A-7B83-0A4A-BCB0-AD7409913780}"/>
              </a:ext>
            </a:extLst>
          </p:cNvPr>
          <p:cNvSpPr/>
          <p:nvPr/>
        </p:nvSpPr>
        <p:spPr>
          <a:xfrm>
            <a:off x="10078742" y="2385498"/>
            <a:ext cx="4877909" cy="4885517"/>
          </a:xfrm>
          <a:prstGeom prst="ellipse">
            <a:avLst/>
          </a:prstGeom>
          <a:solidFill>
            <a:srgbClr val="009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tx1">
                    <a:lumMod val="65000"/>
                    <a:lumOff val="35000"/>
                  </a:schemeClr>
                </a:solidFill>
              </a:rPr>
              <a:t>Infografike</a:t>
            </a:r>
            <a:endParaRPr lang="x-none" dirty="0">
              <a:solidFill>
                <a:schemeClr val="tx1">
                  <a:lumMod val="65000"/>
                  <a:lumOff val="35000"/>
                </a:schemeClr>
              </a:solidFill>
            </a:endParaRPr>
          </a:p>
        </p:txBody>
      </p:sp>
      <p:sp>
        <p:nvSpPr>
          <p:cNvPr id="9" name="Oval 8">
            <a:extLst>
              <a:ext uri="{FF2B5EF4-FFF2-40B4-BE49-F238E27FC236}">
                <a16:creationId xmlns:a16="http://schemas.microsoft.com/office/drawing/2014/main" id="{0C90CA4A-7B83-0A4A-BCB0-AD7409913780}"/>
              </a:ext>
            </a:extLst>
          </p:cNvPr>
          <p:cNvSpPr/>
          <p:nvPr/>
        </p:nvSpPr>
        <p:spPr>
          <a:xfrm>
            <a:off x="14937474" y="2492897"/>
            <a:ext cx="4877909" cy="4885517"/>
          </a:xfrm>
          <a:prstGeom prst="ellipse">
            <a:avLst/>
          </a:prstGeom>
          <a:solidFill>
            <a:srgbClr val="009BE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tx1">
                    <a:lumMod val="65000"/>
                    <a:lumOff val="35000"/>
                  </a:schemeClr>
                </a:solidFill>
              </a:rPr>
              <a:t>EduBlic</a:t>
            </a:r>
            <a:endParaRPr lang="x-none" dirty="0">
              <a:solidFill>
                <a:schemeClr val="tx1">
                  <a:lumMod val="65000"/>
                  <a:lumOff val="35000"/>
                </a:schemeClr>
              </a:solidFill>
            </a:endParaRPr>
          </a:p>
        </p:txBody>
      </p:sp>
      <p:sp>
        <p:nvSpPr>
          <p:cNvPr id="10" name="Oval 9">
            <a:extLst>
              <a:ext uri="{FF2B5EF4-FFF2-40B4-BE49-F238E27FC236}">
                <a16:creationId xmlns:a16="http://schemas.microsoft.com/office/drawing/2014/main" id="{0C90CA4A-7B83-0A4A-BCB0-AD7409913780}"/>
              </a:ext>
            </a:extLst>
          </p:cNvPr>
          <p:cNvSpPr/>
          <p:nvPr/>
        </p:nvSpPr>
        <p:spPr>
          <a:xfrm>
            <a:off x="9135368" y="8347632"/>
            <a:ext cx="4877909" cy="4885517"/>
          </a:xfrm>
          <a:prstGeom prst="ellipse">
            <a:avLst/>
          </a:prstGeom>
          <a:solidFill>
            <a:srgbClr val="009B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lumMod val="65000"/>
                    <a:lumOff val="35000"/>
                  </a:schemeClr>
                </a:solidFill>
              </a:rPr>
              <a:t>Video Lekcije</a:t>
            </a:r>
            <a:endParaRPr lang="x-none" dirty="0">
              <a:solidFill>
                <a:schemeClr val="tx1">
                  <a:lumMod val="65000"/>
                  <a:lumOff val="35000"/>
                </a:schemeClr>
              </a:solidFill>
            </a:endParaRPr>
          </a:p>
        </p:txBody>
      </p:sp>
      <p:sp>
        <p:nvSpPr>
          <p:cNvPr id="11" name="Rectangle 10"/>
          <p:cNvSpPr/>
          <p:nvPr/>
        </p:nvSpPr>
        <p:spPr>
          <a:xfrm>
            <a:off x="-775112" y="2492897"/>
            <a:ext cx="12192000" cy="1631216"/>
          </a:xfrm>
          <a:prstGeom prst="rect">
            <a:avLst/>
          </a:prstGeom>
        </p:spPr>
        <p:txBody>
          <a:bodyPr>
            <a:spAutoFit/>
          </a:bodyPr>
          <a:lstStyle/>
          <a:p>
            <a:r>
              <a:rPr lang="hr-HR" sz="4800" dirty="0">
                <a:latin typeface="+mj-lt"/>
              </a:rPr>
              <a:t>Vrste dostupnih obrazovnih sadržaja i njihovi načini provedbe </a:t>
            </a:r>
          </a:p>
        </p:txBody>
      </p:sp>
      <p:sp>
        <p:nvSpPr>
          <p:cNvPr id="12" name="TextBox 11"/>
          <p:cNvSpPr txBox="1"/>
          <p:nvPr/>
        </p:nvSpPr>
        <p:spPr>
          <a:xfrm>
            <a:off x="15723718" y="10011114"/>
            <a:ext cx="7590218" cy="3683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lnSpc>
                <a:spcPct val="150000"/>
              </a:lnSpc>
            </a:pPr>
            <a:r>
              <a:rPr lang="hr-HR" sz="4000" i="1" dirty="0"/>
              <a:t>Svi sadržaji </a:t>
            </a:r>
            <a:r>
              <a:rPr lang="hr-HR" sz="4000" i="1" dirty="0" err="1"/>
              <a:t>mapirani</a:t>
            </a:r>
            <a:r>
              <a:rPr lang="hr-HR" sz="4000" i="1" dirty="0"/>
              <a:t> s</a:t>
            </a:r>
            <a:br>
              <a:rPr lang="hr-HR" sz="4000" i="1" dirty="0"/>
            </a:br>
            <a:r>
              <a:rPr lang="hr-HR" sz="4000" i="1" dirty="0"/>
              <a:t>razinama digitalne kompetencije</a:t>
            </a:r>
            <a:br>
              <a:rPr lang="hr-HR" sz="4000" i="1" dirty="0"/>
            </a:br>
            <a:r>
              <a:rPr lang="hr-HR" sz="4000" i="1" dirty="0"/>
              <a:t>prema </a:t>
            </a:r>
            <a:r>
              <a:rPr lang="hr-HR" sz="4000" i="1" dirty="0" err="1"/>
              <a:t>DigCompEdu</a:t>
            </a:r>
            <a:r>
              <a:rPr lang="hr-HR" sz="4000" i="1" dirty="0"/>
              <a:t> okviru!</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6839423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7" y="2193678"/>
            <a:ext cx="14706725" cy="9531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sym typeface="Helvetica Light"/>
              </a:rPr>
              <a:t>Radionice za škole: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Planirano 25 jedinstvenih tema u Programu</a:t>
            </a:r>
          </a:p>
          <a:p>
            <a:pPr marL="685800" indent="-685800" algn="l">
              <a:buFont typeface="CambriaMath" charset="0"/>
              <a:buChar char="⎯"/>
            </a:pPr>
            <a:r>
              <a:rPr lang="hr-HR" sz="4000" dirty="0"/>
              <a:t>Korisnici iz škole biraju teme iz Programa obrazovanja (Web)</a:t>
            </a:r>
          </a:p>
          <a:p>
            <a:pPr marL="685800" indent="-685800" algn="l">
              <a:buFont typeface="CambriaMath" charset="0"/>
              <a:buChar char="⎯"/>
            </a:pPr>
            <a:r>
              <a:rPr lang="hr-HR" sz="4000" dirty="0"/>
              <a:t>Škola odabire i prijavljuje radionicu!</a:t>
            </a:r>
          </a:p>
          <a:p>
            <a:pPr marL="685800" indent="-685800" algn="l">
              <a:buFont typeface="CambriaMath" charset="0"/>
              <a:buChar char="⎯"/>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1 radionica godišnje – </a:t>
            </a:r>
            <a:r>
              <a:rPr lang="hr-HR" sz="4000" i="1" dirty="0"/>
              <a:t>jedino obavezno </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30 polaznika po radionici</a:t>
            </a:r>
          </a:p>
          <a:p>
            <a:pPr marL="685800" indent="-685800" algn="l">
              <a:buFont typeface="CambriaMath" charset="0"/>
              <a:buChar char="⎯"/>
            </a:pPr>
            <a:r>
              <a:rPr lang="hr-HR" sz="4000" dirty="0"/>
              <a:t>Trajanje radionica 3 sata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Najviše 4 radionice godišnje – obzirom na broj OOR u pojedinoj školi</a:t>
            </a:r>
          </a:p>
          <a:p>
            <a:pPr marL="685800" lvl="0" indent="-685800" algn="l">
              <a:buFont typeface="CambriaMath" charset="0"/>
              <a:buChar char="⎯"/>
            </a:pPr>
            <a:r>
              <a:rPr lang="hr-HR" sz="4000" dirty="0"/>
              <a:t>Potaknuti stjecanje </a:t>
            </a:r>
            <a:r>
              <a:rPr lang="hr-HR" sz="4000" b="1" dirty="0"/>
              <a:t>dubinskog znanja i primjena u praksi</a:t>
            </a:r>
          </a:p>
          <a:p>
            <a:pPr marL="685800" lvl="0" indent="-685800" algn="l">
              <a:buFont typeface="CambriaMath" charset="0"/>
              <a:buChar char="⎯"/>
            </a:pPr>
            <a:endParaRPr lang="hr-HR" sz="4000" b="1" dirty="0"/>
          </a:p>
          <a:p>
            <a:pPr marL="685800" lvl="0" indent="-685800" algn="l">
              <a:buFont typeface="CambriaMath" charset="0"/>
              <a:buChar char="⎯"/>
            </a:pPr>
            <a:r>
              <a:rPr lang="hr-HR" sz="4000" dirty="0"/>
              <a:t>Potvrda o pohađanju radionice</a:t>
            </a:r>
          </a:p>
        </p:txBody>
      </p:sp>
      <p:sp>
        <p:nvSpPr>
          <p:cNvPr id="4" name="Oval 3">
            <a:extLst>
              <a:ext uri="{FF2B5EF4-FFF2-40B4-BE49-F238E27FC236}">
                <a16:creationId xmlns:a16="http://schemas.microsoft.com/office/drawing/2014/main" id="{0C90CA4A-7B83-0A4A-BCB0-AD7409913780}"/>
              </a:ext>
            </a:extLst>
          </p:cNvPr>
          <p:cNvSpPr/>
          <p:nvPr/>
        </p:nvSpPr>
        <p:spPr>
          <a:xfrm>
            <a:off x="17512146" y="2050473"/>
            <a:ext cx="4627418" cy="4433454"/>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5400" dirty="0"/>
              <a:t>Radionice u školi</a:t>
            </a:r>
            <a:endParaRPr lang="x-none" sz="8800" dirty="0"/>
          </a:p>
        </p:txBody>
      </p:sp>
      <p:sp>
        <p:nvSpPr>
          <p:cNvPr id="5" name="Oval 4">
            <a:extLst>
              <a:ext uri="{FF2B5EF4-FFF2-40B4-BE49-F238E27FC236}">
                <a16:creationId xmlns:a16="http://schemas.microsoft.com/office/drawing/2014/main" id="{0C90CA4A-7B83-0A4A-BCB0-AD7409913780}"/>
              </a:ext>
            </a:extLst>
          </p:cNvPr>
          <p:cNvSpPr/>
          <p:nvPr/>
        </p:nvSpPr>
        <p:spPr>
          <a:xfrm>
            <a:off x="16576840" y="5215210"/>
            <a:ext cx="3879272" cy="3991588"/>
          </a:xfrm>
          <a:prstGeom prst="ellipse">
            <a:avLst/>
          </a:prstGeom>
          <a:solidFill>
            <a:schemeClr val="accent1">
              <a:lumMod val="60000"/>
              <a:lumOff val="4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t>Nastavnici i stručni suradnici</a:t>
            </a:r>
            <a:endParaRPr lang="x-none" sz="6600" dirty="0"/>
          </a:p>
        </p:txBody>
      </p:sp>
      <p:sp>
        <p:nvSpPr>
          <p:cNvPr id="6" name="Oval 5">
            <a:extLst>
              <a:ext uri="{FF2B5EF4-FFF2-40B4-BE49-F238E27FC236}">
                <a16:creationId xmlns:a16="http://schemas.microsoft.com/office/drawing/2014/main" id="{0C90CA4A-7B83-0A4A-BCB0-AD7409913780}"/>
              </a:ext>
            </a:extLst>
          </p:cNvPr>
          <p:cNvSpPr/>
          <p:nvPr/>
        </p:nvSpPr>
        <p:spPr>
          <a:xfrm>
            <a:off x="19721574" y="6959404"/>
            <a:ext cx="3879272" cy="3991588"/>
          </a:xfrm>
          <a:prstGeom prst="ellipse">
            <a:avLst/>
          </a:prstGeom>
          <a:solidFill>
            <a:schemeClr val="accent1">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a:t>Ravnatelji uvijek dobrodošli!</a:t>
            </a:r>
            <a:endParaRPr lang="x-none" sz="6000" dirty="0"/>
          </a:p>
        </p:txBody>
      </p:sp>
    </p:spTree>
    <p:extLst>
      <p:ext uri="{BB962C8B-B14F-4D97-AF65-F5344CB8AC3E}">
        <p14:creationId xmlns:p14="http://schemas.microsoft.com/office/powerpoint/2010/main" val="4477898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05" y="2882090"/>
            <a:ext cx="17336476"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latin typeface="+mn-lt"/>
                <a:ea typeface="+mn-ea"/>
                <a:cs typeface="+mn-cs"/>
                <a:sym typeface="Helvetica Light"/>
              </a:rPr>
              <a:t>Radionice za pojedinačne korisnike u e-Škole EDU centrima</a:t>
            </a:r>
          </a:p>
        </p:txBody>
      </p:sp>
      <p:sp>
        <p:nvSpPr>
          <p:cNvPr id="3" name="TextBox 2"/>
          <p:cNvSpPr txBox="1"/>
          <p:nvPr/>
        </p:nvSpPr>
        <p:spPr>
          <a:xfrm>
            <a:off x="730466" y="3682294"/>
            <a:ext cx="15531495" cy="9377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kumimoji="0" lang="hr-HR" sz="4000" b="0" i="0" u="none" strike="noStrike" cap="none" spc="0" normalizeH="0" baseline="0" dirty="0">
                <a:ln>
                  <a:noFill/>
                </a:ln>
                <a:solidFill>
                  <a:srgbClr val="000000"/>
                </a:solidFill>
                <a:effectLst/>
                <a:uFillTx/>
                <a:sym typeface="Helvetica Light"/>
              </a:rPr>
              <a:t>10 regionalnih</a:t>
            </a:r>
            <a:r>
              <a:rPr kumimoji="0" lang="hr-HR" sz="4000" b="0" i="0" u="none" strike="noStrike" cap="none" spc="0" normalizeH="0" dirty="0">
                <a:ln>
                  <a:noFill/>
                </a:ln>
                <a:solidFill>
                  <a:srgbClr val="000000"/>
                </a:solidFill>
                <a:effectLst/>
                <a:uFillTx/>
                <a:sym typeface="Helvetica Light"/>
              </a:rPr>
              <a:t> </a:t>
            </a:r>
            <a:r>
              <a:rPr kumimoji="0" lang="hr-HR" sz="4000" b="1" i="0" u="none" strike="noStrike" cap="none" spc="0" normalizeH="0" dirty="0">
                <a:ln>
                  <a:noFill/>
                </a:ln>
                <a:solidFill>
                  <a:srgbClr val="000000"/>
                </a:solidFill>
                <a:effectLst/>
                <a:uFillTx/>
                <a:sym typeface="Helvetica Light"/>
              </a:rPr>
              <a:t>e-Škole obrazovnih centara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Po uzoru na ROC iz pilot projekta e-Škole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indent="-685800" algn="l">
              <a:buFont typeface="CambriaMath" charset="0"/>
              <a:buChar char="⎯"/>
            </a:pPr>
            <a:r>
              <a:rPr lang="hr-HR" sz="4000" dirty="0"/>
              <a:t>Planirano </a:t>
            </a:r>
            <a:r>
              <a:rPr lang="hr-HR" sz="4000" i="1" dirty="0"/>
              <a:t>25 jedinstvenih tema u Programu</a:t>
            </a:r>
          </a:p>
          <a:p>
            <a:pPr marL="685800" indent="-685800" algn="l">
              <a:buFont typeface="CambriaMath" charset="0"/>
              <a:buChar char="⎯"/>
            </a:pPr>
            <a:r>
              <a:rPr lang="hr-HR" sz="4000" i="1" dirty="0"/>
              <a:t>Neke od radionica  - implementacijski dio i refleksiju</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Svaki mjesec jedna tematska radionica u svakom centru</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kumimoji="0" lang="hr-HR" sz="4000" b="0" i="0" u="none" strike="noStrike" cap="none" spc="0" normalizeH="0" baseline="0" dirty="0">
                <a:ln>
                  <a:noFill/>
                </a:ln>
                <a:solidFill>
                  <a:srgbClr val="000000"/>
                </a:solidFill>
                <a:effectLst/>
                <a:uFillTx/>
                <a:sym typeface="Helvetica Light"/>
              </a:rPr>
              <a:t>Prijave korisnika preko EMA-e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30 polaznika po radionici</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Raspored održavanja (i prijave) na webu Programa obrazovanja</a:t>
            </a:r>
          </a:p>
          <a:p>
            <a:pPr marL="685800" indent="-685800" algn="l">
              <a:buFont typeface="CambriaMath" charset="0"/>
              <a:buChar char="⎯"/>
            </a:pPr>
            <a:r>
              <a:rPr lang="hr-HR" sz="4000" dirty="0"/>
              <a:t>Trajanje radionica 3 sata</a:t>
            </a:r>
          </a:p>
          <a:p>
            <a:pPr marL="685800" indent="-685800" algn="l">
              <a:buFont typeface="CambriaMath" charset="0"/>
              <a:buChar char="⎯"/>
            </a:pPr>
            <a:endParaRPr lang="hr-HR" sz="4000" dirty="0"/>
          </a:p>
          <a:p>
            <a:pPr marL="685800" lvl="0" indent="-685800" algn="l">
              <a:buFont typeface="CambriaMath" charset="0"/>
              <a:buChar char="⎯"/>
            </a:pPr>
            <a:r>
              <a:rPr lang="hr-HR" sz="4000" dirty="0"/>
              <a:t>Potaknuti stjecanje </a:t>
            </a:r>
            <a:r>
              <a:rPr lang="hr-HR" sz="4000" b="1" dirty="0"/>
              <a:t>dubinskog znanja i primjena u praksi</a:t>
            </a:r>
          </a:p>
          <a:p>
            <a:pPr marL="685800" lvl="0" indent="-685800" algn="l">
              <a:buFont typeface="CambriaMath" charset="0"/>
              <a:buChar char="⎯"/>
            </a:pPr>
            <a:r>
              <a:rPr lang="hr-HR" sz="4000" dirty="0"/>
              <a:t>Potvrda o pohađanju radionice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kumimoji="0" lang="hr-HR" sz="4000" b="0" i="0" u="none" strike="noStrike" cap="none" spc="0" normalizeH="0" baseline="0" dirty="0">
              <a:ln>
                <a:noFill/>
              </a:ln>
              <a:solidFill>
                <a:srgbClr val="000000"/>
              </a:solidFill>
              <a:effectLst/>
              <a:uFillTx/>
              <a:sym typeface="Helvetica Light"/>
            </a:endParaRPr>
          </a:p>
        </p:txBody>
      </p:sp>
      <p:sp>
        <p:nvSpPr>
          <p:cNvPr id="5" name="Oval 4">
            <a:extLst>
              <a:ext uri="{FF2B5EF4-FFF2-40B4-BE49-F238E27FC236}">
                <a16:creationId xmlns:a16="http://schemas.microsoft.com/office/drawing/2014/main" id="{0C90CA4A-7B83-0A4A-BCB0-AD7409913780}"/>
              </a:ext>
            </a:extLst>
          </p:cNvPr>
          <p:cNvSpPr/>
          <p:nvPr/>
        </p:nvSpPr>
        <p:spPr>
          <a:xfrm>
            <a:off x="18010910" y="3338945"/>
            <a:ext cx="4627418" cy="4433454"/>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5400" dirty="0"/>
              <a:t>Radionice u EDU centrima</a:t>
            </a:r>
            <a:endParaRPr lang="x-none" sz="8800" dirty="0"/>
          </a:p>
        </p:txBody>
      </p:sp>
      <p:sp>
        <p:nvSpPr>
          <p:cNvPr id="7" name="Oval 6">
            <a:extLst>
              <a:ext uri="{FF2B5EF4-FFF2-40B4-BE49-F238E27FC236}">
                <a16:creationId xmlns:a16="http://schemas.microsoft.com/office/drawing/2014/main" id="{0C90CA4A-7B83-0A4A-BCB0-AD7409913780}"/>
              </a:ext>
            </a:extLst>
          </p:cNvPr>
          <p:cNvSpPr/>
          <p:nvPr/>
        </p:nvSpPr>
        <p:spPr>
          <a:xfrm>
            <a:off x="16473057" y="7321101"/>
            <a:ext cx="3879272" cy="3991588"/>
          </a:xfrm>
          <a:prstGeom prst="ellipse">
            <a:avLst/>
          </a:prstGeom>
          <a:solidFill>
            <a:schemeClr val="accent1">
              <a:lumMod val="60000"/>
              <a:lumOff val="4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t>Nastavnici i stručni suradnici</a:t>
            </a:r>
            <a:endParaRPr lang="x-none" sz="6600" dirty="0"/>
          </a:p>
        </p:txBody>
      </p:sp>
      <p:sp>
        <p:nvSpPr>
          <p:cNvPr id="8" name="Oval 7">
            <a:extLst>
              <a:ext uri="{FF2B5EF4-FFF2-40B4-BE49-F238E27FC236}">
                <a16:creationId xmlns:a16="http://schemas.microsoft.com/office/drawing/2014/main" id="{0C90CA4A-7B83-0A4A-BCB0-AD7409913780}"/>
              </a:ext>
            </a:extLst>
          </p:cNvPr>
          <p:cNvSpPr/>
          <p:nvPr/>
        </p:nvSpPr>
        <p:spPr>
          <a:xfrm>
            <a:off x="19970955" y="8760495"/>
            <a:ext cx="3879272" cy="3991588"/>
          </a:xfrm>
          <a:prstGeom prst="ellipse">
            <a:avLst/>
          </a:prstGeom>
          <a:solidFill>
            <a:schemeClr val="accent1">
              <a:lumMod val="40000"/>
              <a:lumOff val="6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a:t>Ravnatelji uvijek dobrodošli!</a:t>
            </a:r>
            <a:endParaRPr lang="x-none" sz="6000" dirty="0"/>
          </a:p>
        </p:txBody>
      </p:sp>
    </p:spTree>
    <p:extLst>
      <p:ext uri="{BB962C8B-B14F-4D97-AF65-F5344CB8AC3E}">
        <p14:creationId xmlns:p14="http://schemas.microsoft.com/office/powerpoint/2010/main" val="6569003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7" y="2362954"/>
            <a:ext cx="15073747" cy="115320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dirty="0"/>
              <a:t>E</a:t>
            </a:r>
            <a:r>
              <a:rPr lang="hr-HR" dirty="0"/>
              <a:t>-Tečajevi za OOR</a:t>
            </a: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Planirano ponuditi </a:t>
            </a:r>
            <a:r>
              <a:rPr lang="hr-HR" sz="4000" u="sng" dirty="0"/>
              <a:t>10 e-Tečaja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Planirana provedba </a:t>
            </a:r>
            <a:r>
              <a:rPr lang="hr-HR" sz="4000" u="sng" dirty="0"/>
              <a:t>4 </a:t>
            </a:r>
            <a:r>
              <a:rPr lang="hr-HR" sz="4000" b="1" u="sng" dirty="0"/>
              <a:t>mješovita</a:t>
            </a:r>
            <a:r>
              <a:rPr lang="hr-HR" sz="4000" u="sng" dirty="0"/>
              <a:t> e-Tečaja  </a:t>
            </a:r>
          </a:p>
          <a:p>
            <a:pPr marL="685800" indent="-685800" algn="l">
              <a:buFont typeface="CambriaMath" charset="0"/>
              <a:buChar char="⎯"/>
            </a:pPr>
            <a:r>
              <a:rPr lang="hr-HR" sz="4000" dirty="0"/>
              <a:t>Korisnici biraju teme iz Programa obrazovanja (Web)</a:t>
            </a:r>
          </a:p>
          <a:p>
            <a:pPr marL="685800" indent="-685800" algn="l">
              <a:buFont typeface="CambriaMath" charset="0"/>
              <a:buChar char="⎯"/>
            </a:pPr>
            <a:r>
              <a:rPr lang="hr-HR" sz="4000" dirty="0"/>
              <a:t>Samo stalno se prijavljuju na e-Tečaj</a:t>
            </a:r>
          </a:p>
          <a:p>
            <a:pPr marL="685800" indent="-685800" algn="l">
              <a:buFont typeface="CambriaMath" charset="0"/>
              <a:buChar char="⎯"/>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Jedan e-Tečaj mjesečno – otvarati prijave</a:t>
            </a:r>
            <a:endParaRPr lang="hr-HR" sz="4000" i="1"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en-US" sz="4000" dirty="0"/>
              <a:t>D</a:t>
            </a:r>
            <a:r>
              <a:rPr lang="hr-HR" sz="4000" dirty="0"/>
              <a:t>o 1500 polaznika</a:t>
            </a:r>
          </a:p>
          <a:p>
            <a:pPr marL="685800" indent="-685800" algn="l">
              <a:buFont typeface="CambriaMath" charset="0"/>
              <a:buChar char="⎯"/>
            </a:pPr>
            <a:r>
              <a:rPr lang="hr-HR" sz="4000" dirty="0"/>
              <a:t>Trajanje 3 - 6 tjedana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lvl="0" indent="-685800" algn="l">
              <a:buFont typeface="CambriaMath" charset="0"/>
              <a:buChar char="⎯"/>
            </a:pPr>
            <a:r>
              <a:rPr lang="hr-HR" sz="4000" dirty="0"/>
              <a:t>Potaknuti stjecanje </a:t>
            </a:r>
            <a:r>
              <a:rPr lang="hr-HR" sz="4000" b="1" dirty="0"/>
              <a:t>dubinskog znanja i primjena u praksi </a:t>
            </a:r>
            <a:r>
              <a:rPr lang="hr-HR" sz="4000" dirty="0"/>
              <a:t>(mješoviti e-Tečajevi)</a:t>
            </a:r>
          </a:p>
          <a:p>
            <a:pPr marL="685800" lvl="0" indent="-685800" algn="l">
              <a:buFont typeface="CambriaMath" charset="0"/>
              <a:buChar char="⎯"/>
            </a:pPr>
            <a:endParaRPr lang="hr-HR" sz="4000" dirty="0"/>
          </a:p>
          <a:p>
            <a:pPr marL="685800" indent="-685800" algn="l">
              <a:buFont typeface="CambriaMath" charset="0"/>
              <a:buChar char="⎯"/>
            </a:pPr>
            <a:r>
              <a:rPr lang="hr-HR" sz="4000" b="1" dirty="0"/>
              <a:t>Značka</a:t>
            </a:r>
            <a:r>
              <a:rPr lang="hr-HR" sz="4000" dirty="0"/>
              <a:t> kao dokaz stečenih kompetencija kroz mješoviti e-Tečaj</a:t>
            </a:r>
          </a:p>
          <a:p>
            <a:pPr marL="685800" indent="-685800" algn="l">
              <a:buFont typeface="CambriaMath" charset="0"/>
              <a:buChar char="⎯"/>
            </a:pPr>
            <a:r>
              <a:rPr lang="hr-HR" sz="4000" dirty="0"/>
              <a:t>Potvrda o pohađanju e-Tečaja</a:t>
            </a:r>
            <a:endParaRPr lang="hr-HR" dirty="0"/>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Oval 3">
            <a:extLst>
              <a:ext uri="{FF2B5EF4-FFF2-40B4-BE49-F238E27FC236}">
                <a16:creationId xmlns:a16="http://schemas.microsoft.com/office/drawing/2014/main" id="{0C90CA4A-7B83-0A4A-BCB0-AD7409913780}"/>
              </a:ext>
            </a:extLst>
          </p:cNvPr>
          <p:cNvSpPr/>
          <p:nvPr/>
        </p:nvSpPr>
        <p:spPr>
          <a:xfrm>
            <a:off x="18010908" y="2658594"/>
            <a:ext cx="4146075" cy="4240970"/>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E</a:t>
            </a:r>
            <a:r>
              <a:rPr lang="hr-HR" sz="4400" dirty="0"/>
              <a:t>-Tečajevi</a:t>
            </a:r>
            <a:endParaRPr lang="x-none" sz="7200" dirty="0"/>
          </a:p>
        </p:txBody>
      </p:sp>
      <p:sp>
        <p:nvSpPr>
          <p:cNvPr id="5" name="Oval 4">
            <a:extLst>
              <a:ext uri="{FF2B5EF4-FFF2-40B4-BE49-F238E27FC236}">
                <a16:creationId xmlns:a16="http://schemas.microsoft.com/office/drawing/2014/main" id="{0C90CA4A-7B83-0A4A-BCB0-AD7409913780}"/>
              </a:ext>
            </a:extLst>
          </p:cNvPr>
          <p:cNvSpPr/>
          <p:nvPr/>
        </p:nvSpPr>
        <p:spPr>
          <a:xfrm>
            <a:off x="17003092" y="6483928"/>
            <a:ext cx="3879272" cy="3991588"/>
          </a:xfrm>
          <a:prstGeom prst="ellipse">
            <a:avLst/>
          </a:prstGeom>
          <a:solidFill>
            <a:srgbClr val="009BE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4000" dirty="0"/>
              <a:t>Nastavnici i stručni suradnici</a:t>
            </a:r>
            <a:endParaRPr lang="x-none" sz="6600" dirty="0"/>
          </a:p>
        </p:txBody>
      </p:sp>
      <p:sp>
        <p:nvSpPr>
          <p:cNvPr id="6" name="Oval 5">
            <a:extLst>
              <a:ext uri="{FF2B5EF4-FFF2-40B4-BE49-F238E27FC236}">
                <a16:creationId xmlns:a16="http://schemas.microsoft.com/office/drawing/2014/main" id="{0C90CA4A-7B83-0A4A-BCB0-AD7409913780}"/>
              </a:ext>
            </a:extLst>
          </p:cNvPr>
          <p:cNvSpPr/>
          <p:nvPr/>
        </p:nvSpPr>
        <p:spPr>
          <a:xfrm>
            <a:off x="20383602" y="8128955"/>
            <a:ext cx="3879272" cy="3991588"/>
          </a:xfrm>
          <a:prstGeom prst="ellipse">
            <a:avLst/>
          </a:prstGeom>
          <a:solidFill>
            <a:schemeClr val="accent1">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4000" dirty="0"/>
          </a:p>
          <a:p>
            <a:endParaRPr lang="hr-HR" sz="4000" dirty="0"/>
          </a:p>
          <a:p>
            <a:r>
              <a:rPr lang="hr-HR" sz="3600" dirty="0"/>
              <a:t>Ravnatelji uvijek dobrodošli!</a:t>
            </a:r>
            <a:endParaRPr lang="x-none" sz="6000" dirty="0"/>
          </a:p>
          <a:p>
            <a:pPr algn="ctr"/>
            <a:endParaRPr lang="x-none" sz="6600" dirty="0"/>
          </a:p>
        </p:txBody>
      </p:sp>
    </p:spTree>
    <p:extLst>
      <p:ext uri="{BB962C8B-B14F-4D97-AF65-F5344CB8AC3E}">
        <p14:creationId xmlns:p14="http://schemas.microsoft.com/office/powerpoint/2010/main" val="9642579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4726" y="2581651"/>
            <a:ext cx="15073747" cy="10454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hr-HR" dirty="0" err="1"/>
              <a:t>Webinari</a:t>
            </a:r>
            <a:r>
              <a:rPr lang="hr-HR" dirty="0"/>
              <a:t> za OOR</a:t>
            </a:r>
            <a:endParaRPr kumimoji="0" lang="hr-HR" sz="5000" b="0" i="0" u="none" strike="noStrike" cap="none" spc="0" normalizeH="0" baseline="0" dirty="0">
              <a:ln>
                <a:noFill/>
              </a:ln>
              <a:solidFill>
                <a:srgbClr val="000000"/>
              </a:solidFill>
              <a:effectLst/>
              <a:uFillTx/>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Planirano ponuditi </a:t>
            </a:r>
            <a:r>
              <a:rPr lang="hr-HR" sz="4000" u="sng" dirty="0"/>
              <a:t>14 tematskih </a:t>
            </a:r>
            <a:r>
              <a:rPr lang="hr-HR" sz="4000" u="sng" dirty="0" err="1"/>
              <a:t>webinara</a:t>
            </a:r>
            <a:endParaRPr lang="hr-HR" sz="4000" u="sng" dirty="0"/>
          </a:p>
          <a:p>
            <a:pPr marL="685800" indent="-685800" algn="l">
              <a:buFont typeface="CambriaMath" charset="0"/>
              <a:buChar char="⎯"/>
            </a:pPr>
            <a:r>
              <a:rPr lang="hr-HR" sz="4000" dirty="0"/>
              <a:t>Korisnici biraju teme iz Programa obrazovanja (Web)</a:t>
            </a:r>
          </a:p>
          <a:p>
            <a:pPr marL="685800" indent="-685800" algn="l">
              <a:buFont typeface="CambriaMath" charset="0"/>
              <a:buChar char="⎯"/>
            </a:pPr>
            <a:r>
              <a:rPr lang="hr-HR" sz="4000" dirty="0"/>
              <a:t>Samostalna prijava na odabrane </a:t>
            </a:r>
            <a:r>
              <a:rPr lang="hr-HR" sz="4000" dirty="0" err="1"/>
              <a:t>webinare</a:t>
            </a:r>
            <a:endParaRPr lang="hr-HR" sz="4000" dirty="0"/>
          </a:p>
          <a:p>
            <a:pPr marL="685800" indent="-685800" algn="l">
              <a:buFont typeface="CambriaMath" charset="0"/>
              <a:buChar char="⎯"/>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Održavanje - Jedan </a:t>
            </a:r>
            <a:r>
              <a:rPr lang="hr-HR" sz="4000" dirty="0" err="1"/>
              <a:t>webinar</a:t>
            </a:r>
            <a:r>
              <a:rPr lang="hr-HR" sz="4000" dirty="0"/>
              <a:t> mjesečno</a:t>
            </a:r>
            <a:endParaRPr lang="hr-HR" sz="4000" i="1"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Do 1000 polaznika</a:t>
            </a:r>
          </a:p>
          <a:p>
            <a:pPr marL="685800" indent="-685800" algn="l">
              <a:buFont typeface="CambriaMath" charset="0"/>
              <a:buChar char="⎯"/>
            </a:pPr>
            <a:r>
              <a:rPr lang="hr-HR" sz="4000" dirty="0"/>
              <a:t>Trajanje 1-1,5 sat</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indent="-685800" algn="l">
              <a:buFont typeface="CambriaMath" charset="0"/>
              <a:buChar char="⎯"/>
            </a:pPr>
            <a:r>
              <a:rPr lang="hr-HR" sz="4000" dirty="0" err="1"/>
              <a:t>Webinari</a:t>
            </a:r>
            <a:r>
              <a:rPr lang="hr-HR" sz="4000" dirty="0"/>
              <a:t> su predviđeni primarno za informiranje, </a:t>
            </a:r>
            <a:r>
              <a:rPr lang="hr-HR" sz="4000" b="1" dirty="0"/>
              <a:t>„predavačku” edukaciju i refleksiju</a:t>
            </a:r>
          </a:p>
          <a:p>
            <a:pPr marL="685800" lvl="0" indent="-685800" algn="l">
              <a:buFont typeface="CambriaMath" charset="0"/>
              <a:buChar char="⎯"/>
            </a:pPr>
            <a:endParaRPr lang="hr-HR" sz="4000" dirty="0"/>
          </a:p>
          <a:p>
            <a:pPr marL="685800" indent="-685800" algn="l">
              <a:buFont typeface="CambriaMath" charset="0"/>
              <a:buChar char="⎯"/>
            </a:pPr>
            <a:r>
              <a:rPr lang="hr-HR" sz="4000" dirty="0"/>
              <a:t>Potvrda o pohađanju </a:t>
            </a:r>
            <a:r>
              <a:rPr lang="hr-HR" sz="4000" dirty="0" err="1"/>
              <a:t>webinara</a:t>
            </a:r>
            <a:endParaRPr lang="hr-HR" sz="4000" dirty="0"/>
          </a:p>
          <a:p>
            <a:pPr marL="685800" indent="-685800" algn="l">
              <a:buFont typeface="CambriaMath" charset="0"/>
              <a:buChar char="⎯"/>
            </a:pPr>
            <a:r>
              <a:rPr lang="hr-HR" sz="4000" dirty="0"/>
              <a:t>Dostupne snimke na web-u</a:t>
            </a:r>
            <a:endParaRPr lang="hr-HR" dirty="0"/>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sym typeface="Helvetica Light"/>
            </a:endParaRPr>
          </a:p>
        </p:txBody>
      </p:sp>
      <p:sp>
        <p:nvSpPr>
          <p:cNvPr id="4" name="Oval 3">
            <a:extLst>
              <a:ext uri="{FF2B5EF4-FFF2-40B4-BE49-F238E27FC236}">
                <a16:creationId xmlns:a16="http://schemas.microsoft.com/office/drawing/2014/main" id="{0C90CA4A-7B83-0A4A-BCB0-AD7409913780}"/>
              </a:ext>
            </a:extLst>
          </p:cNvPr>
          <p:cNvSpPr/>
          <p:nvPr/>
        </p:nvSpPr>
        <p:spPr>
          <a:xfrm>
            <a:off x="18010908" y="2658594"/>
            <a:ext cx="4146075" cy="4240970"/>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err="1"/>
              <a:t>Webinari</a:t>
            </a:r>
            <a:endParaRPr lang="x-none" sz="7200" dirty="0"/>
          </a:p>
        </p:txBody>
      </p:sp>
      <p:sp>
        <p:nvSpPr>
          <p:cNvPr id="5" name="Oval 4">
            <a:extLst>
              <a:ext uri="{FF2B5EF4-FFF2-40B4-BE49-F238E27FC236}">
                <a16:creationId xmlns:a16="http://schemas.microsoft.com/office/drawing/2014/main" id="{0C90CA4A-7B83-0A4A-BCB0-AD7409913780}"/>
              </a:ext>
            </a:extLst>
          </p:cNvPr>
          <p:cNvSpPr/>
          <p:nvPr/>
        </p:nvSpPr>
        <p:spPr>
          <a:xfrm>
            <a:off x="17003092" y="6483928"/>
            <a:ext cx="3879272" cy="3991588"/>
          </a:xfrm>
          <a:prstGeom prst="ellipse">
            <a:avLst/>
          </a:prstGeom>
          <a:solidFill>
            <a:srgbClr val="009BE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4000" dirty="0"/>
              <a:t>Nastavnici i stručni suradnici</a:t>
            </a:r>
            <a:endParaRPr lang="x-none" sz="6600" dirty="0"/>
          </a:p>
        </p:txBody>
      </p:sp>
      <p:sp>
        <p:nvSpPr>
          <p:cNvPr id="6" name="Oval 5">
            <a:extLst>
              <a:ext uri="{FF2B5EF4-FFF2-40B4-BE49-F238E27FC236}">
                <a16:creationId xmlns:a16="http://schemas.microsoft.com/office/drawing/2014/main" id="{0C90CA4A-7B83-0A4A-BCB0-AD7409913780}"/>
              </a:ext>
            </a:extLst>
          </p:cNvPr>
          <p:cNvSpPr/>
          <p:nvPr/>
        </p:nvSpPr>
        <p:spPr>
          <a:xfrm>
            <a:off x="20383602" y="8128955"/>
            <a:ext cx="3879272" cy="3991588"/>
          </a:xfrm>
          <a:prstGeom prst="ellipse">
            <a:avLst/>
          </a:prstGeom>
          <a:solidFill>
            <a:schemeClr val="accent1">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4000" dirty="0"/>
          </a:p>
          <a:p>
            <a:endParaRPr lang="hr-HR" sz="4000" dirty="0"/>
          </a:p>
          <a:p>
            <a:r>
              <a:rPr lang="hr-HR" sz="3600" dirty="0"/>
              <a:t>Ravnatelji uvijek dobrodošli!</a:t>
            </a:r>
            <a:endParaRPr lang="x-none" sz="6000" dirty="0"/>
          </a:p>
          <a:p>
            <a:pPr algn="ctr"/>
            <a:endParaRPr lang="x-none" sz="6600" dirty="0"/>
          </a:p>
        </p:txBody>
      </p:sp>
    </p:spTree>
    <p:extLst>
      <p:ext uri="{BB962C8B-B14F-4D97-AF65-F5344CB8AC3E}">
        <p14:creationId xmlns:p14="http://schemas.microsoft.com/office/powerpoint/2010/main" val="10968143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4726" y="4505252"/>
            <a:ext cx="15073747" cy="6607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hr-HR" dirty="0"/>
              <a:t>Video lekcije i </a:t>
            </a:r>
            <a:r>
              <a:rPr lang="hr-HR" dirty="0" err="1"/>
              <a:t>infografike</a:t>
            </a:r>
            <a:r>
              <a:rPr lang="hr-HR" dirty="0"/>
              <a:t> za OOR</a:t>
            </a:r>
            <a:endParaRPr kumimoji="0" lang="hr-HR" sz="5000" b="0" i="0" u="none" strike="noStrike" cap="none" spc="0" normalizeH="0" baseline="0" dirty="0">
              <a:ln>
                <a:noFill/>
              </a:ln>
              <a:solidFill>
                <a:srgbClr val="000000"/>
              </a:solidFill>
              <a:effectLst/>
              <a:uFillTx/>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Planirano ponuditi 200 Video lekcija</a:t>
            </a:r>
          </a:p>
          <a:p>
            <a:pPr marL="685800" indent="-685800" algn="l">
              <a:buFont typeface="CambriaMath" charset="0"/>
              <a:buChar char="⎯"/>
            </a:pPr>
            <a:r>
              <a:rPr lang="hr-HR" sz="4000" dirty="0"/>
              <a:t>Odabir Video lekcija i kroz Program obrazovanja (Web) </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i="1"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lvl="0" indent="-685800" algn="l">
              <a:buFont typeface="CambriaMath" charset="0"/>
              <a:buChar char="⎯"/>
            </a:pPr>
            <a:r>
              <a:rPr lang="hr-HR" sz="4000" dirty="0"/>
              <a:t>Sadržaji za samostalno učenje</a:t>
            </a:r>
          </a:p>
          <a:p>
            <a:pPr marL="685800" lvl="0" indent="-685800" algn="l">
              <a:buFont typeface="CambriaMath" charset="0"/>
              <a:buChar char="⎯"/>
            </a:pPr>
            <a:r>
              <a:rPr lang="hr-HR" sz="4000" b="1" dirty="0"/>
              <a:t>“How-to” teme i procesi </a:t>
            </a:r>
            <a:r>
              <a:rPr lang="hr-HR" sz="4000" dirty="0"/>
              <a:t>obrađeni su kroz video upute i info-grafike (korištenje aplikacija i dr.)</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sym typeface="Helvetica Light"/>
            </a:endParaRPr>
          </a:p>
        </p:txBody>
      </p:sp>
      <p:sp>
        <p:nvSpPr>
          <p:cNvPr id="4" name="Oval 3">
            <a:extLst>
              <a:ext uri="{FF2B5EF4-FFF2-40B4-BE49-F238E27FC236}">
                <a16:creationId xmlns:a16="http://schemas.microsoft.com/office/drawing/2014/main" id="{0C90CA4A-7B83-0A4A-BCB0-AD7409913780}"/>
              </a:ext>
            </a:extLst>
          </p:cNvPr>
          <p:cNvSpPr/>
          <p:nvPr/>
        </p:nvSpPr>
        <p:spPr>
          <a:xfrm>
            <a:off x="18010908" y="2658594"/>
            <a:ext cx="4146075" cy="4240970"/>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a:t>Video Lekcije</a:t>
            </a:r>
            <a:endParaRPr lang="x-none" sz="7200" dirty="0"/>
          </a:p>
        </p:txBody>
      </p:sp>
      <p:sp>
        <p:nvSpPr>
          <p:cNvPr id="5" name="Oval 4">
            <a:extLst>
              <a:ext uri="{FF2B5EF4-FFF2-40B4-BE49-F238E27FC236}">
                <a16:creationId xmlns:a16="http://schemas.microsoft.com/office/drawing/2014/main" id="{0C90CA4A-7B83-0A4A-BCB0-AD7409913780}"/>
              </a:ext>
            </a:extLst>
          </p:cNvPr>
          <p:cNvSpPr/>
          <p:nvPr/>
        </p:nvSpPr>
        <p:spPr>
          <a:xfrm>
            <a:off x="17003092" y="6483928"/>
            <a:ext cx="3879272" cy="3991588"/>
          </a:xfrm>
          <a:prstGeom prst="ellipse">
            <a:avLst/>
          </a:prstGeom>
          <a:solidFill>
            <a:srgbClr val="009BE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4000" dirty="0"/>
              <a:t>Nastavnici i stručni suradnici</a:t>
            </a:r>
            <a:endParaRPr lang="x-none" sz="6600" dirty="0"/>
          </a:p>
        </p:txBody>
      </p:sp>
      <p:sp>
        <p:nvSpPr>
          <p:cNvPr id="6" name="Oval 5">
            <a:extLst>
              <a:ext uri="{FF2B5EF4-FFF2-40B4-BE49-F238E27FC236}">
                <a16:creationId xmlns:a16="http://schemas.microsoft.com/office/drawing/2014/main" id="{0C90CA4A-7B83-0A4A-BCB0-AD7409913780}"/>
              </a:ext>
            </a:extLst>
          </p:cNvPr>
          <p:cNvSpPr/>
          <p:nvPr/>
        </p:nvSpPr>
        <p:spPr>
          <a:xfrm>
            <a:off x="20383602" y="8128955"/>
            <a:ext cx="3879272" cy="3991588"/>
          </a:xfrm>
          <a:prstGeom prst="ellipse">
            <a:avLst/>
          </a:prstGeom>
          <a:solidFill>
            <a:schemeClr val="accent1">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4000" dirty="0"/>
          </a:p>
          <a:p>
            <a:endParaRPr lang="hr-HR" sz="4000" dirty="0"/>
          </a:p>
          <a:p>
            <a:r>
              <a:rPr lang="hr-HR" sz="3600" dirty="0"/>
              <a:t>Ravnatelji uvijek dobrodošli!</a:t>
            </a:r>
            <a:endParaRPr lang="x-none" sz="6000" dirty="0"/>
          </a:p>
          <a:p>
            <a:pPr algn="ctr"/>
            <a:endParaRPr lang="x-none" sz="6600" dirty="0"/>
          </a:p>
        </p:txBody>
      </p:sp>
    </p:spTree>
    <p:extLst>
      <p:ext uri="{BB962C8B-B14F-4D97-AF65-F5344CB8AC3E}">
        <p14:creationId xmlns:p14="http://schemas.microsoft.com/office/powerpoint/2010/main" val="9047917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1817" y="2870418"/>
            <a:ext cx="15073747" cy="6607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dirty="0" err="1"/>
              <a:t>EduBlic</a:t>
            </a:r>
            <a:r>
              <a:rPr lang="en-US" dirty="0"/>
              <a:t> </a:t>
            </a:r>
            <a:r>
              <a:rPr lang="hr-HR" dirty="0"/>
              <a:t>za OOR</a:t>
            </a: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Planirano ponuditi 170 </a:t>
            </a:r>
            <a:r>
              <a:rPr lang="hr-HR" sz="4000" dirty="0" err="1"/>
              <a:t>EduBliceva</a:t>
            </a:r>
            <a:endParaRPr lang="hr-HR" sz="4000" dirty="0"/>
          </a:p>
          <a:p>
            <a:pPr marL="685800" indent="-685800" algn="l">
              <a:buFont typeface="CambriaMath" charset="0"/>
              <a:buChar char="⎯"/>
            </a:pPr>
            <a:r>
              <a:rPr lang="hr-HR" sz="4000" dirty="0"/>
              <a:t>Odabir </a:t>
            </a:r>
            <a:r>
              <a:rPr lang="hr-HR" sz="4000" dirty="0" err="1"/>
              <a:t>EduBliceva</a:t>
            </a:r>
            <a:r>
              <a:rPr lang="hr-HR" sz="4000" dirty="0"/>
              <a:t> i kroz Program obrazovanja (Web) </a:t>
            </a:r>
          </a:p>
          <a:p>
            <a:pPr marL="685800" indent="-685800" algn="l">
              <a:buFont typeface="CambriaMath" charset="0"/>
              <a:buChar char="⎯"/>
            </a:pPr>
            <a:endParaRPr lang="hr-HR" sz="4000" dirty="0"/>
          </a:p>
          <a:p>
            <a:pPr marL="685800" indent="-685800" algn="l">
              <a:buFont typeface="CambriaMath" charset="0"/>
              <a:buChar char="⎯"/>
            </a:pPr>
            <a:r>
              <a:rPr lang="hr-HR" sz="4000" dirty="0"/>
              <a:t>Trajanje od 7 do 10 minuta</a:t>
            </a:r>
          </a:p>
          <a:p>
            <a:pPr marL="685800" indent="-685800" algn="l">
              <a:buFont typeface="CambriaMath" charset="0"/>
              <a:buChar char="⎯"/>
            </a:pPr>
            <a:r>
              <a:rPr lang="hr-HR" sz="4000" dirty="0"/>
              <a:t>Mikro područja učenja</a:t>
            </a:r>
          </a:p>
          <a:p>
            <a:pPr marL="685800" indent="-685800" algn="l">
              <a:buFont typeface="CambriaMath" charset="0"/>
              <a:buChar char="⎯"/>
            </a:pPr>
            <a:r>
              <a:rPr lang="hr-HR" sz="4000" dirty="0"/>
              <a:t>Samoučenje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Oval 3">
            <a:extLst>
              <a:ext uri="{FF2B5EF4-FFF2-40B4-BE49-F238E27FC236}">
                <a16:creationId xmlns:a16="http://schemas.microsoft.com/office/drawing/2014/main" id="{0C90CA4A-7B83-0A4A-BCB0-AD7409913780}"/>
              </a:ext>
            </a:extLst>
          </p:cNvPr>
          <p:cNvSpPr/>
          <p:nvPr/>
        </p:nvSpPr>
        <p:spPr>
          <a:xfrm>
            <a:off x="18010908" y="2658594"/>
            <a:ext cx="4146075" cy="4240970"/>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err="1"/>
              <a:t>EduBlic</a:t>
            </a:r>
            <a:endParaRPr lang="x-none" sz="7200" dirty="0"/>
          </a:p>
        </p:txBody>
      </p:sp>
      <p:sp>
        <p:nvSpPr>
          <p:cNvPr id="5" name="Oval 4">
            <a:extLst>
              <a:ext uri="{FF2B5EF4-FFF2-40B4-BE49-F238E27FC236}">
                <a16:creationId xmlns:a16="http://schemas.microsoft.com/office/drawing/2014/main" id="{0C90CA4A-7B83-0A4A-BCB0-AD7409913780}"/>
              </a:ext>
            </a:extLst>
          </p:cNvPr>
          <p:cNvSpPr/>
          <p:nvPr/>
        </p:nvSpPr>
        <p:spPr>
          <a:xfrm>
            <a:off x="17003092" y="6483928"/>
            <a:ext cx="3879272" cy="3991588"/>
          </a:xfrm>
          <a:prstGeom prst="ellipse">
            <a:avLst/>
          </a:prstGeom>
          <a:solidFill>
            <a:srgbClr val="009BE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4000" dirty="0"/>
              <a:t>Nastavnici i stručni suradnici</a:t>
            </a:r>
            <a:endParaRPr lang="x-none" sz="6600" dirty="0"/>
          </a:p>
        </p:txBody>
      </p:sp>
      <p:sp>
        <p:nvSpPr>
          <p:cNvPr id="6" name="Oval 5">
            <a:extLst>
              <a:ext uri="{FF2B5EF4-FFF2-40B4-BE49-F238E27FC236}">
                <a16:creationId xmlns:a16="http://schemas.microsoft.com/office/drawing/2014/main" id="{0C90CA4A-7B83-0A4A-BCB0-AD7409913780}"/>
              </a:ext>
            </a:extLst>
          </p:cNvPr>
          <p:cNvSpPr/>
          <p:nvPr/>
        </p:nvSpPr>
        <p:spPr>
          <a:xfrm>
            <a:off x="20383602" y="8128955"/>
            <a:ext cx="3879272" cy="3991588"/>
          </a:xfrm>
          <a:prstGeom prst="ellipse">
            <a:avLst/>
          </a:prstGeom>
          <a:solidFill>
            <a:schemeClr val="accent1">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sz="4000" dirty="0"/>
          </a:p>
          <a:p>
            <a:endParaRPr lang="hr-HR" sz="4000" dirty="0"/>
          </a:p>
          <a:p>
            <a:r>
              <a:rPr lang="hr-HR" sz="3600" dirty="0"/>
              <a:t>Ravnatelji uvijek dobrodošli!</a:t>
            </a:r>
            <a:endParaRPr lang="x-none" sz="6000" dirty="0"/>
          </a:p>
          <a:p>
            <a:pPr algn="ctr"/>
            <a:endParaRPr lang="x-none" sz="6600" dirty="0"/>
          </a:p>
        </p:txBody>
      </p:sp>
    </p:spTree>
    <p:extLst>
      <p:ext uri="{BB962C8B-B14F-4D97-AF65-F5344CB8AC3E}">
        <p14:creationId xmlns:p14="http://schemas.microsoft.com/office/powerpoint/2010/main" val="14144438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20CFF-2793-834B-BB85-F463BC6EBA7E}"/>
              </a:ext>
            </a:extLst>
          </p:cNvPr>
          <p:cNvPicPr>
            <a:picLocks noChangeAspect="1"/>
          </p:cNvPicPr>
          <p:nvPr/>
        </p:nvPicPr>
        <p:blipFill>
          <a:blip r:embed="rId2"/>
          <a:stretch>
            <a:fillRect/>
          </a:stretch>
        </p:blipFill>
        <p:spPr>
          <a:xfrm>
            <a:off x="7496198" y="2291812"/>
            <a:ext cx="16277760" cy="1045437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48021" y="2981482"/>
            <a:ext cx="6028894" cy="6145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err="1">
                <a:ln>
                  <a:noFill/>
                </a:ln>
                <a:solidFill>
                  <a:srgbClr val="000000"/>
                </a:solidFill>
                <a:effectLst/>
                <a:uFillTx/>
                <a:latin typeface="+mn-lt"/>
                <a:ea typeface="+mn-ea"/>
                <a:cs typeface="+mn-cs"/>
                <a:sym typeface="Helvetica Light"/>
              </a:rPr>
              <a:t>EduBlic</a:t>
            </a: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a:p>
            <a:pPr marL="0" marR="0" indent="0" algn="l"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Mikro područja učenja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kumimoji="0" lang="hr-HR" sz="4000" b="0" i="0" u="none" strike="noStrike" cap="none" spc="0" normalizeH="0" baseline="0" dirty="0">
                <a:ln>
                  <a:noFill/>
                </a:ln>
                <a:solidFill>
                  <a:srgbClr val="000000"/>
                </a:solidFill>
                <a:effectLst/>
                <a:uFillTx/>
                <a:sym typeface="Helvetica Light"/>
              </a:rPr>
              <a:t>Samoučenje</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kumimoji="0" lang="hr-HR" sz="4000" b="0" i="0" u="none" strike="noStrike" cap="none" spc="0" normalizeH="0" baseline="0" dirty="0">
              <a:ln>
                <a:noFill/>
              </a:ln>
              <a:solidFill>
                <a:srgbClr val="000000"/>
              </a:solidFill>
              <a:effectLst/>
              <a:uFillTx/>
              <a:sym typeface="Helvetica Light"/>
            </a:endParaRP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Prema područjima</a:t>
            </a:r>
            <a:br>
              <a:rPr lang="hr-HR" sz="4000" dirty="0"/>
            </a:br>
            <a:r>
              <a:rPr lang="hr-HR" sz="4000" dirty="0"/>
              <a:t>digitalne kompetencije</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7437882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3FE74-A816-7849-9CB3-5F4022A7A0DC}"/>
              </a:ext>
            </a:extLst>
          </p:cNvPr>
          <p:cNvPicPr>
            <a:picLocks noChangeAspect="1"/>
          </p:cNvPicPr>
          <p:nvPr/>
        </p:nvPicPr>
        <p:blipFill>
          <a:blip r:embed="rId2"/>
          <a:stretch>
            <a:fillRect/>
          </a:stretch>
        </p:blipFill>
        <p:spPr>
          <a:xfrm>
            <a:off x="3187294" y="2026958"/>
            <a:ext cx="17539105" cy="11229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3922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4DD49-205E-3F40-8A08-750CDD5B9BAB}"/>
              </a:ext>
            </a:extLst>
          </p:cNvPr>
          <p:cNvPicPr>
            <a:picLocks noChangeAspect="1"/>
          </p:cNvPicPr>
          <p:nvPr/>
        </p:nvPicPr>
        <p:blipFill>
          <a:blip r:embed="rId2"/>
          <a:stretch>
            <a:fillRect/>
          </a:stretch>
        </p:blipFill>
        <p:spPr>
          <a:xfrm>
            <a:off x="3266506" y="1939636"/>
            <a:ext cx="17847821" cy="11469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13283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1277897" y="3730466"/>
            <a:ext cx="15007984" cy="82137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endParaRPr lang="hr-HR" sz="4400" dirty="0">
              <a:latin typeface="Camber Light" pitchFamily="2" charset="0"/>
            </a:endParaRPr>
          </a:p>
        </p:txBody>
      </p:sp>
      <p:sp>
        <p:nvSpPr>
          <p:cNvPr id="7" name="NASLOV">
            <a:extLst>
              <a:ext uri="{FF2B5EF4-FFF2-40B4-BE49-F238E27FC236}">
                <a16:creationId xmlns:a16="http://schemas.microsoft.com/office/drawing/2014/main" id="{266650ED-349E-BE4C-A485-2DFB0A3060E0}"/>
              </a:ext>
            </a:extLst>
          </p:cNvPr>
          <p:cNvSpPr/>
          <p:nvPr/>
        </p:nvSpPr>
        <p:spPr>
          <a:xfrm>
            <a:off x="500957" y="2334961"/>
            <a:ext cx="20549237" cy="9137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b="0" dirty="0">
                <a:solidFill>
                  <a:schemeClr val="tx1">
                    <a:lumMod val="75000"/>
                    <a:lumOff val="25000"/>
                  </a:schemeClr>
                </a:solidFill>
                <a:latin typeface="+mj-lt"/>
              </a:rPr>
              <a:t>Pilot projekt 2015. – 2018.</a:t>
            </a:r>
            <a:endParaRPr b="0" i="0" dirty="0">
              <a:solidFill>
                <a:schemeClr val="tx1">
                  <a:lumMod val="75000"/>
                  <a:lumOff val="25000"/>
                </a:schemeClr>
              </a:solidFill>
              <a:latin typeface="+mj-lt"/>
            </a:endParaRPr>
          </a:p>
        </p:txBody>
      </p:sp>
      <p:grpSp>
        <p:nvGrpSpPr>
          <p:cNvPr id="8" name="Group 7">
            <a:extLst>
              <a:ext uri="{FF2B5EF4-FFF2-40B4-BE49-F238E27FC236}">
                <a16:creationId xmlns:a16="http://schemas.microsoft.com/office/drawing/2014/main" id="{053755EE-4FA7-AC45-84FB-8D89DCA29D31}"/>
              </a:ext>
            </a:extLst>
          </p:cNvPr>
          <p:cNvGrpSpPr/>
          <p:nvPr/>
        </p:nvGrpSpPr>
        <p:grpSpPr>
          <a:xfrm>
            <a:off x="2485315" y="5805780"/>
            <a:ext cx="13628490" cy="5159248"/>
            <a:chOff x="1028699" y="1901951"/>
            <a:chExt cx="10227031" cy="3760495"/>
          </a:xfrm>
        </p:grpSpPr>
        <p:sp>
          <p:nvSpPr>
            <p:cNvPr id="9" name="Rectangle 8">
              <a:extLst>
                <a:ext uri="{FF2B5EF4-FFF2-40B4-BE49-F238E27FC236}">
                  <a16:creationId xmlns:a16="http://schemas.microsoft.com/office/drawing/2014/main" id="{70273C87-F3E4-3C49-95F1-BEB99719BF08}"/>
                </a:ext>
              </a:extLst>
            </p:cNvPr>
            <p:cNvSpPr/>
            <p:nvPr/>
          </p:nvSpPr>
          <p:spPr>
            <a:xfrm>
              <a:off x="3627614" y="1901951"/>
              <a:ext cx="2430286" cy="3760495"/>
            </a:xfrm>
            <a:prstGeom prst="rect">
              <a:avLst/>
            </a:prstGeom>
            <a:solidFill>
              <a:srgbClr val="F5F3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lumMod val="65000"/>
                      <a:lumOff val="35000"/>
                    </a:schemeClr>
                  </a:solidFill>
                </a:rPr>
                <a:t>Odgojno-obrazovni djelatnici</a:t>
              </a:r>
              <a:endParaRPr lang="x-none" sz="4000" dirty="0">
                <a:solidFill>
                  <a:schemeClr val="tx1">
                    <a:lumMod val="65000"/>
                    <a:lumOff val="35000"/>
                  </a:schemeClr>
                </a:solidFill>
              </a:endParaRPr>
            </a:p>
          </p:txBody>
        </p:sp>
        <p:sp>
          <p:nvSpPr>
            <p:cNvPr id="10" name="Rectangle 9">
              <a:extLst>
                <a:ext uri="{FF2B5EF4-FFF2-40B4-BE49-F238E27FC236}">
                  <a16:creationId xmlns:a16="http://schemas.microsoft.com/office/drawing/2014/main" id="{DA2F0687-FDAC-7348-9790-0576371E4BAB}"/>
                </a:ext>
              </a:extLst>
            </p:cNvPr>
            <p:cNvSpPr/>
            <p:nvPr/>
          </p:nvSpPr>
          <p:spPr>
            <a:xfrm>
              <a:off x="1028699" y="1901951"/>
              <a:ext cx="2430286" cy="3760495"/>
            </a:xfrm>
            <a:prstGeom prst="rect">
              <a:avLst/>
            </a:prstGeom>
            <a:solidFill>
              <a:srgbClr val="F5F3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a:p>
              <a:pPr algn="ctr"/>
              <a:endParaRPr lang="hr-HR" dirty="0"/>
            </a:p>
            <a:p>
              <a:pPr algn="ctr"/>
              <a:r>
                <a:rPr lang="hr-HR" sz="4400" dirty="0">
                  <a:solidFill>
                    <a:schemeClr val="tx1">
                      <a:lumMod val="65000"/>
                      <a:lumOff val="35000"/>
                    </a:schemeClr>
                  </a:solidFill>
                </a:rPr>
                <a:t>50 OŠ</a:t>
              </a:r>
            </a:p>
            <a:p>
              <a:pPr algn="ctr"/>
              <a:r>
                <a:rPr lang="hr-HR" sz="4400" dirty="0">
                  <a:solidFill>
                    <a:schemeClr val="tx1">
                      <a:lumMod val="65000"/>
                      <a:lumOff val="35000"/>
                    </a:schemeClr>
                  </a:solidFill>
                </a:rPr>
                <a:t>101 SŠ</a:t>
              </a:r>
              <a:endParaRPr lang="x-none" sz="44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3BF4B56E-C199-AD45-A168-50A4DB92325D}"/>
                </a:ext>
              </a:extLst>
            </p:cNvPr>
            <p:cNvSpPr/>
            <p:nvPr/>
          </p:nvSpPr>
          <p:spPr>
            <a:xfrm>
              <a:off x="6226529" y="1901951"/>
              <a:ext cx="2430286" cy="3760495"/>
            </a:xfrm>
            <a:prstGeom prst="rect">
              <a:avLst/>
            </a:prstGeom>
            <a:solidFill>
              <a:srgbClr val="F5F3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a:p>
              <a:pPr algn="ctr"/>
              <a:r>
                <a:rPr lang="hr-HR" sz="4000" dirty="0">
                  <a:solidFill>
                    <a:schemeClr val="tx1">
                      <a:lumMod val="65000"/>
                      <a:lumOff val="35000"/>
                    </a:schemeClr>
                  </a:solidFill>
                </a:rPr>
                <a:t>Radionice</a:t>
              </a:r>
            </a:p>
            <a:p>
              <a:pPr algn="ctr"/>
              <a:r>
                <a:rPr lang="hr-HR" sz="4000" dirty="0" err="1">
                  <a:solidFill>
                    <a:schemeClr val="tx1">
                      <a:lumMod val="65000"/>
                      <a:lumOff val="35000"/>
                    </a:schemeClr>
                  </a:solidFill>
                </a:rPr>
                <a:t>Webinari</a:t>
              </a:r>
              <a:endParaRPr lang="hr-HR" sz="4000" dirty="0">
                <a:solidFill>
                  <a:schemeClr val="tx1">
                    <a:lumMod val="65000"/>
                    <a:lumOff val="35000"/>
                  </a:schemeClr>
                </a:solidFill>
              </a:endParaRPr>
            </a:p>
            <a:p>
              <a:pPr algn="ctr"/>
              <a:r>
                <a:rPr lang="hr-HR" sz="4000" dirty="0">
                  <a:solidFill>
                    <a:schemeClr val="tx1">
                      <a:lumMod val="65000"/>
                      <a:lumOff val="35000"/>
                    </a:schemeClr>
                  </a:solidFill>
                </a:rPr>
                <a:t>E-tečajevi</a:t>
              </a:r>
            </a:p>
            <a:p>
              <a:pPr algn="ctr"/>
              <a:r>
                <a:rPr lang="hr-HR" sz="4000" dirty="0">
                  <a:solidFill>
                    <a:schemeClr val="tx1">
                      <a:lumMod val="65000"/>
                      <a:lumOff val="35000"/>
                    </a:schemeClr>
                  </a:solidFill>
                </a:rPr>
                <a:t>Scenariji poučavanja</a:t>
              </a:r>
            </a:p>
          </p:txBody>
        </p:sp>
        <p:sp>
          <p:nvSpPr>
            <p:cNvPr id="12" name="Rectangle 11">
              <a:extLst>
                <a:ext uri="{FF2B5EF4-FFF2-40B4-BE49-F238E27FC236}">
                  <a16:creationId xmlns:a16="http://schemas.microsoft.com/office/drawing/2014/main" id="{60AC323B-1B95-BD4C-8D21-E5EEE80A728A}"/>
                </a:ext>
              </a:extLst>
            </p:cNvPr>
            <p:cNvSpPr/>
            <p:nvPr/>
          </p:nvSpPr>
          <p:spPr>
            <a:xfrm>
              <a:off x="8825444" y="1901951"/>
              <a:ext cx="2430286" cy="3760495"/>
            </a:xfrm>
            <a:prstGeom prst="rect">
              <a:avLst/>
            </a:prstGeom>
            <a:solidFill>
              <a:srgbClr val="F5F3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000" dirty="0">
                  <a:solidFill>
                    <a:schemeClr val="tx1">
                      <a:lumMod val="65000"/>
                      <a:lumOff val="35000"/>
                    </a:schemeClr>
                  </a:solidFill>
                </a:rPr>
                <a:t>Članova zajednice praktičara</a:t>
              </a:r>
              <a:endParaRPr lang="x-none" sz="4400" dirty="0">
                <a:solidFill>
                  <a:schemeClr val="tx1">
                    <a:lumMod val="65000"/>
                    <a:lumOff val="35000"/>
                  </a:schemeClr>
                </a:solidFill>
              </a:endParaRPr>
            </a:p>
          </p:txBody>
        </p:sp>
      </p:grpSp>
      <p:sp>
        <p:nvSpPr>
          <p:cNvPr id="13" name="Rectangle 12">
            <a:extLst>
              <a:ext uri="{FF2B5EF4-FFF2-40B4-BE49-F238E27FC236}">
                <a16:creationId xmlns:a16="http://schemas.microsoft.com/office/drawing/2014/main" id="{60AC323B-1B95-BD4C-8D21-E5EEE80A728A}"/>
              </a:ext>
            </a:extLst>
          </p:cNvPr>
          <p:cNvSpPr/>
          <p:nvPr/>
        </p:nvSpPr>
        <p:spPr>
          <a:xfrm>
            <a:off x="16338519" y="5805780"/>
            <a:ext cx="3238587" cy="5159248"/>
          </a:xfrm>
          <a:prstGeom prst="rect">
            <a:avLst/>
          </a:prstGeom>
          <a:solidFill>
            <a:srgbClr val="F5F3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a:solidFill>
                  <a:schemeClr val="tx1">
                    <a:lumMod val="65000"/>
                    <a:lumOff val="35000"/>
                  </a:schemeClr>
                </a:solidFill>
              </a:rPr>
              <a:t>Učenika</a:t>
            </a:r>
            <a:endParaRPr lang="x-none" sz="4400" dirty="0">
              <a:solidFill>
                <a:schemeClr val="tx1">
                  <a:lumMod val="65000"/>
                  <a:lumOff val="35000"/>
                </a:schemeClr>
              </a:solidFill>
            </a:endParaRPr>
          </a:p>
        </p:txBody>
      </p:sp>
      <p:sp>
        <p:nvSpPr>
          <p:cNvPr id="14" name="Oval 13">
            <a:extLst>
              <a:ext uri="{FF2B5EF4-FFF2-40B4-BE49-F238E27FC236}">
                <a16:creationId xmlns:a16="http://schemas.microsoft.com/office/drawing/2014/main" id="{DCFE06D3-AB85-9944-859F-E922F8C9978F}"/>
              </a:ext>
            </a:extLst>
          </p:cNvPr>
          <p:cNvSpPr/>
          <p:nvPr/>
        </p:nvSpPr>
        <p:spPr>
          <a:xfrm>
            <a:off x="2914519" y="5313038"/>
            <a:ext cx="2380177" cy="24085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5" name="Oval 14">
            <a:extLst>
              <a:ext uri="{FF2B5EF4-FFF2-40B4-BE49-F238E27FC236}">
                <a16:creationId xmlns:a16="http://schemas.microsoft.com/office/drawing/2014/main" id="{DCFE06D3-AB85-9944-859F-E922F8C9978F}"/>
              </a:ext>
            </a:extLst>
          </p:cNvPr>
          <p:cNvSpPr/>
          <p:nvPr/>
        </p:nvSpPr>
        <p:spPr>
          <a:xfrm>
            <a:off x="6399240" y="4856182"/>
            <a:ext cx="2380177" cy="24085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a:solidFill>
                  <a:schemeClr val="tx1">
                    <a:lumMod val="65000"/>
                    <a:lumOff val="35000"/>
                  </a:schemeClr>
                </a:solidFill>
              </a:rPr>
              <a:t>7.000</a:t>
            </a:r>
            <a:endParaRPr lang="x-none" sz="4400" dirty="0">
              <a:solidFill>
                <a:schemeClr val="tx1">
                  <a:lumMod val="65000"/>
                  <a:lumOff val="35000"/>
                </a:schemeClr>
              </a:solidFill>
            </a:endParaRPr>
          </a:p>
        </p:txBody>
      </p:sp>
      <p:sp>
        <p:nvSpPr>
          <p:cNvPr id="16" name="Oval 15">
            <a:extLst>
              <a:ext uri="{FF2B5EF4-FFF2-40B4-BE49-F238E27FC236}">
                <a16:creationId xmlns:a16="http://schemas.microsoft.com/office/drawing/2014/main" id="{DCFE06D3-AB85-9944-859F-E922F8C9978F}"/>
              </a:ext>
            </a:extLst>
          </p:cNvPr>
          <p:cNvSpPr/>
          <p:nvPr/>
        </p:nvSpPr>
        <p:spPr>
          <a:xfrm>
            <a:off x="9841121" y="4313577"/>
            <a:ext cx="2380177" cy="240856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a:solidFill>
                  <a:schemeClr val="tx1">
                    <a:lumMod val="65000"/>
                    <a:lumOff val="35000"/>
                  </a:schemeClr>
                </a:solidFill>
              </a:rPr>
              <a:t>1.900</a:t>
            </a:r>
            <a:endParaRPr lang="x-none" sz="4400" dirty="0">
              <a:solidFill>
                <a:schemeClr val="tx1">
                  <a:lumMod val="65000"/>
                  <a:lumOff val="35000"/>
                </a:schemeClr>
              </a:solidFill>
            </a:endParaRPr>
          </a:p>
        </p:txBody>
      </p:sp>
      <p:sp>
        <p:nvSpPr>
          <p:cNvPr id="17" name="Oval 16">
            <a:extLst>
              <a:ext uri="{FF2B5EF4-FFF2-40B4-BE49-F238E27FC236}">
                <a16:creationId xmlns:a16="http://schemas.microsoft.com/office/drawing/2014/main" id="{DCFE06D3-AB85-9944-859F-E922F8C9978F}"/>
              </a:ext>
            </a:extLst>
          </p:cNvPr>
          <p:cNvSpPr/>
          <p:nvPr/>
        </p:nvSpPr>
        <p:spPr>
          <a:xfrm>
            <a:off x="16560338" y="3730466"/>
            <a:ext cx="2380177" cy="240856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a:solidFill>
                  <a:schemeClr val="tx1">
                    <a:lumMod val="65000"/>
                    <a:lumOff val="35000"/>
                  </a:schemeClr>
                </a:solidFill>
              </a:rPr>
              <a:t>23.000</a:t>
            </a:r>
            <a:endParaRPr lang="x-none" sz="3600" dirty="0">
              <a:solidFill>
                <a:schemeClr val="tx1">
                  <a:lumMod val="65000"/>
                  <a:lumOff val="35000"/>
                </a:schemeClr>
              </a:solidFill>
            </a:endParaRPr>
          </a:p>
        </p:txBody>
      </p:sp>
      <p:sp>
        <p:nvSpPr>
          <p:cNvPr id="18" name="Oval 17">
            <a:extLst>
              <a:ext uri="{FF2B5EF4-FFF2-40B4-BE49-F238E27FC236}">
                <a16:creationId xmlns:a16="http://schemas.microsoft.com/office/drawing/2014/main" id="{DCFE06D3-AB85-9944-859F-E922F8C9978F}"/>
              </a:ext>
            </a:extLst>
          </p:cNvPr>
          <p:cNvSpPr/>
          <p:nvPr/>
        </p:nvSpPr>
        <p:spPr>
          <a:xfrm>
            <a:off x="13304422" y="4036565"/>
            <a:ext cx="2380177" cy="24085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a:solidFill>
                  <a:schemeClr val="tx1">
                    <a:lumMod val="65000"/>
                    <a:lumOff val="35000"/>
                  </a:schemeClr>
                </a:solidFill>
              </a:rPr>
              <a:t>3.000</a:t>
            </a:r>
            <a:endParaRPr lang="x-none" sz="4400" dirty="0">
              <a:solidFill>
                <a:schemeClr val="tx1">
                  <a:lumMod val="65000"/>
                  <a:lumOff val="35000"/>
                </a:schemeClr>
              </a:solidFill>
            </a:endParaRPr>
          </a:p>
        </p:txBody>
      </p:sp>
      <p:sp>
        <p:nvSpPr>
          <p:cNvPr id="4" name="TextBox 3"/>
          <p:cNvSpPr txBox="1"/>
          <p:nvPr/>
        </p:nvSpPr>
        <p:spPr>
          <a:xfrm>
            <a:off x="3498672" y="6060463"/>
            <a:ext cx="1211869"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i="0" u="none" strike="noStrike" cap="none" spc="0" normalizeH="0" baseline="0" dirty="0">
                <a:ln>
                  <a:noFill/>
                </a:ln>
                <a:solidFill>
                  <a:schemeClr val="tx1">
                    <a:lumMod val="65000"/>
                    <a:lumOff val="35000"/>
                  </a:schemeClr>
                </a:solidFill>
                <a:effectLst/>
                <a:uFillTx/>
                <a:latin typeface="+mn-lt"/>
                <a:ea typeface="+mn-ea"/>
                <a:cs typeface="+mn-cs"/>
                <a:sym typeface="Helvetica Light"/>
              </a:rPr>
              <a:t>151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305" y="2882089"/>
            <a:ext cx="10108536"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latin typeface="+mn-lt"/>
                <a:ea typeface="+mn-ea"/>
                <a:cs typeface="+mn-cs"/>
                <a:sym typeface="Helvetica Light"/>
              </a:rPr>
              <a:t>Program obrazovanja za </a:t>
            </a:r>
            <a:r>
              <a:rPr kumimoji="0" lang="hr-HR" sz="5000" b="0" i="1" u="none" strike="noStrike" cap="none" spc="0" normalizeH="0" baseline="0" dirty="0">
                <a:ln>
                  <a:noFill/>
                </a:ln>
                <a:solidFill>
                  <a:srgbClr val="000000"/>
                </a:solidFill>
                <a:effectLst/>
                <a:uFillTx/>
                <a:latin typeface="+mn-lt"/>
                <a:ea typeface="+mn-ea"/>
                <a:cs typeface="+mn-cs"/>
                <a:sym typeface="Helvetica Light"/>
              </a:rPr>
              <a:t>ravnatelje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7838" y="3112648"/>
            <a:ext cx="7916612" cy="4174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083305" y="3949689"/>
            <a:ext cx="15071095" cy="8146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71500" marR="0" indent="-571500" algn="l" defTabSz="821531" rtl="0" fontAlgn="auto" latinLnBrk="0" hangingPunct="0">
              <a:spcBef>
                <a:spcPts val="0"/>
              </a:spcBef>
              <a:spcAft>
                <a:spcPts val="0"/>
              </a:spcAft>
              <a:buClrTx/>
              <a:buSzTx/>
              <a:buFont typeface="CambriaMath" charset="0"/>
              <a:buChar char="⎯"/>
              <a:tabLst/>
            </a:pPr>
            <a:r>
              <a:rPr lang="hr-HR" sz="4000" dirty="0"/>
              <a:t>Uloga ravnatelja u e-Školama - neizostavna u digitalnom sazrijevanju škola</a:t>
            </a:r>
          </a:p>
          <a:p>
            <a:pPr marL="571500" marR="0" indent="-571500" algn="l" defTabSz="821531" rtl="0" fontAlgn="auto" latinLnBrk="0" hangingPunct="0">
              <a:spcBef>
                <a:spcPts val="0"/>
              </a:spcBef>
              <a:spcAft>
                <a:spcPts val="0"/>
              </a:spcAft>
              <a:buClrTx/>
              <a:buSzTx/>
              <a:buFont typeface="CambriaMath" charset="0"/>
              <a:buChar char="⎯"/>
              <a:tabLst/>
            </a:pPr>
            <a:endParaRPr lang="hr-HR" sz="4000" dirty="0"/>
          </a:p>
          <a:p>
            <a:pPr marL="0" marR="0" indent="0" algn="l" defTabSz="821531" rtl="0" fontAlgn="auto" latinLnBrk="0" hangingPunct="0">
              <a:spcBef>
                <a:spcPts val="0"/>
              </a:spcBef>
              <a:spcAft>
                <a:spcPts val="0"/>
              </a:spcAft>
              <a:buClrTx/>
              <a:buSzTx/>
              <a:buFontTx/>
              <a:buNone/>
              <a:tabLst/>
            </a:pPr>
            <a:r>
              <a:rPr lang="hr-HR" sz="4000" dirty="0"/>
              <a:t>Ključna uloga u :</a:t>
            </a:r>
          </a:p>
          <a:p>
            <a:pPr marL="571500" lvl="1" indent="-571500" algn="l">
              <a:buFont typeface="CambriaMath" charset="0"/>
              <a:buChar char="⎯"/>
            </a:pPr>
            <a:r>
              <a:rPr kumimoji="0" lang="hr-HR" sz="4000" b="0" i="0" u="none" strike="noStrike" cap="none" spc="0" normalizeH="0" baseline="0" dirty="0">
                <a:ln>
                  <a:noFill/>
                </a:ln>
                <a:solidFill>
                  <a:srgbClr val="000000"/>
                </a:solidFill>
                <a:effectLst/>
                <a:uFillTx/>
                <a:sym typeface="Helvetica Light"/>
              </a:rPr>
              <a:t>Dijeljenju</a:t>
            </a:r>
            <a:r>
              <a:rPr kumimoji="0" lang="hr-HR" sz="4000" b="0" i="0" u="none" strike="noStrike" cap="none" spc="0" normalizeH="0" dirty="0">
                <a:ln>
                  <a:noFill/>
                </a:ln>
                <a:solidFill>
                  <a:srgbClr val="000000"/>
                </a:solidFill>
                <a:effectLst/>
                <a:uFillTx/>
                <a:sym typeface="Helvetica Light"/>
              </a:rPr>
              <a:t> informacija s djelatnicima u kontekstu aktivnosti e-Škola</a:t>
            </a:r>
          </a:p>
          <a:p>
            <a:pPr marL="571500" lvl="1" indent="-571500" algn="l">
              <a:buFont typeface="CambriaMath" charset="0"/>
              <a:buChar char="⎯"/>
            </a:pPr>
            <a:r>
              <a:rPr lang="hr-HR" sz="4000" baseline="0" dirty="0"/>
              <a:t>Osvještavanju i </a:t>
            </a:r>
            <a:r>
              <a:rPr lang="hr-HR" sz="4000" dirty="0"/>
              <a:t>p</a:t>
            </a:r>
            <a:r>
              <a:rPr lang="hr-HR" sz="4000" baseline="0" dirty="0"/>
              <a:t>oticanju na aktivnu primjenu tehnologije</a:t>
            </a:r>
            <a:r>
              <a:rPr lang="hr-HR" sz="4000" dirty="0"/>
              <a:t>, digitalnih sadržaja i alata</a:t>
            </a:r>
          </a:p>
          <a:p>
            <a:pPr marL="571500" lvl="1" indent="-571500" algn="l">
              <a:buFont typeface="CambriaMath" charset="0"/>
              <a:buChar char="⎯"/>
            </a:pPr>
            <a:r>
              <a:rPr lang="hr-HR" sz="4000" dirty="0"/>
              <a:t>Poticanju na samo-evaluaciju digitalnih kompetencija djelatnika (Upitnik)</a:t>
            </a:r>
          </a:p>
          <a:p>
            <a:pPr marL="571500" lvl="1" indent="-571500" algn="l">
              <a:buFont typeface="CambriaMath" charset="0"/>
              <a:buChar char="⎯"/>
            </a:pPr>
            <a:r>
              <a:rPr lang="hr-HR" sz="4000" dirty="0"/>
              <a:t>Odabiru tema edukacija u školi u dogovoru s djelatnicima</a:t>
            </a:r>
          </a:p>
          <a:p>
            <a:pPr marL="571500" lvl="1" indent="-571500" algn="l">
              <a:buFont typeface="CambriaMath" charset="0"/>
              <a:buChar char="⎯"/>
            </a:pPr>
            <a:r>
              <a:rPr lang="hr-HR" sz="4000" dirty="0"/>
              <a:t>Dijeljenje znanja i primjera dobre prakse među djelatnicima i drugim školama</a:t>
            </a:r>
          </a:p>
        </p:txBody>
      </p:sp>
      <p:sp>
        <p:nvSpPr>
          <p:cNvPr id="7" name="Rectangle 6"/>
          <p:cNvSpPr/>
          <p:nvPr/>
        </p:nvSpPr>
        <p:spPr>
          <a:xfrm>
            <a:off x="19110694" y="12982838"/>
            <a:ext cx="4823756" cy="461665"/>
          </a:xfrm>
          <a:prstGeom prst="rect">
            <a:avLst/>
          </a:prstGeom>
        </p:spPr>
        <p:txBody>
          <a:bodyPr wrap="none">
            <a:spAutoFit/>
          </a:bodyPr>
          <a:lstStyle/>
          <a:p>
            <a:r>
              <a:rPr lang="en-US" sz="2400" dirty="0">
                <a:solidFill>
                  <a:srgbClr val="111111"/>
                </a:solidFill>
                <a:latin typeface="-apple-system" charset="0"/>
              </a:rPr>
              <a:t>Photo by </a:t>
            </a:r>
            <a:r>
              <a:rPr lang="en-US" sz="2400" dirty="0">
                <a:solidFill>
                  <a:srgbClr val="767676"/>
                </a:solidFill>
                <a:latin typeface="-apple-system" charset="0"/>
                <a:hlinkClick r:id="rId3"/>
              </a:rPr>
              <a:t>Steven Lelham</a:t>
            </a:r>
            <a:r>
              <a:rPr lang="en-US" sz="2400" dirty="0">
                <a:solidFill>
                  <a:srgbClr val="111111"/>
                </a:solidFill>
                <a:latin typeface="-apple-system" charset="0"/>
              </a:rPr>
              <a:t> on </a:t>
            </a:r>
            <a:r>
              <a:rPr lang="en-US" sz="2400" dirty="0">
                <a:solidFill>
                  <a:srgbClr val="767676"/>
                </a:solidFill>
                <a:latin typeface="-apple-system" charset="0"/>
                <a:hlinkClick r:id="rId4"/>
              </a:rPr>
              <a:t>Unsplash</a:t>
            </a:r>
            <a:endParaRPr lang="hr-HR" sz="2400" dirty="0"/>
          </a:p>
        </p:txBody>
      </p:sp>
    </p:spTree>
    <p:extLst>
      <p:ext uri="{BB962C8B-B14F-4D97-AF65-F5344CB8AC3E}">
        <p14:creationId xmlns:p14="http://schemas.microsoft.com/office/powerpoint/2010/main" val="2751357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875" y="3966874"/>
            <a:ext cx="15129141" cy="7223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sym typeface="Helvetica Light"/>
              </a:rPr>
              <a:t>U sklopu</a:t>
            </a:r>
            <a:r>
              <a:rPr kumimoji="0" lang="hr-HR" sz="5000" b="0" i="0" u="none" strike="noStrike" cap="none" spc="0" normalizeH="0" dirty="0">
                <a:ln>
                  <a:noFill/>
                </a:ln>
                <a:solidFill>
                  <a:srgbClr val="000000"/>
                </a:solidFill>
                <a:effectLst/>
                <a:uFillTx/>
                <a:sym typeface="Helvetica Light"/>
              </a:rPr>
              <a:t> </a:t>
            </a:r>
            <a:r>
              <a:rPr lang="hr-HR" dirty="0"/>
              <a:t>Programa obrazovanja:</a:t>
            </a:r>
          </a:p>
          <a:p>
            <a:pPr marL="0" marR="0" indent="0" algn="l" defTabSz="821531" rtl="0" fontAlgn="auto" latinLnBrk="0" hangingPunct="0">
              <a:lnSpc>
                <a:spcPct val="100000"/>
              </a:lnSpc>
              <a:spcBef>
                <a:spcPts val="0"/>
              </a:spcBef>
              <a:spcAft>
                <a:spcPts val="0"/>
              </a:spcAft>
              <a:buClrTx/>
              <a:buSzTx/>
              <a:buFontTx/>
              <a:buNone/>
              <a:tabLst/>
            </a:pPr>
            <a:endParaRPr lang="hr-HR" sz="4000"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kumimoji="0" lang="hr-HR" sz="4000" b="0" i="0" u="none" strike="noStrike" cap="none" spc="0" normalizeH="0" baseline="0" dirty="0">
                <a:ln>
                  <a:noFill/>
                </a:ln>
                <a:solidFill>
                  <a:srgbClr val="000000"/>
                </a:solidFill>
                <a:effectLst/>
                <a:uFillTx/>
                <a:sym typeface="Helvetica Light"/>
              </a:rPr>
              <a:t>Radionice za ravnatelje u regionalnim</a:t>
            </a:r>
            <a:r>
              <a:rPr kumimoji="0" lang="hr-HR" sz="4000" b="0" i="0" u="none" strike="noStrike" cap="none" spc="0" normalizeH="0" dirty="0">
                <a:ln>
                  <a:noFill/>
                </a:ln>
                <a:solidFill>
                  <a:srgbClr val="000000"/>
                </a:solidFill>
                <a:effectLst/>
                <a:uFillTx/>
                <a:sym typeface="Helvetica Light"/>
              </a:rPr>
              <a:t> e-Škole EDU centrima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kumimoji="0" lang="hr-HR" sz="4000" b="0" i="0" u="none" strike="noStrike" cap="none" spc="0" normalizeH="0" dirty="0">
              <a:ln>
                <a:noFill/>
              </a:ln>
              <a:solidFill>
                <a:srgbClr val="000000"/>
              </a:solidFill>
              <a:effectLst/>
              <a:uFillTx/>
              <a:sym typeface="Helvetica Light"/>
            </a:endParaRPr>
          </a:p>
          <a:p>
            <a:pPr marL="685800" indent="-685800" algn="l">
              <a:buFont typeface="CambriaMath" charset="0"/>
              <a:buChar char="⎯"/>
            </a:pPr>
            <a:r>
              <a:rPr lang="hr-HR" sz="4000" dirty="0"/>
              <a:t>Minimalno 4 radionice godišnje u svih 10 e-Škole EDU centara</a:t>
            </a:r>
            <a:br>
              <a:rPr lang="hr-HR" sz="4000" dirty="0"/>
            </a:br>
            <a:r>
              <a:rPr lang="hr-HR" sz="4000" dirty="0"/>
              <a:t> - 2020.,2021.,2022.</a:t>
            </a:r>
          </a:p>
          <a:p>
            <a:pPr marL="685800" indent="-685800" algn="l">
              <a:buFont typeface="CambriaMath" charset="0"/>
              <a:buChar char="⎯"/>
            </a:pPr>
            <a:endParaRPr lang="hr-HR" sz="4000" dirty="0"/>
          </a:p>
          <a:p>
            <a:pPr marL="685800" indent="-685800" algn="l">
              <a:buFont typeface="CambriaMath" charset="0"/>
              <a:buChar char="⎯"/>
            </a:pPr>
            <a:r>
              <a:rPr kumimoji="0" lang="hr-HR" sz="4000" b="0" i="0" u="none" strike="noStrike" cap="none" spc="0" normalizeH="0" baseline="0" dirty="0">
                <a:ln>
                  <a:noFill/>
                </a:ln>
                <a:solidFill>
                  <a:srgbClr val="000000"/>
                </a:solidFill>
                <a:effectLst/>
                <a:uFillTx/>
                <a:sym typeface="Helvetica Light"/>
              </a:rPr>
              <a:t>Prijave</a:t>
            </a:r>
            <a:r>
              <a:rPr kumimoji="0" lang="hr-HR" sz="4000" b="0" i="0" u="none" strike="noStrike" cap="none" spc="0" normalizeH="0" dirty="0">
                <a:ln>
                  <a:noFill/>
                </a:ln>
                <a:solidFill>
                  <a:srgbClr val="000000"/>
                </a:solidFill>
                <a:effectLst/>
                <a:uFillTx/>
                <a:sym typeface="Helvetica Light"/>
              </a:rPr>
              <a:t> kroz EMA-u (Web)</a:t>
            </a:r>
          </a:p>
          <a:p>
            <a:pPr marL="685800" indent="-685800" algn="l">
              <a:buFont typeface="CambriaMath" charset="0"/>
              <a:buChar char="⎯"/>
            </a:pPr>
            <a:endParaRPr kumimoji="0" lang="hr-HR" sz="4000" b="0" i="0" u="none" strike="noStrike" cap="none" spc="0" normalizeH="0" dirty="0">
              <a:ln>
                <a:noFill/>
              </a:ln>
              <a:solidFill>
                <a:srgbClr val="000000"/>
              </a:solidFill>
              <a:effectLst/>
              <a:uFillTx/>
              <a:sym typeface="Helvetica Light"/>
            </a:endParaRPr>
          </a:p>
          <a:p>
            <a:pPr marL="685800" indent="-685800" algn="l">
              <a:buFont typeface="CambriaMath" charset="0"/>
              <a:buChar char="⎯"/>
            </a:pPr>
            <a:r>
              <a:rPr lang="hr-HR" sz="4000" dirty="0"/>
              <a:t>Mini program za ravnatelje 2021., 2022. – višednevni skup</a:t>
            </a:r>
            <a:endParaRPr kumimoji="0" lang="hr-HR" sz="4000" b="0" i="0" u="none" strike="noStrike" cap="none" spc="0" normalizeH="0" dirty="0">
              <a:ln>
                <a:noFill/>
              </a:ln>
              <a:solidFill>
                <a:srgbClr val="000000"/>
              </a:solidFill>
              <a:effectLst/>
              <a:uFillTx/>
              <a:sym typeface="Helvetica Light"/>
            </a:endParaRPr>
          </a:p>
          <a:p>
            <a:pPr algn="l"/>
            <a:endParaRPr kumimoji="0" lang="hr-HR" sz="5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2833592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833" y="2303406"/>
            <a:ext cx="2101536"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b="1" i="0" u="none" strike="noStrike" cap="none" spc="0" normalizeH="0" baseline="0" dirty="0">
                <a:ln>
                  <a:noFill/>
                </a:ln>
                <a:solidFill>
                  <a:srgbClr val="000000"/>
                </a:solidFill>
                <a:effectLst/>
                <a:uFillTx/>
                <a:latin typeface="+mj-lt"/>
                <a:ea typeface="+mn-ea"/>
                <a:cs typeface="+mn-cs"/>
                <a:sym typeface="Helvetica Light"/>
              </a:rPr>
              <a:t>Kada?</a:t>
            </a:r>
          </a:p>
          <a:p>
            <a:pPr marL="0" marR="0" indent="0" algn="ctr" defTabSz="821531" rtl="0" fontAlgn="auto" latinLnBrk="0" hangingPunct="0">
              <a:lnSpc>
                <a:spcPct val="100000"/>
              </a:lnSpc>
              <a:spcBef>
                <a:spcPts val="0"/>
              </a:spcBef>
              <a:spcAft>
                <a:spcPts val="0"/>
              </a:spcAft>
              <a:buClrTx/>
              <a:buSzTx/>
              <a:buFontTx/>
              <a:buNone/>
              <a:tabLst/>
            </a:pPr>
            <a:endParaRPr lang="hr-HR" dirty="0"/>
          </a:p>
        </p:txBody>
      </p:sp>
      <p:sp>
        <p:nvSpPr>
          <p:cNvPr id="3" name="TextBox 2"/>
          <p:cNvSpPr txBox="1"/>
          <p:nvPr/>
        </p:nvSpPr>
        <p:spPr>
          <a:xfrm>
            <a:off x="1379270" y="3832670"/>
            <a:ext cx="14928766" cy="7223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hr-HR" sz="4000" dirty="0"/>
              <a:t>Prosinac 2019. – ožujak 2020. provedba Inicijalne radionice</a:t>
            </a:r>
          </a:p>
          <a:p>
            <a:pPr marL="0" marR="0" indent="0" algn="l" defTabSz="821531" rtl="0" fontAlgn="auto" latinLnBrk="0" hangingPunct="0">
              <a:lnSpc>
                <a:spcPct val="100000"/>
              </a:lnSpc>
              <a:spcBef>
                <a:spcPts val="0"/>
              </a:spcBef>
              <a:spcAft>
                <a:spcPts val="0"/>
              </a:spcAft>
              <a:buClrTx/>
              <a:buSzTx/>
              <a:buFontTx/>
              <a:buNone/>
              <a:tabLst/>
            </a:pPr>
            <a:endParaRPr lang="hr-HR" sz="4000" dirty="0"/>
          </a:p>
          <a:p>
            <a:pPr marL="0" marR="0" indent="0" algn="l" defTabSz="821531" rtl="0" fontAlgn="auto" latinLnBrk="0" hangingPunct="0">
              <a:lnSpc>
                <a:spcPct val="100000"/>
              </a:lnSpc>
              <a:spcBef>
                <a:spcPts val="0"/>
              </a:spcBef>
              <a:spcAft>
                <a:spcPts val="0"/>
              </a:spcAft>
              <a:buClrTx/>
              <a:buSzTx/>
              <a:buFontTx/>
              <a:buNone/>
              <a:tabLst/>
            </a:pPr>
            <a:r>
              <a:rPr lang="hr-HR" sz="4000" b="1" dirty="0"/>
              <a:t>Rujan 2020</a:t>
            </a:r>
            <a:r>
              <a:rPr lang="hr-HR" sz="4000" dirty="0"/>
              <a:t>. očekivani početak provede obrazovanja korisnika</a:t>
            </a:r>
          </a:p>
          <a:p>
            <a:pPr marL="685800" marR="0" indent="-685800" algn="l" defTabSz="821531" rtl="0" fontAlgn="auto" latinLnBrk="0" hangingPunct="0">
              <a:lnSpc>
                <a:spcPct val="150000"/>
              </a:lnSpc>
              <a:spcBef>
                <a:spcPts val="0"/>
              </a:spcBef>
              <a:spcAft>
                <a:spcPts val="0"/>
              </a:spcAft>
              <a:buClrTx/>
              <a:buSzTx/>
              <a:buFont typeface="CambriaMath" charset="0"/>
              <a:buChar char="⎯"/>
              <a:tabLst/>
            </a:pPr>
            <a:r>
              <a:rPr lang="hr-HR" sz="4000" dirty="0"/>
              <a:t>Dostupan </a:t>
            </a:r>
            <a:r>
              <a:rPr lang="hr-HR" sz="4000" i="1" dirty="0"/>
              <a:t>Upitnik</a:t>
            </a:r>
            <a:r>
              <a:rPr lang="hr-HR" sz="4000" dirty="0"/>
              <a:t> za samo-procjenu digitalnih kompetencija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Organizacija i provedba edukacija </a:t>
            </a:r>
            <a:r>
              <a:rPr lang="hr-HR" sz="4000" i="1" dirty="0"/>
              <a:t>u školama </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Početak provedbe edukacija u </a:t>
            </a:r>
            <a:r>
              <a:rPr lang="hr-HR" sz="4000" i="1" dirty="0"/>
              <a:t>e-Škole EDU centrima</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Pokretanje </a:t>
            </a:r>
            <a:r>
              <a:rPr lang="hr-HR" sz="4000" i="1" dirty="0"/>
              <a:t>e-Tečajeva i </a:t>
            </a:r>
            <a:r>
              <a:rPr lang="hr-HR" sz="4000" i="1" dirty="0" err="1"/>
              <a:t>webinara</a:t>
            </a:r>
            <a:endParaRPr lang="hr-HR" sz="4000" i="1" dirty="0"/>
          </a:p>
          <a:p>
            <a:pPr marL="685800" marR="0" indent="-685800" algn="l" defTabSz="821531" rtl="0" fontAlgn="auto" latinLnBrk="0" hangingPunct="0">
              <a:lnSpc>
                <a:spcPct val="100000"/>
              </a:lnSpc>
              <a:spcBef>
                <a:spcPts val="0"/>
              </a:spcBef>
              <a:spcAft>
                <a:spcPts val="0"/>
              </a:spcAft>
              <a:buClrTx/>
              <a:buSzTx/>
              <a:buFont typeface="CambriaMath" charset="0"/>
              <a:buChar char="⎯"/>
              <a:tabLst/>
            </a:pPr>
            <a:r>
              <a:rPr lang="hr-HR" sz="4000" dirty="0"/>
              <a:t>Dostupan </a:t>
            </a:r>
            <a:r>
              <a:rPr lang="hr-HR" sz="4000" b="1" dirty="0"/>
              <a:t>Web Programa obrazovanja</a:t>
            </a:r>
            <a:br>
              <a:rPr lang="hr-HR" sz="4000" b="1" dirty="0"/>
            </a:br>
            <a:r>
              <a:rPr lang="hr-HR" sz="4000" b="1" dirty="0"/>
              <a:t> </a:t>
            </a:r>
            <a:r>
              <a:rPr lang="hr-HR" sz="4000" dirty="0"/>
              <a:t>- informiranje o pojedinim temama, načinu izvođenja i lokaciji</a:t>
            </a:r>
          </a:p>
          <a:p>
            <a:pPr marL="685800" marR="0" indent="-685800" algn="l" defTabSz="821531" rtl="0" fontAlgn="auto" latinLnBrk="0" hangingPunct="0">
              <a:lnSpc>
                <a:spcPct val="100000"/>
              </a:lnSpc>
              <a:spcBef>
                <a:spcPts val="0"/>
              </a:spcBef>
              <a:spcAft>
                <a:spcPts val="0"/>
              </a:spcAft>
              <a:buClrTx/>
              <a:buSzTx/>
              <a:buFont typeface="CambriaMath" charset="0"/>
              <a:buChar char="⎯"/>
              <a:tabLst/>
            </a:pPr>
            <a:endParaRPr lang="hr-HR" sz="4000" dirty="0"/>
          </a:p>
          <a:p>
            <a:pPr marL="0" marR="0" indent="0" algn="ctr" defTabSz="821531" rtl="0" fontAlgn="auto" latinLnBrk="0" hangingPunct="0">
              <a:lnSpc>
                <a:spcPct val="100000"/>
              </a:lnSpc>
              <a:spcBef>
                <a:spcPts val="0"/>
              </a:spcBef>
              <a:spcAft>
                <a:spcPts val="0"/>
              </a:spcAft>
              <a:buClrTx/>
              <a:buSzTx/>
              <a:buFontTx/>
              <a:buNone/>
              <a:tabLst/>
            </a:pPr>
            <a:endParaRPr kumimoji="0" lang="hr-HR" sz="4000" b="0" i="0" u="none" strike="noStrike" cap="none" spc="0" normalizeH="0" baseline="0" dirty="0">
              <a:ln>
                <a:noFill/>
              </a:ln>
              <a:solidFill>
                <a:srgbClr val="000000"/>
              </a:solidFill>
              <a:effectLst/>
              <a:uFillTx/>
              <a:sym typeface="Helvetica Ligh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7180" y="7620616"/>
            <a:ext cx="7431809" cy="4964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18046698" y="12938749"/>
            <a:ext cx="5322291" cy="461665"/>
          </a:xfrm>
          <a:prstGeom prst="rect">
            <a:avLst/>
          </a:prstGeom>
        </p:spPr>
        <p:txBody>
          <a:bodyPr wrap="none">
            <a:spAutoFit/>
          </a:bodyPr>
          <a:lstStyle/>
          <a:p>
            <a:r>
              <a:rPr lang="en-US" sz="2400" dirty="0">
                <a:solidFill>
                  <a:srgbClr val="111111"/>
                </a:solidFill>
                <a:latin typeface="-apple-system" charset="0"/>
              </a:rPr>
              <a:t>Photo by </a:t>
            </a:r>
            <a:r>
              <a:rPr lang="en-US" sz="2400" dirty="0">
                <a:solidFill>
                  <a:srgbClr val="767676"/>
                </a:solidFill>
                <a:latin typeface="-apple-system" charset="0"/>
                <a:hlinkClick r:id="rId3"/>
              </a:rPr>
              <a:t>Curtis MacNewton</a:t>
            </a:r>
            <a:r>
              <a:rPr lang="en-US" sz="2400" dirty="0">
                <a:solidFill>
                  <a:srgbClr val="111111"/>
                </a:solidFill>
                <a:latin typeface="-apple-system" charset="0"/>
              </a:rPr>
              <a:t> on </a:t>
            </a:r>
            <a:r>
              <a:rPr lang="en-US" sz="2400" dirty="0">
                <a:solidFill>
                  <a:srgbClr val="767676"/>
                </a:solidFill>
                <a:latin typeface="-apple-system" charset="0"/>
                <a:hlinkClick r:id="rId4"/>
              </a:rPr>
              <a:t>Unsplash</a:t>
            </a:r>
            <a:endParaRPr lang="hr-HR" sz="2400" dirty="0"/>
          </a:p>
        </p:txBody>
      </p:sp>
    </p:spTree>
    <p:extLst>
      <p:ext uri="{BB962C8B-B14F-4D97-AF65-F5344CB8AC3E}">
        <p14:creationId xmlns:p14="http://schemas.microsoft.com/office/powerpoint/2010/main" val="136915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7412182" y="5946871"/>
            <a:ext cx="16826597" cy="77262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p:cNvSpPr/>
          <p:nvPr/>
        </p:nvSpPr>
        <p:spPr>
          <a:xfrm>
            <a:off x="-360218" y="2551047"/>
            <a:ext cx="15544800" cy="861774"/>
          </a:xfrm>
          <a:prstGeom prst="rect">
            <a:avLst/>
          </a:prstGeom>
        </p:spPr>
        <p:txBody>
          <a:bodyPr wrap="square">
            <a:spAutoFit/>
          </a:bodyPr>
          <a:lstStyle/>
          <a:p>
            <a:r>
              <a:rPr lang="hr-HR" dirty="0"/>
              <a:t>Kako će korisnici pronaći edukaciju za sebe?</a:t>
            </a:r>
          </a:p>
        </p:txBody>
      </p:sp>
      <p:sp>
        <p:nvSpPr>
          <p:cNvPr id="3" name="TextBox 2"/>
          <p:cNvSpPr txBox="1"/>
          <p:nvPr/>
        </p:nvSpPr>
        <p:spPr>
          <a:xfrm>
            <a:off x="1136072" y="4424588"/>
            <a:ext cx="15350837" cy="7223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50000"/>
              </a:lnSpc>
            </a:pPr>
            <a:r>
              <a:rPr lang="hr-HR" sz="4000" dirty="0">
                <a:ea typeface="Helvetica" charset="0"/>
                <a:cs typeface="Helvetica" charset="0"/>
              </a:rPr>
              <a:t>Na webu e-Škola – Program obrazovanja pretraživ prema: </a:t>
            </a:r>
          </a:p>
          <a:p>
            <a:pPr marL="571500" indent="-571500" algn="l">
              <a:lnSpc>
                <a:spcPct val="150000"/>
              </a:lnSpc>
              <a:buFont typeface="CambriaMath" charset="0"/>
              <a:buChar char="⎯"/>
            </a:pPr>
            <a:r>
              <a:rPr lang="hr-HR" sz="4000" u="sng" dirty="0">
                <a:ea typeface="Helvetica" charset="0"/>
                <a:cs typeface="Helvetica" charset="0"/>
              </a:rPr>
              <a:t>Načinu izvedbe </a:t>
            </a:r>
            <a:r>
              <a:rPr lang="hr-HR" sz="4000" dirty="0">
                <a:ea typeface="Helvetica" charset="0"/>
                <a:cs typeface="Helvetica" charset="0"/>
              </a:rPr>
              <a:t>(online, u živo, kombinirani)</a:t>
            </a:r>
          </a:p>
          <a:p>
            <a:pPr marL="571500" indent="-571500" algn="l">
              <a:lnSpc>
                <a:spcPct val="150000"/>
              </a:lnSpc>
              <a:buFont typeface="CambriaMath" charset="0"/>
              <a:buChar char="⎯"/>
            </a:pPr>
            <a:r>
              <a:rPr lang="hr-HR" sz="4000" u="sng" dirty="0">
                <a:ea typeface="Helvetica" charset="0"/>
                <a:cs typeface="Helvetica" charset="0"/>
              </a:rPr>
              <a:t>Ciljanim korisnicima </a:t>
            </a:r>
            <a:r>
              <a:rPr lang="hr-HR" sz="4000" dirty="0">
                <a:ea typeface="Helvetica" charset="0"/>
                <a:cs typeface="Helvetica" charset="0"/>
              </a:rPr>
              <a:t>(škola ili pojedinac - odgojno-obrazovni radnik, ravnatelj, stručnjak za tehničku podršku)</a:t>
            </a:r>
          </a:p>
          <a:p>
            <a:pPr marL="571500" indent="-571500" algn="l">
              <a:lnSpc>
                <a:spcPct val="150000"/>
              </a:lnSpc>
              <a:buFont typeface="CambriaMath" charset="0"/>
              <a:buChar char="⎯"/>
            </a:pPr>
            <a:r>
              <a:rPr lang="hr-HR" sz="4000" u="sng" dirty="0">
                <a:ea typeface="Helvetica" charset="0"/>
                <a:cs typeface="Helvetica" charset="0"/>
              </a:rPr>
              <a:t>Trajanju </a:t>
            </a:r>
            <a:r>
              <a:rPr lang="hr-HR" sz="4000" dirty="0">
                <a:ea typeface="Helvetica" charset="0"/>
                <a:cs typeface="Helvetica" charset="0"/>
              </a:rPr>
              <a:t> </a:t>
            </a:r>
          </a:p>
          <a:p>
            <a:pPr marL="571500" indent="-571500" algn="l">
              <a:lnSpc>
                <a:spcPct val="150000"/>
              </a:lnSpc>
              <a:buFont typeface="CambriaMath" charset="0"/>
              <a:buChar char="⎯"/>
            </a:pPr>
            <a:r>
              <a:rPr lang="hr-HR" sz="4000" u="sng" dirty="0">
                <a:ea typeface="Helvetica" charset="0"/>
                <a:cs typeface="Helvetica" charset="0"/>
              </a:rPr>
              <a:t>Razinama i područjima digitalnih kompetencija </a:t>
            </a:r>
            <a:r>
              <a:rPr lang="hr-HR" sz="4000" dirty="0">
                <a:ea typeface="Helvetica" charset="0"/>
                <a:cs typeface="Helvetica" charset="0"/>
              </a:rPr>
              <a:t>(A1 – C2)</a:t>
            </a:r>
          </a:p>
          <a:p>
            <a:pPr marL="571500" indent="-571500" algn="l">
              <a:lnSpc>
                <a:spcPct val="150000"/>
              </a:lnSpc>
              <a:buFont typeface="CambriaMath" charset="0"/>
              <a:buChar char="⎯"/>
            </a:pPr>
            <a:r>
              <a:rPr lang="hr-HR" sz="4000" u="sng" dirty="0">
                <a:ea typeface="Helvetica" charset="0"/>
                <a:cs typeface="Helvetica" charset="0"/>
              </a:rPr>
              <a:t>Lokaciji e-Škole EDU centara</a:t>
            </a:r>
          </a:p>
          <a:p>
            <a:pPr marR="0" algn="l" defTabSz="821531" rtl="0" fontAlgn="auto" latinLnBrk="0" hangingPunct="0">
              <a:lnSpc>
                <a:spcPct val="100000"/>
              </a:lnSpc>
              <a:spcBef>
                <a:spcPts val="0"/>
              </a:spcBef>
              <a:spcAft>
                <a:spcPts val="0"/>
              </a:spcAft>
              <a:buClrTx/>
              <a:buSzTx/>
              <a:tabLst/>
            </a:pPr>
            <a:endParaRPr kumimoji="0" lang="hr-HR" sz="4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1779074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17" y="1871181"/>
            <a:ext cx="20988537" cy="11595437"/>
          </a:xfrm>
          <a:prstGeom prst="rect">
            <a:avLst/>
          </a:prstGeom>
        </p:spPr>
      </p:pic>
    </p:spTree>
    <p:extLst>
      <p:ext uri="{BB962C8B-B14F-4D97-AF65-F5344CB8AC3E}">
        <p14:creationId xmlns:p14="http://schemas.microsoft.com/office/powerpoint/2010/main" val="14230811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59741">
            <a:off x="7384474" y="3602182"/>
            <a:ext cx="7772400" cy="777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19756813" y="12983922"/>
            <a:ext cx="3906517"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en-US" sz="2000" dirty="0"/>
              <a:t>Photo by </a:t>
            </a:r>
            <a:r>
              <a:rPr lang="en-US" sz="2000" dirty="0">
                <a:hlinkClick r:id="rId3"/>
              </a:rPr>
              <a:t>Jon Tyson</a:t>
            </a:r>
            <a:r>
              <a:rPr lang="en-US" sz="2000" dirty="0"/>
              <a:t> on </a:t>
            </a:r>
            <a:r>
              <a:rPr lang="en-US" sz="2000" dirty="0">
                <a:hlinkClick r:id="rId4"/>
              </a:rPr>
              <a:t>Unsplash</a:t>
            </a:r>
            <a:endParaRPr kumimoji="0" lang="hr-HR" sz="2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8941398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487" y="7272541"/>
            <a:ext cx="8178520"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en-US" sz="8800" dirty="0" err="1">
                <a:solidFill>
                  <a:schemeClr val="tx1"/>
                </a:solidFill>
                <a:latin typeface="Helvetica" charset="0"/>
                <a:ea typeface="Helvetica" charset="0"/>
                <a:cs typeface="Helvetica" charset="0"/>
              </a:rPr>
              <a:t>Hvala</a:t>
            </a:r>
            <a:r>
              <a:rPr lang="en-US" sz="8800" dirty="0">
                <a:solidFill>
                  <a:schemeClr val="tx1"/>
                </a:solidFill>
                <a:latin typeface="Helvetica" charset="0"/>
                <a:ea typeface="Helvetica" charset="0"/>
                <a:cs typeface="Helvetica" charset="0"/>
              </a:rPr>
              <a:t> </a:t>
            </a:r>
            <a:r>
              <a:rPr lang="en-US" sz="8800" dirty="0" err="1">
                <a:solidFill>
                  <a:schemeClr val="tx1"/>
                </a:solidFill>
                <a:latin typeface="Helvetica" charset="0"/>
                <a:ea typeface="Helvetica" charset="0"/>
                <a:cs typeface="Helvetica" charset="0"/>
              </a:rPr>
              <a:t>na</a:t>
            </a:r>
            <a:r>
              <a:rPr lang="en-US" sz="8800" dirty="0">
                <a:solidFill>
                  <a:schemeClr val="tx1"/>
                </a:solidFill>
                <a:latin typeface="Helvetica" charset="0"/>
                <a:ea typeface="Helvetica" charset="0"/>
                <a:cs typeface="Helvetica" charset="0"/>
              </a:rPr>
              <a:t> </a:t>
            </a:r>
            <a:r>
              <a:rPr lang="en-US" sz="8800" dirty="0" err="1">
                <a:solidFill>
                  <a:schemeClr val="tx1"/>
                </a:solidFill>
                <a:latin typeface="Helvetica" charset="0"/>
                <a:ea typeface="Helvetica" charset="0"/>
                <a:cs typeface="Helvetica" charset="0"/>
              </a:rPr>
              <a:t>pažnji</a:t>
            </a:r>
            <a:r>
              <a:rPr lang="en-US" sz="8800" dirty="0">
                <a:solidFill>
                  <a:schemeClr val="tx1"/>
                </a:solidFill>
                <a:latin typeface="Helvetica" charset="0"/>
                <a:ea typeface="Helvetica" charset="0"/>
                <a:cs typeface="Helvetica" charset="0"/>
              </a:rPr>
              <a:t>!</a:t>
            </a:r>
          </a:p>
        </p:txBody>
      </p:sp>
      <p:sp>
        <p:nvSpPr>
          <p:cNvPr id="3" name="TextBox 2"/>
          <p:cNvSpPr txBox="1"/>
          <p:nvPr/>
        </p:nvSpPr>
        <p:spPr>
          <a:xfrm>
            <a:off x="2734502" y="9495309"/>
            <a:ext cx="5365249" cy="82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hr-HR" sz="4400" i="1" dirty="0">
                <a:hlinkClick r:id="rId2"/>
              </a:rPr>
              <a:t>amudrinic@carnet.hr</a:t>
            </a:r>
            <a:endParaRPr kumimoji="0" lang="hr-HR" sz="4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2549764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954785"/>
            <a:ext cx="14644227" cy="3683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latin typeface="+mn-lt"/>
                <a:ea typeface="+mn-ea"/>
                <a:cs typeface="+mn-cs"/>
                <a:sym typeface="Helvetica Light"/>
              </a:rPr>
              <a:t>       </a:t>
            </a:r>
          </a:p>
          <a:p>
            <a:pPr marL="0" marR="0" indent="0" algn="l" defTabSz="821531" rtl="0" fontAlgn="auto" latinLnBrk="0" hangingPunct="0">
              <a:lnSpc>
                <a:spcPct val="100000"/>
              </a:lnSpc>
              <a:spcBef>
                <a:spcPts val="0"/>
              </a:spcBef>
              <a:spcAft>
                <a:spcPts val="0"/>
              </a:spcAft>
              <a:buClrTx/>
              <a:buSzTx/>
              <a:buFontTx/>
              <a:buNone/>
              <a:tabLst/>
            </a:pPr>
            <a:endParaRPr lang="hr-HR" sz="4000" dirty="0"/>
          </a:p>
          <a:p>
            <a:pPr marL="0" marR="0" indent="0" algn="l" defTabSz="821531" rtl="0" fontAlgn="auto" latinLnBrk="0" hangingPunct="0">
              <a:lnSpc>
                <a:spcPct val="100000"/>
              </a:lnSpc>
              <a:spcBef>
                <a:spcPts val="0"/>
              </a:spcBef>
              <a:spcAft>
                <a:spcPts val="0"/>
              </a:spcAft>
              <a:buClrTx/>
              <a:buSzTx/>
              <a:buFontTx/>
              <a:buNone/>
              <a:tabLst/>
            </a:pPr>
            <a:endParaRPr lang="hr-HR" sz="4000" dirty="0"/>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dirty="0">
              <a:ln>
                <a:noFill/>
              </a:ln>
              <a:solidFill>
                <a:srgbClr val="000000"/>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dirty="0">
                <a:ln>
                  <a:noFill/>
                </a:ln>
                <a:solidFill>
                  <a:srgbClr val="000000"/>
                </a:solidFill>
                <a:effectLst/>
                <a:uFillTx/>
                <a:latin typeface="+mn-lt"/>
                <a:ea typeface="+mn-ea"/>
                <a:cs typeface="+mn-cs"/>
                <a:sym typeface="Helvetica Light"/>
              </a:rPr>
              <a:t> </a:t>
            </a: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TextBox 3"/>
          <p:cNvSpPr txBox="1"/>
          <p:nvPr/>
        </p:nvSpPr>
        <p:spPr>
          <a:xfrm>
            <a:off x="762000" y="3954785"/>
            <a:ext cx="22974237" cy="8300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hr-HR" sz="4000" dirty="0">
                <a:solidFill>
                  <a:schemeClr val="tx1"/>
                </a:solidFill>
              </a:rPr>
              <a:t>Ključne informacije od korisnika za razvoj druge II. Faze projekta e-Škole</a:t>
            </a:r>
          </a:p>
          <a:p>
            <a:pPr marL="571500" indent="-571500" algn="l">
              <a:buFont typeface="CambriaMath" charset="0"/>
              <a:buChar char="⎯"/>
            </a:pPr>
            <a:r>
              <a:rPr lang="hr-HR" sz="4000" i="1" dirty="0">
                <a:solidFill>
                  <a:schemeClr val="tx1"/>
                </a:solidFill>
              </a:rPr>
              <a:t>Znanstveno istraživanje o učincima Pilot projekta</a:t>
            </a:r>
          </a:p>
          <a:p>
            <a:pPr marL="571500" indent="-571500" algn="l">
              <a:buFont typeface="CambriaMath" charset="0"/>
              <a:buChar char="⎯"/>
            </a:pPr>
            <a:r>
              <a:rPr lang="hr-HR" sz="4000" i="1" dirty="0">
                <a:solidFill>
                  <a:schemeClr val="tx1"/>
                </a:solidFill>
              </a:rPr>
              <a:t>Ankete o zadovoljstvu korisnika</a:t>
            </a:r>
          </a:p>
          <a:p>
            <a:pPr marL="571500" indent="-571500" algn="l">
              <a:buFont typeface="CambriaMath" charset="0"/>
              <a:buChar char="⎯"/>
            </a:pPr>
            <a:r>
              <a:rPr lang="hr-HR" sz="4000" i="1" dirty="0">
                <a:solidFill>
                  <a:schemeClr val="tx1"/>
                </a:solidFill>
              </a:rPr>
              <a:t>Fokus grupe s korisnicima</a:t>
            </a:r>
          </a:p>
          <a:p>
            <a:pPr marL="571500" indent="-571500" algn="l">
              <a:buFontTx/>
              <a:buChar char="-"/>
            </a:pPr>
            <a:endParaRPr lang="hr-HR" sz="4000" dirty="0">
              <a:solidFill>
                <a:schemeClr val="tx1"/>
              </a:solidFill>
            </a:endParaRPr>
          </a:p>
          <a:p>
            <a:pPr marL="571500" indent="-571500" algn="l">
              <a:buFont typeface="CambriaMath" charset="0"/>
              <a:buChar char="⎯"/>
            </a:pPr>
            <a:r>
              <a:rPr lang="hr-HR" sz="4000" dirty="0">
                <a:solidFill>
                  <a:schemeClr val="tx1"/>
                </a:solidFill>
              </a:rPr>
              <a:t>Između ostalog, specifično primjenjivo na </a:t>
            </a:r>
            <a:r>
              <a:rPr lang="hr-HR" sz="4000" u="sng" dirty="0">
                <a:solidFill>
                  <a:schemeClr val="tx1"/>
                </a:solidFill>
              </a:rPr>
              <a:t>sadržaj</a:t>
            </a:r>
            <a:r>
              <a:rPr lang="hr-HR" sz="4000" dirty="0">
                <a:solidFill>
                  <a:schemeClr val="tx1"/>
                </a:solidFill>
              </a:rPr>
              <a:t>, </a:t>
            </a:r>
            <a:r>
              <a:rPr lang="hr-HR" sz="4000" u="sng" dirty="0">
                <a:solidFill>
                  <a:schemeClr val="tx1"/>
                </a:solidFill>
              </a:rPr>
              <a:t>organizaciju</a:t>
            </a:r>
            <a:r>
              <a:rPr lang="hr-HR" sz="4000" dirty="0">
                <a:solidFill>
                  <a:schemeClr val="tx1"/>
                </a:solidFill>
              </a:rPr>
              <a:t> i </a:t>
            </a:r>
            <a:r>
              <a:rPr lang="hr-HR" sz="4000" u="sng" dirty="0">
                <a:solidFill>
                  <a:schemeClr val="tx1"/>
                </a:solidFill>
              </a:rPr>
              <a:t>provedbu</a:t>
            </a:r>
            <a:r>
              <a:rPr lang="hr-HR" sz="4000" dirty="0">
                <a:solidFill>
                  <a:schemeClr val="tx1"/>
                </a:solidFill>
              </a:rPr>
              <a:t> obrazovnih aktivnosti:</a:t>
            </a:r>
          </a:p>
          <a:p>
            <a:pPr algn="l"/>
            <a:endParaRPr lang="hr-HR" sz="4000" dirty="0">
              <a:solidFill>
                <a:schemeClr val="tx1"/>
              </a:solidFill>
            </a:endParaRPr>
          </a:p>
          <a:p>
            <a:pPr marL="571500" lvl="7" indent="-571500" algn="l">
              <a:buFont typeface="Arial" charset="0"/>
              <a:buChar char="•"/>
            </a:pPr>
            <a:r>
              <a:rPr lang="hr-HR" sz="4000" dirty="0">
                <a:solidFill>
                  <a:schemeClr val="tx1"/>
                </a:solidFill>
              </a:rPr>
              <a:t>Veća fleksibilnost u pohađanju edukacija</a:t>
            </a:r>
          </a:p>
          <a:p>
            <a:pPr marL="571500" lvl="6" indent="-571500" algn="l">
              <a:buFont typeface="Arial" charset="0"/>
              <a:buChar char="•"/>
            </a:pPr>
            <a:r>
              <a:rPr lang="hr-HR" sz="4000" dirty="0">
                <a:solidFill>
                  <a:schemeClr val="tx1"/>
                </a:solidFill>
              </a:rPr>
              <a:t>Vremensko trajanje pojedinih edukacija</a:t>
            </a:r>
          </a:p>
          <a:p>
            <a:pPr marL="571500" lvl="6" indent="-571500" algn="l">
              <a:buFont typeface="Arial" charset="0"/>
              <a:buChar char="•"/>
            </a:pPr>
            <a:r>
              <a:rPr lang="hr-HR" sz="4000" dirty="0">
                <a:solidFill>
                  <a:schemeClr val="tx1"/>
                </a:solidFill>
              </a:rPr>
              <a:t>Usklađenost s </a:t>
            </a:r>
            <a:r>
              <a:rPr lang="hr-HR" sz="4000" i="1" dirty="0">
                <a:solidFill>
                  <a:schemeClr val="tx1"/>
                </a:solidFill>
              </a:rPr>
              <a:t>osobnim potrebama </a:t>
            </a:r>
            <a:r>
              <a:rPr lang="hr-HR" sz="4000" dirty="0">
                <a:solidFill>
                  <a:schemeClr val="tx1"/>
                </a:solidFill>
              </a:rPr>
              <a:t>pojedinog korisnika </a:t>
            </a:r>
          </a:p>
          <a:p>
            <a:pPr marL="571500" lvl="6" indent="-571500" algn="l">
              <a:buFont typeface="Arial" charset="0"/>
              <a:buChar char="•"/>
            </a:pPr>
            <a:r>
              <a:rPr lang="hr-HR" sz="4000" dirty="0">
                <a:solidFill>
                  <a:schemeClr val="tx1"/>
                </a:solidFill>
              </a:rPr>
              <a:t>Usklađenost s </a:t>
            </a:r>
            <a:r>
              <a:rPr lang="hr-HR" sz="4000" i="1" dirty="0">
                <a:solidFill>
                  <a:schemeClr val="tx1"/>
                </a:solidFill>
              </a:rPr>
              <a:t>kompetencijama</a:t>
            </a:r>
            <a:r>
              <a:rPr lang="hr-HR" sz="4000" dirty="0">
                <a:solidFill>
                  <a:schemeClr val="tx1"/>
                </a:solidFill>
              </a:rPr>
              <a:t> pojedinog korisnika</a:t>
            </a:r>
          </a:p>
          <a:p>
            <a:pPr marL="571500" lvl="6" indent="-571500" algn="l">
              <a:buFont typeface="Arial" charset="0"/>
              <a:buChar char="•"/>
            </a:pPr>
            <a:endParaRPr lang="hr-HR" sz="4000" dirty="0">
              <a:solidFill>
                <a:schemeClr val="tx1"/>
              </a:solidFill>
            </a:endParaRP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chemeClr val="tx1"/>
              </a:solidFill>
              <a:effectLst/>
              <a:uFillTx/>
              <a:sym typeface="Helvetica Light"/>
            </a:endParaRPr>
          </a:p>
        </p:txBody>
      </p:sp>
      <p:sp>
        <p:nvSpPr>
          <p:cNvPr id="5" name="TextBox 4"/>
          <p:cNvSpPr txBox="1"/>
          <p:nvPr/>
        </p:nvSpPr>
        <p:spPr>
          <a:xfrm>
            <a:off x="529190" y="2285759"/>
            <a:ext cx="7607851" cy="17447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hr-HR" sz="5400" dirty="0"/>
              <a:t>II. Faza projekta e-Škole</a:t>
            </a:r>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8855630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15CED34A-CD97-F14C-88F3-D23934A7D6F6}"/>
              </a:ext>
            </a:extLst>
          </p:cNvPr>
          <p:cNvSpPr/>
          <p:nvPr/>
        </p:nvSpPr>
        <p:spPr>
          <a:xfrm>
            <a:off x="559635" y="2466109"/>
            <a:ext cx="10274620" cy="845423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pPr marL="457200" indent="-457200">
              <a:lnSpc>
                <a:spcPct val="150000"/>
              </a:lnSpc>
              <a:buFont typeface="Arial" charset="0"/>
              <a:buChar char="•"/>
            </a:pPr>
            <a:endParaRPr lang="hr-HR" sz="4000" dirty="0">
              <a:solidFill>
                <a:schemeClr val="tx1"/>
              </a:solidFill>
              <a:latin typeface="+mn-lt"/>
            </a:endParaRPr>
          </a:p>
          <a:p>
            <a:pPr marL="457200" indent="-457200">
              <a:lnSpc>
                <a:spcPct val="150000"/>
              </a:lnSpc>
              <a:buFont typeface="Arial" charset="0"/>
              <a:buChar char="•"/>
            </a:pPr>
            <a:r>
              <a:rPr lang="hr-HR" sz="4000" dirty="0">
                <a:solidFill>
                  <a:schemeClr val="tx1"/>
                </a:solidFill>
                <a:latin typeface="+mn-lt"/>
              </a:rPr>
              <a:t>1318</a:t>
            </a:r>
            <a:r>
              <a:rPr lang="hr-HR" sz="4000" b="0" dirty="0">
                <a:solidFill>
                  <a:schemeClr val="tx1"/>
                </a:solidFill>
                <a:latin typeface="+mn-lt"/>
              </a:rPr>
              <a:t>  </a:t>
            </a:r>
            <a:r>
              <a:rPr lang="hr-HR" sz="4000" b="0" u="sng" dirty="0">
                <a:solidFill>
                  <a:schemeClr val="tx1"/>
                </a:solidFill>
                <a:latin typeface="+mn-lt"/>
              </a:rPr>
              <a:t>osnovnih i srednjih škola </a:t>
            </a:r>
            <a:r>
              <a:rPr lang="hr-HR" sz="4000" b="0" dirty="0">
                <a:solidFill>
                  <a:schemeClr val="tx1"/>
                </a:solidFill>
                <a:latin typeface="+mn-lt"/>
              </a:rPr>
              <a:t>(uključujući i škole iz pilot projekta)</a:t>
            </a:r>
          </a:p>
          <a:p>
            <a:pPr marL="457200" indent="-457200">
              <a:lnSpc>
                <a:spcPct val="150000"/>
              </a:lnSpc>
              <a:buFont typeface="Arial" charset="0"/>
              <a:buChar char="•"/>
            </a:pPr>
            <a:r>
              <a:rPr lang="hr-HR" sz="4000" dirty="0">
                <a:solidFill>
                  <a:schemeClr val="tx1"/>
                </a:solidFill>
                <a:latin typeface="+mn-lt"/>
              </a:rPr>
              <a:t>&gt; 60.000</a:t>
            </a:r>
            <a:r>
              <a:rPr lang="hr-HR" sz="4000" b="0" dirty="0">
                <a:solidFill>
                  <a:schemeClr val="tx1"/>
                </a:solidFill>
                <a:latin typeface="+mn-lt"/>
              </a:rPr>
              <a:t> </a:t>
            </a:r>
            <a:r>
              <a:rPr lang="hr-HR" sz="4000" b="0" u="sng" dirty="0">
                <a:solidFill>
                  <a:schemeClr val="tx1"/>
                </a:solidFill>
                <a:latin typeface="+mn-lt"/>
              </a:rPr>
              <a:t>nastavnika i stručnog osoblja </a:t>
            </a:r>
            <a:r>
              <a:rPr lang="hr-HR" sz="4000" b="0" dirty="0">
                <a:solidFill>
                  <a:schemeClr val="tx1"/>
                </a:solidFill>
                <a:latin typeface="+mn-lt"/>
              </a:rPr>
              <a:t>– </a:t>
            </a:r>
            <a:r>
              <a:rPr lang="hr-HR" sz="4000" b="0" i="1" dirty="0">
                <a:solidFill>
                  <a:schemeClr val="tx1"/>
                </a:solidFill>
                <a:latin typeface="+mn-lt"/>
              </a:rPr>
              <a:t>pedagog, psiholog, knjižničar i edukacijsko-rehabilitacijski djelatnik + STP </a:t>
            </a:r>
          </a:p>
          <a:p>
            <a:pPr marL="457200" indent="-457200">
              <a:lnSpc>
                <a:spcPct val="150000"/>
              </a:lnSpc>
              <a:buFont typeface="Arial" charset="0"/>
              <a:buChar char="•"/>
            </a:pPr>
            <a:r>
              <a:rPr lang="hr-HR" sz="4000" dirty="0">
                <a:solidFill>
                  <a:schemeClr val="tx1"/>
                </a:solidFill>
                <a:latin typeface="+mn-lt"/>
              </a:rPr>
              <a:t>1318</a:t>
            </a:r>
            <a:r>
              <a:rPr lang="hr-HR" sz="4000" b="0" dirty="0">
                <a:solidFill>
                  <a:schemeClr val="tx1"/>
                </a:solidFill>
                <a:latin typeface="+mn-lt"/>
              </a:rPr>
              <a:t> </a:t>
            </a:r>
            <a:r>
              <a:rPr lang="hr-HR" sz="4000" b="0" u="sng" dirty="0">
                <a:solidFill>
                  <a:schemeClr val="tx1"/>
                </a:solidFill>
                <a:latin typeface="+mn-lt"/>
              </a:rPr>
              <a:t>ravnatelja </a:t>
            </a:r>
            <a:r>
              <a:rPr lang="hr-HR" sz="4000" b="0" dirty="0">
                <a:solidFill>
                  <a:schemeClr val="tx1"/>
                </a:solidFill>
                <a:latin typeface="+mn-lt"/>
              </a:rPr>
              <a:t>osnovnih i srednjih škola</a:t>
            </a:r>
          </a:p>
          <a:p>
            <a:pPr marL="457200" indent="-457200">
              <a:lnSpc>
                <a:spcPct val="150000"/>
              </a:lnSpc>
              <a:buFont typeface="Arial" charset="0"/>
              <a:buChar char="•"/>
            </a:pPr>
            <a:endParaRPr lang="hr-HR" sz="4000" b="0" dirty="0">
              <a:solidFill>
                <a:schemeClr val="tx1"/>
              </a:solidFill>
              <a:latin typeface="+mn-lt"/>
            </a:endParaRPr>
          </a:p>
          <a:p>
            <a:pPr marL="457200" indent="-457200">
              <a:lnSpc>
                <a:spcPct val="150000"/>
              </a:lnSpc>
              <a:buFont typeface="Arial" charset="0"/>
              <a:buChar char="•"/>
            </a:pPr>
            <a:r>
              <a:rPr lang="hr-HR" sz="4000" b="0" dirty="0">
                <a:solidFill>
                  <a:schemeClr val="tx1"/>
                </a:solidFill>
                <a:latin typeface="+mn-lt"/>
              </a:rPr>
              <a:t>Posredno - i svih učenika!</a:t>
            </a:r>
          </a:p>
        </p:txBody>
      </p:sp>
      <p:pic>
        <p:nvPicPr>
          <p:cNvPr id="3" name="Picture 2">
            <a:extLst>
              <a:ext uri="{FF2B5EF4-FFF2-40B4-BE49-F238E27FC236}">
                <a16:creationId xmlns:a16="http://schemas.microsoft.com/office/drawing/2014/main" id="{BD21E67B-E14A-4108-BABD-C0A8A2C52809}"/>
              </a:ext>
            </a:extLst>
          </p:cNvPr>
          <p:cNvPicPr>
            <a:picLocks noChangeAspect="1"/>
          </p:cNvPicPr>
          <p:nvPr/>
        </p:nvPicPr>
        <p:blipFill>
          <a:blip r:embed="rId2"/>
          <a:stretch>
            <a:fillRect/>
          </a:stretch>
        </p:blipFill>
        <p:spPr>
          <a:xfrm>
            <a:off x="11050361" y="3248045"/>
            <a:ext cx="10387005" cy="8140392"/>
          </a:xfrm>
          <a:prstGeom prst="rect">
            <a:avLst/>
          </a:prstGeom>
        </p:spPr>
      </p:pic>
    </p:spTree>
    <p:extLst>
      <p:ext uri="{BB962C8B-B14F-4D97-AF65-F5344CB8AC3E}">
        <p14:creationId xmlns:p14="http://schemas.microsoft.com/office/powerpoint/2010/main" val="14141073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500957" y="3574472"/>
            <a:ext cx="11081443" cy="1177822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571500" indent="-571500">
              <a:lnSpc>
                <a:spcPct val="150000"/>
              </a:lnSpc>
              <a:buFont typeface="CambriaMath" charset="0"/>
              <a:buChar char="⎯"/>
            </a:pPr>
            <a:r>
              <a:rPr lang="hr-HR" sz="3600" dirty="0">
                <a:solidFill>
                  <a:schemeClr val="tx1"/>
                </a:solidFill>
                <a:latin typeface="+mn-lt"/>
              </a:rPr>
              <a:t>Svim korisnicima programa e-Škole omogućiti razvoj </a:t>
            </a:r>
            <a:r>
              <a:rPr lang="hr-HR" sz="3600" b="1" dirty="0">
                <a:solidFill>
                  <a:schemeClr val="tx1"/>
                </a:solidFill>
                <a:latin typeface="+mn-lt"/>
              </a:rPr>
              <a:t>vlastitih</a:t>
            </a:r>
            <a:r>
              <a:rPr lang="hr-HR" sz="3600" dirty="0">
                <a:solidFill>
                  <a:schemeClr val="tx1"/>
                </a:solidFill>
                <a:latin typeface="+mn-lt"/>
              </a:rPr>
              <a:t> digitalnih kompetencija</a:t>
            </a:r>
          </a:p>
          <a:p>
            <a:pPr marL="571500" indent="-571500">
              <a:lnSpc>
                <a:spcPct val="150000"/>
              </a:lnSpc>
              <a:buFont typeface="CambriaMath" charset="0"/>
              <a:buChar char="⎯"/>
            </a:pPr>
            <a:r>
              <a:rPr lang="hr-HR" sz="3600" dirty="0">
                <a:solidFill>
                  <a:schemeClr val="tx1"/>
                </a:solidFill>
                <a:latin typeface="+mn-lt"/>
              </a:rPr>
              <a:t>Poticati njihovu primjenu u poslu i svakodnevnom životu</a:t>
            </a:r>
          </a:p>
          <a:p>
            <a:pPr marL="571500" indent="-571500">
              <a:lnSpc>
                <a:spcPct val="150000"/>
              </a:lnSpc>
              <a:buFont typeface="CambriaMath" charset="0"/>
              <a:buChar char="⎯"/>
            </a:pPr>
            <a:r>
              <a:rPr lang="hr-HR" sz="3600" i="1" dirty="0">
                <a:solidFill>
                  <a:schemeClr val="tx1"/>
                </a:solidFill>
                <a:latin typeface="+mn-lt"/>
              </a:rPr>
              <a:t>One </a:t>
            </a:r>
            <a:r>
              <a:rPr lang="hr-HR" sz="3600" i="1" dirty="0" err="1">
                <a:solidFill>
                  <a:schemeClr val="tx1"/>
                </a:solidFill>
                <a:latin typeface="+mn-lt"/>
              </a:rPr>
              <a:t>size</a:t>
            </a:r>
            <a:r>
              <a:rPr lang="hr-HR" sz="3600" i="1" dirty="0">
                <a:solidFill>
                  <a:schemeClr val="tx1"/>
                </a:solidFill>
                <a:latin typeface="+mn-lt"/>
              </a:rPr>
              <a:t> </a:t>
            </a:r>
            <a:r>
              <a:rPr lang="hr-HR" sz="3600" i="1" dirty="0" err="1">
                <a:solidFill>
                  <a:schemeClr val="tx1"/>
                </a:solidFill>
                <a:latin typeface="+mn-lt"/>
              </a:rPr>
              <a:t>doesn’t</a:t>
            </a:r>
            <a:r>
              <a:rPr lang="hr-HR" sz="3600" i="1" dirty="0">
                <a:solidFill>
                  <a:schemeClr val="tx1"/>
                </a:solidFill>
                <a:latin typeface="+mn-lt"/>
              </a:rPr>
              <a:t> fit </a:t>
            </a:r>
            <a:r>
              <a:rPr lang="hr-HR" sz="3600" i="1" dirty="0" err="1">
                <a:solidFill>
                  <a:schemeClr val="tx1"/>
                </a:solidFill>
                <a:latin typeface="+mn-lt"/>
              </a:rPr>
              <a:t>all</a:t>
            </a:r>
            <a:r>
              <a:rPr lang="hr-HR" sz="3600" i="1" dirty="0">
                <a:solidFill>
                  <a:schemeClr val="tx1"/>
                </a:solidFill>
                <a:latin typeface="+mn-lt"/>
              </a:rPr>
              <a:t> </a:t>
            </a:r>
            <a:r>
              <a:rPr lang="hr-HR" sz="3600" dirty="0">
                <a:solidFill>
                  <a:schemeClr val="tx1"/>
                </a:solidFill>
                <a:latin typeface="+mn-lt"/>
              </a:rPr>
              <a:t>- pristup</a:t>
            </a:r>
          </a:p>
          <a:p>
            <a:pPr marL="571500" indent="-571500">
              <a:lnSpc>
                <a:spcPct val="150000"/>
              </a:lnSpc>
              <a:buFont typeface="CambriaMath" charset="0"/>
              <a:buChar char="⎯"/>
            </a:pPr>
            <a:r>
              <a:rPr lang="hr-HR" sz="3600" dirty="0">
                <a:solidFill>
                  <a:schemeClr val="tx1"/>
                </a:solidFill>
                <a:latin typeface="+mn-lt"/>
              </a:rPr>
              <a:t>Uspostava </a:t>
            </a:r>
            <a:r>
              <a:rPr lang="hr-HR" sz="3600" b="1" dirty="0">
                <a:solidFill>
                  <a:schemeClr val="tx1"/>
                </a:solidFill>
                <a:latin typeface="+mn-lt"/>
              </a:rPr>
              <a:t>Programa obrazovanja </a:t>
            </a:r>
            <a:r>
              <a:rPr lang="hr-HR" sz="3600" dirty="0">
                <a:solidFill>
                  <a:schemeClr val="tx1"/>
                </a:solidFill>
                <a:latin typeface="+mn-lt"/>
              </a:rPr>
              <a:t>korisnika</a:t>
            </a:r>
          </a:p>
          <a:p>
            <a:pPr marL="571500" indent="-571500">
              <a:lnSpc>
                <a:spcPct val="150000"/>
              </a:lnSpc>
              <a:buFont typeface="CambriaMath" charset="0"/>
              <a:buChar char="⎯"/>
            </a:pPr>
            <a:endParaRPr lang="hr-HR" sz="3600" dirty="0">
              <a:solidFill>
                <a:schemeClr val="tx1"/>
              </a:solidFill>
              <a:latin typeface="+mn-lt"/>
            </a:endParaRPr>
          </a:p>
          <a:p>
            <a:pPr>
              <a:lnSpc>
                <a:spcPct val="150000"/>
              </a:lnSpc>
            </a:pPr>
            <a:r>
              <a:rPr lang="hr-HR" sz="3600" dirty="0">
                <a:solidFill>
                  <a:schemeClr val="tx1"/>
                </a:solidFill>
                <a:latin typeface="+mn-lt"/>
              </a:rPr>
              <a:t>Temelj za učinkovit razvoj (digitalnih) kompetencija:</a:t>
            </a:r>
          </a:p>
          <a:p>
            <a:pPr marL="571500" indent="-571500">
              <a:lnSpc>
                <a:spcPct val="150000"/>
              </a:lnSpc>
              <a:buFont typeface="CambriaMath" charset="0"/>
              <a:buChar char="⎯"/>
            </a:pPr>
            <a:r>
              <a:rPr lang="hr-HR" sz="3600" dirty="0">
                <a:solidFill>
                  <a:schemeClr val="tx1"/>
                </a:solidFill>
                <a:latin typeface="+mn-lt"/>
              </a:rPr>
              <a:t>Intrinzična </a:t>
            </a:r>
            <a:r>
              <a:rPr lang="hr-HR" sz="3600" u="sng" dirty="0">
                <a:solidFill>
                  <a:schemeClr val="tx1"/>
                </a:solidFill>
                <a:latin typeface="+mn-lt"/>
              </a:rPr>
              <a:t>motivacija</a:t>
            </a:r>
            <a:r>
              <a:rPr lang="hr-HR" sz="3600" dirty="0">
                <a:solidFill>
                  <a:schemeClr val="tx1"/>
                </a:solidFill>
                <a:latin typeface="+mn-lt"/>
              </a:rPr>
              <a:t> korisnika</a:t>
            </a:r>
          </a:p>
          <a:p>
            <a:pPr marL="571500" indent="-571500">
              <a:lnSpc>
                <a:spcPct val="150000"/>
              </a:lnSpc>
              <a:buFont typeface="CambriaMath" charset="0"/>
              <a:buChar char="⎯"/>
            </a:pPr>
            <a:r>
              <a:rPr lang="hr-HR" sz="3600" dirty="0">
                <a:solidFill>
                  <a:schemeClr val="tx1"/>
                </a:solidFill>
                <a:latin typeface="+mn-lt"/>
              </a:rPr>
              <a:t>Stvarna </a:t>
            </a:r>
            <a:r>
              <a:rPr lang="hr-HR" sz="3600" u="sng" dirty="0">
                <a:solidFill>
                  <a:schemeClr val="tx1"/>
                </a:solidFill>
                <a:latin typeface="+mn-lt"/>
              </a:rPr>
              <a:t>potreba</a:t>
            </a:r>
            <a:r>
              <a:rPr lang="hr-HR" sz="3600" dirty="0">
                <a:solidFill>
                  <a:schemeClr val="tx1"/>
                </a:solidFill>
                <a:latin typeface="+mn-lt"/>
              </a:rPr>
              <a:t> za novim vještinama</a:t>
            </a:r>
          </a:p>
          <a:p>
            <a:pPr marL="571500" indent="-571500">
              <a:lnSpc>
                <a:spcPct val="150000"/>
              </a:lnSpc>
              <a:buFont typeface="CambriaMath" charset="0"/>
              <a:buChar char="⎯"/>
            </a:pPr>
            <a:r>
              <a:rPr lang="hr-HR" sz="3600" dirty="0">
                <a:solidFill>
                  <a:schemeClr val="tx1"/>
                </a:solidFill>
                <a:latin typeface="+mn-lt"/>
              </a:rPr>
              <a:t>Želja i mogućnost za </a:t>
            </a:r>
            <a:r>
              <a:rPr lang="hr-HR" sz="3600" u="sng" dirty="0">
                <a:solidFill>
                  <a:schemeClr val="tx1"/>
                </a:solidFill>
                <a:latin typeface="+mn-lt"/>
              </a:rPr>
              <a:t>ulaganjem</a:t>
            </a:r>
            <a:r>
              <a:rPr lang="hr-HR" sz="3600" dirty="0">
                <a:solidFill>
                  <a:schemeClr val="tx1"/>
                </a:solidFill>
                <a:latin typeface="+mn-lt"/>
              </a:rPr>
              <a:t> u vlastita znanja</a:t>
            </a:r>
          </a:p>
          <a:p>
            <a:pPr marL="571500" indent="-571500">
              <a:lnSpc>
                <a:spcPct val="150000"/>
              </a:lnSpc>
              <a:buFont typeface="CambriaMath" charset="0"/>
              <a:buChar char="⎯"/>
            </a:pPr>
            <a:r>
              <a:rPr lang="hr-HR" sz="3600" u="sng" dirty="0">
                <a:solidFill>
                  <a:schemeClr val="tx1"/>
                </a:solidFill>
                <a:latin typeface="+mn-lt"/>
              </a:rPr>
              <a:t>Dostupnost</a:t>
            </a:r>
            <a:r>
              <a:rPr lang="hr-HR" sz="3600" dirty="0">
                <a:solidFill>
                  <a:schemeClr val="tx1"/>
                </a:solidFill>
                <a:latin typeface="+mn-lt"/>
              </a:rPr>
              <a:t> obrazovnih resursa</a:t>
            </a:r>
          </a:p>
          <a:p>
            <a:pPr marL="571500" indent="-571500">
              <a:lnSpc>
                <a:spcPct val="150000"/>
              </a:lnSpc>
              <a:buFont typeface="CambriaMath" charset="0"/>
              <a:buChar char="⎯"/>
            </a:pPr>
            <a:endParaRPr lang="hr-HR" sz="3600" dirty="0">
              <a:solidFill>
                <a:schemeClr val="tx1"/>
              </a:solidFill>
              <a:latin typeface="+mn-lt"/>
            </a:endParaRPr>
          </a:p>
          <a:p>
            <a:pPr marL="571500" indent="-571500">
              <a:lnSpc>
                <a:spcPct val="150000"/>
              </a:lnSpc>
              <a:buFont typeface="CambriaMath" charset="0"/>
              <a:buChar char="⎯"/>
            </a:pPr>
            <a:endParaRPr lang="hr-HR" sz="3600" dirty="0">
              <a:solidFill>
                <a:schemeClr val="tx1"/>
              </a:solidFill>
              <a:latin typeface="+mn-lt"/>
            </a:endParaRPr>
          </a:p>
        </p:txBody>
      </p:sp>
      <p:sp>
        <p:nvSpPr>
          <p:cNvPr id="7" name="NASLOV">
            <a:extLst>
              <a:ext uri="{FF2B5EF4-FFF2-40B4-BE49-F238E27FC236}">
                <a16:creationId xmlns:a16="http://schemas.microsoft.com/office/drawing/2014/main" id="{266650ED-349E-BE4C-A485-2DFB0A3060E0}"/>
              </a:ext>
            </a:extLst>
          </p:cNvPr>
          <p:cNvSpPr/>
          <p:nvPr/>
        </p:nvSpPr>
        <p:spPr>
          <a:xfrm>
            <a:off x="500957" y="2334961"/>
            <a:ext cx="20549237" cy="9137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r>
              <a:rPr lang="hr-HR" sz="4800" b="0" i="0" dirty="0">
                <a:solidFill>
                  <a:schemeClr val="tx1">
                    <a:lumMod val="75000"/>
                    <a:lumOff val="25000"/>
                  </a:schemeClr>
                </a:solidFill>
                <a:latin typeface="+mn-lt"/>
              </a:rPr>
              <a:t>C</a:t>
            </a:r>
            <a:r>
              <a:rPr lang="hr-HR" sz="4800" b="0" dirty="0">
                <a:solidFill>
                  <a:schemeClr val="tx1">
                    <a:lumMod val="75000"/>
                    <a:lumOff val="25000"/>
                  </a:schemeClr>
                </a:solidFill>
                <a:latin typeface="+mn-lt"/>
              </a:rPr>
              <a:t>ilj obrazovanja korisnika u II. faza e-Škole projekta</a:t>
            </a:r>
            <a:endParaRPr lang="hr-HR" sz="4800" b="0" i="0" dirty="0">
              <a:solidFill>
                <a:schemeClr val="tx1">
                  <a:lumMod val="75000"/>
                  <a:lumOff val="25000"/>
                </a:schemeClr>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960" y="3990108"/>
            <a:ext cx="10206453" cy="7398328"/>
          </a:xfrm>
          <a:prstGeom prst="rect">
            <a:avLst/>
          </a:prstGeom>
        </p:spPr>
      </p:pic>
      <p:grpSp>
        <p:nvGrpSpPr>
          <p:cNvPr id="10" name="Group 9"/>
          <p:cNvGrpSpPr/>
          <p:nvPr/>
        </p:nvGrpSpPr>
        <p:grpSpPr>
          <a:xfrm>
            <a:off x="17456727" y="4841946"/>
            <a:ext cx="997528" cy="589036"/>
            <a:chOff x="17456727" y="4841946"/>
            <a:chExt cx="997528" cy="589036"/>
          </a:xfrm>
        </p:grpSpPr>
        <p:cxnSp>
          <p:nvCxnSpPr>
            <p:cNvPr id="3" name="Straight Connector 2"/>
            <p:cNvCxnSpPr/>
            <p:nvPr/>
          </p:nvCxnSpPr>
          <p:spPr>
            <a:xfrm>
              <a:off x="17456727" y="4959927"/>
              <a:ext cx="997528" cy="47105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flipV="1">
              <a:off x="17553709" y="4841946"/>
              <a:ext cx="900546" cy="589036"/>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692132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451" y="6179471"/>
            <a:ext cx="18545140"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hr-HR" sz="5000" b="0" i="0" u="none" strike="noStrike" cap="none" spc="0" normalizeH="0" baseline="0" dirty="0">
                <a:ln>
                  <a:noFill/>
                </a:ln>
                <a:solidFill>
                  <a:srgbClr val="000000"/>
                </a:solidFill>
                <a:effectLst/>
                <a:uFillTx/>
                <a:latin typeface="+mn-lt"/>
                <a:ea typeface="+mn-ea"/>
                <a:cs typeface="+mn-cs"/>
                <a:sym typeface="Helvetica Light"/>
              </a:rPr>
              <a:t>Program obrazovanja korisnika za razvoj digitalnih kompetencija</a:t>
            </a:r>
          </a:p>
        </p:txBody>
      </p:sp>
    </p:spTree>
    <p:extLst>
      <p:ext uri="{BB962C8B-B14F-4D97-AF65-F5344CB8AC3E}">
        <p14:creationId xmlns:p14="http://schemas.microsoft.com/office/powerpoint/2010/main" val="18893000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692" y="2754128"/>
            <a:ext cx="13979561" cy="8454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hr-HR" sz="4000" dirty="0"/>
              <a:t>Ciljani korisnici:</a:t>
            </a:r>
          </a:p>
          <a:p>
            <a:pPr marL="0" marR="0" indent="0" algn="l" defTabSz="821531" rtl="0" fontAlgn="auto" latinLnBrk="0" hangingPunct="0">
              <a:lnSpc>
                <a:spcPct val="100000"/>
              </a:lnSpc>
              <a:spcBef>
                <a:spcPts val="0"/>
              </a:spcBef>
              <a:spcAft>
                <a:spcPts val="0"/>
              </a:spcAft>
              <a:buClrTx/>
              <a:buSzTx/>
              <a:buFontTx/>
              <a:buNone/>
              <a:tabLst/>
            </a:pPr>
            <a:endParaRPr lang="hr-HR" sz="4000" dirty="0"/>
          </a:p>
          <a:p>
            <a:pPr marL="571500" indent="-571500" algn="l">
              <a:lnSpc>
                <a:spcPct val="150000"/>
              </a:lnSpc>
              <a:buFont typeface="CambriaMath" charset="0"/>
              <a:buChar char="⎯"/>
            </a:pPr>
            <a:r>
              <a:rPr lang="hr-HR" sz="4000" b="1" dirty="0"/>
              <a:t>Škole</a:t>
            </a:r>
          </a:p>
          <a:p>
            <a:pPr marL="571500" indent="-571500" algn="l">
              <a:lnSpc>
                <a:spcPct val="150000"/>
              </a:lnSpc>
              <a:buFont typeface="CambriaMath" charset="0"/>
              <a:buChar char="⎯"/>
            </a:pPr>
            <a:r>
              <a:rPr lang="hr-HR" sz="4000" b="1" dirty="0"/>
              <a:t>Pojedinci</a:t>
            </a:r>
            <a:br>
              <a:rPr lang="hr-HR" sz="4000" dirty="0"/>
            </a:br>
            <a:r>
              <a:rPr lang="hr-HR" sz="4000" dirty="0"/>
              <a:t>- Nastavnici i stručni suradnici </a:t>
            </a:r>
            <a:br>
              <a:rPr lang="hr-HR" sz="4000" dirty="0"/>
            </a:br>
            <a:r>
              <a:rPr lang="hr-HR" sz="4000" dirty="0"/>
              <a:t>  (pedagog, psiholog, knjižničar i edukacijsko-      rehabilitacijski djelatnik) + STP</a:t>
            </a:r>
            <a:br>
              <a:rPr lang="hr-HR" sz="4000" dirty="0"/>
            </a:br>
            <a:r>
              <a:rPr lang="hr-HR" sz="4000" dirty="0"/>
              <a:t>- Ravnatelji osnovnih i srednjih škola</a:t>
            </a:r>
          </a:p>
          <a:p>
            <a:pPr marL="0" marR="0" indent="0" algn="ctr" defTabSz="821531" rtl="0" fontAlgn="auto" latinLnBrk="0" hangingPunct="0">
              <a:lnSpc>
                <a:spcPct val="100000"/>
              </a:lnSpc>
              <a:spcBef>
                <a:spcPts val="0"/>
              </a:spcBef>
              <a:spcAft>
                <a:spcPts val="0"/>
              </a:spcAft>
              <a:buClrTx/>
              <a:buSzTx/>
              <a:buFontTx/>
              <a:buNone/>
              <a:tabLst/>
            </a:pPr>
            <a:endParaRPr lang="hr-HR" dirty="0"/>
          </a:p>
          <a:p>
            <a:pPr marL="0" marR="0" indent="0" algn="ctr" defTabSz="821531" rtl="0" fontAlgn="auto" latinLnBrk="0" hangingPunct="0">
              <a:lnSpc>
                <a:spcPct val="100000"/>
              </a:lnSpc>
              <a:spcBef>
                <a:spcPts val="0"/>
              </a:spcBef>
              <a:spcAft>
                <a:spcPts val="0"/>
              </a:spcAft>
              <a:buClrTx/>
              <a:buSzTx/>
              <a:buFontTx/>
              <a:buNone/>
              <a:tabLst/>
            </a:pPr>
            <a:endParaRPr kumimoji="0" lang="hr-HR" sz="5000" b="0" i="0" u="none" strike="noStrike" cap="none" spc="0" normalizeH="0" baseline="0" dirty="0">
              <a:ln>
                <a:noFill/>
              </a:ln>
              <a:solidFill>
                <a:srgbClr val="000000"/>
              </a:solidFill>
              <a:effectLst/>
              <a:uFillTx/>
              <a:sym typeface="Helvetica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8398" y="2299854"/>
            <a:ext cx="7167419" cy="10751128"/>
          </a:xfrm>
          <a:prstGeom prst="rect">
            <a:avLst/>
          </a:prstGeom>
          <a:ln>
            <a:noFill/>
          </a:ln>
          <a:effectLst>
            <a:outerShdw blurRad="190500" algn="tl" rotWithShape="0">
              <a:srgbClr val="000000">
                <a:alpha val="70000"/>
              </a:srgbClr>
            </a:outerShdw>
          </a:effectLst>
        </p:spPr>
      </p:pic>
      <p:sp>
        <p:nvSpPr>
          <p:cNvPr id="4" name="TextBox 3"/>
          <p:cNvSpPr txBox="1"/>
          <p:nvPr/>
        </p:nvSpPr>
        <p:spPr>
          <a:xfrm>
            <a:off x="17988143" y="13050982"/>
            <a:ext cx="6996871"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sz="2400" dirty="0"/>
              <a:t>Photo by </a:t>
            </a:r>
            <a:r>
              <a:rPr lang="en-US" sz="2400" u="sng" dirty="0">
                <a:hlinkClick r:id="rId3"/>
              </a:rPr>
              <a:t>Mesh on </a:t>
            </a:r>
            <a:r>
              <a:rPr lang="en-US" sz="2400" u="sng" dirty="0">
                <a:hlinkClick r:id="rId4"/>
              </a:rPr>
              <a:t>Unsplash</a:t>
            </a:r>
            <a:endParaRPr kumimoji="0" lang="hr-HR" sz="2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3966834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579" y="2135205"/>
            <a:ext cx="10411837" cy="735169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688" y="8078594"/>
            <a:ext cx="10696857" cy="5399926"/>
          </a:xfrm>
          <a:prstGeom prst="rect">
            <a:avLst/>
          </a:prstGeom>
          <a:ln>
            <a:noFill/>
          </a:ln>
          <a:effectLst>
            <a:outerShdw blurRad="292100" dist="139700" dir="2700000" algn="tl" rotWithShape="0">
              <a:srgbClr val="333333">
                <a:alpha val="65000"/>
              </a:srgbClr>
            </a:outerShdw>
          </a:effectLst>
        </p:spPr>
      </p:pic>
      <p:sp>
        <p:nvSpPr>
          <p:cNvPr id="5" name="TEXT 1 -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C2153138-DBC7-FF43-9F1E-CAB82806D4CB}"/>
              </a:ext>
            </a:extLst>
          </p:cNvPr>
          <p:cNvSpPr/>
          <p:nvPr/>
        </p:nvSpPr>
        <p:spPr>
          <a:xfrm>
            <a:off x="2630860" y="3637160"/>
            <a:ext cx="15007984" cy="137537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lgn="l">
              <a:defRPr>
                <a:solidFill>
                  <a:srgbClr val="53585F"/>
                </a:solidFill>
                <a:latin typeface="Roboto"/>
                <a:ea typeface="Roboto"/>
                <a:cs typeface="Roboto"/>
                <a:sym typeface="Roboto"/>
              </a:defRPr>
            </a:lvl1pPr>
          </a:lstStyle>
          <a:p>
            <a:pPr marL="571500" indent="-571500">
              <a:buFont typeface="CambriaMath" charset="0"/>
              <a:buChar char="⎯"/>
            </a:pPr>
            <a:r>
              <a:rPr lang="hr-HR" sz="4000" dirty="0" err="1">
                <a:latin typeface="+mn-lt"/>
              </a:rPr>
              <a:t>DigComEdu</a:t>
            </a:r>
            <a:endParaRPr lang="hr-HR" sz="4000" dirty="0">
              <a:latin typeface="+mn-lt"/>
            </a:endParaRPr>
          </a:p>
          <a:p>
            <a:pPr marL="571500" indent="-571500">
              <a:buFont typeface="CambriaMath" charset="0"/>
              <a:buChar char="⎯"/>
            </a:pPr>
            <a:r>
              <a:rPr lang="hr-HR" sz="4000" dirty="0" err="1">
                <a:latin typeface="+mn-lt"/>
              </a:rPr>
              <a:t>Check-in</a:t>
            </a:r>
            <a:r>
              <a:rPr lang="hr-HR" sz="4000" dirty="0">
                <a:latin typeface="+mn-lt"/>
              </a:rPr>
              <a:t> </a:t>
            </a:r>
            <a:r>
              <a:rPr lang="hr-HR" sz="4000" dirty="0" err="1">
                <a:latin typeface="+mn-lt"/>
              </a:rPr>
              <a:t>Self-Reflection</a:t>
            </a:r>
            <a:r>
              <a:rPr lang="hr-HR" sz="4000" dirty="0">
                <a:latin typeface="+mn-lt"/>
              </a:rPr>
              <a:t> Tool</a:t>
            </a:r>
          </a:p>
        </p:txBody>
      </p:sp>
      <p:sp>
        <p:nvSpPr>
          <p:cNvPr id="6" name="TEXT 3- Lorem ipsum dolor sit amet, consectetuer adipiscing elit, sed diam nonummy nibh euismod tincidunt ut laoreet dolore magna aliquam erat volutpat. Ut wisi enim ad minim veniam, quis nostrud exerci tation ullamcorper suscipit lobortis nisl ut aliquip ex ea commodo consequat.">
            <a:extLst>
              <a:ext uri="{FF2B5EF4-FFF2-40B4-BE49-F238E27FC236}">
                <a16:creationId xmlns:a16="http://schemas.microsoft.com/office/drawing/2014/main" id="{15CED34A-CD97-F14C-88F3-D23934A7D6F6}"/>
              </a:ext>
            </a:extLst>
          </p:cNvPr>
          <p:cNvSpPr/>
          <p:nvPr/>
        </p:nvSpPr>
        <p:spPr>
          <a:xfrm>
            <a:off x="1917381" y="6304195"/>
            <a:ext cx="13729017" cy="71314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algn="l">
              <a:defRPr sz="2400" b="1">
                <a:solidFill>
                  <a:srgbClr val="53585F"/>
                </a:solidFill>
                <a:latin typeface="Roboto"/>
                <a:ea typeface="Roboto"/>
                <a:cs typeface="Roboto"/>
                <a:sym typeface="Roboto"/>
              </a:defRPr>
            </a:lvl1pPr>
          </a:lstStyle>
          <a:p>
            <a:pPr marL="457200" indent="-457200">
              <a:lnSpc>
                <a:spcPct val="150000"/>
              </a:lnSpc>
              <a:buFont typeface="Arial" charset="0"/>
              <a:buChar char="•"/>
            </a:pPr>
            <a:endParaRPr sz="2800" b="0" i="0" dirty="0">
              <a:latin typeface="Camber Medium" pitchFamily="2" charset="0"/>
            </a:endParaRPr>
          </a:p>
        </p:txBody>
      </p:sp>
      <p:sp>
        <p:nvSpPr>
          <p:cNvPr id="7" name="NASLOV">
            <a:extLst>
              <a:ext uri="{FF2B5EF4-FFF2-40B4-BE49-F238E27FC236}">
                <a16:creationId xmlns:a16="http://schemas.microsoft.com/office/drawing/2014/main" id="{266650ED-349E-BE4C-A485-2DFB0A3060E0}"/>
              </a:ext>
            </a:extLst>
          </p:cNvPr>
          <p:cNvSpPr/>
          <p:nvPr/>
        </p:nvSpPr>
        <p:spPr>
          <a:xfrm>
            <a:off x="2630860" y="2294316"/>
            <a:ext cx="20549237" cy="91371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lvl1pPr algn="l">
              <a:defRPr b="1">
                <a:solidFill>
                  <a:schemeClr val="accent1">
                    <a:satOff val="-3355"/>
                    <a:lumOff val="26614"/>
                  </a:schemeClr>
                </a:solidFill>
                <a:latin typeface="Roboto"/>
                <a:ea typeface="Roboto"/>
                <a:cs typeface="Roboto"/>
                <a:sym typeface="Roboto"/>
              </a:defRPr>
            </a:lvl1pPr>
          </a:lstStyle>
          <a:p>
            <a:endParaRPr b="0" i="0" dirty="0">
              <a:solidFill>
                <a:schemeClr val="tx1">
                  <a:lumMod val="75000"/>
                  <a:lumOff val="25000"/>
                </a:schemeClr>
              </a:solidFill>
              <a:latin typeface="Camber SemiBold"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547" y="5811052"/>
            <a:ext cx="5423270" cy="583634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938" y="5332150"/>
            <a:ext cx="4889500" cy="3073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641592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2" y="2043544"/>
            <a:ext cx="22527491" cy="11263746"/>
          </a:xfrm>
          <a:prstGeom prst="rect">
            <a:avLst/>
          </a:prstGeom>
        </p:spPr>
      </p:pic>
    </p:spTree>
    <p:extLst>
      <p:ext uri="{BB962C8B-B14F-4D97-AF65-F5344CB8AC3E}">
        <p14:creationId xmlns:p14="http://schemas.microsoft.com/office/powerpoint/2010/main" val="202034487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4445</TotalTime>
  <Words>944</Words>
  <Application>Microsoft Office PowerPoint</Application>
  <PresentationFormat>Custom</PresentationFormat>
  <Paragraphs>225</Paragraphs>
  <Slides>26</Slides>
  <Notes>11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-apple-system</vt:lpstr>
      <vt:lpstr>Arial</vt:lpstr>
      <vt:lpstr>Camber Light</vt:lpstr>
      <vt:lpstr>Camber Medium</vt:lpstr>
      <vt:lpstr>Camber SemiBold</vt:lpstr>
      <vt:lpstr>CambriaMath</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Ivana Kljajić</cp:lastModifiedBy>
  <cp:revision>69</cp:revision>
  <cp:lastPrinted>2019-11-05T11:17:50Z</cp:lastPrinted>
  <dcterms:modified xsi:type="dcterms:W3CDTF">2019-11-11T13:50:48Z</dcterms:modified>
</cp:coreProperties>
</file>