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0" r:id="rId6"/>
    <p:sldId id="259" r:id="rId7"/>
    <p:sldId id="261" r:id="rId8"/>
    <p:sldId id="267" r:id="rId9"/>
    <p:sldId id="268" r:id="rId10"/>
    <p:sldId id="257" r:id="rId11"/>
    <p:sldId id="258" r:id="rId12"/>
    <p:sldId id="266" r:id="rId13"/>
    <p:sldId id="262" r:id="rId14"/>
    <p:sldId id="263" r:id="rId15"/>
    <p:sldId id="269" r:id="rId16"/>
    <p:sldId id="270" r:id="rId17"/>
    <p:sldId id="271" r:id="rId18"/>
    <p:sldId id="274" r:id="rId19"/>
    <p:sldId id="272" r:id="rId20"/>
    <p:sldId id="273" r:id="rId21"/>
    <p:sldId id="264" r:id="rId22"/>
    <p:sldId id="265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6DE33-31DA-4D51-AA3B-E8E574416AE3}" v="205" dt="2019-10-31T08:17:49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32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9F2FC-D9D4-4470-BDCE-D4138F0D76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F2BE5B-7CAE-4516-8EAA-59C6FE35EF4A}">
      <dgm:prSet/>
      <dgm:spPr/>
      <dgm:t>
        <a:bodyPr/>
        <a:lstStyle/>
        <a:p>
          <a:r>
            <a:rPr lang="hr-HR" dirty="0"/>
            <a:t>2022. </a:t>
          </a:r>
          <a:r>
            <a:rPr lang="hr-HR" dirty="0" err="1"/>
            <a:t>dronovi</a:t>
          </a:r>
          <a:r>
            <a:rPr lang="hr-HR" dirty="0"/>
            <a:t> pomoćnici sudaca na utakmici</a:t>
          </a:r>
          <a:endParaRPr lang="en-US" dirty="0"/>
        </a:p>
      </dgm:t>
    </dgm:pt>
    <dgm:pt modelId="{581726B7-92D7-4160-9CB5-F36B841472CD}" type="parTrans" cxnId="{CFD990F0-85B0-4EE7-BBA9-BFB0BB5FC09F}">
      <dgm:prSet/>
      <dgm:spPr/>
      <dgm:t>
        <a:bodyPr/>
        <a:lstStyle/>
        <a:p>
          <a:endParaRPr lang="en-US"/>
        </a:p>
      </dgm:t>
    </dgm:pt>
    <dgm:pt modelId="{53CB3EA6-E2B6-4FAD-AD63-34F37D717A79}" type="sibTrans" cxnId="{CFD990F0-85B0-4EE7-BBA9-BFB0BB5FC09F}">
      <dgm:prSet/>
      <dgm:spPr/>
      <dgm:t>
        <a:bodyPr/>
        <a:lstStyle/>
        <a:p>
          <a:endParaRPr lang="en-US"/>
        </a:p>
      </dgm:t>
    </dgm:pt>
    <dgm:pt modelId="{2D95CB3E-2AF4-44F2-A76D-833E73532EAE}">
      <dgm:prSet/>
      <dgm:spPr/>
      <dgm:t>
        <a:bodyPr/>
        <a:lstStyle/>
        <a:p>
          <a:r>
            <a:rPr lang="hr-HR" dirty="0"/>
            <a:t>2025. električna formula 1</a:t>
          </a:r>
          <a:endParaRPr lang="en-US" dirty="0"/>
        </a:p>
      </dgm:t>
    </dgm:pt>
    <dgm:pt modelId="{13F69BD3-B67C-4155-A3F5-CB04648E2B64}" type="parTrans" cxnId="{4E4C392D-867D-41F2-BCAB-9363A56AFD97}">
      <dgm:prSet/>
      <dgm:spPr/>
      <dgm:t>
        <a:bodyPr/>
        <a:lstStyle/>
        <a:p>
          <a:endParaRPr lang="en-US"/>
        </a:p>
      </dgm:t>
    </dgm:pt>
    <dgm:pt modelId="{1B32CE5F-2908-4250-B6B0-7061E05C0BD5}" type="sibTrans" cxnId="{4E4C392D-867D-41F2-BCAB-9363A56AFD97}">
      <dgm:prSet/>
      <dgm:spPr/>
      <dgm:t>
        <a:bodyPr/>
        <a:lstStyle/>
        <a:p>
          <a:endParaRPr lang="en-US"/>
        </a:p>
      </dgm:t>
    </dgm:pt>
    <dgm:pt modelId="{1342EB02-E34D-46FE-BD57-5E3F3775F607}">
      <dgm:prSet/>
      <dgm:spPr/>
      <dgm:t>
        <a:bodyPr/>
        <a:lstStyle/>
        <a:p>
          <a:r>
            <a:rPr lang="hr-HR"/>
            <a:t>2025. novi materijali u sportskoj odjeći</a:t>
          </a:r>
          <a:endParaRPr lang="en-US"/>
        </a:p>
      </dgm:t>
    </dgm:pt>
    <dgm:pt modelId="{AF2F91A3-35DF-4AB6-B482-3974E6A201FA}" type="parTrans" cxnId="{5AC7D6A3-AB46-437E-A647-47849B3AC210}">
      <dgm:prSet/>
      <dgm:spPr/>
      <dgm:t>
        <a:bodyPr/>
        <a:lstStyle/>
        <a:p>
          <a:endParaRPr lang="en-US"/>
        </a:p>
      </dgm:t>
    </dgm:pt>
    <dgm:pt modelId="{30682E33-4E9B-410D-90AF-293B38EB83A4}" type="sibTrans" cxnId="{5AC7D6A3-AB46-437E-A647-47849B3AC210}">
      <dgm:prSet/>
      <dgm:spPr/>
      <dgm:t>
        <a:bodyPr/>
        <a:lstStyle/>
        <a:p>
          <a:endParaRPr lang="en-US"/>
        </a:p>
      </dgm:t>
    </dgm:pt>
    <dgm:pt modelId="{D8FE0C89-7E9D-4A2F-AFF3-F7B9D58A53C1}">
      <dgm:prSet/>
      <dgm:spPr/>
      <dgm:t>
        <a:bodyPr/>
        <a:lstStyle/>
        <a:p>
          <a:r>
            <a:rPr lang="hr-HR"/>
            <a:t>2030. stalno online medicinsko praćenje sportaša</a:t>
          </a:r>
          <a:endParaRPr lang="en-US"/>
        </a:p>
      </dgm:t>
    </dgm:pt>
    <dgm:pt modelId="{FC6E56D6-1497-4556-B34C-2C6091B3E4D2}" type="parTrans" cxnId="{C4FABE1D-BE63-491F-9098-3AB487EEE3DA}">
      <dgm:prSet/>
      <dgm:spPr/>
      <dgm:t>
        <a:bodyPr/>
        <a:lstStyle/>
        <a:p>
          <a:endParaRPr lang="en-US"/>
        </a:p>
      </dgm:t>
    </dgm:pt>
    <dgm:pt modelId="{1528A1FF-4444-4E27-B101-1C0E386F3FF3}" type="sibTrans" cxnId="{C4FABE1D-BE63-491F-9098-3AB487EEE3DA}">
      <dgm:prSet/>
      <dgm:spPr/>
      <dgm:t>
        <a:bodyPr/>
        <a:lstStyle/>
        <a:p>
          <a:endParaRPr lang="en-US"/>
        </a:p>
      </dgm:t>
    </dgm:pt>
    <dgm:pt modelId="{F39CE07E-1B8A-40D2-A9F6-7C041C66FC0D}">
      <dgm:prSet/>
      <dgm:spPr/>
      <dgm:t>
        <a:bodyPr/>
        <a:lstStyle/>
        <a:p>
          <a:r>
            <a:rPr lang="hr-HR"/>
            <a:t>2032. Active skin feedback</a:t>
          </a:r>
          <a:endParaRPr lang="en-US"/>
        </a:p>
      </dgm:t>
    </dgm:pt>
    <dgm:pt modelId="{71FBFA19-C5C6-4006-8216-C9639AFD0D76}" type="parTrans" cxnId="{A276865E-DA90-411B-9F8C-BA0B41DDBC9E}">
      <dgm:prSet/>
      <dgm:spPr/>
      <dgm:t>
        <a:bodyPr/>
        <a:lstStyle/>
        <a:p>
          <a:endParaRPr lang="en-US"/>
        </a:p>
      </dgm:t>
    </dgm:pt>
    <dgm:pt modelId="{D11A2FBB-19B4-4EC5-A460-3DCA4D4D1B3C}" type="sibTrans" cxnId="{A276865E-DA90-411B-9F8C-BA0B41DDBC9E}">
      <dgm:prSet/>
      <dgm:spPr/>
      <dgm:t>
        <a:bodyPr/>
        <a:lstStyle/>
        <a:p>
          <a:endParaRPr lang="en-US"/>
        </a:p>
      </dgm:t>
    </dgm:pt>
    <dgm:pt modelId="{8B8FC094-05DE-4625-B521-8E030B6E5560}">
      <dgm:prSet/>
      <dgm:spPr/>
      <dgm:t>
        <a:bodyPr/>
        <a:lstStyle/>
        <a:p>
          <a:r>
            <a:rPr lang="hr-HR"/>
            <a:t>2035. Stadioni s umjetnom stvarnosti</a:t>
          </a:r>
          <a:endParaRPr lang="en-US"/>
        </a:p>
      </dgm:t>
    </dgm:pt>
    <dgm:pt modelId="{7478A1A0-7818-42BB-8D42-EE0813A155D8}" type="parTrans" cxnId="{5C3AA8B3-0057-4A20-9DEA-09E39C18B473}">
      <dgm:prSet/>
      <dgm:spPr/>
      <dgm:t>
        <a:bodyPr/>
        <a:lstStyle/>
        <a:p>
          <a:endParaRPr lang="en-US"/>
        </a:p>
      </dgm:t>
    </dgm:pt>
    <dgm:pt modelId="{208545BC-EF17-4597-9800-24D58C873371}" type="sibTrans" cxnId="{5C3AA8B3-0057-4A20-9DEA-09E39C18B473}">
      <dgm:prSet/>
      <dgm:spPr/>
      <dgm:t>
        <a:bodyPr/>
        <a:lstStyle/>
        <a:p>
          <a:endParaRPr lang="en-US"/>
        </a:p>
      </dgm:t>
    </dgm:pt>
    <dgm:pt modelId="{60A7FA92-26BA-4A4D-B8EF-DCC485030C72}">
      <dgm:prSet/>
      <dgm:spPr/>
      <dgm:t>
        <a:bodyPr/>
        <a:lstStyle/>
        <a:p>
          <a:r>
            <a:rPr lang="hr-HR"/>
            <a:t>2035. Roboti treneri</a:t>
          </a:r>
          <a:endParaRPr lang="en-US"/>
        </a:p>
      </dgm:t>
    </dgm:pt>
    <dgm:pt modelId="{7419677E-33FC-4A2F-94BD-17F4DF7D6237}" type="parTrans" cxnId="{CAB7BBB6-2AAA-4175-A5E0-FBEFB293647C}">
      <dgm:prSet/>
      <dgm:spPr/>
      <dgm:t>
        <a:bodyPr/>
        <a:lstStyle/>
        <a:p>
          <a:endParaRPr lang="en-US"/>
        </a:p>
      </dgm:t>
    </dgm:pt>
    <dgm:pt modelId="{D892D4AF-4D80-4CDF-8014-44D107048BF6}" type="sibTrans" cxnId="{CAB7BBB6-2AAA-4175-A5E0-FBEFB293647C}">
      <dgm:prSet/>
      <dgm:spPr/>
      <dgm:t>
        <a:bodyPr/>
        <a:lstStyle/>
        <a:p>
          <a:endParaRPr lang="en-US"/>
        </a:p>
      </dgm:t>
    </dgm:pt>
    <dgm:pt modelId="{587414CD-1551-453A-AC09-5A43B2494F93}">
      <dgm:prSet/>
      <dgm:spPr/>
      <dgm:t>
        <a:bodyPr/>
        <a:lstStyle/>
        <a:p>
          <a:r>
            <a:rPr lang="hr-HR"/>
            <a:t>2040. Upravljive teniske loptice povezane s reketom</a:t>
          </a:r>
          <a:endParaRPr lang="en-US"/>
        </a:p>
      </dgm:t>
    </dgm:pt>
    <dgm:pt modelId="{19BFCA66-1A30-4F78-849C-F512F28206A3}" type="parTrans" cxnId="{A60C12C4-A260-4979-A5CF-4C725521B6E2}">
      <dgm:prSet/>
      <dgm:spPr/>
      <dgm:t>
        <a:bodyPr/>
        <a:lstStyle/>
        <a:p>
          <a:endParaRPr lang="en-US"/>
        </a:p>
      </dgm:t>
    </dgm:pt>
    <dgm:pt modelId="{456520EE-57B8-4D97-8BAC-D5550A40F2F5}" type="sibTrans" cxnId="{A60C12C4-A260-4979-A5CF-4C725521B6E2}">
      <dgm:prSet/>
      <dgm:spPr/>
      <dgm:t>
        <a:bodyPr/>
        <a:lstStyle/>
        <a:p>
          <a:endParaRPr lang="en-US"/>
        </a:p>
      </dgm:t>
    </dgm:pt>
    <dgm:pt modelId="{9E390956-1E4A-458E-B405-747D55E0F6A6}" type="pres">
      <dgm:prSet presAssocID="{0A49F2FC-D9D4-4470-BDCE-D4138F0D7678}" presName="linear" presStyleCnt="0">
        <dgm:presLayoutVars>
          <dgm:animLvl val="lvl"/>
          <dgm:resizeHandles val="exact"/>
        </dgm:presLayoutVars>
      </dgm:prSet>
      <dgm:spPr/>
    </dgm:pt>
    <dgm:pt modelId="{B3CE293B-6F8D-4D20-9176-2B17BA360DEC}" type="pres">
      <dgm:prSet presAssocID="{BDF2BE5B-7CAE-4516-8EAA-59C6FE35EF4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8D92D39-FAFB-4B7F-B55C-380951CD3D86}" type="pres">
      <dgm:prSet presAssocID="{53CB3EA6-E2B6-4FAD-AD63-34F37D717A79}" presName="spacer" presStyleCnt="0"/>
      <dgm:spPr/>
    </dgm:pt>
    <dgm:pt modelId="{490AA8E4-EF98-4D8B-A192-2831B1A484B8}" type="pres">
      <dgm:prSet presAssocID="{2D95CB3E-2AF4-44F2-A76D-833E73532EA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B735BF1-D1EE-4B2D-BA11-DB7A5CB0C656}" type="pres">
      <dgm:prSet presAssocID="{1B32CE5F-2908-4250-B6B0-7061E05C0BD5}" presName="spacer" presStyleCnt="0"/>
      <dgm:spPr/>
    </dgm:pt>
    <dgm:pt modelId="{E744A650-E7D2-49E6-ABFE-6788305DEBB8}" type="pres">
      <dgm:prSet presAssocID="{1342EB02-E34D-46FE-BD57-5E3F3775F60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575CF15-5437-4E92-80B8-E319C7B7F894}" type="pres">
      <dgm:prSet presAssocID="{30682E33-4E9B-410D-90AF-293B38EB83A4}" presName="spacer" presStyleCnt="0"/>
      <dgm:spPr/>
    </dgm:pt>
    <dgm:pt modelId="{F56D3A17-5E39-4852-844E-879A63FBA3D5}" type="pres">
      <dgm:prSet presAssocID="{D8FE0C89-7E9D-4A2F-AFF3-F7B9D58A53C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D8B3B00-914C-46CA-9437-242FFAF21784}" type="pres">
      <dgm:prSet presAssocID="{1528A1FF-4444-4E27-B101-1C0E386F3FF3}" presName="spacer" presStyleCnt="0"/>
      <dgm:spPr/>
    </dgm:pt>
    <dgm:pt modelId="{75153772-90E4-4B4E-806C-0EB2893A7B5B}" type="pres">
      <dgm:prSet presAssocID="{F39CE07E-1B8A-40D2-A9F6-7C041C66FC0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C0C1EEA-A386-4695-B12E-3956E14F8A44}" type="pres">
      <dgm:prSet presAssocID="{D11A2FBB-19B4-4EC5-A460-3DCA4D4D1B3C}" presName="spacer" presStyleCnt="0"/>
      <dgm:spPr/>
    </dgm:pt>
    <dgm:pt modelId="{CB24CFD9-54D6-415D-A25F-9E1CF33944E7}" type="pres">
      <dgm:prSet presAssocID="{8B8FC094-05DE-4625-B521-8E030B6E556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8C70C1E-C8FF-46B8-9599-E60E970363B8}" type="pres">
      <dgm:prSet presAssocID="{208545BC-EF17-4597-9800-24D58C873371}" presName="spacer" presStyleCnt="0"/>
      <dgm:spPr/>
    </dgm:pt>
    <dgm:pt modelId="{3EC9EEBD-DF7B-4AFF-9190-6548A999A669}" type="pres">
      <dgm:prSet presAssocID="{60A7FA92-26BA-4A4D-B8EF-DCC485030C7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5C42B4B-1869-4BEE-8E73-5C0C734232D6}" type="pres">
      <dgm:prSet presAssocID="{D892D4AF-4D80-4CDF-8014-44D107048BF6}" presName="spacer" presStyleCnt="0"/>
      <dgm:spPr/>
    </dgm:pt>
    <dgm:pt modelId="{E2091B94-0F56-4174-97F6-1BFE4EE08641}" type="pres">
      <dgm:prSet presAssocID="{587414CD-1551-453A-AC09-5A43B2494F9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F311D00-10F8-4165-A393-48DE61CAE402}" type="presOf" srcId="{60A7FA92-26BA-4A4D-B8EF-DCC485030C72}" destId="{3EC9EEBD-DF7B-4AFF-9190-6548A999A669}" srcOrd="0" destOrd="0" presId="urn:microsoft.com/office/officeart/2005/8/layout/vList2"/>
    <dgm:cxn modelId="{8CF90201-1E6D-451D-A13F-B45208B04F97}" type="presOf" srcId="{2D95CB3E-2AF4-44F2-A76D-833E73532EAE}" destId="{490AA8E4-EF98-4D8B-A192-2831B1A484B8}" srcOrd="0" destOrd="0" presId="urn:microsoft.com/office/officeart/2005/8/layout/vList2"/>
    <dgm:cxn modelId="{70764819-FFB8-48EB-BD25-3DD4FAD6579C}" type="presOf" srcId="{0A49F2FC-D9D4-4470-BDCE-D4138F0D7678}" destId="{9E390956-1E4A-458E-B405-747D55E0F6A6}" srcOrd="0" destOrd="0" presId="urn:microsoft.com/office/officeart/2005/8/layout/vList2"/>
    <dgm:cxn modelId="{C4FABE1D-BE63-491F-9098-3AB487EEE3DA}" srcId="{0A49F2FC-D9D4-4470-BDCE-D4138F0D7678}" destId="{D8FE0C89-7E9D-4A2F-AFF3-F7B9D58A53C1}" srcOrd="3" destOrd="0" parTransId="{FC6E56D6-1497-4556-B34C-2C6091B3E4D2}" sibTransId="{1528A1FF-4444-4E27-B101-1C0E386F3FF3}"/>
    <dgm:cxn modelId="{D9862527-9EFF-445A-A819-B46386DAC37A}" type="presOf" srcId="{D8FE0C89-7E9D-4A2F-AFF3-F7B9D58A53C1}" destId="{F56D3A17-5E39-4852-844E-879A63FBA3D5}" srcOrd="0" destOrd="0" presId="urn:microsoft.com/office/officeart/2005/8/layout/vList2"/>
    <dgm:cxn modelId="{4E4C392D-867D-41F2-BCAB-9363A56AFD97}" srcId="{0A49F2FC-D9D4-4470-BDCE-D4138F0D7678}" destId="{2D95CB3E-2AF4-44F2-A76D-833E73532EAE}" srcOrd="1" destOrd="0" parTransId="{13F69BD3-B67C-4155-A3F5-CB04648E2B64}" sibTransId="{1B32CE5F-2908-4250-B6B0-7061E05C0BD5}"/>
    <dgm:cxn modelId="{01BB022F-D386-4112-86BE-418BD410C2AF}" type="presOf" srcId="{BDF2BE5B-7CAE-4516-8EAA-59C6FE35EF4A}" destId="{B3CE293B-6F8D-4D20-9176-2B17BA360DEC}" srcOrd="0" destOrd="0" presId="urn:microsoft.com/office/officeart/2005/8/layout/vList2"/>
    <dgm:cxn modelId="{A276865E-DA90-411B-9F8C-BA0B41DDBC9E}" srcId="{0A49F2FC-D9D4-4470-BDCE-D4138F0D7678}" destId="{F39CE07E-1B8A-40D2-A9F6-7C041C66FC0D}" srcOrd="4" destOrd="0" parTransId="{71FBFA19-C5C6-4006-8216-C9639AFD0D76}" sibTransId="{D11A2FBB-19B4-4EC5-A460-3DCA4D4D1B3C}"/>
    <dgm:cxn modelId="{1D590356-E6C7-4A76-B11A-5DF1FF17EB4D}" type="presOf" srcId="{F39CE07E-1B8A-40D2-A9F6-7C041C66FC0D}" destId="{75153772-90E4-4B4E-806C-0EB2893A7B5B}" srcOrd="0" destOrd="0" presId="urn:microsoft.com/office/officeart/2005/8/layout/vList2"/>
    <dgm:cxn modelId="{001D2882-171D-45CA-B0B9-BE1064E9823C}" type="presOf" srcId="{587414CD-1551-453A-AC09-5A43B2494F93}" destId="{E2091B94-0F56-4174-97F6-1BFE4EE08641}" srcOrd="0" destOrd="0" presId="urn:microsoft.com/office/officeart/2005/8/layout/vList2"/>
    <dgm:cxn modelId="{EE3F0291-FA3E-429B-B06E-DF921BEC6541}" type="presOf" srcId="{8B8FC094-05DE-4625-B521-8E030B6E5560}" destId="{CB24CFD9-54D6-415D-A25F-9E1CF33944E7}" srcOrd="0" destOrd="0" presId="urn:microsoft.com/office/officeart/2005/8/layout/vList2"/>
    <dgm:cxn modelId="{5AC7D6A3-AB46-437E-A647-47849B3AC210}" srcId="{0A49F2FC-D9D4-4470-BDCE-D4138F0D7678}" destId="{1342EB02-E34D-46FE-BD57-5E3F3775F607}" srcOrd="2" destOrd="0" parTransId="{AF2F91A3-35DF-4AB6-B482-3974E6A201FA}" sibTransId="{30682E33-4E9B-410D-90AF-293B38EB83A4}"/>
    <dgm:cxn modelId="{5C3AA8B3-0057-4A20-9DEA-09E39C18B473}" srcId="{0A49F2FC-D9D4-4470-BDCE-D4138F0D7678}" destId="{8B8FC094-05DE-4625-B521-8E030B6E5560}" srcOrd="5" destOrd="0" parTransId="{7478A1A0-7818-42BB-8D42-EE0813A155D8}" sibTransId="{208545BC-EF17-4597-9800-24D58C873371}"/>
    <dgm:cxn modelId="{CAB7BBB6-2AAA-4175-A5E0-FBEFB293647C}" srcId="{0A49F2FC-D9D4-4470-BDCE-D4138F0D7678}" destId="{60A7FA92-26BA-4A4D-B8EF-DCC485030C72}" srcOrd="6" destOrd="0" parTransId="{7419677E-33FC-4A2F-94BD-17F4DF7D6237}" sibTransId="{D892D4AF-4D80-4CDF-8014-44D107048BF6}"/>
    <dgm:cxn modelId="{A60C12C4-A260-4979-A5CF-4C725521B6E2}" srcId="{0A49F2FC-D9D4-4470-BDCE-D4138F0D7678}" destId="{587414CD-1551-453A-AC09-5A43B2494F93}" srcOrd="7" destOrd="0" parTransId="{19BFCA66-1A30-4F78-849C-F512F28206A3}" sibTransId="{456520EE-57B8-4D97-8BAC-D5550A40F2F5}"/>
    <dgm:cxn modelId="{EE361AE6-9E15-48C5-8491-09BF9DCC5204}" type="presOf" srcId="{1342EB02-E34D-46FE-BD57-5E3F3775F607}" destId="{E744A650-E7D2-49E6-ABFE-6788305DEBB8}" srcOrd="0" destOrd="0" presId="urn:microsoft.com/office/officeart/2005/8/layout/vList2"/>
    <dgm:cxn modelId="{CFD990F0-85B0-4EE7-BBA9-BFB0BB5FC09F}" srcId="{0A49F2FC-D9D4-4470-BDCE-D4138F0D7678}" destId="{BDF2BE5B-7CAE-4516-8EAA-59C6FE35EF4A}" srcOrd="0" destOrd="0" parTransId="{581726B7-92D7-4160-9CB5-F36B841472CD}" sibTransId="{53CB3EA6-E2B6-4FAD-AD63-34F37D717A79}"/>
    <dgm:cxn modelId="{C930E781-AFE6-4C75-9C9E-E2A435F459C2}" type="presParOf" srcId="{9E390956-1E4A-458E-B405-747D55E0F6A6}" destId="{B3CE293B-6F8D-4D20-9176-2B17BA360DEC}" srcOrd="0" destOrd="0" presId="urn:microsoft.com/office/officeart/2005/8/layout/vList2"/>
    <dgm:cxn modelId="{F87A9BC5-0D54-4A0A-966F-228604BCED24}" type="presParOf" srcId="{9E390956-1E4A-458E-B405-747D55E0F6A6}" destId="{F8D92D39-FAFB-4B7F-B55C-380951CD3D86}" srcOrd="1" destOrd="0" presId="urn:microsoft.com/office/officeart/2005/8/layout/vList2"/>
    <dgm:cxn modelId="{B010288F-AEF1-4886-A060-C7B95DBF8CE0}" type="presParOf" srcId="{9E390956-1E4A-458E-B405-747D55E0F6A6}" destId="{490AA8E4-EF98-4D8B-A192-2831B1A484B8}" srcOrd="2" destOrd="0" presId="urn:microsoft.com/office/officeart/2005/8/layout/vList2"/>
    <dgm:cxn modelId="{9CF37D3B-5ADD-4414-AC12-0044C8406927}" type="presParOf" srcId="{9E390956-1E4A-458E-B405-747D55E0F6A6}" destId="{FB735BF1-D1EE-4B2D-BA11-DB7A5CB0C656}" srcOrd="3" destOrd="0" presId="urn:microsoft.com/office/officeart/2005/8/layout/vList2"/>
    <dgm:cxn modelId="{34E972FD-B67D-4196-A7CF-FBBA6185C51B}" type="presParOf" srcId="{9E390956-1E4A-458E-B405-747D55E0F6A6}" destId="{E744A650-E7D2-49E6-ABFE-6788305DEBB8}" srcOrd="4" destOrd="0" presId="urn:microsoft.com/office/officeart/2005/8/layout/vList2"/>
    <dgm:cxn modelId="{662C7DF1-C0BE-4732-B492-F5D7E6F977A6}" type="presParOf" srcId="{9E390956-1E4A-458E-B405-747D55E0F6A6}" destId="{B575CF15-5437-4E92-80B8-E319C7B7F894}" srcOrd="5" destOrd="0" presId="urn:microsoft.com/office/officeart/2005/8/layout/vList2"/>
    <dgm:cxn modelId="{C3CBD752-4FFB-4814-B65A-C27E889B1DC6}" type="presParOf" srcId="{9E390956-1E4A-458E-B405-747D55E0F6A6}" destId="{F56D3A17-5E39-4852-844E-879A63FBA3D5}" srcOrd="6" destOrd="0" presId="urn:microsoft.com/office/officeart/2005/8/layout/vList2"/>
    <dgm:cxn modelId="{4DF3C124-64C0-4BDE-BF3C-4B85F2A6FC9A}" type="presParOf" srcId="{9E390956-1E4A-458E-B405-747D55E0F6A6}" destId="{3D8B3B00-914C-46CA-9437-242FFAF21784}" srcOrd="7" destOrd="0" presId="urn:microsoft.com/office/officeart/2005/8/layout/vList2"/>
    <dgm:cxn modelId="{DC7B9385-FFDA-410B-8694-99115D6A9D8F}" type="presParOf" srcId="{9E390956-1E4A-458E-B405-747D55E0F6A6}" destId="{75153772-90E4-4B4E-806C-0EB2893A7B5B}" srcOrd="8" destOrd="0" presId="urn:microsoft.com/office/officeart/2005/8/layout/vList2"/>
    <dgm:cxn modelId="{DEF83389-4857-4CB7-B75B-A3BF236790B4}" type="presParOf" srcId="{9E390956-1E4A-458E-B405-747D55E0F6A6}" destId="{7C0C1EEA-A386-4695-B12E-3956E14F8A44}" srcOrd="9" destOrd="0" presId="urn:microsoft.com/office/officeart/2005/8/layout/vList2"/>
    <dgm:cxn modelId="{1D90789C-773D-415D-A02E-EC1BEAE3DC9C}" type="presParOf" srcId="{9E390956-1E4A-458E-B405-747D55E0F6A6}" destId="{CB24CFD9-54D6-415D-A25F-9E1CF33944E7}" srcOrd="10" destOrd="0" presId="urn:microsoft.com/office/officeart/2005/8/layout/vList2"/>
    <dgm:cxn modelId="{6F937607-70A5-455A-A3AE-B440A6666FA1}" type="presParOf" srcId="{9E390956-1E4A-458E-B405-747D55E0F6A6}" destId="{08C70C1E-C8FF-46B8-9599-E60E970363B8}" srcOrd="11" destOrd="0" presId="urn:microsoft.com/office/officeart/2005/8/layout/vList2"/>
    <dgm:cxn modelId="{BE8AF920-FD57-4082-9A80-090CCE9C4879}" type="presParOf" srcId="{9E390956-1E4A-458E-B405-747D55E0F6A6}" destId="{3EC9EEBD-DF7B-4AFF-9190-6548A999A669}" srcOrd="12" destOrd="0" presId="urn:microsoft.com/office/officeart/2005/8/layout/vList2"/>
    <dgm:cxn modelId="{44540035-E4E8-49AA-99AF-7E939C197C63}" type="presParOf" srcId="{9E390956-1E4A-458E-B405-747D55E0F6A6}" destId="{E5C42B4B-1869-4BEE-8E73-5C0C734232D6}" srcOrd="13" destOrd="0" presId="urn:microsoft.com/office/officeart/2005/8/layout/vList2"/>
    <dgm:cxn modelId="{2D9AA768-0AE8-4DC8-A021-A39FB0DEE500}" type="presParOf" srcId="{9E390956-1E4A-458E-B405-747D55E0F6A6}" destId="{E2091B94-0F56-4174-97F6-1BFE4EE0864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E293B-6F8D-4D20-9176-2B17BA360DEC}">
      <dsp:nvSpPr>
        <dsp:cNvPr id="0" name=""/>
        <dsp:cNvSpPr/>
      </dsp:nvSpPr>
      <dsp:spPr>
        <a:xfrm>
          <a:off x="0" y="504252"/>
          <a:ext cx="651360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2022. </a:t>
          </a:r>
          <a:r>
            <a:rPr lang="hr-HR" sz="2300" kern="1200" dirty="0" err="1"/>
            <a:t>dronovi</a:t>
          </a:r>
          <a:r>
            <a:rPr lang="hr-HR" sz="2300" kern="1200" dirty="0"/>
            <a:t> pomoćnici sudaca na utakmici</a:t>
          </a:r>
          <a:endParaRPr lang="en-US" sz="2300" kern="1200" dirty="0"/>
        </a:p>
      </dsp:txBody>
      <dsp:txXfrm>
        <a:off x="26930" y="531182"/>
        <a:ext cx="6459743" cy="497795"/>
      </dsp:txXfrm>
    </dsp:sp>
    <dsp:sp modelId="{490AA8E4-EF98-4D8B-A192-2831B1A484B8}">
      <dsp:nvSpPr>
        <dsp:cNvPr id="0" name=""/>
        <dsp:cNvSpPr/>
      </dsp:nvSpPr>
      <dsp:spPr>
        <a:xfrm>
          <a:off x="0" y="1122147"/>
          <a:ext cx="6513603" cy="55165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2025. električna formula 1</a:t>
          </a:r>
          <a:endParaRPr lang="en-US" sz="2300" kern="1200" dirty="0"/>
        </a:p>
      </dsp:txBody>
      <dsp:txXfrm>
        <a:off x="26930" y="1149077"/>
        <a:ext cx="6459743" cy="497795"/>
      </dsp:txXfrm>
    </dsp:sp>
    <dsp:sp modelId="{E744A650-E7D2-49E6-ABFE-6788305DEBB8}">
      <dsp:nvSpPr>
        <dsp:cNvPr id="0" name=""/>
        <dsp:cNvSpPr/>
      </dsp:nvSpPr>
      <dsp:spPr>
        <a:xfrm>
          <a:off x="0" y="1740042"/>
          <a:ext cx="6513603" cy="55165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2025. novi materijali u sportskoj odjeći</a:t>
          </a:r>
          <a:endParaRPr lang="en-US" sz="2300" kern="1200"/>
        </a:p>
      </dsp:txBody>
      <dsp:txXfrm>
        <a:off x="26930" y="1766972"/>
        <a:ext cx="6459743" cy="497795"/>
      </dsp:txXfrm>
    </dsp:sp>
    <dsp:sp modelId="{F56D3A17-5E39-4852-844E-879A63FBA3D5}">
      <dsp:nvSpPr>
        <dsp:cNvPr id="0" name=""/>
        <dsp:cNvSpPr/>
      </dsp:nvSpPr>
      <dsp:spPr>
        <a:xfrm>
          <a:off x="0" y="2357938"/>
          <a:ext cx="6513603" cy="55165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2030. stalno online medicinsko praćenje sportaša</a:t>
          </a:r>
          <a:endParaRPr lang="en-US" sz="2300" kern="1200"/>
        </a:p>
      </dsp:txBody>
      <dsp:txXfrm>
        <a:off x="26930" y="2384868"/>
        <a:ext cx="6459743" cy="497795"/>
      </dsp:txXfrm>
    </dsp:sp>
    <dsp:sp modelId="{75153772-90E4-4B4E-806C-0EB2893A7B5B}">
      <dsp:nvSpPr>
        <dsp:cNvPr id="0" name=""/>
        <dsp:cNvSpPr/>
      </dsp:nvSpPr>
      <dsp:spPr>
        <a:xfrm>
          <a:off x="0" y="2975833"/>
          <a:ext cx="6513603" cy="55165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2032. Active skin feedback</a:t>
          </a:r>
          <a:endParaRPr lang="en-US" sz="2300" kern="1200"/>
        </a:p>
      </dsp:txBody>
      <dsp:txXfrm>
        <a:off x="26930" y="3002763"/>
        <a:ext cx="6459743" cy="497795"/>
      </dsp:txXfrm>
    </dsp:sp>
    <dsp:sp modelId="{CB24CFD9-54D6-415D-A25F-9E1CF33944E7}">
      <dsp:nvSpPr>
        <dsp:cNvPr id="0" name=""/>
        <dsp:cNvSpPr/>
      </dsp:nvSpPr>
      <dsp:spPr>
        <a:xfrm>
          <a:off x="0" y="3593728"/>
          <a:ext cx="6513603" cy="55165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2035. Stadioni s umjetnom stvarnosti</a:t>
          </a:r>
          <a:endParaRPr lang="en-US" sz="2300" kern="1200"/>
        </a:p>
      </dsp:txBody>
      <dsp:txXfrm>
        <a:off x="26930" y="3620658"/>
        <a:ext cx="6459743" cy="497795"/>
      </dsp:txXfrm>
    </dsp:sp>
    <dsp:sp modelId="{3EC9EEBD-DF7B-4AFF-9190-6548A999A669}">
      <dsp:nvSpPr>
        <dsp:cNvPr id="0" name=""/>
        <dsp:cNvSpPr/>
      </dsp:nvSpPr>
      <dsp:spPr>
        <a:xfrm>
          <a:off x="0" y="4211623"/>
          <a:ext cx="6513603" cy="55165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2035. Roboti treneri</a:t>
          </a:r>
          <a:endParaRPr lang="en-US" sz="2300" kern="1200"/>
        </a:p>
      </dsp:txBody>
      <dsp:txXfrm>
        <a:off x="26930" y="4238553"/>
        <a:ext cx="6459743" cy="497795"/>
      </dsp:txXfrm>
    </dsp:sp>
    <dsp:sp modelId="{E2091B94-0F56-4174-97F6-1BFE4EE08641}">
      <dsp:nvSpPr>
        <dsp:cNvPr id="0" name=""/>
        <dsp:cNvSpPr/>
      </dsp:nvSpPr>
      <dsp:spPr>
        <a:xfrm>
          <a:off x="0" y="4829518"/>
          <a:ext cx="6513603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2040. Upravljive teniske loptice povezane s reketom</a:t>
          </a:r>
          <a:endParaRPr lang="en-US" sz="2300" kern="1200"/>
        </a:p>
      </dsp:txBody>
      <dsp:txXfrm>
        <a:off x="26930" y="4856448"/>
        <a:ext cx="6459743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7FD63-292A-434A-AFC8-308E4D07A193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239A-5ADE-48C8-AE5D-44EF05E0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39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2806200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100posto.jutarnji.hr/sport/koji-je-od-ovih-nepopularnih-sportova-bas-za-teb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tarnji.hr/life/tehnologija/kako-nas-varaju-aplikacije-za-brojanje-koraka-istrazivanje-drustva-za-zastitu-potrosaca-dodaju-i-oduzimaju-kilometrazu-prikazuju-krive-podatke/8791391/?fbclid=IwAR13sVzRbai5Y3saUJ5LXcg8OnHcD0cd1SheB4LcvLrfRQD2B5Z54Lxglt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cognitiveworld/2019/03/15/heres-how-ai-will-change-the-world-of-sports/#2cb62704556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Poziv na interakciju – kviz: koji sport mi odgovara</a:t>
            </a:r>
          </a:p>
          <a:p>
            <a:r>
              <a:rPr lang="hr-HR" dirty="0">
                <a:hlinkClick r:id="rId3"/>
              </a:rPr>
              <a:t>https://www.bbc.com/news/uk-28062001</a:t>
            </a:r>
            <a:endParaRPr lang="hr-HR" dirty="0"/>
          </a:p>
          <a:p>
            <a:r>
              <a:rPr lang="hr-HR" dirty="0">
                <a:hlinkClick r:id="rId4"/>
              </a:rPr>
              <a:t>https://100posto.jutarnji.hr/sport/koji-je-od-ovih-nepopularnih-sportova-bas-za-tebe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51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26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Nakon upitnika: Danas imamo upitnike a u budućnosti nećemo morati ispunjavati razne upitnike već će AI na temelju fizičkih predispozicija sama prepoznat </a:t>
            </a:r>
            <a:r>
              <a:rPr lang="hr-HR" dirty="0" err="1"/>
              <a:t>talnet</a:t>
            </a:r>
            <a:r>
              <a:rPr lang="hr-HR" dirty="0"/>
              <a:t>, predložiti sport i intenzitet treninga.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80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Kako danas može izgledati trening?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89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87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hlinkClick r:id="rId3"/>
              </a:rPr>
              <a:t>https://www.jutarnji.hr/life/tehnologija/kako-nas-varaju-aplikacije-za-brojanje-koraka-istrazivanje-drustva-za-zastitu-potrosaca-dodaju-i-oduzimaju-kilometrazu-prikazuju-krive-podatke/8791391/?fbclid=IwAR13sVzRbai5Y3saUJ5LXcg8OnHcD0cd1SheB4LcvLrfRQD2B5Z54Lxglt4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63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sensors in implements for recording force/velocity profiles, work output, actual distance thrown</a:t>
            </a:r>
          </a:p>
          <a:p>
            <a:r>
              <a:rPr lang="en-US" dirty="0"/>
              <a:t>real-time tracking of movement speed - onboard sensors could measure instantaneous speed at any time during a sprint test.</a:t>
            </a:r>
          </a:p>
          <a:p>
            <a:r>
              <a:rPr lang="en-US" dirty="0"/>
              <a:t>movement sensors for counting repetitions and checking for correct technique.</a:t>
            </a:r>
          </a:p>
          <a:p>
            <a:r>
              <a:rPr lang="en-US" dirty="0"/>
              <a:t>virtual reality for measuring agility and reaction time, placing the athlete in actual but controlled game situations.</a:t>
            </a:r>
          </a:p>
          <a:p>
            <a:r>
              <a:rPr lang="en-US" dirty="0"/>
              <a:t>In-muscle sensors to record the performance of aerobic and anaerobic systems directly.</a:t>
            </a:r>
          </a:p>
          <a:p>
            <a:r>
              <a:rPr lang="en-US" dirty="0"/>
              <a:t>wearable sensors which are sensitive enough to measure small movements in all directions, to enable accurate range-of-movement measurements of joints.</a:t>
            </a:r>
          </a:p>
          <a:p>
            <a:r>
              <a:rPr lang="en-US" dirty="0"/>
              <a:t>a simple scanner, providing an easy, cheap and accurate method of measuring body fat levels.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72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https://www.forbes.com/sites/cognitiveworld/2019/03/15/heres-how-ai-will-change-the-world-of-sports/#2cb62704556b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61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Ivan je prestao pušiti – cigarete!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72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besplatna kotizacija!!!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239A-5ADE-48C8-AE5D-44EF05E07A90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6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ral robots competing in a hurdles race.">
            <a:extLst>
              <a:ext uri="{FF2B5EF4-FFF2-40B4-BE49-F238E27FC236}">
                <a16:creationId xmlns:a16="http://schemas.microsoft.com/office/drawing/2014/main" id="{1AFD543F-F989-4D5E-9AE8-9E2322003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" y="3374902"/>
            <a:ext cx="5949462" cy="33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4346682-0B3A-466E-B64D-F72558CF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639" y="175253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3AD5BF-C6F8-49C4-B745-34B80C74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0" y="4501662"/>
            <a:ext cx="5377962" cy="16969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E872C8-D3AF-42F2-B04A-41E5DA91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42772A-AD9E-4179-9588-B0FBA721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4FF694-3F84-4E11-B751-A6527DBD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  <p:pic>
        <p:nvPicPr>
          <p:cNvPr id="1028" name="Picture 4" descr="CARNET USERS CONFERENCE 2019">
            <a:extLst>
              <a:ext uri="{FF2B5EF4-FFF2-40B4-BE49-F238E27FC236}">
                <a16:creationId xmlns:a16="http://schemas.microsoft.com/office/drawing/2014/main" id="{F37909E7-C6B9-435C-91EF-F8128DAA8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136525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2DE976-C7FE-49D9-A67B-6B9A8ADF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84347D4-0E1B-4D41-92E9-7280550C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ED9C0D-067A-4FF2-A421-1F3F2E72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389FBC-FF11-4204-8107-58F5021B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9FC3F7-EA37-460E-9A98-54473EF7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64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924CEC3-DA24-43C1-916A-08C3E2FF2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90E2DD7-2C38-4FD5-8C42-79CCF01D3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5CA1BD-D4EA-4C82-A6B0-8D0EC642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BA34D4-1961-4DB1-A26D-338A64F0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A90373-65A1-47ED-BF53-B21DFD91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6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A4BEC-FAF7-4DD8-8061-AE47AED7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7588E7-C54C-485B-B53C-FC05A732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1E16B8-7D7C-4643-A438-3C9812C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78B79B-BDD4-49BB-BF8D-A559B947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A81EDF-B402-464F-B7FA-1EB17C0A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2" descr="Several robots competing in a hurdles race.">
            <a:extLst>
              <a:ext uri="{FF2B5EF4-FFF2-40B4-BE49-F238E27FC236}">
                <a16:creationId xmlns:a16="http://schemas.microsoft.com/office/drawing/2014/main" id="{D7DFDAB0-A4B0-4192-A1C0-0EB3CCB074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" y="4677508"/>
            <a:ext cx="3633718" cy="20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NET USERS CONFERENCE 2019">
            <a:extLst>
              <a:ext uri="{FF2B5EF4-FFF2-40B4-BE49-F238E27FC236}">
                <a16:creationId xmlns:a16="http://schemas.microsoft.com/office/drawing/2014/main" id="{9340E429-68B0-4889-A30E-E1FF775B2F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6"/>
          <a:stretch/>
        </p:blipFill>
        <p:spPr bwMode="auto">
          <a:xfrm>
            <a:off x="10317026" y="69057"/>
            <a:ext cx="226183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0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E4F18-CABF-4B02-A753-FEA81732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75F879-079C-438F-B69A-8FDE370F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A1B25E-47B2-4A59-97D8-784F6CCB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387061-8C8C-4C39-B867-DDB42DE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752FCA-79FB-4E29-88CC-279260C8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1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63188-5EC8-4C7F-8318-C3DE4691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837231-5F01-44A8-8A3F-27212C3B6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FFE4558-B019-4310-81C9-58DC495C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8890E64-2486-494A-9771-6257F32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2670AC-CAE5-4FEB-ADB2-82500641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2FFEF3-0F3F-4806-B48C-51E0A0E7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2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1D77DC-9FA1-4F34-8809-7798F25F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19EA99-797F-4982-91B9-36C1FCF8D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258A832-4CE3-4B20-84F2-8593F1B74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0A4A47B-F884-4D3A-A00E-46DD724CE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5108BB9-86E9-471F-9789-CD7AE88A0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83B0631-2041-42FD-AB19-EC9A6504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7665F0C-080B-4E01-94CC-6520C72A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EF14F63-3B8B-4A56-A3E9-B209A914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1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C1466-9FB5-41D8-989C-5F391A6F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EE2AEB6-1E2D-4F0F-9A43-58E1FF1E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1EA8952-F003-4367-B34C-3C4B2B41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2F71890-6EA0-4702-A6D7-02421360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08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EDFC312-8A10-48B3-B7B7-F5E6338F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DD05DDC-A446-497E-B750-4C46D9F8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ED39639-0FDE-493E-B898-B3D248DA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165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9D8FA-3EE9-489D-9C0C-EC5AA238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3BDC4A-55A6-4090-9C6D-585BB7B7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009001-5763-462E-A4D4-D9A528001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02FE3E-9077-49C6-AE04-43E392E6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FCF3CD-1D67-4F51-8ABF-575EB9FF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28ED5B6-3B58-4C86-8195-09DF61AD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0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F1CF3-2F9C-4595-B901-8B7963D6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40E98D2-0782-4020-9DF7-FF7188C0C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E6E3E8-CC49-4002-B17B-90EE2C7A1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EE157-E5D5-49C5-B98C-BC5684E8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FBE37C-6426-495B-9030-7B37DD4C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F1425A-9BF3-4345-A809-7955A74F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8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13A22CB-28CC-4699-842A-DDEB3B40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6C35B4C-B703-4CAA-9FF5-808B1E1A8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B4C8B6-B33B-4665-872D-CAC7B3815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E0B6-FBFC-4F34-AE8A-6B02BC997994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E1C575-FFEA-4238-A0C7-39F10ED5B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09EFD1-4D81-4014-8A0B-7B67B7E71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B349-48CE-455B-A75C-FFFC323E30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74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813F0-72E1-4CF3-A372-76AA3FFD4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17" y="1162538"/>
            <a:ext cx="11801383" cy="2387600"/>
          </a:xfrm>
        </p:spPr>
        <p:txBody>
          <a:bodyPr/>
          <a:lstStyle/>
          <a:p>
            <a:r>
              <a:rPr lang="hr-HR" b="1" dirty="0"/>
              <a:t>Pomiče li tehnologija granice sporta?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907E48-4265-47DD-8C77-C2847ED2B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r>
              <a:rPr lang="hr-HR" dirty="0"/>
              <a:t>Ivan </a:t>
            </a:r>
            <a:r>
              <a:rPr lang="hr-HR" dirty="0" err="1"/>
              <a:t>Menđušić</a:t>
            </a:r>
            <a:r>
              <a:rPr lang="hr-HR" dirty="0"/>
              <a:t>, Gimnazija Vukovar</a:t>
            </a:r>
          </a:p>
          <a:p>
            <a:pPr algn="l"/>
            <a:r>
              <a:rPr lang="hr-HR" dirty="0"/>
              <a:t>Daniel Rakijašić, Gimnazija </a:t>
            </a:r>
            <a:r>
              <a:rPr lang="hr-HR" dirty="0" err="1"/>
              <a:t>M.A.Reljkovića</a:t>
            </a:r>
            <a:r>
              <a:rPr lang="hr-HR" dirty="0"/>
              <a:t> Vinkovci</a:t>
            </a:r>
          </a:p>
        </p:txBody>
      </p:sp>
    </p:spTree>
    <p:extLst>
      <p:ext uri="{BB962C8B-B14F-4D97-AF65-F5344CB8AC3E}">
        <p14:creationId xmlns:p14="http://schemas.microsoft.com/office/powerpoint/2010/main" val="226620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7665E09A-F5B5-4F23-856C-6E541AB1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b="1140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B83FDA-5BA0-495A-91CB-61068569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9" y="1827229"/>
            <a:ext cx="5386552" cy="179078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PROJEKT </a:t>
            </a:r>
            <a:br>
              <a:rPr lang="hr-HR" sz="3600" b="1" dirty="0"/>
            </a:br>
            <a:r>
              <a:rPr lang="hr-HR" sz="3600" b="1" dirty="0"/>
              <a:t>GIMNAZIJE U POKRETU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E941B-FFC6-4AC4-AC73-A2699945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928087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svibanj 2019.</a:t>
            </a:r>
          </a:p>
          <a:p>
            <a:r>
              <a:rPr lang="hr-HR" sz="2400" dirty="0"/>
              <a:t>Tri gimnazije: </a:t>
            </a:r>
            <a:br>
              <a:rPr lang="hr-HR" sz="2400" dirty="0"/>
            </a:br>
            <a:r>
              <a:rPr lang="hr-HR" sz="2400" dirty="0"/>
              <a:t>Vinkovci, Vukovar, Županja</a:t>
            </a:r>
          </a:p>
          <a:p>
            <a:r>
              <a:rPr lang="hr-HR" sz="2400" dirty="0"/>
              <a:t>300 učenika</a:t>
            </a:r>
          </a:p>
        </p:txBody>
      </p:sp>
    </p:spTree>
    <p:extLst>
      <p:ext uri="{BB962C8B-B14F-4D97-AF65-F5344CB8AC3E}">
        <p14:creationId xmlns:p14="http://schemas.microsoft.com/office/powerpoint/2010/main" val="267509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D48D5A6-021A-4559-9741-699C38A16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0919"/>
            <a:ext cx="8611346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ACB77B-7ED1-4AFE-99A7-337F816DA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27" y="1429430"/>
            <a:ext cx="6271803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Grafikon obrasca odgovora. Naslov pitanja: Današnji sportaši postižu puno bolje rezultate od nekadašnjih. Što misliš u kojoj je mjeri za to zaslužna i tehnologija?. Broj odgovora: 308 odgovora.">
            <a:extLst>
              <a:ext uri="{FF2B5EF4-FFF2-40B4-BE49-F238E27FC236}">
                <a16:creationId xmlns:a16="http://schemas.microsoft.com/office/drawing/2014/main" id="{4BAF3685-9F8C-4E9D-8C6F-EE0C496B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2" y="1611086"/>
            <a:ext cx="10324440" cy="52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2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FE139A-29AE-43AD-ABBB-19251599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7" y="1384515"/>
            <a:ext cx="6149873" cy="34140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FAD047-5B17-4AC3-9612-2D00BABF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90" y="3429000"/>
            <a:ext cx="6035563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Koja je to aplikacija?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9DF0B62-06B5-4DE8-A49C-8984DB83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2159487"/>
            <a:ext cx="7436667" cy="35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Grafikon obrasca odgovora. Naslov pitanja: Jeste li ikada koristili neku od navedenih tehnologija za praćenje aktivnosti?. Broj odgovora: 305 odgovora.">
            <a:extLst>
              <a:ext uri="{FF2B5EF4-FFF2-40B4-BE49-F238E27FC236}">
                <a16:creationId xmlns:a16="http://schemas.microsoft.com/office/drawing/2014/main" id="{1693AE45-655D-4621-9423-5A58FE82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825625"/>
            <a:ext cx="10337224" cy="49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6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6CA7-64D4-436F-97BC-847B59A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ANKETE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810885-8D3E-4BFF-8E7B-3B811B3E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Grafikon obrasca odgovora. Naslov pitanja: Kojim se sportovima bavite?. Broj odgovora: 308 odgovora.">
            <a:extLst>
              <a:ext uri="{FF2B5EF4-FFF2-40B4-BE49-F238E27FC236}">
                <a16:creationId xmlns:a16="http://schemas.microsoft.com/office/drawing/2014/main" id="{DF72549E-DFE5-4958-8B59-7E76DACA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690688"/>
            <a:ext cx="1086961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6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zag4-1.fna.fbcdn.net/v/t1.15752-9/74930256_551854102241455_6435432207229124608_n.jpg?_nc_cat=103&amp;_nc_oc=AQnBSWtuoau4nwyXDsBC5vw5G8tRXzHwLlJHmEJ67GYKc2_EhwMZIJLKiCWZRNUGQaM&amp;_nc_ht=scontent.fzag4-1.fna&amp;oh=b3f04ad82a469fa1b1816fa5dfc102f8&amp;oe=5E1C85C2">
            <a:extLst>
              <a:ext uri="{FF2B5EF4-FFF2-40B4-BE49-F238E27FC236}">
                <a16:creationId xmlns:a16="http://schemas.microsoft.com/office/drawing/2014/main" id="{02A84ED4-0E0D-4872-A280-63A6D06DC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26CFF2-0FF0-480E-8878-7BDC09D3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Autofit/>
          </a:bodyPr>
          <a:lstStyle/>
          <a:p>
            <a:r>
              <a:rPr lang="fi-FI" sz="3600" b="1" dirty="0"/>
              <a:t>Matija Karaula</a:t>
            </a:r>
            <a:r>
              <a:rPr lang="hr-HR" sz="3600" b="1" dirty="0"/>
              <a:t> (učenik Gimnazije Vukovar)</a:t>
            </a:r>
            <a:r>
              <a:rPr lang="fi-FI" sz="3600" b="1" dirty="0"/>
              <a:t>: Bilo je teško, ali isplatilo se</a:t>
            </a:r>
            <a:r>
              <a:rPr lang="hr-HR" sz="3600" b="1" dirty="0"/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4A2152-9F5B-4293-80BD-28982693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42" y="2525486"/>
            <a:ext cx="4062642" cy="2754086"/>
          </a:xfrm>
        </p:spPr>
        <p:txBody>
          <a:bodyPr anchor="t">
            <a:normAutofit/>
          </a:bodyPr>
          <a:lstStyle/>
          <a:p>
            <a:r>
              <a:rPr lang="fi-FI" dirty="0"/>
              <a:t>250 Matija Karaula M Croatia (Hrvatska) Vukovar</a:t>
            </a:r>
            <a:endParaRPr lang="hr-HR" dirty="0"/>
          </a:p>
          <a:p>
            <a:r>
              <a:rPr lang="hr-HR" dirty="0"/>
              <a:t>ukupno vrijeme: </a:t>
            </a:r>
            <a:r>
              <a:rPr lang="fi-FI" dirty="0"/>
              <a:t>02:14:13 </a:t>
            </a:r>
            <a:endParaRPr lang="hr-HR" dirty="0"/>
          </a:p>
          <a:p>
            <a:r>
              <a:rPr lang="hr-HR" dirty="0"/>
              <a:t>min/km: </a:t>
            </a:r>
            <a:r>
              <a:rPr lang="fi-FI" dirty="0"/>
              <a:t>06:23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9945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8FC440C6-A01B-4230-9063-D907CCF2ED97}"/>
              </a:ext>
            </a:extLst>
          </p:cNvPr>
          <p:cNvSpPr/>
          <p:nvPr/>
        </p:nvSpPr>
        <p:spPr>
          <a:xfrm>
            <a:off x="413657" y="2580543"/>
            <a:ext cx="7881257" cy="4277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E41A9062-51A4-4E8E-801A-297E719E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580543"/>
            <a:ext cx="10820400" cy="1696914"/>
          </a:xfrm>
        </p:spPr>
        <p:txBody>
          <a:bodyPr>
            <a:normAutofit/>
          </a:bodyPr>
          <a:lstStyle/>
          <a:p>
            <a:pPr algn="l"/>
            <a:r>
              <a:rPr lang="hr-HR" sz="2800" dirty="0">
                <a:solidFill>
                  <a:srgbClr val="FF0000"/>
                </a:solidFill>
              </a:rPr>
              <a:t> daniel.rakijasic@skole.hr                               ivan.mendusic1@skole.hr </a:t>
            </a:r>
          </a:p>
          <a:p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scontent.fzag4-1.fna.fbcdn.net/v/t1.15752-9/61777703_325414075022326_2284547259985035264_n.jpg?_nc_cat=111&amp;_nc_oc=AQmQgwmfU2k-8oLvoGqkfyV1Oep7mhNTxkeBbY3u3teIvtuHB5tLZoWHG9tS21NVhwc&amp;_nc_ht=scontent.fzag4-1.fna&amp;oh=22492cb588d32287a477d9cd4d024bef&amp;oe=5E547A38">
            <a:extLst>
              <a:ext uri="{FF2B5EF4-FFF2-40B4-BE49-F238E27FC236}">
                <a16:creationId xmlns:a16="http://schemas.microsoft.com/office/drawing/2014/main" id="{EB4FF1FA-0A7F-4D31-8F51-DAA99AB1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47" y="3124241"/>
            <a:ext cx="5023035" cy="335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grafija Žuti Šešir.">
            <a:extLst>
              <a:ext uri="{FF2B5EF4-FFF2-40B4-BE49-F238E27FC236}">
                <a16:creationId xmlns:a16="http://schemas.microsoft.com/office/drawing/2014/main" id="{8C0D0C08-AA85-4247-AC0D-7B6B8EE9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3125470"/>
            <a:ext cx="5028952" cy="335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0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55F17-4004-4BFC-88F0-2CB54A66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Koji vam sport odgovara?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461FA0A-647D-43AA-B70D-2577AEF02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61" y="1466396"/>
            <a:ext cx="4351338" cy="4351338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0179D181-3B2F-45A1-A72A-EDC1780BE31E}"/>
              </a:ext>
            </a:extLst>
          </p:cNvPr>
          <p:cNvSpPr/>
          <p:nvPr/>
        </p:nvSpPr>
        <p:spPr>
          <a:xfrm>
            <a:off x="838200" y="2258497"/>
            <a:ext cx="4728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https://tiny.cc/izborsporta/</a:t>
            </a:r>
          </a:p>
        </p:txBody>
      </p:sp>
    </p:spTree>
    <p:extLst>
      <p:ext uri="{BB962C8B-B14F-4D97-AF65-F5344CB8AC3E}">
        <p14:creationId xmlns:p14="http://schemas.microsoft.com/office/powerpoint/2010/main" val="260290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F5625-5016-496C-8C2B-1F093193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izgleda trening danas?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73ACBB5-C4DF-4083-8B36-E8FBF3ED6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96991"/>
              </p:ext>
            </p:extLst>
          </p:nvPr>
        </p:nvGraphicFramePr>
        <p:xfrm>
          <a:off x="838200" y="1825625"/>
          <a:ext cx="10515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264595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940886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3382123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INTERAKCIJA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9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TRENER - SPORTAŠ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TRENER – TEHNOLOGIJA - SPORTAŠ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VIRTUALNI TRENER - SPORTAŠ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Nema visoke tehnologije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GPS </a:t>
                      </a:r>
                      <a:r>
                        <a:rPr lang="hr-HR" dirty="0" err="1"/>
                        <a:t>traker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GPS, praćenje BPM, PACE, potrošnja kalorija, nadmorska visina, kadenca,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2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Štoperica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BPM </a:t>
                      </a:r>
                      <a:r>
                        <a:rPr lang="hr-HR" dirty="0" err="1"/>
                        <a:t>traker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VR trener u realnom vremenu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7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BPM – klasično mjerenje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Briga o zdravlju, opremi,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95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3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5FA80-6B4C-42FB-B09E-9B146957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IKT u sportu - varanje ili fair </a:t>
            </a:r>
            <a:r>
              <a:rPr lang="hr-HR" dirty="0" err="1"/>
              <a:t>play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E77BDA-0F2E-455A-94EC-CB930A0E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VAR</a:t>
            </a:r>
          </a:p>
        </p:txBody>
      </p:sp>
      <p:pic>
        <p:nvPicPr>
          <p:cNvPr id="1032" name="Picture 8" descr="Incident occurs">
            <a:extLst>
              <a:ext uri="{FF2B5EF4-FFF2-40B4-BE49-F238E27FC236}">
                <a16:creationId xmlns:a16="http://schemas.microsoft.com/office/drawing/2014/main" id="{92D1CD86-F0A1-47BC-99ED-3B8F6863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488621"/>
            <a:ext cx="5172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view and advice by VARs">
            <a:extLst>
              <a:ext uri="{FF2B5EF4-FFF2-40B4-BE49-F238E27FC236}">
                <a16:creationId xmlns:a16="http://schemas.microsoft.com/office/drawing/2014/main" id="{0829997A-81C0-449D-9ABD-8D9D3692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34" y="2119993"/>
            <a:ext cx="5172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cision or action being taken">
            <a:extLst>
              <a:ext uri="{FF2B5EF4-FFF2-40B4-BE49-F238E27FC236}">
                <a16:creationId xmlns:a16="http://schemas.microsoft.com/office/drawing/2014/main" id="{A723629A-C6C9-48B9-95AD-E6F77550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4184"/>
            <a:ext cx="5172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DA37F-00E7-402D-9D79-2014CB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IKT u sportu - varanje ili fair </a:t>
            </a:r>
            <a:r>
              <a:rPr lang="hr-HR" dirty="0" err="1"/>
              <a:t>play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162E24-A234-4B01-8238-104ED78D9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maraton</a:t>
            </a:r>
          </a:p>
        </p:txBody>
      </p:sp>
      <p:pic>
        <p:nvPicPr>
          <p:cNvPr id="2050" name="Picture 2" descr="https://scontent.fzag4-1.fna.fbcdn.net/v/t1.15752-9/73446327_2692002781026549_5172037795807494144_n.jpg?_nc_cat=109&amp;_nc_oc=AQmuPcoJL6vGQEOrB9kmYk3ZX-qOmC480AI3oqcbbKpEdNLwECaeyblVupwspMKvOJc&amp;_nc_ht=scontent.fzag4-1.fna&amp;oh=282652f297e2934852f2eb0a5192b02b&amp;oe=5E615E17">
            <a:extLst>
              <a:ext uri="{FF2B5EF4-FFF2-40B4-BE49-F238E27FC236}">
                <a16:creationId xmlns:a16="http://schemas.microsoft.com/office/drawing/2014/main" id="{139B248A-8513-4BA4-A24B-F5DCE65E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11" y="1690688"/>
            <a:ext cx="336574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zag4-1.fna.fbcdn.net/v/t1.15752-9/72479504_526048341297374_3730734538926587904_n.jpg?_nc_cat=106&amp;_nc_oc=AQnK2jkz9MzMH4evdz2fgHNQASSy83l82NkWSHAqBQFf6FY_MWjDjlHVHdaUQiWkcWQ&amp;_nc_ht=scontent.fzag4-1.fna&amp;oh=9e294129219bc68038894b7262bd5747&amp;oe=5E5FEA2E">
            <a:extLst>
              <a:ext uri="{FF2B5EF4-FFF2-40B4-BE49-F238E27FC236}">
                <a16:creationId xmlns:a16="http://schemas.microsoft.com/office/drawing/2014/main" id="{0DC2DAFC-3420-469B-927A-9D73C4AC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0296"/>
            <a:ext cx="5391150" cy="359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2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ACE383-1000-443D-A037-7CDF1F43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Možemo li vjerovati tehnologiji?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FD2E31-3FFE-447E-A649-0D0FEA93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https://scontent.fzag4-1.fna.fbcdn.net/v/t1.15752-9/73458872_501736404016988_598217823969345536_n.jpg?_nc_cat=108&amp;_nc_oc=AQnOBQyd7DK8mSvwKPxDs5lrDZJvUipLg04vCm27zcI1wNui88jaxfaRbXABc1i2vr0&amp;_nc_ht=scontent.fzag4-1.fna&amp;oh=4f34f21e35f4bce60c6eece64adebe45&amp;oe=5E5EC664">
            <a:extLst>
              <a:ext uri="{FF2B5EF4-FFF2-40B4-BE49-F238E27FC236}">
                <a16:creationId xmlns:a16="http://schemas.microsoft.com/office/drawing/2014/main" id="{AFDF5422-8813-4740-B19E-BF34AA33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2137248"/>
            <a:ext cx="6618514" cy="392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tch officials, wearing new electronic equipment, shake hands with the Dandy Town players prior to their match with Hamilton Parish (Photograph by Akil Simmons)">
            <a:extLst>
              <a:ext uri="{FF2B5EF4-FFF2-40B4-BE49-F238E27FC236}">
                <a16:creationId xmlns:a16="http://schemas.microsoft.com/office/drawing/2014/main" id="{11BB0A3A-3E89-4EB1-AC40-032B817A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4412"/>
            <a:ext cx="3722236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7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615DB3-4A8C-42EA-9309-936817D2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sz="4400">
                <a:solidFill>
                  <a:srgbClr val="FFFFFF"/>
                </a:solidFill>
              </a:rPr>
              <a:t>Tehnologije budućnosti u sportu</a:t>
            </a:r>
          </a:p>
        </p:txBody>
      </p:sp>
      <p:graphicFrame>
        <p:nvGraphicFramePr>
          <p:cNvPr id="51" name="Rezervirano mjesto sadržaja 2">
            <a:extLst>
              <a:ext uri="{FF2B5EF4-FFF2-40B4-BE49-F238E27FC236}">
                <a16:creationId xmlns:a16="http://schemas.microsoft.com/office/drawing/2014/main" id="{A3D36679-708A-494F-9230-CB0D7C412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0832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19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D19CE-186B-48A2-8E81-C37051E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44"/>
            <a:ext cx="10515600" cy="2842680"/>
          </a:xfrm>
        </p:spPr>
        <p:txBody>
          <a:bodyPr/>
          <a:lstStyle/>
          <a:p>
            <a:r>
              <a:rPr lang="hr-HR" dirty="0"/>
              <a:t>Umjetna </a:t>
            </a:r>
            <a:br>
              <a:rPr lang="hr-HR" dirty="0"/>
            </a:br>
            <a:r>
              <a:rPr lang="hr-HR" dirty="0"/>
              <a:t>inteligencija </a:t>
            </a:r>
            <a:br>
              <a:rPr lang="hr-HR" dirty="0"/>
            </a:br>
            <a:r>
              <a:rPr lang="hr-HR" dirty="0"/>
              <a:t>i sport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1EA1076-5C7B-4E5B-A223-E0F6335BE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186023"/>
              </p:ext>
            </p:extLst>
          </p:nvPr>
        </p:nvGraphicFramePr>
        <p:xfrm>
          <a:off x="5198642" y="634910"/>
          <a:ext cx="4449451" cy="136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9231480" imgH="2831400" progId="Photoshop.Image.12">
                  <p:embed/>
                </p:oleObj>
              </mc:Choice>
              <mc:Fallback>
                <p:oleObj name="Image" r:id="rId4" imgW="9231480" imgH="283140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1EA1076-5C7B-4E5B-A223-E0F6335BE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8642" y="634910"/>
                        <a:ext cx="4449451" cy="1365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55532BC-0C3E-44C0-970F-53F9C6A5B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13847"/>
              </p:ext>
            </p:extLst>
          </p:nvPr>
        </p:nvGraphicFramePr>
        <p:xfrm>
          <a:off x="5198642" y="2028251"/>
          <a:ext cx="4449451" cy="136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6" imgW="9231480" imgH="2831400" progId="Photoshop.Image.12">
                  <p:embed/>
                </p:oleObj>
              </mc:Choice>
              <mc:Fallback>
                <p:oleObj name="Image" r:id="rId6" imgW="9231480" imgH="2831400" progId="Photoshop.Image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155532BC-0C3E-44C0-970F-53F9C6A5B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8642" y="2028251"/>
                        <a:ext cx="4449451" cy="136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74D460F-BD0E-451B-998D-0C2E5F37B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8450"/>
              </p:ext>
            </p:extLst>
          </p:nvPr>
        </p:nvGraphicFramePr>
        <p:xfrm>
          <a:off x="5198642" y="3421592"/>
          <a:ext cx="4449451" cy="13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8" imgW="9231480" imgH="2818800" progId="Photoshop.Image.12">
                  <p:embed/>
                </p:oleObj>
              </mc:Choice>
              <mc:Fallback>
                <p:oleObj name="Image" r:id="rId8" imgW="9231480" imgH="2818800" progId="Photoshop.Image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74D460F-BD0E-451B-998D-0C2E5F37B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8642" y="3421592"/>
                        <a:ext cx="4449451" cy="135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918985CA-E31B-4BBC-8726-194FE9D55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33083"/>
              </p:ext>
            </p:extLst>
          </p:nvPr>
        </p:nvGraphicFramePr>
        <p:xfrm>
          <a:off x="5198642" y="4811872"/>
          <a:ext cx="4458836" cy="136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10" imgW="9168120" imgH="2806200" progId="Photoshop.Image.12">
                  <p:embed/>
                </p:oleObj>
              </mc:Choice>
              <mc:Fallback>
                <p:oleObj name="Image" r:id="rId10" imgW="9168120" imgH="2806200" progId="Photoshop.Image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918985CA-E31B-4BBC-8726-194FE9D553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8642" y="4811872"/>
                        <a:ext cx="4458836" cy="136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4423DA3-1D6F-444E-AADC-F126A440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27E492-61C1-4156-A1F6-C892FDCA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/>
              <a:t>ICT U REKREATIVNOM SPORTU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75E6B3-D03A-4D9C-883A-8EB92B79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352770" cy="261983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svibanj 2018.</a:t>
            </a:r>
          </a:p>
          <a:p>
            <a:r>
              <a:rPr lang="hr-HR" sz="2400" dirty="0"/>
              <a:t>OŠ Dragutina Tadijanovića Vukovar i Gimnazija </a:t>
            </a:r>
            <a:r>
              <a:rPr lang="hr-HR" sz="2400" dirty="0" err="1"/>
              <a:t>M.A.Reljkovića</a:t>
            </a:r>
            <a:r>
              <a:rPr lang="hr-HR" sz="2400" dirty="0"/>
              <a:t> Vinkovci</a:t>
            </a:r>
          </a:p>
          <a:p>
            <a:r>
              <a:rPr lang="hr-HR" sz="2400" dirty="0"/>
              <a:t>154 sudionika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144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23" ma:contentTypeDescription="Create a new document." ma:contentTypeScope="" ma:versionID="4c5832939d03a356a108a9066eeeb387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f52c0e4543a26d2c9e8723d54d871efa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Self_Registration_Enabled0" ma:index="23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Self_Registration_Enabled0 xmlns="f87c038a-0f61-486c-a8ca-ffce83998b64" xsi:nil="true"/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Props1.xml><?xml version="1.0" encoding="utf-8"?>
<ds:datastoreItem xmlns:ds="http://schemas.openxmlformats.org/officeDocument/2006/customXml" ds:itemID="{0116BDDD-3593-468E-8D0A-C2B5AA6E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4FF09-DF47-4827-BCC6-0D40C913F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5F6E3-42DE-4F6C-8CB5-15D7C81224FA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1ed46e35-59ec-4778-8eff-c458b38f4962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87c038a-0f61-486c-a8ca-ffce83998b6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512</Words>
  <Application>Microsoft Office PowerPoint</Application>
  <PresentationFormat>Široki zaslon</PresentationFormat>
  <Paragraphs>83</Paragraphs>
  <Slides>19</Slides>
  <Notes>10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Image</vt:lpstr>
      <vt:lpstr>Pomiče li tehnologija granice sporta?</vt:lpstr>
      <vt:lpstr>Koji vam sport odgovara?</vt:lpstr>
      <vt:lpstr>Kako izgleda trening danas?</vt:lpstr>
      <vt:lpstr>IKT u sportu - varanje ili fair play?</vt:lpstr>
      <vt:lpstr>IKT u sportu - varanje ili fair play?</vt:lpstr>
      <vt:lpstr>Možemo li vjerovati tehnologiji?</vt:lpstr>
      <vt:lpstr>Tehnologije budućnosti u sportu</vt:lpstr>
      <vt:lpstr>Umjetna  inteligencija  i sport</vt:lpstr>
      <vt:lpstr>ICT U REKREATIVNOM SPORTU</vt:lpstr>
      <vt:lpstr>PROJEKT  GIMNAZIJE U POKRETU</vt:lpstr>
      <vt:lpstr>REZULTATI ANKETE</vt:lpstr>
      <vt:lpstr>REZULTATI ANKETE</vt:lpstr>
      <vt:lpstr>REZULTATI ANKETE</vt:lpstr>
      <vt:lpstr>REZULTATI ANKETE</vt:lpstr>
      <vt:lpstr>REZULTATI ANKETE</vt:lpstr>
      <vt:lpstr>REZULTATI ANKETE</vt:lpstr>
      <vt:lpstr>REZULTATI ANKETE</vt:lpstr>
      <vt:lpstr>Matija Karaula (učenik Gimnazije Vukovar): Bilo je teško, ali isplatilo se!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Pomiče li tehnologija granice sporta?</dc:title>
  <dc:creator>Daniel Rakijašić</dc:creator>
  <cp:lastModifiedBy>Daniel Rakijašić</cp:lastModifiedBy>
  <cp:revision>1</cp:revision>
  <dcterms:created xsi:type="dcterms:W3CDTF">2019-10-30T17:35:05Z</dcterms:created>
  <dcterms:modified xsi:type="dcterms:W3CDTF">2019-10-31T08:18:40Z</dcterms:modified>
</cp:coreProperties>
</file>