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4" r:id="rId3"/>
    <p:sldId id="257" r:id="rId4"/>
    <p:sldId id="271" r:id="rId5"/>
    <p:sldId id="258" r:id="rId6"/>
    <p:sldId id="259" r:id="rId7"/>
    <p:sldId id="260" r:id="rId8"/>
    <p:sldId id="262" r:id="rId9"/>
    <p:sldId id="283" r:id="rId10"/>
    <p:sldId id="282" r:id="rId11"/>
    <p:sldId id="263" r:id="rId12"/>
    <p:sldId id="269" r:id="rId13"/>
    <p:sldId id="275" r:id="rId14"/>
    <p:sldId id="277" r:id="rId15"/>
    <p:sldId id="281" r:id="rId16"/>
    <p:sldId id="276" r:id="rId17"/>
    <p:sldId id="264" r:id="rId18"/>
    <p:sldId id="265" r:id="rId19"/>
    <p:sldId id="272" r:id="rId20"/>
    <p:sldId id="278" r:id="rId21"/>
    <p:sldId id="266" r:id="rId22"/>
    <p:sldId id="267" r:id="rId23"/>
    <p:sldId id="273" r:id="rId24"/>
    <p:sldId id="279" r:id="rId25"/>
    <p:sldId id="280" r:id="rId26"/>
    <p:sldId id="268" r:id="rId27"/>
    <p:sldId id="285" r:id="rId28"/>
    <p:sldId id="274" r:id="rId2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CE1D0-844A-478A-A22E-563D80F785B9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65C13-46A2-467D-8FFB-4A32EE4F6A2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3202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33B-7C8D-40F8-8B6A-424F7EFEB2CE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>
          <a:xfrm>
            <a:off x="4683034" y="5441949"/>
            <a:ext cx="4114800" cy="36512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E2CA-17D0-422B-B805-0315751D9B9A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DB61ECB3-14D4-49DE-AC02-7C776D5393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894" y="4887883"/>
            <a:ext cx="1837113" cy="183711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813ACBE-041E-4CAC-8276-2CEF11C7AA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9682" t="11239" r="71947" b="70778"/>
          <a:stretch/>
        </p:blipFill>
        <p:spPr>
          <a:xfrm>
            <a:off x="83128" y="66504"/>
            <a:ext cx="2390274" cy="131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6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33B-7C8D-40F8-8B6A-424F7EFEB2CE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E2CA-17D0-422B-B805-0315751D9B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4464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33B-7C8D-40F8-8B6A-424F7EFEB2CE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E2CA-17D0-422B-B805-0315751D9B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0826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676698" y="365125"/>
            <a:ext cx="8677102" cy="1325563"/>
          </a:xfrm>
        </p:spPr>
        <p:txBody>
          <a:bodyPr/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33B-7C8D-40F8-8B6A-424F7EFEB2CE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E2CA-17D0-422B-B805-0315751D9B9A}" type="slidenum">
              <a:rPr lang="hr-HR" smtClean="0"/>
              <a:t>‹#›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1EBDBCAD-8DE5-47C7-9624-D4B41EF6C8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682" t="11239" r="71947" b="70778"/>
          <a:stretch/>
        </p:blipFill>
        <p:spPr>
          <a:xfrm>
            <a:off x="83128" y="66504"/>
            <a:ext cx="2390274" cy="1315453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738889E-2BAB-47DF-8F9D-9F07D9DDD9F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894" y="4887883"/>
            <a:ext cx="1837113" cy="183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8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33B-7C8D-40F8-8B6A-424F7EFEB2CE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E2CA-17D0-422B-B805-0315751D9B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0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33B-7C8D-40F8-8B6A-424F7EFEB2CE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E2CA-17D0-422B-B805-0315751D9B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216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33B-7C8D-40F8-8B6A-424F7EFEB2CE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E2CA-17D0-422B-B805-0315751D9B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738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33B-7C8D-40F8-8B6A-424F7EFEB2CE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E2CA-17D0-422B-B805-0315751D9B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56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33B-7C8D-40F8-8B6A-424F7EFEB2CE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E2CA-17D0-422B-B805-0315751D9B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646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33B-7C8D-40F8-8B6A-424F7EFEB2CE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E2CA-17D0-422B-B805-0315751D9B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848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F033B-7C8D-40F8-8B6A-424F7EFEB2CE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B3E2CA-17D0-422B-B805-0315751D9B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256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F033B-7C8D-40F8-8B6A-424F7EFEB2CE}" type="datetimeFigureOut">
              <a:rPr lang="hr-HR" smtClean="0"/>
              <a:t>29.10.2019.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3E2CA-17D0-422B-B805-0315751D9B9A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202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kwiksurveys.com/app#/837676/analyze/-1" TargetMode="External"/><Relationship Id="rId7" Type="http://schemas.openxmlformats.org/officeDocument/2006/relationships/image" Target="../media/image3.jpg"/><Relationship Id="rId2" Type="http://schemas.openxmlformats.org/officeDocument/2006/relationships/hyperlink" Target="http://bit.ly/ARDUINO2019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ljiljana.inkret-martincevic1@skole.hr" TargetMode="External"/><Relationship Id="rId2" Type="http://schemas.openxmlformats.org/officeDocument/2006/relationships/hyperlink" Target="mailto:mirjana.jambrisko@skole.hr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dichip.com/Drivers/CDM/CDM%202.08.24%20WHQL%20Certified.zip" TargetMode="External"/><Relationship Id="rId2" Type="http://schemas.openxmlformats.org/officeDocument/2006/relationships/hyperlink" Target="https://www.arduino.cc/en/Main/Softwar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sourceforge.net/projects/ardublock/files/ardublock-all-20130712.jar/download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3999" y="3429000"/>
            <a:ext cx="9256295" cy="2622158"/>
          </a:xfrm>
        </p:spPr>
        <p:txBody>
          <a:bodyPr>
            <a:normAutofit lnSpcReduction="10000"/>
          </a:bodyPr>
          <a:lstStyle/>
          <a:p>
            <a:endParaRPr lang="hr-HR" dirty="0"/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Mirjana </a:t>
            </a:r>
            <a:r>
              <a:rPr lang="hr-HR" b="1" dirty="0" err="1">
                <a:solidFill>
                  <a:schemeClr val="accent6">
                    <a:lumMod val="75000"/>
                  </a:schemeClr>
                </a:solidFill>
              </a:rPr>
              <a:t>Jambriško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, OŠ Vinica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Ljiljana </a:t>
            </a:r>
            <a:r>
              <a:rPr lang="hr-HR" b="1" dirty="0" err="1">
                <a:solidFill>
                  <a:schemeClr val="accent6">
                    <a:lumMod val="75000"/>
                  </a:schemeClr>
                </a:solidFill>
              </a:rPr>
              <a:t>Inkret-Martinčević</a:t>
            </a:r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, II.OŠ Varaždin,</a:t>
            </a:r>
          </a:p>
          <a:p>
            <a:r>
              <a:rPr lang="hr-HR" b="1" dirty="0">
                <a:solidFill>
                  <a:schemeClr val="accent6">
                    <a:lumMod val="75000"/>
                  </a:schemeClr>
                </a:solidFill>
              </a:rPr>
              <a:t>                                                      OŠ Breznički Hum</a:t>
            </a:r>
          </a:p>
          <a:p>
            <a:endParaRPr lang="hr-HR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hr-HR" dirty="0">
                <a:solidFill>
                  <a:srgbClr val="FF0000"/>
                </a:solidFill>
              </a:rPr>
              <a:t>.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r="8974"/>
          <a:stretch/>
        </p:blipFill>
        <p:spPr>
          <a:xfrm>
            <a:off x="166254" y="4506248"/>
            <a:ext cx="2844800" cy="224138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3"/>
          <a:srcRect l="15618" t="35656" r="68718" b="36485"/>
          <a:stretch/>
        </p:blipFill>
        <p:spPr>
          <a:xfrm>
            <a:off x="9605642" y="176618"/>
            <a:ext cx="2475698" cy="2475698"/>
          </a:xfrm>
          <a:prstGeom prst="rect">
            <a:avLst/>
          </a:prstGeom>
        </p:spPr>
      </p:pic>
      <p:sp>
        <p:nvSpPr>
          <p:cNvPr id="7" name="Naslov 6"/>
          <p:cNvSpPr>
            <a:spLocks noGrp="1"/>
          </p:cNvSpPr>
          <p:nvPr>
            <p:ph type="ctrTitle"/>
          </p:nvPr>
        </p:nvSpPr>
        <p:spPr>
          <a:xfrm>
            <a:off x="1348509" y="1414467"/>
            <a:ext cx="9144000" cy="1603843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ARDUINO</a:t>
            </a:r>
            <a:br>
              <a:rPr lang="hr-HR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r-HR" b="1" dirty="0">
                <a:solidFill>
                  <a:schemeClr val="accent6">
                    <a:lumMod val="50000"/>
                  </a:schemeClr>
                </a:solidFill>
              </a:rPr>
              <a:t>kroz jednostavne primjere</a:t>
            </a:r>
          </a:p>
        </p:txBody>
      </p:sp>
    </p:spTree>
    <p:extLst>
      <p:ext uri="{BB962C8B-B14F-4D97-AF65-F5344CB8AC3E}">
        <p14:creationId xmlns:p14="http://schemas.microsoft.com/office/powerpoint/2010/main" val="407237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230" y="428663"/>
            <a:ext cx="918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UPRAVLJANJE LED DIODAMA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7087" y="1690688"/>
            <a:ext cx="6056435" cy="435133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660" y="1482678"/>
            <a:ext cx="4394715" cy="455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08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70370" y="0"/>
            <a:ext cx="7872933" cy="1325563"/>
          </a:xfrm>
        </p:spPr>
        <p:txBody>
          <a:bodyPr/>
          <a:lstStyle/>
          <a:p>
            <a:r>
              <a:rPr lang="hr-HR" dirty="0"/>
              <a:t>Zadatak 1 . Spajanje jedne diode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526795"/>
            <a:ext cx="10515600" cy="4650167"/>
          </a:xfrm>
        </p:spPr>
        <p:txBody>
          <a:bodyPr/>
          <a:lstStyle/>
          <a:p>
            <a:r>
              <a:rPr lang="hr-HR" dirty="0"/>
              <a:t>Spajanje jedne žaruljice  </a:t>
            </a:r>
          </a:p>
          <a:p>
            <a:pPr marL="0" indent="0">
              <a:buNone/>
            </a:pPr>
            <a:r>
              <a:rPr lang="hr-HR" dirty="0"/>
              <a:t>    koja će naizmjenično svijetliti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30222" t="20823" r="41286" b="35531"/>
          <a:stretch/>
        </p:blipFill>
        <p:spPr>
          <a:xfrm>
            <a:off x="6125561" y="1246061"/>
            <a:ext cx="4714613" cy="429768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2" t="13820" r="17676" b="4456"/>
          <a:stretch/>
        </p:blipFill>
        <p:spPr>
          <a:xfrm rot="16200000">
            <a:off x="1104587" y="1979201"/>
            <a:ext cx="3620388" cy="539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0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858" y="310392"/>
            <a:ext cx="8159999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1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630" y="601312"/>
            <a:ext cx="816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49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80" y="472659"/>
            <a:ext cx="816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827" y="369000"/>
            <a:ext cx="8159999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9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761" t="65347" r="35697" b="12921"/>
          <a:stretch/>
        </p:blipFill>
        <p:spPr>
          <a:xfrm>
            <a:off x="836103" y="1577131"/>
            <a:ext cx="9507524" cy="410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820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05" t="26645" r="35036" b="51722"/>
          <a:stretch/>
        </p:blipFill>
        <p:spPr>
          <a:xfrm>
            <a:off x="75501" y="140628"/>
            <a:ext cx="5908205" cy="6129543"/>
          </a:xfrm>
          <a:prstGeom prst="rect">
            <a:avLst/>
          </a:prstGeom>
        </p:spPr>
      </p:pic>
      <p:pic>
        <p:nvPicPr>
          <p:cNvPr id="5" name="Rezervirano mjesto sadržaja 3"/>
          <p:cNvPicPr>
            <a:picLocks noChangeAspect="1"/>
          </p:cNvPicPr>
          <p:nvPr/>
        </p:nvPicPr>
        <p:blipFill rotWithShape="1">
          <a:blip r:embed="rId2"/>
          <a:srcRect l="9745" t="48565" r="34099" b="24363"/>
          <a:stretch/>
        </p:blipFill>
        <p:spPr>
          <a:xfrm>
            <a:off x="6208295" y="140628"/>
            <a:ext cx="5809533" cy="67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5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 2. Spajanje 3 diode</a:t>
            </a:r>
          </a:p>
        </p:txBody>
      </p:sp>
      <p:pic>
        <p:nvPicPr>
          <p:cNvPr id="6" name="Rezervirano mjesto sadržaja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4" t="14369" b="20487"/>
          <a:stretch/>
        </p:blipFill>
        <p:spPr>
          <a:xfrm rot="10800000">
            <a:off x="1862694" y="1593663"/>
            <a:ext cx="8404711" cy="4277207"/>
          </a:xfrm>
        </p:spPr>
      </p:pic>
    </p:spTree>
    <p:extLst>
      <p:ext uri="{BB962C8B-B14F-4D97-AF65-F5344CB8AC3E}">
        <p14:creationId xmlns:p14="http://schemas.microsoft.com/office/powerpoint/2010/main" val="149365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/>
          <p:cNvSpPr txBox="1"/>
          <p:nvPr/>
        </p:nvSpPr>
        <p:spPr>
          <a:xfrm>
            <a:off x="5107577" y="754623"/>
            <a:ext cx="39275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/>
              <a:t>Anketa</a:t>
            </a:r>
          </a:p>
        </p:txBody>
      </p:sp>
      <p:sp>
        <p:nvSpPr>
          <p:cNvPr id="3" name="TekstniOkvir 2"/>
          <p:cNvSpPr txBox="1"/>
          <p:nvPr/>
        </p:nvSpPr>
        <p:spPr>
          <a:xfrm>
            <a:off x="3120836" y="2631789"/>
            <a:ext cx="51180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>
                <a:hlinkClick r:id="rId2"/>
              </a:rPr>
              <a:t>http://bit.ly/ARDUINO2019</a:t>
            </a:r>
            <a:r>
              <a:rPr lang="hr-HR" sz="3200" dirty="0"/>
              <a:t> 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127384" y="4635066"/>
            <a:ext cx="2793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200" dirty="0">
                <a:hlinkClick r:id="rId3"/>
              </a:rPr>
              <a:t>Analiza ankete</a:t>
            </a:r>
            <a:endParaRPr lang="hr-HR" sz="3200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B51C1E6-F04A-4217-A939-9BE9E9A6AE3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682" t="11239" r="71947" b="70778"/>
          <a:stretch/>
        </p:blipFill>
        <p:spPr>
          <a:xfrm>
            <a:off x="83128" y="66504"/>
            <a:ext cx="2390274" cy="131545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0D31C5F-4A75-4F35-9A20-EF418525841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894" y="4887883"/>
            <a:ext cx="1837113" cy="1837113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7DA27D4A-3DFF-4B3E-BA53-6F70C9155F9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618" t="35656" r="68718" b="36485"/>
          <a:stretch/>
        </p:blipFill>
        <p:spPr>
          <a:xfrm>
            <a:off x="9605642" y="176618"/>
            <a:ext cx="2475698" cy="2475698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BAA61D61-6E77-491B-80BC-8891A4ED217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9" r="8974"/>
          <a:stretch/>
        </p:blipFill>
        <p:spPr>
          <a:xfrm>
            <a:off x="166254" y="4506248"/>
            <a:ext cx="2844800" cy="224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00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350" y="369000"/>
            <a:ext cx="816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7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258" t="62569" r="35707" b="8272"/>
          <a:stretch/>
        </p:blipFill>
        <p:spPr>
          <a:xfrm>
            <a:off x="1400961" y="1187720"/>
            <a:ext cx="8766495" cy="488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876" t="62381" r="35222" b="4170"/>
          <a:stretch/>
        </p:blipFill>
        <p:spPr>
          <a:xfrm>
            <a:off x="3078760" y="1174459"/>
            <a:ext cx="7105475" cy="4689825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261258" y="2259874"/>
            <a:ext cx="258644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/>
              <a:t>Zadatak 3.</a:t>
            </a:r>
          </a:p>
          <a:p>
            <a:r>
              <a:rPr lang="hr-HR" sz="4400" dirty="0"/>
              <a:t>Trčeća svjetla</a:t>
            </a:r>
          </a:p>
        </p:txBody>
      </p:sp>
    </p:spTree>
    <p:extLst>
      <p:ext uri="{BB962C8B-B14F-4D97-AF65-F5344CB8AC3E}">
        <p14:creationId xmlns:p14="http://schemas.microsoft.com/office/powerpoint/2010/main" val="219919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29389"/>
          </a:xfrm>
        </p:spPr>
        <p:txBody>
          <a:bodyPr>
            <a:normAutofit/>
          </a:bodyPr>
          <a:lstStyle/>
          <a:p>
            <a:r>
              <a:rPr lang="hr-HR" dirty="0"/>
              <a:t>Zadatak 4. </a:t>
            </a:r>
            <a:br>
              <a:rPr lang="hr-HR" dirty="0"/>
            </a:br>
            <a:r>
              <a:rPr lang="hr-HR" dirty="0"/>
              <a:t>Jednostavni </a:t>
            </a:r>
            <a:br>
              <a:rPr lang="hr-HR" dirty="0"/>
            </a:br>
            <a:r>
              <a:rPr lang="hr-HR" dirty="0"/>
              <a:t>semafor</a:t>
            </a:r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t="9980" r="6696"/>
          <a:stretch/>
        </p:blipFill>
        <p:spPr>
          <a:xfrm>
            <a:off x="3872119" y="822121"/>
            <a:ext cx="6340546" cy="4938456"/>
          </a:xfrm>
        </p:spPr>
      </p:pic>
    </p:spTree>
    <p:extLst>
      <p:ext uri="{BB962C8B-B14F-4D97-AF65-F5344CB8AC3E}">
        <p14:creationId xmlns:p14="http://schemas.microsoft.com/office/powerpoint/2010/main" val="238513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393" y="369000"/>
            <a:ext cx="8160000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9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257" y="369000"/>
            <a:ext cx="8159999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41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1804" t="20905" r="40973" b="9482"/>
          <a:stretch/>
        </p:blipFill>
        <p:spPr>
          <a:xfrm>
            <a:off x="3266276" y="482846"/>
            <a:ext cx="5792995" cy="60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3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7AEC0CD-9615-4534-9883-94EDC732D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252" y="365125"/>
            <a:ext cx="8677102" cy="1325563"/>
          </a:xfrm>
        </p:spPr>
        <p:txBody>
          <a:bodyPr/>
          <a:lstStyle/>
          <a:p>
            <a:r>
              <a:rPr lang="hr-HR" dirty="0"/>
              <a:t>ZAKLJUČAK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849BDD1-7AF9-4F1D-86D2-AB0F70785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5663"/>
            <a:ext cx="10515600" cy="5097212"/>
          </a:xfrm>
        </p:spPr>
        <p:txBody>
          <a:bodyPr>
            <a:normAutofit lnSpcReduction="10000"/>
          </a:bodyPr>
          <a:lstStyle/>
          <a:p>
            <a:r>
              <a:rPr lang="hr-HR" dirty="0"/>
              <a:t>Prema iskustvima s radionice na Festivalu informatike u Varaždinu (24.travnja 2019., Centar izvrsnosti iz informatike) za rad s Arduino setom može se reći:</a:t>
            </a:r>
          </a:p>
          <a:p>
            <a:pPr lvl="1"/>
            <a:r>
              <a:rPr lang="hr-HR" dirty="0"/>
              <a:t>Jednostavan je i zanimljiv</a:t>
            </a:r>
          </a:p>
          <a:p>
            <a:pPr lvl="1"/>
            <a:r>
              <a:rPr lang="hr-HR" dirty="0"/>
              <a:t>povećava znanje iz programiranja u C/C++ jeziku</a:t>
            </a:r>
          </a:p>
          <a:p>
            <a:pPr lvl="1"/>
            <a:r>
              <a:rPr lang="hr-HR" dirty="0"/>
              <a:t>na jednostavnim primjerima može se puno naučiti</a:t>
            </a:r>
          </a:p>
          <a:p>
            <a:pPr lvl="1"/>
            <a:r>
              <a:rPr lang="hr-HR" dirty="0"/>
              <a:t>omogućava da korisnici osjete vizualne i audio efekte napisanih aplikacija što u njima izaziva osjećaj uspjeha </a:t>
            </a:r>
          </a:p>
          <a:p>
            <a:pPr lvl="1"/>
            <a:r>
              <a:rPr lang="hr-HR" dirty="0"/>
              <a:t>povećava motivaciju i interes za programiranje i primjenu </a:t>
            </a:r>
            <a:r>
              <a:rPr lang="hr-HR" dirty="0" err="1"/>
              <a:t>ikt</a:t>
            </a:r>
            <a:r>
              <a:rPr lang="hr-HR" dirty="0"/>
              <a:t> tehnologija</a:t>
            </a:r>
          </a:p>
          <a:p>
            <a:pPr lvl="1"/>
            <a:r>
              <a:rPr lang="hr-HR" dirty="0"/>
              <a:t>povećava kreativnost i suradnički rad te razmjenu ideja</a:t>
            </a:r>
          </a:p>
          <a:p>
            <a:pPr lvl="1"/>
            <a:r>
              <a:rPr lang="hr-HR" dirty="0"/>
              <a:t>razvija istraživački duh</a:t>
            </a:r>
          </a:p>
          <a:p>
            <a:pPr lvl="1"/>
            <a:r>
              <a:rPr lang="hr-HR" dirty="0"/>
              <a:t>potiče na izradu konkretnih projektnih zadataka na temelju </a:t>
            </a:r>
          </a:p>
          <a:p>
            <a:pPr marL="457200" lvl="1" indent="0">
              <a:buNone/>
            </a:pPr>
            <a:r>
              <a:rPr lang="hr-HR" dirty="0"/>
              <a:t>   naučenih činjenica</a:t>
            </a:r>
          </a:p>
          <a:p>
            <a:pPr lvl="1"/>
            <a:endParaRPr lang="hr-HR" dirty="0"/>
          </a:p>
        </p:txBody>
      </p:sp>
      <p:pic>
        <p:nvPicPr>
          <p:cNvPr id="1026" name="Picture 2" descr="Slikovni rezultat za info@fest&quot;">
            <a:extLst>
              <a:ext uri="{FF2B5EF4-FFF2-40B4-BE49-F238E27FC236}">
                <a16:creationId xmlns:a16="http://schemas.microsoft.com/office/drawing/2014/main" id="{AADC6C07-1237-46ED-BCF3-35763883C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302" y="70101"/>
            <a:ext cx="2540840" cy="117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likovni rezultat za info@fest&quot;">
            <a:extLst>
              <a:ext uri="{FF2B5EF4-FFF2-40B4-BE49-F238E27FC236}">
                <a16:creationId xmlns:a16="http://schemas.microsoft.com/office/drawing/2014/main" id="{453A49B8-96C8-49A3-9697-323D2DE0DF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5" t="34346" r="21555" b="35062"/>
          <a:stretch/>
        </p:blipFill>
        <p:spPr bwMode="auto">
          <a:xfrm>
            <a:off x="120073" y="6077239"/>
            <a:ext cx="2118088" cy="63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37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2880177" y="945154"/>
            <a:ext cx="5338354" cy="1245734"/>
          </a:xfrm>
        </p:spPr>
        <p:txBody>
          <a:bodyPr/>
          <a:lstStyle/>
          <a:p>
            <a:r>
              <a:rPr lang="hr-HR" dirty="0"/>
              <a:t>Pitanja?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2804161" y="2896644"/>
            <a:ext cx="11077303" cy="2014992"/>
          </a:xfrm>
        </p:spPr>
        <p:txBody>
          <a:bodyPr>
            <a:normAutofit/>
          </a:bodyPr>
          <a:lstStyle/>
          <a:p>
            <a:r>
              <a:rPr lang="hr-HR" sz="2800" dirty="0">
                <a:hlinkClick r:id="rId2"/>
              </a:rPr>
              <a:t>mirjana.jambrisko@skole.hr</a:t>
            </a:r>
            <a:endParaRPr lang="hr-HR" sz="2800" dirty="0"/>
          </a:p>
          <a:p>
            <a:r>
              <a:rPr lang="hr-HR" sz="2800" dirty="0">
                <a:hlinkClick r:id="rId3"/>
              </a:rPr>
              <a:t>ljiljana.inkret-martincevic1@skole.hr</a:t>
            </a:r>
            <a:endParaRPr lang="hr-HR" sz="2800" dirty="0"/>
          </a:p>
          <a:p>
            <a:endParaRPr lang="hr-HR" sz="2800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4"/>
          <a:srcRect l="15618" t="35656" r="68718" b="36485"/>
          <a:stretch/>
        </p:blipFill>
        <p:spPr>
          <a:xfrm>
            <a:off x="1624499" y="2730866"/>
            <a:ext cx="3150701" cy="315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9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ŠTO JE ARDUINO I KOME JE NAMIJENJEN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1825625"/>
            <a:ext cx="5951220" cy="4351338"/>
          </a:xfrm>
        </p:spPr>
        <p:txBody>
          <a:bodyPr>
            <a:normAutofit/>
          </a:bodyPr>
          <a:lstStyle/>
          <a:p>
            <a:r>
              <a:rPr lang="hr-HR" dirty="0"/>
              <a:t>Open </a:t>
            </a:r>
            <a:r>
              <a:rPr lang="hr-HR" dirty="0" err="1"/>
              <a:t>source</a:t>
            </a:r>
            <a:r>
              <a:rPr lang="hr-HR" dirty="0"/>
              <a:t> platforma za kreiranje prototipova bazirana na sklopovlju i programskom paketu</a:t>
            </a:r>
          </a:p>
          <a:p>
            <a:r>
              <a:rPr lang="hr-HR" dirty="0"/>
              <a:t>Namijenjen svima zainteresiranim za kreiranje interaktivnih objekata ili okruženja</a:t>
            </a:r>
          </a:p>
          <a:p>
            <a:r>
              <a:rPr lang="hr-HR" dirty="0"/>
              <a:t>Jednostavan za korištenje</a:t>
            </a:r>
          </a:p>
          <a:p>
            <a:r>
              <a:rPr lang="hr-HR" dirty="0"/>
              <a:t>Uvodi u programiranje na jednostavan i zanimljiv način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361" y="1397852"/>
            <a:ext cx="3265444" cy="260344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3"/>
          <a:srcRect t="5953" b="6837"/>
          <a:stretch/>
        </p:blipFill>
        <p:spPr>
          <a:xfrm>
            <a:off x="5986598" y="4547546"/>
            <a:ext cx="3124532" cy="1764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5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/>
          <a:srcRect l="22462" t="13983" r="31785" b="37111"/>
          <a:stretch/>
        </p:blipFill>
        <p:spPr>
          <a:xfrm>
            <a:off x="910244" y="1327590"/>
            <a:ext cx="8677102" cy="534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19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INSTALACIJA ARDUINO SETA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072081"/>
            <a:ext cx="10515600" cy="4104882"/>
          </a:xfrm>
        </p:spPr>
        <p:txBody>
          <a:bodyPr>
            <a:normAutofit/>
          </a:bodyPr>
          <a:lstStyle/>
          <a:p>
            <a:r>
              <a:rPr lang="hr-HR" dirty="0" err="1"/>
              <a:t>Arduino</a:t>
            </a:r>
            <a:r>
              <a:rPr lang="hr-HR" dirty="0"/>
              <a:t> 1.8.9</a:t>
            </a:r>
          </a:p>
          <a:p>
            <a:r>
              <a:rPr lang="hr-HR" dirty="0">
                <a:hlinkClick r:id="rId2"/>
              </a:rPr>
              <a:t>https://www.arduino.cc/en/Main/Software</a:t>
            </a:r>
            <a:endParaRPr lang="hr-HR" dirty="0"/>
          </a:p>
          <a:p>
            <a:r>
              <a:rPr lang="hr-HR" dirty="0"/>
              <a:t>Upravljačke programe moguće je preuzeti sa sljedeće stranice:</a:t>
            </a:r>
          </a:p>
          <a:p>
            <a:r>
              <a:rPr lang="hr-HR" dirty="0">
                <a:hlinkClick r:id="rId3"/>
              </a:rPr>
              <a:t>http://www.ftdichip.com/Drivers/CDM/CDM%202.08.24%20WHQL%20Certified.zip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4"/>
          <a:srcRect l="15618" t="35656" r="68718" b="36485"/>
          <a:stretch/>
        </p:blipFill>
        <p:spPr>
          <a:xfrm>
            <a:off x="10195560" y="250508"/>
            <a:ext cx="1440180" cy="144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002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PROVJERA RADA MIKROKONTROLERA I ODABIR PORTA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071382" y="2141537"/>
            <a:ext cx="10515600" cy="4351338"/>
          </a:xfrm>
        </p:spPr>
        <p:txBody>
          <a:bodyPr/>
          <a:lstStyle/>
          <a:p>
            <a:r>
              <a:rPr lang="hr-HR" dirty="0"/>
              <a:t>Odabir kartice za korištenje </a:t>
            </a:r>
            <a:r>
              <a:rPr lang="hr-HR" dirty="0" err="1"/>
              <a:t>mikrokontrolera</a:t>
            </a:r>
            <a:endParaRPr lang="hr-HR" dirty="0"/>
          </a:p>
          <a:p>
            <a:r>
              <a:rPr lang="hr-HR" dirty="0" err="1"/>
              <a:t>Tools</a:t>
            </a:r>
            <a:r>
              <a:rPr lang="hr-HR" dirty="0"/>
              <a:t> 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 err="1">
                <a:sym typeface="Wingdings" panose="05000000000000000000" pitchFamily="2" charset="2"/>
              </a:rPr>
              <a:t>Arduino</a:t>
            </a:r>
            <a:r>
              <a:rPr lang="hr-HR" dirty="0">
                <a:sym typeface="Wingdings" panose="05000000000000000000" pitchFamily="2" charset="2"/>
              </a:rPr>
              <a:t> Uno, </a:t>
            </a:r>
          </a:p>
          <a:p>
            <a:r>
              <a:rPr lang="hr-HR" dirty="0">
                <a:sym typeface="Wingdings" panose="05000000000000000000" pitchFamily="2" charset="2"/>
              </a:rPr>
              <a:t>Alati  </a:t>
            </a:r>
            <a:r>
              <a:rPr lang="hr-HR" dirty="0" err="1">
                <a:sym typeface="Wingdings" panose="05000000000000000000" pitchFamily="2" charset="2"/>
              </a:rPr>
              <a:t>Arduino</a:t>
            </a:r>
            <a:r>
              <a:rPr lang="hr-HR" dirty="0">
                <a:sym typeface="Wingdings" panose="05000000000000000000" pitchFamily="2" charset="2"/>
              </a:rPr>
              <a:t> Uno</a:t>
            </a:r>
          </a:p>
          <a:p>
            <a:r>
              <a:rPr lang="hr-HR" dirty="0" err="1">
                <a:sym typeface="Wingdings" panose="05000000000000000000" pitchFamily="2" charset="2"/>
              </a:rPr>
              <a:t>Tools</a:t>
            </a:r>
            <a:r>
              <a:rPr lang="hr-HR" dirty="0">
                <a:sym typeface="Wingdings" panose="05000000000000000000" pitchFamily="2" charset="2"/>
              </a:rPr>
              <a:t>  </a:t>
            </a:r>
            <a:r>
              <a:rPr lang="hr-HR" dirty="0" err="1">
                <a:sym typeface="Wingdings" panose="05000000000000000000" pitchFamily="2" charset="2"/>
              </a:rPr>
              <a:t>Programmer</a:t>
            </a:r>
            <a:r>
              <a:rPr lang="hr-HR" dirty="0">
                <a:sym typeface="Wingdings" panose="05000000000000000000" pitchFamily="2" charset="2"/>
              </a:rPr>
              <a:t>  </a:t>
            </a:r>
            <a:r>
              <a:rPr lang="hr-HR" dirty="0" err="1">
                <a:sym typeface="Wingdings" panose="05000000000000000000" pitchFamily="2" charset="2"/>
              </a:rPr>
              <a:t>Arduino</a:t>
            </a:r>
            <a:r>
              <a:rPr lang="hr-HR" dirty="0">
                <a:sym typeface="Wingdings" panose="05000000000000000000" pitchFamily="2" charset="2"/>
              </a:rPr>
              <a:t> as ISP, </a:t>
            </a:r>
          </a:p>
          <a:p>
            <a:r>
              <a:rPr lang="hr-HR" dirty="0">
                <a:sym typeface="Wingdings" panose="05000000000000000000" pitchFamily="2" charset="2"/>
              </a:rPr>
              <a:t>Alati  </a:t>
            </a:r>
            <a:r>
              <a:rPr lang="hr-HR" dirty="0" err="1">
                <a:sym typeface="Wingdings" panose="05000000000000000000" pitchFamily="2" charset="2"/>
              </a:rPr>
              <a:t>Programator</a:t>
            </a:r>
            <a:r>
              <a:rPr lang="hr-HR" dirty="0">
                <a:sym typeface="Wingdings" panose="05000000000000000000" pitchFamily="2" charset="2"/>
              </a:rPr>
              <a:t>  </a:t>
            </a:r>
            <a:r>
              <a:rPr lang="hr-HR" dirty="0" err="1">
                <a:sym typeface="Wingdings" panose="05000000000000000000" pitchFamily="2" charset="2"/>
              </a:rPr>
              <a:t>ArduinoISP</a:t>
            </a:r>
            <a:endParaRPr lang="hr-HR" dirty="0">
              <a:sym typeface="Wingdings" panose="05000000000000000000" pitchFamily="2" charset="2"/>
            </a:endParaRPr>
          </a:p>
          <a:p>
            <a:r>
              <a:rPr lang="hr-HR" dirty="0">
                <a:sym typeface="Wingdings" panose="05000000000000000000" pitchFamily="2" charset="2"/>
              </a:rPr>
              <a:t>Alati  Port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64198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INSTALACIJA ARDUBLOCK ALATA ZA GRAFIČKO PROGRAMIRANJE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38200" y="2706255"/>
            <a:ext cx="4167909" cy="3470708"/>
          </a:xfrm>
        </p:spPr>
        <p:txBody>
          <a:bodyPr/>
          <a:lstStyle/>
          <a:p>
            <a:r>
              <a:rPr lang="hr-HR" dirty="0">
                <a:hlinkClick r:id="rId2"/>
              </a:rPr>
              <a:t>https://sourceforge.net/projects/ardublock/files/ardublock-all-20130712.jar/download</a:t>
            </a:r>
            <a:endParaRPr lang="hr-HR" dirty="0"/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2BF6D9C-34AD-49A6-987A-A18DB34C44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733" y="1800658"/>
            <a:ext cx="3845561" cy="469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225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DEMONSTRACIJSKI PROGRAMI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File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 err="1">
                <a:sym typeface="Wingdings" panose="05000000000000000000" pitchFamily="2" charset="2"/>
              </a:rPr>
              <a:t>Examples</a:t>
            </a:r>
            <a:r>
              <a:rPr lang="hr-HR" dirty="0">
                <a:sym typeface="Wingdings" panose="05000000000000000000" pitchFamily="2" charset="2"/>
              </a:rPr>
              <a:t> 01.Basics </a:t>
            </a:r>
            <a:r>
              <a:rPr lang="hr-HR" dirty="0" err="1">
                <a:sym typeface="Wingdings" panose="05000000000000000000" pitchFamily="2" charset="2"/>
              </a:rPr>
              <a:t>Blink</a:t>
            </a:r>
            <a:r>
              <a:rPr lang="hr-HR" dirty="0">
                <a:sym typeface="Wingdings" panose="05000000000000000000" pitchFamily="2" charset="2"/>
              </a:rPr>
              <a:t> (za treptanje)</a:t>
            </a:r>
          </a:p>
          <a:p>
            <a:r>
              <a:rPr lang="hr-HR" dirty="0">
                <a:sym typeface="Wingdings" panose="05000000000000000000" pitchFamily="2" charset="2"/>
              </a:rPr>
              <a:t>Možemo malo izmijeniti kod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r>
              <a:rPr lang="hr-HR" dirty="0"/>
              <a:t>File</a:t>
            </a:r>
            <a:r>
              <a:rPr lang="hr-HR" dirty="0">
                <a:sym typeface="Wingdings" panose="05000000000000000000" pitchFamily="2" charset="2"/>
              </a:rPr>
              <a:t> </a:t>
            </a:r>
            <a:r>
              <a:rPr lang="hr-HR" dirty="0" err="1">
                <a:sym typeface="Wingdings" panose="05000000000000000000" pitchFamily="2" charset="2"/>
              </a:rPr>
              <a:t>Examples</a:t>
            </a:r>
            <a:r>
              <a:rPr lang="hr-HR" dirty="0">
                <a:sym typeface="Wingdings" panose="05000000000000000000" pitchFamily="2" charset="2"/>
              </a:rPr>
              <a:t> 02.Digital </a:t>
            </a:r>
            <a:r>
              <a:rPr lang="hr-HR" dirty="0" err="1">
                <a:sym typeface="Wingdings" panose="05000000000000000000" pitchFamily="2" charset="2"/>
              </a:rPr>
              <a:t>Button</a:t>
            </a:r>
            <a:r>
              <a:rPr lang="hr-HR" dirty="0">
                <a:sym typeface="Wingdings" panose="05000000000000000000" pitchFamily="2" charset="2"/>
              </a:rPr>
              <a:t>  (gumb za uključivanje i isključivanje)</a:t>
            </a:r>
          </a:p>
          <a:p>
            <a:endParaRPr lang="hr-HR" dirty="0">
              <a:sym typeface="Wingdings" panose="05000000000000000000" pitchFamily="2" charset="2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60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0" t="21792" r="-1650" b="-540"/>
          <a:stretch/>
        </p:blipFill>
        <p:spPr>
          <a:xfrm>
            <a:off x="1741473" y="444616"/>
            <a:ext cx="9150812" cy="61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354</Words>
  <Application>Microsoft Office PowerPoint</Application>
  <PresentationFormat>Široki zaslon</PresentationFormat>
  <Paragraphs>56</Paragraphs>
  <Slides>28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Tema sustava Office</vt:lpstr>
      <vt:lpstr>ARDUINO kroz jednostavne primjere</vt:lpstr>
      <vt:lpstr>PowerPoint prezentacija</vt:lpstr>
      <vt:lpstr>ŠTO JE ARDUINO I KOME JE NAMIJENJEN</vt:lpstr>
      <vt:lpstr>PowerPoint prezentacija</vt:lpstr>
      <vt:lpstr>INSTALACIJA ARDUINO SETA</vt:lpstr>
      <vt:lpstr>PROVJERA RADA MIKROKONTROLERA I ODABIR PORTA</vt:lpstr>
      <vt:lpstr>INSTALACIJA ARDUBLOCK ALATA ZA GRAFIČKO PROGRAMIRANJE</vt:lpstr>
      <vt:lpstr>DEMONSTRACIJSKI PROGRAMI</vt:lpstr>
      <vt:lpstr>PowerPoint prezentacija</vt:lpstr>
      <vt:lpstr>PowerPoint prezentacija</vt:lpstr>
      <vt:lpstr>UPRAVLJANJE LED DIODAMA</vt:lpstr>
      <vt:lpstr>Zadatak 1 . Spajanje jedne diode 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Zadatak 2. Spajanje 3 diode</vt:lpstr>
      <vt:lpstr>PowerPoint prezentacija</vt:lpstr>
      <vt:lpstr>PowerPoint prezentacija</vt:lpstr>
      <vt:lpstr>PowerPoint prezentacija</vt:lpstr>
      <vt:lpstr>Zadatak 4.  Jednostavni  semafor</vt:lpstr>
      <vt:lpstr>PowerPoint prezentacija</vt:lpstr>
      <vt:lpstr>PowerPoint prezentacija</vt:lpstr>
      <vt:lpstr>PowerPoint prezentacija</vt:lpstr>
      <vt:lpstr>ZAKLJUČAK</vt:lpstr>
      <vt:lpstr>Pitanja?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</dc:title>
  <dc:creator>win10</dc:creator>
  <cp:lastModifiedBy>Mirjana Jambriško</cp:lastModifiedBy>
  <cp:revision>50</cp:revision>
  <dcterms:created xsi:type="dcterms:W3CDTF">2019-04-17T04:07:53Z</dcterms:created>
  <dcterms:modified xsi:type="dcterms:W3CDTF">2019-10-29T07:42:14Z</dcterms:modified>
</cp:coreProperties>
</file>