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9" r:id="rId4"/>
    <p:sldId id="260" r:id="rId5"/>
    <p:sldId id="258" r:id="rId6"/>
    <p:sldId id="261" r:id="rId7"/>
    <p:sldId id="262"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358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3"/>
    <p:restoredTop sz="86380"/>
  </p:normalViewPr>
  <p:slideViewPr>
    <p:cSldViewPr snapToGrid="0" snapToObjects="1">
      <p:cViewPr varScale="1">
        <p:scale>
          <a:sx n="50" d="100"/>
          <a:sy n="50" d="100"/>
        </p:scale>
        <p:origin x="54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71" d="100"/>
        <a:sy n="17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xfrm>
            <a:off x="1143000" y="685800"/>
            <a:ext cx="4572000" cy="3429000"/>
          </a:xfrm>
          <a:prstGeom prst="rect">
            <a:avLst/>
          </a:prstGeom>
        </p:spPr>
        <p:txBody>
          <a:bodyPr/>
          <a:lstStyle/>
          <a:p>
            <a:endParaRPr/>
          </a:p>
        </p:txBody>
      </p:sp>
      <p:sp>
        <p:nvSpPr>
          <p:cNvPr id="43" name="Shape 4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91987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122292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Bullets &amp; Photo">
    <p:spTree>
      <p:nvGrpSpPr>
        <p:cNvPr id="1" name=""/>
        <p:cNvGrpSpPr/>
        <p:nvPr/>
      </p:nvGrpSpPr>
      <p:grpSpPr>
        <a:xfrm>
          <a:off x="0" y="0"/>
          <a:ext cx="0" cy="0"/>
          <a:chOff x="0" y="0"/>
          <a:chExt cx="0" cy="0"/>
        </a:xfrm>
      </p:grpSpPr>
      <p:sp>
        <p:nvSpPr>
          <p:cNvPr id="28"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5" name="Picture 4">
            <a:extLst>
              <a:ext uri="{FF2B5EF4-FFF2-40B4-BE49-F238E27FC236}">
                <a16:creationId xmlns:a16="http://schemas.microsoft.com/office/drawing/2014/main" id="{F624A098-95CE-5247-8F59-7116DE966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6972" cy="1793526"/>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1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ver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6F415A-DE78-2D47-B085-C85C6D4865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13780" y="1890366"/>
            <a:ext cx="8104633" cy="9320327"/>
          </a:xfrm>
          <a:prstGeom prst="rect">
            <a:avLst/>
          </a:prstGeom>
        </p:spPr>
      </p:pic>
      <p:sp>
        <p:nvSpPr>
          <p:cNvPr id="36"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9" name="Picture 8">
            <a:extLst>
              <a:ext uri="{FF2B5EF4-FFF2-40B4-BE49-F238E27FC236}">
                <a16:creationId xmlns:a16="http://schemas.microsoft.com/office/drawing/2014/main" id="{B3FB36F0-2632-3441-B713-33393C7B42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0500" y="2698237"/>
            <a:ext cx="6040686" cy="3216788"/>
          </a:xfrm>
          <a:prstGeom prst="rect">
            <a:avLst/>
          </a:prstGeom>
        </p:spPr>
      </p:pic>
      <p:pic>
        <p:nvPicPr>
          <p:cNvPr id="12" name="Picture 11">
            <a:extLst>
              <a:ext uri="{FF2B5EF4-FFF2-40B4-BE49-F238E27FC236}">
                <a16:creationId xmlns:a16="http://schemas.microsoft.com/office/drawing/2014/main" id="{17893F57-8A8E-0041-9617-20CE532B96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37879" y="11696910"/>
            <a:ext cx="20262680" cy="1463278"/>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pic>
        <p:nvPicPr>
          <p:cNvPr id="6" name="Picture 5">
            <a:extLst>
              <a:ext uri="{FF2B5EF4-FFF2-40B4-BE49-F238E27FC236}">
                <a16:creationId xmlns:a16="http://schemas.microsoft.com/office/drawing/2014/main" id="{BC51A8FA-AAF2-C04F-B797-636AE6930F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24386972" cy="1793526"/>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MREŽA IDEJA…"/>
          <p:cNvSpPr/>
          <p:nvPr/>
        </p:nvSpPr>
        <p:spPr>
          <a:xfrm>
            <a:off x="2661714" y="7176777"/>
            <a:ext cx="12611067" cy="2111539"/>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lgn="l">
              <a:lnSpc>
                <a:spcPts val="7500"/>
              </a:lnSpc>
              <a:defRPr b="1">
                <a:solidFill>
                  <a:srgbClr val="FFFFFF"/>
                </a:solidFill>
                <a:latin typeface="Roboto"/>
                <a:ea typeface="Roboto"/>
                <a:cs typeface="Roboto"/>
                <a:sym typeface="Roboto"/>
              </a:defRPr>
            </a:pPr>
            <a:r>
              <a:rPr lang="hr-HR" sz="8000" b="1" dirty="0">
                <a:solidFill>
                  <a:schemeClr val="tx1">
                    <a:lumMod val="50000"/>
                    <a:lumOff val="50000"/>
                  </a:schemeClr>
                </a:solidFill>
                <a:latin typeface="Camber SemiBold" pitchFamily="2" charset="0"/>
              </a:rPr>
              <a:t>NA GRANICI</a:t>
            </a:r>
          </a:p>
          <a:p>
            <a:pPr algn="l">
              <a:lnSpc>
                <a:spcPts val="7500"/>
              </a:lnSpc>
              <a:defRPr b="1">
                <a:solidFill>
                  <a:srgbClr val="FFFFFF"/>
                </a:solidFill>
                <a:latin typeface="Roboto"/>
                <a:ea typeface="Roboto"/>
                <a:cs typeface="Roboto"/>
                <a:sym typeface="Roboto"/>
              </a:defRPr>
            </a:pPr>
            <a:r>
              <a:rPr lang="hr-HR" sz="8000" b="1" dirty="0">
                <a:solidFill>
                  <a:schemeClr val="tx1">
                    <a:lumMod val="50000"/>
                    <a:lumOff val="50000"/>
                  </a:schemeClr>
                </a:solidFill>
                <a:latin typeface="Camber SemiBold" pitchFamily="2" charset="0"/>
              </a:rPr>
              <a:t>MOGUĆEGA</a:t>
            </a:r>
            <a:endParaRPr sz="8000" b="1" dirty="0">
              <a:solidFill>
                <a:schemeClr val="tx1">
                  <a:lumMod val="50000"/>
                  <a:lumOff val="50000"/>
                </a:schemeClr>
              </a:solidFill>
              <a:latin typeface="Camber SemiBold" pitchFamily="2" charset="0"/>
            </a:endParaRPr>
          </a:p>
        </p:txBody>
      </p:sp>
      <p:sp>
        <p:nvSpPr>
          <p:cNvPr id="2" name="TextBox 1">
            <a:extLst>
              <a:ext uri="{FF2B5EF4-FFF2-40B4-BE49-F238E27FC236}">
                <a16:creationId xmlns:a16="http://schemas.microsoft.com/office/drawing/2014/main" id="{B6EC78BD-2F3B-8448-90F1-D459ECF3B1B9}"/>
              </a:ext>
            </a:extLst>
          </p:cNvPr>
          <p:cNvSpPr txBox="1"/>
          <p:nvPr/>
        </p:nvSpPr>
        <p:spPr>
          <a:xfrm>
            <a:off x="2718864" y="9123807"/>
            <a:ext cx="5245025" cy="12214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hr-HR" sz="3500" dirty="0">
                <a:solidFill>
                  <a:schemeClr val="tx1">
                    <a:lumMod val="50000"/>
                    <a:lumOff val="50000"/>
                  </a:schemeClr>
                </a:solidFill>
                <a:latin typeface="Camber Light" pitchFamily="2" charset="0"/>
              </a:rPr>
              <a:t>Konferencija za korisnike</a:t>
            </a:r>
          </a:p>
          <a:p>
            <a:pPr algn="l"/>
            <a:r>
              <a:rPr lang="hr-HR" sz="3500" dirty="0">
                <a:solidFill>
                  <a:schemeClr val="tx1">
                    <a:lumMod val="50000"/>
                    <a:lumOff val="50000"/>
                  </a:schemeClr>
                </a:solidFill>
                <a:latin typeface="Camber Light" pitchFamily="2" charset="0"/>
              </a:rPr>
              <a:t>Šibenik 6. - 8. 11. 2019.</a:t>
            </a:r>
            <a:endParaRPr kumimoji="0" lang="hr-HR" sz="3500" u="none" strike="noStrike" cap="none" spc="0" normalizeH="0" baseline="0" dirty="0">
              <a:ln>
                <a:noFill/>
              </a:ln>
              <a:solidFill>
                <a:schemeClr val="tx1">
                  <a:lumMod val="50000"/>
                  <a:lumOff val="50000"/>
                </a:schemeClr>
              </a:solidFill>
              <a:effectLst/>
              <a:uFillTx/>
              <a:latin typeface="Camber Light" pitchFamily="2" charset="0"/>
              <a:sym typeface="Helvetica Light"/>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 Lorem ipsum dolor sit amet, consectetuer adipiscing elit, sed diam nonummy nibh euismod tincidunt ut laoreet dolore magna aliquam erat volutpat. Ut wisi enim ad minim veniam, quis nostrud exerci tation ullamcorper suscipit lobortis nisl ut aliquip ex ea commodo consequat.">
            <a:extLst>
              <a:ext uri="{FF2B5EF4-FFF2-40B4-BE49-F238E27FC236}">
                <a16:creationId xmlns:a16="http://schemas.microsoft.com/office/drawing/2014/main" id="{C2153138-DBC7-FF43-9F1E-CAB82806D4CB}"/>
              </a:ext>
            </a:extLst>
          </p:cNvPr>
          <p:cNvSpPr/>
          <p:nvPr/>
        </p:nvSpPr>
        <p:spPr>
          <a:xfrm>
            <a:off x="1917381" y="4322137"/>
            <a:ext cx="13729019" cy="913711"/>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lgn="l">
              <a:defRPr>
                <a:solidFill>
                  <a:srgbClr val="53585F"/>
                </a:solidFill>
                <a:latin typeface="Roboto"/>
                <a:ea typeface="Roboto"/>
                <a:cs typeface="Roboto"/>
                <a:sym typeface="Roboto"/>
              </a:defRPr>
            </a:lvl1pPr>
          </a:lstStyle>
          <a:p>
            <a:endParaRPr b="0" i="0" dirty="0">
              <a:latin typeface="Camber Light" pitchFamily="2" charset="0"/>
            </a:endParaRPr>
          </a:p>
        </p:txBody>
      </p:sp>
      <p:sp>
        <p:nvSpPr>
          <p:cNvPr id="6" name="TEXT 3- Lorem ipsum dolor sit amet, consectetuer adipiscing elit, sed diam nonummy nibh euismod tincidunt ut laoreet dolore magna aliquam erat volutpat. Ut wisi enim ad minim veniam, quis nostrud exerci tation ullamcorper suscipit lobortis nisl ut aliquip ex ea commodo consequat.">
            <a:extLst>
              <a:ext uri="{FF2B5EF4-FFF2-40B4-BE49-F238E27FC236}">
                <a16:creationId xmlns:a16="http://schemas.microsoft.com/office/drawing/2014/main" id="{15CED34A-CD97-F14C-88F3-D23934A7D6F6}"/>
              </a:ext>
            </a:extLst>
          </p:cNvPr>
          <p:cNvSpPr/>
          <p:nvPr/>
        </p:nvSpPr>
        <p:spPr>
          <a:xfrm>
            <a:off x="8781890" y="11302851"/>
            <a:ext cx="13729017" cy="882933"/>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lgn="l">
              <a:defRPr sz="2400" b="1">
                <a:solidFill>
                  <a:srgbClr val="53585F"/>
                </a:solidFill>
                <a:latin typeface="Roboto"/>
                <a:ea typeface="Roboto"/>
                <a:cs typeface="Roboto"/>
                <a:sym typeface="Roboto"/>
              </a:defRPr>
            </a:lvl1pPr>
          </a:lstStyle>
          <a:p>
            <a:pPr algn="r"/>
            <a:r>
              <a:rPr lang="hr-HR" b="0" i="0" dirty="0">
                <a:latin typeface="Camber Medium" pitchFamily="2" charset="0"/>
              </a:rPr>
              <a:t>Tina Marković, Marin Milović, Zvonimir Mance, </a:t>
            </a:r>
          </a:p>
          <a:p>
            <a:pPr algn="r"/>
            <a:r>
              <a:rPr lang="hr-HR" b="0" i="0" dirty="0">
                <a:latin typeface="Camber Medium" pitchFamily="2" charset="0"/>
              </a:rPr>
              <a:t>Ivan Mandić, Petar Josipović</a:t>
            </a:r>
            <a:endParaRPr b="0" i="0" dirty="0">
              <a:latin typeface="Camber Medium" pitchFamily="2" charset="0"/>
            </a:endParaRPr>
          </a:p>
        </p:txBody>
      </p:sp>
      <p:sp>
        <p:nvSpPr>
          <p:cNvPr id="7" name="NASLOV">
            <a:extLst>
              <a:ext uri="{FF2B5EF4-FFF2-40B4-BE49-F238E27FC236}">
                <a16:creationId xmlns:a16="http://schemas.microsoft.com/office/drawing/2014/main" id="{266650ED-349E-BE4C-A485-2DFB0A3060E0}"/>
              </a:ext>
            </a:extLst>
          </p:cNvPr>
          <p:cNvSpPr/>
          <p:nvPr/>
        </p:nvSpPr>
        <p:spPr>
          <a:xfrm>
            <a:off x="1917381" y="3356937"/>
            <a:ext cx="20549237" cy="91371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1">
                <a:solidFill>
                  <a:schemeClr val="accent1">
                    <a:satOff val="-3355"/>
                    <a:lumOff val="26614"/>
                  </a:schemeClr>
                </a:solidFill>
                <a:latin typeface="Roboto"/>
                <a:ea typeface="Roboto"/>
                <a:cs typeface="Roboto"/>
                <a:sym typeface="Roboto"/>
              </a:defRPr>
            </a:lvl1pPr>
          </a:lstStyle>
          <a:p>
            <a:r>
              <a:rPr lang="hr-HR" b="0" dirty="0">
                <a:solidFill>
                  <a:schemeClr val="tx1">
                    <a:lumMod val="50000"/>
                    <a:lumOff val="50000"/>
                  </a:schemeClr>
                </a:solidFill>
                <a:latin typeface="Camber SemiBold" pitchFamily="2" charset="0"/>
              </a:rPr>
              <a:t>Korisnici kao sukreatori budućnosti e-Dnevnika</a:t>
            </a:r>
            <a:endParaRPr b="0" i="0" dirty="0">
              <a:solidFill>
                <a:schemeClr val="tx1">
                  <a:lumMod val="50000"/>
                  <a:lumOff val="50000"/>
                </a:schemeClr>
              </a:solidFill>
              <a:latin typeface="Camber SemiBold" pitchFamily="2" charset="0"/>
            </a:endParaRPr>
          </a:p>
        </p:txBody>
      </p:sp>
      <p:pic>
        <p:nvPicPr>
          <p:cNvPr id="14" name="Picture 13" descr="A close up of a device&#10;&#10;Description automatically generated">
            <a:extLst>
              <a:ext uri="{FF2B5EF4-FFF2-40B4-BE49-F238E27FC236}">
                <a16:creationId xmlns:a16="http://schemas.microsoft.com/office/drawing/2014/main" id="{D842FF80-C3C5-486E-8975-CD89AD2DA6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 b="-12"/>
          <a:stretch/>
        </p:blipFill>
        <p:spPr>
          <a:xfrm>
            <a:off x="2171700" y="4322137"/>
            <a:ext cx="11906250" cy="8929688"/>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 Lorem ipsum dolor sit amet, consectetuer adipiscing elit, sed diam nonummy nibh euismod tincidunt ut laoreet dolore magna aliquam erat volutpat. Ut wisi enim ad minim veniam, quis nostrud exerci tation ullamcorper suscipit lobortis nisl ut aliquip ex ea commodo consequat.">
            <a:extLst>
              <a:ext uri="{FF2B5EF4-FFF2-40B4-BE49-F238E27FC236}">
                <a16:creationId xmlns:a16="http://schemas.microsoft.com/office/drawing/2014/main" id="{C2153138-DBC7-FF43-9F1E-CAB82806D4CB}"/>
              </a:ext>
            </a:extLst>
          </p:cNvPr>
          <p:cNvSpPr/>
          <p:nvPr/>
        </p:nvSpPr>
        <p:spPr>
          <a:xfrm>
            <a:off x="1917381" y="4322137"/>
            <a:ext cx="13729019" cy="706924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lgn="l">
              <a:defRPr>
                <a:solidFill>
                  <a:srgbClr val="53585F"/>
                </a:solidFill>
                <a:latin typeface="Roboto"/>
                <a:ea typeface="Roboto"/>
                <a:cs typeface="Roboto"/>
                <a:sym typeface="Roboto"/>
              </a:defRPr>
            </a:lvl1pPr>
          </a:lstStyle>
          <a:p>
            <a:pPr marL="685800" indent="-685800">
              <a:buFont typeface="Arial" panose="020B0604020202020204" pitchFamily="34" charset="0"/>
              <a:buChar char="•"/>
            </a:pPr>
            <a:r>
              <a:rPr lang="hr-HR" dirty="0">
                <a:latin typeface="Camber Light" pitchFamily="2" charset="0"/>
              </a:rPr>
              <a:t>Upoznavanje i podjela u grupe</a:t>
            </a:r>
          </a:p>
          <a:p>
            <a:pPr marL="685800" indent="-685800">
              <a:buFont typeface="Arial" panose="020B0604020202020204" pitchFamily="34" charset="0"/>
              <a:buChar char="•"/>
            </a:pPr>
            <a:r>
              <a:rPr lang="hr-HR" dirty="0">
                <a:latin typeface="Camber Light" pitchFamily="2" charset="0"/>
              </a:rPr>
              <a:t>Uvodna riječ</a:t>
            </a:r>
          </a:p>
          <a:p>
            <a:pPr marL="685800" indent="-685800">
              <a:buFont typeface="Arial" panose="020B0604020202020204" pitchFamily="34" charset="0"/>
              <a:buChar char="•"/>
            </a:pPr>
            <a:r>
              <a:rPr lang="hr-HR" dirty="0">
                <a:latin typeface="Camber Light" pitchFamily="2" charset="0"/>
              </a:rPr>
              <a:t>e-Dnevnik tim</a:t>
            </a:r>
          </a:p>
          <a:p>
            <a:pPr marL="685800" indent="-685800">
              <a:buFont typeface="Arial" panose="020B0604020202020204" pitchFamily="34" charset="0"/>
              <a:buChar char="•"/>
            </a:pPr>
            <a:r>
              <a:rPr lang="hr-HR" dirty="0">
                <a:latin typeface="Camber Light" pitchFamily="2" charset="0"/>
              </a:rPr>
              <a:t>Nadogradnje koje slijede</a:t>
            </a:r>
          </a:p>
          <a:p>
            <a:pPr marL="685800" indent="-685800">
              <a:buFont typeface="Arial" panose="020B0604020202020204" pitchFamily="34" charset="0"/>
              <a:buChar char="•"/>
            </a:pPr>
            <a:r>
              <a:rPr lang="hr-HR" dirty="0">
                <a:latin typeface="Camber Light" pitchFamily="2" charset="0"/>
              </a:rPr>
              <a:t>Rad u grupama</a:t>
            </a:r>
          </a:p>
          <a:p>
            <a:pPr marL="685800" indent="-685800">
              <a:buFont typeface="Arial" panose="020B0604020202020204" pitchFamily="34" charset="0"/>
              <a:buChar char="•"/>
            </a:pPr>
            <a:r>
              <a:rPr lang="hr-HR" dirty="0">
                <a:latin typeface="Camber Light" pitchFamily="2" charset="0"/>
              </a:rPr>
              <a:t>Prezentacije grupa</a:t>
            </a:r>
          </a:p>
          <a:p>
            <a:pPr marL="685800" indent="-685800">
              <a:buFont typeface="Arial" panose="020B0604020202020204" pitchFamily="34" charset="0"/>
              <a:buChar char="•"/>
            </a:pPr>
            <a:endParaRPr lang="hr-HR" dirty="0">
              <a:latin typeface="Camber Light" pitchFamily="2" charset="0"/>
            </a:endParaRPr>
          </a:p>
          <a:p>
            <a:pPr marL="685800" indent="-685800">
              <a:buFont typeface="Arial" panose="020B0604020202020204" pitchFamily="34" charset="0"/>
              <a:buChar char="•"/>
            </a:pPr>
            <a:endParaRPr lang="hr-HR" dirty="0">
              <a:latin typeface="Camber Light" pitchFamily="2" charset="0"/>
            </a:endParaRPr>
          </a:p>
          <a:p>
            <a:endParaRPr b="0" i="0" dirty="0">
              <a:latin typeface="Camber Light" pitchFamily="2" charset="0"/>
            </a:endParaRPr>
          </a:p>
        </p:txBody>
      </p:sp>
      <p:sp>
        <p:nvSpPr>
          <p:cNvPr id="7" name="NASLOV">
            <a:extLst>
              <a:ext uri="{FF2B5EF4-FFF2-40B4-BE49-F238E27FC236}">
                <a16:creationId xmlns:a16="http://schemas.microsoft.com/office/drawing/2014/main" id="{266650ED-349E-BE4C-A485-2DFB0A3060E0}"/>
              </a:ext>
            </a:extLst>
          </p:cNvPr>
          <p:cNvSpPr/>
          <p:nvPr/>
        </p:nvSpPr>
        <p:spPr>
          <a:xfrm>
            <a:off x="1917381" y="3356937"/>
            <a:ext cx="20549237" cy="91371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1">
                <a:solidFill>
                  <a:schemeClr val="accent1">
                    <a:satOff val="-3355"/>
                    <a:lumOff val="26614"/>
                  </a:schemeClr>
                </a:solidFill>
                <a:latin typeface="Roboto"/>
                <a:ea typeface="Roboto"/>
                <a:cs typeface="Roboto"/>
                <a:sym typeface="Roboto"/>
              </a:defRPr>
            </a:lvl1pPr>
          </a:lstStyle>
          <a:p>
            <a:r>
              <a:rPr lang="hr-HR" b="0" i="0" dirty="0">
                <a:solidFill>
                  <a:schemeClr val="tx1">
                    <a:lumMod val="50000"/>
                    <a:lumOff val="50000"/>
                  </a:schemeClr>
                </a:solidFill>
                <a:latin typeface="Camber SemiBold" pitchFamily="2" charset="0"/>
              </a:rPr>
              <a:t>Sadržaj</a:t>
            </a:r>
            <a:endParaRPr b="0" i="0" dirty="0">
              <a:solidFill>
                <a:schemeClr val="tx1">
                  <a:lumMod val="50000"/>
                  <a:lumOff val="50000"/>
                </a:schemeClr>
              </a:solidFill>
              <a:latin typeface="Camber SemiBold" pitchFamily="2" charset="0"/>
            </a:endParaRPr>
          </a:p>
        </p:txBody>
      </p:sp>
      <p:pic>
        <p:nvPicPr>
          <p:cNvPr id="13" name="Picture 12" descr="A picture containing table, wooden, green, fruit&#10;&#10;Description automatically generated">
            <a:extLst>
              <a:ext uri="{FF2B5EF4-FFF2-40B4-BE49-F238E27FC236}">
                <a16:creationId xmlns:a16="http://schemas.microsoft.com/office/drawing/2014/main" id="{CB8EBE2A-A85B-4B6E-9AA9-E588203F58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44450" y="4270648"/>
            <a:ext cx="10168508" cy="6779005"/>
          </a:xfrm>
          <a:prstGeom prst="rect">
            <a:avLst/>
          </a:prstGeom>
        </p:spPr>
      </p:pic>
    </p:spTree>
    <p:extLst>
      <p:ext uri="{BB962C8B-B14F-4D97-AF65-F5344CB8AC3E}">
        <p14:creationId xmlns:p14="http://schemas.microsoft.com/office/powerpoint/2010/main" val="6276602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 Lorem ipsum dolor sit amet, consectetuer adipiscing elit, sed diam nonummy nibh euismod tincidunt ut laoreet dolore magna aliquam erat volutpat. Ut wisi enim ad minim veniam, quis nostrud exerci tation ullamcorper suscipit lobortis nisl ut aliquip ex ea commodo consequat.">
            <a:extLst>
              <a:ext uri="{FF2B5EF4-FFF2-40B4-BE49-F238E27FC236}">
                <a16:creationId xmlns:a16="http://schemas.microsoft.com/office/drawing/2014/main" id="{C2153138-DBC7-FF43-9F1E-CAB82806D4CB}"/>
              </a:ext>
            </a:extLst>
          </p:cNvPr>
          <p:cNvSpPr/>
          <p:nvPr/>
        </p:nvSpPr>
        <p:spPr>
          <a:xfrm>
            <a:off x="1917381" y="4322137"/>
            <a:ext cx="13729019" cy="399147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lgn="l">
              <a:defRPr>
                <a:solidFill>
                  <a:srgbClr val="53585F"/>
                </a:solidFill>
                <a:latin typeface="Roboto"/>
                <a:ea typeface="Roboto"/>
                <a:cs typeface="Roboto"/>
                <a:sym typeface="Roboto"/>
              </a:defRPr>
            </a:lvl1pPr>
          </a:lstStyle>
          <a:p>
            <a:pPr marL="685800" indent="-685800">
              <a:buFont typeface="Arial" panose="020B0604020202020204" pitchFamily="34" charset="0"/>
              <a:buChar char="•"/>
            </a:pPr>
            <a:r>
              <a:rPr lang="hr-HR" b="0" i="0" dirty="0">
                <a:latin typeface="Camber Light" pitchFamily="2" charset="0"/>
              </a:rPr>
              <a:t>95% svih škola u RH koristi e-Dnevnik</a:t>
            </a:r>
          </a:p>
          <a:p>
            <a:pPr marL="685800" indent="-685800">
              <a:buFont typeface="Arial" panose="020B0604020202020204" pitchFamily="34" charset="0"/>
              <a:buChar char="•"/>
            </a:pPr>
            <a:r>
              <a:rPr lang="hr-HR" dirty="0">
                <a:latin typeface="Camber Light" pitchFamily="2" charset="0"/>
              </a:rPr>
              <a:t>Devet vrsta razrednih knjiga</a:t>
            </a:r>
          </a:p>
          <a:p>
            <a:pPr marL="685800" indent="-685800">
              <a:buFont typeface="Arial" panose="020B0604020202020204" pitchFamily="34" charset="0"/>
              <a:buChar char="•"/>
            </a:pPr>
            <a:r>
              <a:rPr lang="hr-HR" dirty="0">
                <a:latin typeface="Camber Light" pitchFamily="2" charset="0"/>
              </a:rPr>
              <a:t>Sučelje za umjetničke</a:t>
            </a:r>
            <a:r>
              <a:rPr lang="hr-HR" b="0" i="0" dirty="0">
                <a:latin typeface="Camber Light" pitchFamily="2" charset="0"/>
              </a:rPr>
              <a:t> škole</a:t>
            </a:r>
          </a:p>
          <a:p>
            <a:pPr marL="685800" indent="-685800">
              <a:buFont typeface="Arial" panose="020B0604020202020204" pitchFamily="34" charset="0"/>
              <a:buChar char="•"/>
            </a:pPr>
            <a:r>
              <a:rPr lang="hr-HR" dirty="0">
                <a:latin typeface="Camber Light" pitchFamily="2" charset="0"/>
              </a:rPr>
              <a:t>Sučelje za nacionalne manjine</a:t>
            </a:r>
          </a:p>
          <a:p>
            <a:pPr marL="685800" indent="-685800">
              <a:buFont typeface="Arial" panose="020B0604020202020204" pitchFamily="34" charset="0"/>
              <a:buChar char="•"/>
            </a:pPr>
            <a:r>
              <a:rPr lang="hr-HR" b="0" i="0" dirty="0">
                <a:latin typeface="Camber Light" pitchFamily="2" charset="0"/>
              </a:rPr>
              <a:t>Povezanost s</a:t>
            </a:r>
            <a:r>
              <a:rPr lang="hr-HR" dirty="0">
                <a:latin typeface="Camber Light" pitchFamily="2" charset="0"/>
              </a:rPr>
              <a:t> e-Maticom</a:t>
            </a:r>
          </a:p>
        </p:txBody>
      </p:sp>
      <p:sp>
        <p:nvSpPr>
          <p:cNvPr id="7" name="NASLOV">
            <a:extLst>
              <a:ext uri="{FF2B5EF4-FFF2-40B4-BE49-F238E27FC236}">
                <a16:creationId xmlns:a16="http://schemas.microsoft.com/office/drawing/2014/main" id="{266650ED-349E-BE4C-A485-2DFB0A3060E0}"/>
              </a:ext>
            </a:extLst>
          </p:cNvPr>
          <p:cNvSpPr/>
          <p:nvPr/>
        </p:nvSpPr>
        <p:spPr>
          <a:xfrm>
            <a:off x="1917381" y="3356937"/>
            <a:ext cx="20549237" cy="91371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1">
                <a:solidFill>
                  <a:schemeClr val="accent1">
                    <a:satOff val="-3355"/>
                    <a:lumOff val="26614"/>
                  </a:schemeClr>
                </a:solidFill>
                <a:latin typeface="Roboto"/>
                <a:ea typeface="Roboto"/>
                <a:cs typeface="Roboto"/>
                <a:sym typeface="Roboto"/>
              </a:defRPr>
            </a:lvl1pPr>
          </a:lstStyle>
          <a:p>
            <a:r>
              <a:rPr lang="hr-HR" b="0" i="0" dirty="0">
                <a:solidFill>
                  <a:schemeClr val="tx1">
                    <a:lumMod val="50000"/>
                    <a:lumOff val="50000"/>
                  </a:schemeClr>
                </a:solidFill>
                <a:latin typeface="Camber SemiBold" pitchFamily="2" charset="0"/>
              </a:rPr>
              <a:t>e-Dnevnik u školskoj godini 201</a:t>
            </a:r>
            <a:r>
              <a:rPr lang="hr-HR" b="0" dirty="0">
                <a:solidFill>
                  <a:schemeClr val="tx1">
                    <a:lumMod val="50000"/>
                    <a:lumOff val="50000"/>
                  </a:schemeClr>
                </a:solidFill>
                <a:latin typeface="Camber SemiBold" pitchFamily="2" charset="0"/>
              </a:rPr>
              <a:t>9./2020.</a:t>
            </a:r>
            <a:endParaRPr b="0" i="0" dirty="0">
              <a:solidFill>
                <a:schemeClr val="tx1">
                  <a:lumMod val="50000"/>
                  <a:lumOff val="50000"/>
                </a:schemeClr>
              </a:solidFill>
              <a:latin typeface="Camber SemiBold" pitchFamily="2" charset="0"/>
            </a:endParaRPr>
          </a:p>
        </p:txBody>
      </p:sp>
      <p:pic>
        <p:nvPicPr>
          <p:cNvPr id="3" name="Picture 2" descr="A close up of a bug&#10;&#10;Description automatically generated">
            <a:extLst>
              <a:ext uri="{FF2B5EF4-FFF2-40B4-BE49-F238E27FC236}">
                <a16:creationId xmlns:a16="http://schemas.microsoft.com/office/drawing/2014/main" id="{3C335606-DA6C-486E-B37B-D49066D4D5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6130" y="4322137"/>
            <a:ext cx="9665249" cy="7666734"/>
          </a:xfrm>
          <a:prstGeom prst="rect">
            <a:avLst/>
          </a:prstGeom>
        </p:spPr>
      </p:pic>
    </p:spTree>
    <p:extLst>
      <p:ext uri="{BB962C8B-B14F-4D97-AF65-F5344CB8AC3E}">
        <p14:creationId xmlns:p14="http://schemas.microsoft.com/office/powerpoint/2010/main" val="38054187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a:extLst>
              <a:ext uri="{FF2B5EF4-FFF2-40B4-BE49-F238E27FC236}">
                <a16:creationId xmlns:a16="http://schemas.microsoft.com/office/drawing/2014/main" id="{13F3CB14-13FF-0E4E-859E-97C371246EB8}"/>
              </a:ext>
            </a:extLst>
          </p:cNvPr>
          <p:cNvSpPr/>
          <p:nvPr/>
        </p:nvSpPr>
        <p:spPr>
          <a:xfrm>
            <a:off x="2155708" y="3356937"/>
            <a:ext cx="20549237" cy="91371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1">
                <a:solidFill>
                  <a:schemeClr val="accent1">
                    <a:satOff val="-3355"/>
                    <a:lumOff val="26614"/>
                  </a:schemeClr>
                </a:solidFill>
                <a:latin typeface="Roboto"/>
                <a:ea typeface="Roboto"/>
                <a:cs typeface="Roboto"/>
                <a:sym typeface="Roboto"/>
              </a:defRPr>
            </a:lvl1pPr>
          </a:lstStyle>
          <a:p>
            <a:r>
              <a:rPr lang="hr-HR" b="0" i="0" dirty="0">
                <a:solidFill>
                  <a:schemeClr val="tx1">
                    <a:lumMod val="50000"/>
                    <a:lumOff val="50000"/>
                  </a:schemeClr>
                </a:solidFill>
                <a:latin typeface="Camber SemiBold" pitchFamily="2" charset="0"/>
              </a:rPr>
              <a:t>Nadogradnje koje slijede</a:t>
            </a:r>
            <a:endParaRPr b="0" i="0" dirty="0">
              <a:solidFill>
                <a:schemeClr val="tx1">
                  <a:lumMod val="50000"/>
                  <a:lumOff val="50000"/>
                </a:schemeClr>
              </a:solidFill>
              <a:latin typeface="Camber SemiBold" pitchFamily="2" charset="0"/>
            </a:endParaRPr>
          </a:p>
        </p:txBody>
      </p:sp>
      <p:sp>
        <p:nvSpPr>
          <p:cNvPr id="9" name="TEXT 1 - Lorem ipsum dolor sit amet, consectetuer adipiscing elit, sed diam nonummy nibh euismod tincidunt ut laoreet dolore magna aliquam erat volutpat. Ut wisi enim ad minim veniam, quis nostrud exerci tation ullamcorper suscipit lobortis nisl ut aliquip ex ea commodo consequat.">
            <a:extLst>
              <a:ext uri="{FF2B5EF4-FFF2-40B4-BE49-F238E27FC236}">
                <a16:creationId xmlns:a16="http://schemas.microsoft.com/office/drawing/2014/main" id="{E6AC3B51-1D71-434E-A923-DE886B07840D}"/>
              </a:ext>
            </a:extLst>
          </p:cNvPr>
          <p:cNvSpPr/>
          <p:nvPr/>
        </p:nvSpPr>
        <p:spPr>
          <a:xfrm>
            <a:off x="1917382" y="4357777"/>
            <a:ext cx="10274618" cy="706924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lgn="l">
              <a:defRPr>
                <a:solidFill>
                  <a:srgbClr val="53585F"/>
                </a:solidFill>
                <a:latin typeface="Roboto"/>
                <a:ea typeface="Roboto"/>
                <a:cs typeface="Roboto"/>
                <a:sym typeface="Roboto"/>
              </a:defRPr>
            </a:lvl1pPr>
          </a:lstStyle>
          <a:p>
            <a:pPr marL="685800" indent="-685800">
              <a:buFont typeface="Arial" panose="020B0604020202020204" pitchFamily="34" charset="0"/>
              <a:buChar char="•"/>
            </a:pPr>
            <a:r>
              <a:rPr lang="hr-HR" dirty="0">
                <a:latin typeface="Camber Light" pitchFamily="2" charset="0"/>
              </a:rPr>
              <a:t>e-Dnevnik za učenike i roditelje</a:t>
            </a:r>
          </a:p>
          <a:p>
            <a:pPr marL="685800" lvl="1" indent="-685800">
              <a:buFont typeface="Arial" panose="020B0604020202020204" pitchFamily="34" charset="0"/>
              <a:buChar char="•"/>
            </a:pPr>
            <a:r>
              <a:rPr lang="hr-HR" dirty="0">
                <a:solidFill>
                  <a:srgbClr val="53585F"/>
                </a:solidFill>
                <a:latin typeface="Camber Light" pitchFamily="2" charset="0"/>
                <a:sym typeface="Roboto"/>
              </a:rPr>
              <a:t>Nove funkcionalnosti</a:t>
            </a:r>
          </a:p>
          <a:p>
            <a:pPr marL="685800" lvl="1" indent="-685800">
              <a:buFont typeface="Arial" panose="020B0604020202020204" pitchFamily="34" charset="0"/>
              <a:buChar char="•"/>
            </a:pPr>
            <a:r>
              <a:rPr lang="hr-HR" dirty="0">
                <a:solidFill>
                  <a:srgbClr val="53585F"/>
                </a:solidFill>
                <a:latin typeface="Camber Light" pitchFamily="2" charset="0"/>
                <a:sym typeface="Roboto"/>
              </a:rPr>
              <a:t>Redizajnirano sučelje</a:t>
            </a:r>
          </a:p>
          <a:p>
            <a:pPr marL="685800" indent="-685800">
              <a:buFont typeface="Arial" panose="020B0604020202020204" pitchFamily="34" charset="0"/>
              <a:buChar char="•"/>
            </a:pPr>
            <a:r>
              <a:rPr lang="hr-HR" b="0" i="0" dirty="0">
                <a:latin typeface="Camber Light" pitchFamily="2" charset="0"/>
              </a:rPr>
              <a:t>Pre</a:t>
            </a:r>
            <a:r>
              <a:rPr lang="hr-HR" dirty="0">
                <a:latin typeface="Camber Light" pitchFamily="2" charset="0"/>
              </a:rPr>
              <a:t>lazak na novu platformu</a:t>
            </a:r>
            <a:endParaRPr lang="hr-HR" i="1" dirty="0">
              <a:latin typeface="Camber Light" pitchFamily="2" charset="0"/>
            </a:endParaRPr>
          </a:p>
          <a:p>
            <a:pPr marL="685800" indent="-685800">
              <a:buFont typeface="Arial" panose="020B0604020202020204" pitchFamily="34" charset="0"/>
              <a:buChar char="•"/>
            </a:pPr>
            <a:r>
              <a:rPr lang="hr-HR" dirty="0">
                <a:latin typeface="Camber Light" pitchFamily="2" charset="0"/>
              </a:rPr>
              <a:t>Novi web servis</a:t>
            </a:r>
          </a:p>
          <a:p>
            <a:pPr marL="685800" indent="-685800">
              <a:buFont typeface="Arial" panose="020B0604020202020204" pitchFamily="34" charset="0"/>
              <a:buChar char="•"/>
            </a:pPr>
            <a:r>
              <a:rPr lang="hr-HR" dirty="0">
                <a:latin typeface="Camber Light" pitchFamily="2" charset="0"/>
              </a:rPr>
              <a:t>Optimizacije sustava</a:t>
            </a:r>
          </a:p>
          <a:p>
            <a:pPr marL="685800" indent="-685800">
              <a:buFont typeface="Arial" panose="020B0604020202020204" pitchFamily="34" charset="0"/>
              <a:buChar char="•"/>
            </a:pPr>
            <a:r>
              <a:rPr lang="hr-HR" dirty="0">
                <a:latin typeface="Camber Light" pitchFamily="2" charset="0"/>
              </a:rPr>
              <a:t>Kalendar na razini svake škole</a:t>
            </a:r>
          </a:p>
          <a:p>
            <a:pPr marL="685800" indent="-685800">
              <a:buFont typeface="Arial" panose="020B0604020202020204" pitchFamily="34" charset="0"/>
              <a:buChar char="•"/>
            </a:pPr>
            <a:r>
              <a:rPr lang="hr-HR" b="0" dirty="0">
                <a:latin typeface="Camber Light" pitchFamily="2" charset="0"/>
              </a:rPr>
              <a:t>Prijedlozi korisnika</a:t>
            </a:r>
            <a:endParaRPr lang="hr-HR" dirty="0">
              <a:latin typeface="Camber Light" pitchFamily="2" charset="0"/>
            </a:endParaRPr>
          </a:p>
          <a:p>
            <a:pPr marL="685800" indent="-685800">
              <a:buFont typeface="Arial" panose="020B0604020202020204" pitchFamily="34" charset="0"/>
              <a:buChar char="•"/>
            </a:pPr>
            <a:endParaRPr b="0" dirty="0">
              <a:latin typeface="Camber Light" pitchFamily="2" charset="0"/>
            </a:endParaRPr>
          </a:p>
        </p:txBody>
      </p:sp>
      <p:sp>
        <p:nvSpPr>
          <p:cNvPr id="10" name="TEXT 3- Lorem ipsum dolor sit amet, consectetuer adipiscing elit, sed diam nonummy nibh euismod tincidunt ut laoreet dolore magna aliquam erat volutpat. Ut wisi enim ad minim veniam, quis nostrud exerci tation ullamcorper suscipit lobortis nisl ut aliquip ex ea commodo consequat.">
            <a:extLst>
              <a:ext uri="{FF2B5EF4-FFF2-40B4-BE49-F238E27FC236}">
                <a16:creationId xmlns:a16="http://schemas.microsoft.com/office/drawing/2014/main" id="{87DD370C-A271-544E-BF9D-50DFF822F346}"/>
              </a:ext>
            </a:extLst>
          </p:cNvPr>
          <p:cNvSpPr/>
          <p:nvPr/>
        </p:nvSpPr>
        <p:spPr>
          <a:xfrm>
            <a:off x="-1048239" y="10359063"/>
            <a:ext cx="10512945" cy="513601"/>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lgn="l">
              <a:defRPr sz="2400" b="1">
                <a:solidFill>
                  <a:srgbClr val="53585F"/>
                </a:solidFill>
                <a:latin typeface="Roboto"/>
                <a:ea typeface="Roboto"/>
                <a:cs typeface="Roboto"/>
                <a:sym typeface="Roboto"/>
              </a:defRPr>
            </a:lvl1pPr>
          </a:lstStyle>
          <a:p>
            <a:endParaRPr b="0" i="0" dirty="0">
              <a:latin typeface="Camber Medium" pitchFamily="2" charset="0"/>
            </a:endParaRPr>
          </a:p>
        </p:txBody>
      </p:sp>
      <p:pic>
        <p:nvPicPr>
          <p:cNvPr id="3" name="Picture 2" descr="A close up of a keyboard&#10;&#10;Description automatically generated">
            <a:extLst>
              <a:ext uri="{FF2B5EF4-FFF2-40B4-BE49-F238E27FC236}">
                <a16:creationId xmlns:a16="http://schemas.microsoft.com/office/drawing/2014/main" id="{A25E4043-D7D2-46B6-83FE-73F30B936F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4548" y="4357777"/>
            <a:ext cx="9830397" cy="7091099"/>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a:extLst>
              <a:ext uri="{FF2B5EF4-FFF2-40B4-BE49-F238E27FC236}">
                <a16:creationId xmlns:a16="http://schemas.microsoft.com/office/drawing/2014/main" id="{13F3CB14-13FF-0E4E-859E-97C371246EB8}"/>
              </a:ext>
            </a:extLst>
          </p:cNvPr>
          <p:cNvSpPr/>
          <p:nvPr/>
        </p:nvSpPr>
        <p:spPr>
          <a:xfrm>
            <a:off x="2155708" y="3356937"/>
            <a:ext cx="20549237" cy="91371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1">
                <a:solidFill>
                  <a:schemeClr val="accent1">
                    <a:satOff val="-3355"/>
                    <a:lumOff val="26614"/>
                  </a:schemeClr>
                </a:solidFill>
                <a:latin typeface="Roboto"/>
                <a:ea typeface="Roboto"/>
                <a:cs typeface="Roboto"/>
                <a:sym typeface="Roboto"/>
              </a:defRPr>
            </a:lvl1pPr>
          </a:lstStyle>
          <a:p>
            <a:r>
              <a:rPr lang="hr-HR" b="0" i="0" dirty="0">
                <a:solidFill>
                  <a:schemeClr val="tx1">
                    <a:lumMod val="50000"/>
                    <a:lumOff val="50000"/>
                  </a:schemeClr>
                </a:solidFill>
                <a:latin typeface="Camber SemiBold" pitchFamily="2" charset="0"/>
              </a:rPr>
              <a:t>World Cafe</a:t>
            </a:r>
            <a:endParaRPr b="0" i="0" dirty="0">
              <a:solidFill>
                <a:schemeClr val="tx1">
                  <a:lumMod val="50000"/>
                  <a:lumOff val="50000"/>
                </a:schemeClr>
              </a:solidFill>
              <a:latin typeface="Camber SemiBold" pitchFamily="2" charset="0"/>
            </a:endParaRPr>
          </a:p>
        </p:txBody>
      </p:sp>
      <p:sp>
        <p:nvSpPr>
          <p:cNvPr id="9" name="TEXT 1 - Lorem ipsum dolor sit amet, consectetuer adipiscing elit, sed diam nonummy nibh euismod tincidunt ut laoreet dolore magna aliquam erat volutpat. Ut wisi enim ad minim veniam, quis nostrud exerci tation ullamcorper suscipit lobortis nisl ut aliquip ex ea commodo consequat.">
            <a:extLst>
              <a:ext uri="{FF2B5EF4-FFF2-40B4-BE49-F238E27FC236}">
                <a16:creationId xmlns:a16="http://schemas.microsoft.com/office/drawing/2014/main" id="{E6AC3B51-1D71-434E-A923-DE886B07840D}"/>
              </a:ext>
            </a:extLst>
          </p:cNvPr>
          <p:cNvSpPr/>
          <p:nvPr/>
        </p:nvSpPr>
        <p:spPr>
          <a:xfrm>
            <a:off x="1917382" y="4357777"/>
            <a:ext cx="16618268" cy="5530359"/>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lgn="l">
              <a:defRPr>
                <a:solidFill>
                  <a:srgbClr val="53585F"/>
                </a:solidFill>
                <a:latin typeface="Roboto"/>
                <a:ea typeface="Roboto"/>
                <a:cs typeface="Roboto"/>
                <a:sym typeface="Roboto"/>
              </a:defRPr>
            </a:lvl1pPr>
          </a:lstStyle>
          <a:p>
            <a:pPr marL="685800" indent="-685800">
              <a:buFont typeface="Arial" panose="020B0604020202020204" pitchFamily="34" charset="0"/>
              <a:buChar char="•"/>
            </a:pPr>
            <a:r>
              <a:rPr lang="hr-HR" b="0" dirty="0">
                <a:latin typeface="Camber Light" pitchFamily="2" charset="0"/>
              </a:rPr>
              <a:t>Rad u grupama</a:t>
            </a:r>
          </a:p>
          <a:p>
            <a:pPr marL="685800" indent="-685800">
              <a:buFont typeface="Arial" panose="020B0604020202020204" pitchFamily="34" charset="0"/>
              <a:buChar char="•"/>
            </a:pPr>
            <a:r>
              <a:rPr lang="hr-HR" dirty="0">
                <a:latin typeface="Camber Light" pitchFamily="2" charset="0"/>
              </a:rPr>
              <a:t>Radimo u četiri ciklusa</a:t>
            </a:r>
          </a:p>
          <a:p>
            <a:pPr marL="685800" indent="-685800">
              <a:buFont typeface="Arial" panose="020B0604020202020204" pitchFamily="34" charset="0"/>
              <a:buChar char="•"/>
            </a:pPr>
            <a:r>
              <a:rPr lang="hr-HR" b="0" dirty="0">
                <a:latin typeface="Camber Light" pitchFamily="2" charset="0"/>
              </a:rPr>
              <a:t>U svakom ciklusu odgovaramo na jedno pitanje</a:t>
            </a:r>
          </a:p>
          <a:p>
            <a:pPr marL="685800" indent="-685800">
              <a:buFont typeface="Arial" panose="020B0604020202020204" pitchFamily="34" charset="0"/>
              <a:buChar char="•"/>
            </a:pPr>
            <a:r>
              <a:rPr lang="hr-HR" dirty="0">
                <a:latin typeface="Camber Light" pitchFamily="2" charset="0"/>
              </a:rPr>
              <a:t>Nakon svakog ciklusa promijenimo grupu/stol</a:t>
            </a:r>
          </a:p>
          <a:p>
            <a:pPr marL="685800" indent="-685800">
              <a:buFont typeface="Arial" panose="020B0604020202020204" pitchFamily="34" charset="0"/>
              <a:buChar char="•"/>
            </a:pPr>
            <a:endParaRPr lang="hr-HR" dirty="0">
              <a:latin typeface="Camber Light" pitchFamily="2" charset="0"/>
            </a:endParaRPr>
          </a:p>
          <a:p>
            <a:pPr marL="685800" indent="-685800">
              <a:buFont typeface="Arial" panose="020B0604020202020204" pitchFamily="34" charset="0"/>
              <a:buChar char="•"/>
            </a:pPr>
            <a:r>
              <a:rPr lang="hr-HR" dirty="0">
                <a:latin typeface="Camber Light" pitchFamily="2" charset="0"/>
              </a:rPr>
              <a:t>Svaka grupa/stol odabire domaćina(</a:t>
            </a:r>
            <a:r>
              <a:rPr lang="hr-HR" dirty="0" err="1">
                <a:latin typeface="Camber Light" pitchFamily="2" charset="0"/>
              </a:rPr>
              <a:t>icu</a:t>
            </a:r>
            <a:r>
              <a:rPr lang="hr-HR" dirty="0">
                <a:latin typeface="Camber Light" pitchFamily="2" charset="0"/>
              </a:rPr>
              <a:t>)</a:t>
            </a:r>
            <a:endParaRPr lang="hr-HR" b="0" dirty="0">
              <a:latin typeface="Camber Light" pitchFamily="2" charset="0"/>
            </a:endParaRPr>
          </a:p>
          <a:p>
            <a:pPr marL="685800" lvl="1" indent="-685800">
              <a:buFont typeface="Arial" panose="020B0604020202020204" pitchFamily="34" charset="0"/>
              <a:buChar char="•"/>
            </a:pPr>
            <a:endParaRPr b="0" dirty="0">
              <a:latin typeface="Camber Light" pitchFamily="2" charset="0"/>
            </a:endParaRPr>
          </a:p>
        </p:txBody>
      </p:sp>
      <p:sp>
        <p:nvSpPr>
          <p:cNvPr id="10" name="TEXT 3- Lorem ipsum dolor sit amet, consectetuer adipiscing elit, sed diam nonummy nibh euismod tincidunt ut laoreet dolore magna aliquam erat volutpat. Ut wisi enim ad minim veniam, quis nostrud exerci tation ullamcorper suscipit lobortis nisl ut aliquip ex ea commodo consequat.">
            <a:extLst>
              <a:ext uri="{FF2B5EF4-FFF2-40B4-BE49-F238E27FC236}">
                <a16:creationId xmlns:a16="http://schemas.microsoft.com/office/drawing/2014/main" id="{87DD370C-A271-544E-BF9D-50DFF822F346}"/>
              </a:ext>
            </a:extLst>
          </p:cNvPr>
          <p:cNvSpPr/>
          <p:nvPr/>
        </p:nvSpPr>
        <p:spPr>
          <a:xfrm>
            <a:off x="1917382" y="10194878"/>
            <a:ext cx="10512945" cy="513601"/>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lgn="l">
              <a:defRPr sz="2400" b="1">
                <a:solidFill>
                  <a:srgbClr val="53585F"/>
                </a:solidFill>
                <a:latin typeface="Roboto"/>
                <a:ea typeface="Roboto"/>
                <a:cs typeface="Roboto"/>
                <a:sym typeface="Roboto"/>
              </a:defRPr>
            </a:lvl1pPr>
          </a:lstStyle>
          <a:p>
            <a:endParaRPr b="0" i="0" dirty="0">
              <a:latin typeface="Camber Medium" pitchFamily="2" charset="0"/>
            </a:endParaRPr>
          </a:p>
        </p:txBody>
      </p:sp>
      <p:pic>
        <p:nvPicPr>
          <p:cNvPr id="3" name="Picture 2" descr="A person in a yellow shirt&#10;&#10;Description automatically generated">
            <a:extLst>
              <a:ext uri="{FF2B5EF4-FFF2-40B4-BE49-F238E27FC236}">
                <a16:creationId xmlns:a16="http://schemas.microsoft.com/office/drawing/2014/main" id="{B58E7CB2-DA1F-48CA-9222-382994450A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93909" y="4558957"/>
            <a:ext cx="7792383" cy="5195356"/>
          </a:xfrm>
          <a:prstGeom prst="rect">
            <a:avLst/>
          </a:prstGeom>
        </p:spPr>
      </p:pic>
    </p:spTree>
    <p:extLst>
      <p:ext uri="{BB962C8B-B14F-4D97-AF65-F5344CB8AC3E}">
        <p14:creationId xmlns:p14="http://schemas.microsoft.com/office/powerpoint/2010/main" val="94336264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NASLOV">
            <a:extLst>
              <a:ext uri="{FF2B5EF4-FFF2-40B4-BE49-F238E27FC236}">
                <a16:creationId xmlns:a16="http://schemas.microsoft.com/office/drawing/2014/main" id="{13F3CB14-13FF-0E4E-859E-97C371246EB8}"/>
              </a:ext>
            </a:extLst>
          </p:cNvPr>
          <p:cNvSpPr/>
          <p:nvPr/>
        </p:nvSpPr>
        <p:spPr>
          <a:xfrm>
            <a:off x="2155708" y="3356937"/>
            <a:ext cx="20549237" cy="91371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1">
                <a:solidFill>
                  <a:schemeClr val="accent1">
                    <a:satOff val="-3355"/>
                    <a:lumOff val="26614"/>
                  </a:schemeClr>
                </a:solidFill>
                <a:latin typeface="Roboto"/>
                <a:ea typeface="Roboto"/>
                <a:cs typeface="Roboto"/>
                <a:sym typeface="Roboto"/>
              </a:defRPr>
            </a:lvl1pPr>
          </a:lstStyle>
          <a:p>
            <a:r>
              <a:rPr lang="hr-HR" b="0" i="0">
                <a:solidFill>
                  <a:schemeClr val="tx1">
                    <a:lumMod val="50000"/>
                    <a:lumOff val="50000"/>
                  </a:schemeClr>
                </a:solidFill>
                <a:latin typeface="Camber SemiBold" pitchFamily="2" charset="0"/>
              </a:rPr>
              <a:t>World Cafe </a:t>
            </a:r>
            <a:r>
              <a:rPr lang="hr-HR" b="0" i="0" dirty="0">
                <a:solidFill>
                  <a:schemeClr val="tx1">
                    <a:lumMod val="50000"/>
                    <a:lumOff val="50000"/>
                  </a:schemeClr>
                </a:solidFill>
                <a:latin typeface="Camber SemiBold" pitchFamily="2" charset="0"/>
              </a:rPr>
              <a:t>- pitanja</a:t>
            </a:r>
            <a:endParaRPr b="0" i="0" dirty="0">
              <a:solidFill>
                <a:schemeClr val="tx1">
                  <a:lumMod val="50000"/>
                  <a:lumOff val="50000"/>
                </a:schemeClr>
              </a:solidFill>
              <a:latin typeface="Camber SemiBold" pitchFamily="2" charset="0"/>
            </a:endParaRPr>
          </a:p>
        </p:txBody>
      </p:sp>
      <p:sp>
        <p:nvSpPr>
          <p:cNvPr id="9" name="TEXT 1 - Lorem ipsum dolor sit amet, consectetuer adipiscing elit, sed diam nonummy nibh euismod tincidunt ut laoreet dolore magna aliquam erat volutpat. Ut wisi enim ad minim veniam, quis nostrud exerci tation ullamcorper suscipit lobortis nisl ut aliquip ex ea commodo consequat.">
            <a:extLst>
              <a:ext uri="{FF2B5EF4-FFF2-40B4-BE49-F238E27FC236}">
                <a16:creationId xmlns:a16="http://schemas.microsoft.com/office/drawing/2014/main" id="{E6AC3B51-1D71-434E-A923-DE886B07840D}"/>
              </a:ext>
            </a:extLst>
          </p:cNvPr>
          <p:cNvSpPr/>
          <p:nvPr/>
        </p:nvSpPr>
        <p:spPr>
          <a:xfrm>
            <a:off x="1917382" y="4357777"/>
            <a:ext cx="18904268" cy="4760918"/>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lgn="l">
              <a:defRPr>
                <a:solidFill>
                  <a:srgbClr val="53585F"/>
                </a:solidFill>
                <a:latin typeface="Roboto"/>
                <a:ea typeface="Roboto"/>
                <a:cs typeface="Roboto"/>
                <a:sym typeface="Roboto"/>
              </a:defRPr>
            </a:lvl1pPr>
          </a:lstStyle>
          <a:p>
            <a:pPr marL="685800" lvl="1" indent="-685800" algn="l">
              <a:buFont typeface="Arial" panose="020B0604020202020204" pitchFamily="34" charset="0"/>
              <a:buChar char="•"/>
            </a:pPr>
            <a:r>
              <a:rPr lang="hr-HR" dirty="0">
                <a:solidFill>
                  <a:srgbClr val="53585F"/>
                </a:solidFill>
                <a:latin typeface="Camber Light" pitchFamily="2" charset="0"/>
              </a:rPr>
              <a:t>Navedite alate za koje smatrate da bi bilo korisno povezati s e-Dnevnikom i podatke koje bi oni međusobno razmjenjivali</a:t>
            </a:r>
          </a:p>
          <a:p>
            <a:pPr marL="685800" lvl="1" indent="-685800" algn="l">
              <a:buFont typeface="Arial" panose="020B0604020202020204" pitchFamily="34" charset="0"/>
              <a:buChar char="•"/>
            </a:pPr>
            <a:endParaRPr lang="hr-HR" dirty="0">
              <a:solidFill>
                <a:srgbClr val="53585F"/>
              </a:solidFill>
              <a:latin typeface="Camber Light" pitchFamily="2" charset="0"/>
            </a:endParaRPr>
          </a:p>
          <a:p>
            <a:pPr marL="685800" lvl="1" indent="-685800" algn="l">
              <a:buFont typeface="Arial" panose="020B0604020202020204" pitchFamily="34" charset="0"/>
              <a:buChar char="•"/>
            </a:pPr>
            <a:endParaRPr lang="hr-HR" dirty="0">
              <a:solidFill>
                <a:srgbClr val="53585F"/>
              </a:solidFill>
              <a:latin typeface="Camber Light" pitchFamily="2" charset="0"/>
            </a:endParaRPr>
          </a:p>
          <a:p>
            <a:pPr marL="685800" lvl="1" indent="-685800" algn="l">
              <a:buFont typeface="Arial" panose="020B0604020202020204" pitchFamily="34" charset="0"/>
              <a:buChar char="•"/>
            </a:pPr>
            <a:endParaRPr lang="hr-HR" b="0" dirty="0">
              <a:solidFill>
                <a:srgbClr val="53585F"/>
              </a:solidFill>
              <a:latin typeface="Camber Light" pitchFamily="2" charset="0"/>
            </a:endParaRPr>
          </a:p>
          <a:p>
            <a:pPr lvl="1" indent="0"/>
            <a:endParaRPr b="0" dirty="0">
              <a:solidFill>
                <a:srgbClr val="53585F"/>
              </a:solidFill>
              <a:latin typeface="Camber Light" pitchFamily="2" charset="0"/>
            </a:endParaRPr>
          </a:p>
        </p:txBody>
      </p:sp>
      <p:sp>
        <p:nvSpPr>
          <p:cNvPr id="10" name="TEXT 3- Lorem ipsum dolor sit amet, consectetuer adipiscing elit, sed diam nonummy nibh euismod tincidunt ut laoreet dolore magna aliquam erat volutpat. Ut wisi enim ad minim veniam, quis nostrud exerci tation ullamcorper suscipit lobortis nisl ut aliquip ex ea commodo consequat.">
            <a:extLst>
              <a:ext uri="{FF2B5EF4-FFF2-40B4-BE49-F238E27FC236}">
                <a16:creationId xmlns:a16="http://schemas.microsoft.com/office/drawing/2014/main" id="{87DD370C-A271-544E-BF9D-50DFF822F346}"/>
              </a:ext>
            </a:extLst>
          </p:cNvPr>
          <p:cNvSpPr/>
          <p:nvPr/>
        </p:nvSpPr>
        <p:spPr>
          <a:xfrm>
            <a:off x="1917382" y="10194878"/>
            <a:ext cx="10512945" cy="513601"/>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lgn="l">
              <a:defRPr sz="2400" b="1">
                <a:solidFill>
                  <a:srgbClr val="53585F"/>
                </a:solidFill>
                <a:latin typeface="Roboto"/>
                <a:ea typeface="Roboto"/>
                <a:cs typeface="Roboto"/>
                <a:sym typeface="Roboto"/>
              </a:defRPr>
            </a:lvl1pPr>
          </a:lstStyle>
          <a:p>
            <a:endParaRPr b="0" i="0" dirty="0">
              <a:latin typeface="Camber Medium" pitchFamily="2" charset="0"/>
            </a:endParaRPr>
          </a:p>
        </p:txBody>
      </p:sp>
      <p:sp>
        <p:nvSpPr>
          <p:cNvPr id="4" name="TextBox 3">
            <a:extLst>
              <a:ext uri="{FF2B5EF4-FFF2-40B4-BE49-F238E27FC236}">
                <a16:creationId xmlns:a16="http://schemas.microsoft.com/office/drawing/2014/main" id="{83216CF5-1974-417D-91B1-715FF01D10B3}"/>
              </a:ext>
            </a:extLst>
          </p:cNvPr>
          <p:cNvSpPr txBox="1"/>
          <p:nvPr/>
        </p:nvSpPr>
        <p:spPr>
          <a:xfrm>
            <a:off x="1917382" y="9482182"/>
            <a:ext cx="18076132" cy="24525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685800" indent="-685800" algn="l">
              <a:buFont typeface="Arial" panose="020B0604020202020204" pitchFamily="34" charset="0"/>
              <a:buChar char="•"/>
            </a:pPr>
            <a:r>
              <a:rPr lang="hr-HR" dirty="0">
                <a:solidFill>
                  <a:srgbClr val="53585F"/>
                </a:solidFill>
                <a:latin typeface="Camber Light" pitchFamily="2" charset="0"/>
              </a:rPr>
              <a:t>Navedite poslove na koje u e-Dnevniku trošite najviše vremena</a:t>
            </a:r>
          </a:p>
          <a:p>
            <a:pPr marL="0" marR="0" indent="0" algn="ctr" defTabSz="821531" rtl="0" fontAlgn="auto" latinLnBrk="0" hangingPunct="0">
              <a:lnSpc>
                <a:spcPct val="100000"/>
              </a:lnSpc>
              <a:spcBef>
                <a:spcPts val="0"/>
              </a:spcBef>
              <a:spcAft>
                <a:spcPts val="0"/>
              </a:spcAft>
              <a:buClrTx/>
              <a:buSzTx/>
              <a:buFontTx/>
              <a:buNone/>
              <a:tabLst/>
            </a:pPr>
            <a:endParaRPr kumimoji="0" lang="hr-HR"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5" name="TextBox 4">
            <a:extLst>
              <a:ext uri="{FF2B5EF4-FFF2-40B4-BE49-F238E27FC236}">
                <a16:creationId xmlns:a16="http://schemas.microsoft.com/office/drawing/2014/main" id="{3F437BC0-A86F-4795-B68B-2B26E34F76FD}"/>
              </a:ext>
            </a:extLst>
          </p:cNvPr>
          <p:cNvSpPr txBox="1"/>
          <p:nvPr/>
        </p:nvSpPr>
        <p:spPr>
          <a:xfrm>
            <a:off x="1917381" y="6131267"/>
            <a:ext cx="18648377" cy="3222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685800" indent="-685800" algn="l">
              <a:buFont typeface="Arial" panose="020B0604020202020204" pitchFamily="34" charset="0"/>
              <a:buChar char="•"/>
            </a:pPr>
            <a:r>
              <a:rPr lang="hr-HR" dirty="0">
                <a:solidFill>
                  <a:srgbClr val="53585F"/>
                </a:solidFill>
                <a:latin typeface="Camber Light" pitchFamily="2" charset="0"/>
              </a:rPr>
              <a:t>Predložite načine komunikacije putem e-Dnevnika između različitih vrsta korisnika (nastavnika, administratora, učenika i roditelja)</a:t>
            </a:r>
          </a:p>
          <a:p>
            <a:pPr marL="0" marR="0" indent="0" algn="ctr" defTabSz="821531" rtl="0" fontAlgn="auto" latinLnBrk="0" hangingPunct="0">
              <a:lnSpc>
                <a:spcPct val="100000"/>
              </a:lnSpc>
              <a:spcBef>
                <a:spcPts val="0"/>
              </a:spcBef>
              <a:spcAft>
                <a:spcPts val="0"/>
              </a:spcAft>
              <a:buClrTx/>
              <a:buSzTx/>
              <a:buFontTx/>
              <a:buNone/>
              <a:tabLst/>
            </a:pPr>
            <a:endParaRPr kumimoji="0" lang="hr-HR"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6" name="TextBox 5">
            <a:extLst>
              <a:ext uri="{FF2B5EF4-FFF2-40B4-BE49-F238E27FC236}">
                <a16:creationId xmlns:a16="http://schemas.microsoft.com/office/drawing/2014/main" id="{BBB52BBD-D7DB-4A10-B2AF-FB1C1A0EB8CB}"/>
              </a:ext>
            </a:extLst>
          </p:cNvPr>
          <p:cNvSpPr txBox="1"/>
          <p:nvPr/>
        </p:nvSpPr>
        <p:spPr>
          <a:xfrm>
            <a:off x="1917382" y="8394423"/>
            <a:ext cx="19023432" cy="16831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685800" indent="-685800" algn="l">
              <a:buFont typeface="Arial" panose="020B0604020202020204" pitchFamily="34" charset="0"/>
              <a:buChar char="•"/>
            </a:pPr>
            <a:r>
              <a:rPr lang="hr-HR" dirty="0">
                <a:solidFill>
                  <a:srgbClr val="53585F"/>
                </a:solidFill>
                <a:latin typeface="Camber Light" pitchFamily="2" charset="0"/>
              </a:rPr>
              <a:t>Grafički prikažite idealno sučelje nakon prijave u e-Dnevnik</a:t>
            </a:r>
          </a:p>
          <a:p>
            <a:pPr marL="0" marR="0" indent="0" algn="ctr" defTabSz="821531" rtl="0" fontAlgn="auto" latinLnBrk="0" hangingPunct="0">
              <a:lnSpc>
                <a:spcPct val="100000"/>
              </a:lnSpc>
              <a:spcBef>
                <a:spcPts val="0"/>
              </a:spcBef>
              <a:spcAft>
                <a:spcPts val="0"/>
              </a:spcAft>
              <a:buClrTx/>
              <a:buSzTx/>
              <a:buFontTx/>
              <a:buNone/>
              <a:tabLst/>
            </a:pPr>
            <a:endParaRPr lang="hr-HR" dirty="0">
              <a:solidFill>
                <a:srgbClr val="53585F"/>
              </a:solidFill>
              <a:latin typeface="Camber Light" pitchFamily="2" charset="0"/>
            </a:endParaRPr>
          </a:p>
        </p:txBody>
      </p:sp>
    </p:spTree>
    <p:extLst>
      <p:ext uri="{BB962C8B-B14F-4D97-AF65-F5344CB8AC3E}">
        <p14:creationId xmlns:p14="http://schemas.microsoft.com/office/powerpoint/2010/main" val="414330618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1962</TotalTime>
  <Words>202</Words>
  <Application>Microsoft Office PowerPoint</Application>
  <PresentationFormat>Custom</PresentationFormat>
  <Paragraphs>44</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Camber Light</vt:lpstr>
      <vt:lpstr>Camber Medium</vt:lpstr>
      <vt:lpstr>Camber SemiBold</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Petar Josipović</cp:lastModifiedBy>
  <cp:revision>35</cp:revision>
  <dcterms:modified xsi:type="dcterms:W3CDTF">2019-11-05T09:02:16Z</dcterms:modified>
</cp:coreProperties>
</file>