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58" r:id="rId5"/>
    <p:sldId id="260" r:id="rId6"/>
    <p:sldId id="262" r:id="rId7"/>
    <p:sldId id="265" r:id="rId8"/>
    <p:sldId id="266" r:id="rId9"/>
    <p:sldId id="273" r:id="rId10"/>
    <p:sldId id="274" r:id="rId11"/>
    <p:sldId id="282" r:id="rId12"/>
    <p:sldId id="279" r:id="rId13"/>
    <p:sldId id="280" r:id="rId14"/>
    <p:sldId id="283" r:id="rId15"/>
    <p:sldId id="269" r:id="rId16"/>
    <p:sldId id="284" r:id="rId17"/>
    <p:sldId id="275" r:id="rId18"/>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565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til 2 - Isticanj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26" autoAdjust="0"/>
    <p:restoredTop sz="94660"/>
  </p:normalViewPr>
  <p:slideViewPr>
    <p:cSldViewPr snapToGrid="0">
      <p:cViewPr varScale="1">
        <p:scale>
          <a:sx n="77" d="100"/>
          <a:sy n="77" d="100"/>
        </p:scale>
        <p:origin x="33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6507E74-EC7A-42D8-BFBB-56A0EC6BED22}"/>
              </a:ext>
            </a:extLst>
          </p:cNvPr>
          <p:cNvSpPr>
            <a:spLocks noGrp="1"/>
          </p:cNvSpPr>
          <p:nvPr>
            <p:ph type="ctrTitle"/>
          </p:nvPr>
        </p:nvSpPr>
        <p:spPr>
          <a:xfrm>
            <a:off x="1524000" y="1122363"/>
            <a:ext cx="9144000" cy="2387600"/>
          </a:xfrm>
        </p:spPr>
        <p:txBody>
          <a:bodyPr anchor="b"/>
          <a:lstStyle>
            <a:lvl1pPr algn="ctr">
              <a:defRPr sz="6000"/>
            </a:lvl1pPr>
          </a:lstStyle>
          <a:p>
            <a:r>
              <a:rPr lang="hr-HR"/>
              <a:t>Kliknite da biste uredili stil naslova matrice</a:t>
            </a:r>
          </a:p>
        </p:txBody>
      </p:sp>
      <p:sp>
        <p:nvSpPr>
          <p:cNvPr id="3" name="Podnaslov 2">
            <a:extLst>
              <a:ext uri="{FF2B5EF4-FFF2-40B4-BE49-F238E27FC236}">
                <a16:creationId xmlns:a16="http://schemas.microsoft.com/office/drawing/2014/main" id="{EACA1395-734E-4609-B4E6-9D9215F723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r-HR"/>
              <a:t>Kliknite da biste uredili stil podnaslova matrice</a:t>
            </a:r>
          </a:p>
        </p:txBody>
      </p:sp>
      <p:sp>
        <p:nvSpPr>
          <p:cNvPr id="4" name="Rezervirano mjesto datuma 3">
            <a:extLst>
              <a:ext uri="{FF2B5EF4-FFF2-40B4-BE49-F238E27FC236}">
                <a16:creationId xmlns:a16="http://schemas.microsoft.com/office/drawing/2014/main" id="{57CB070E-FA90-4CAB-8AB0-F9E85C705871}"/>
              </a:ext>
            </a:extLst>
          </p:cNvPr>
          <p:cNvSpPr>
            <a:spLocks noGrp="1"/>
          </p:cNvSpPr>
          <p:nvPr>
            <p:ph type="dt" sz="half" idx="10"/>
          </p:nvPr>
        </p:nvSpPr>
        <p:spPr/>
        <p:txBody>
          <a:bodyPr/>
          <a:lstStyle/>
          <a:p>
            <a:fld id="{FD5AF934-A823-4B89-B2D4-33F674FCCBA9}" type="datetimeFigureOut">
              <a:rPr lang="hr-HR" smtClean="0"/>
              <a:t>29.10.2019.</a:t>
            </a:fld>
            <a:endParaRPr lang="hr-HR"/>
          </a:p>
        </p:txBody>
      </p:sp>
      <p:sp>
        <p:nvSpPr>
          <p:cNvPr id="5" name="Rezervirano mjesto podnožja 4">
            <a:extLst>
              <a:ext uri="{FF2B5EF4-FFF2-40B4-BE49-F238E27FC236}">
                <a16:creationId xmlns:a16="http://schemas.microsoft.com/office/drawing/2014/main" id="{5A941953-4C00-4FB9-AE71-475D15A5258B}"/>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CB6D6F98-A928-4CDA-A90B-96FCC7E5AD63}"/>
              </a:ext>
            </a:extLst>
          </p:cNvPr>
          <p:cNvSpPr>
            <a:spLocks noGrp="1"/>
          </p:cNvSpPr>
          <p:nvPr>
            <p:ph type="sldNum" sz="quarter" idx="12"/>
          </p:nvPr>
        </p:nvSpPr>
        <p:spPr/>
        <p:txBody>
          <a:bodyPr/>
          <a:lstStyle/>
          <a:p>
            <a:fld id="{144C1766-726E-4535-905B-E6310FEE336F}" type="slidenum">
              <a:rPr lang="hr-HR" smtClean="0"/>
              <a:t>‹#›</a:t>
            </a:fld>
            <a:endParaRPr lang="hr-HR"/>
          </a:p>
        </p:txBody>
      </p:sp>
    </p:spTree>
    <p:extLst>
      <p:ext uri="{BB962C8B-B14F-4D97-AF65-F5344CB8AC3E}">
        <p14:creationId xmlns:p14="http://schemas.microsoft.com/office/powerpoint/2010/main" val="407628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F86DD1D-D771-428C-86B9-18B8BE0207B4}"/>
              </a:ext>
            </a:extLst>
          </p:cNvPr>
          <p:cNvSpPr>
            <a:spLocks noGrp="1"/>
          </p:cNvSpPr>
          <p:nvPr>
            <p:ph type="title"/>
          </p:nvPr>
        </p:nvSpPr>
        <p:spPr/>
        <p:txBody>
          <a:bodyPr/>
          <a:lstStyle/>
          <a:p>
            <a:r>
              <a:rPr lang="hr-HR"/>
              <a:t>Kliknite da biste uredili stil naslova matrice</a:t>
            </a:r>
          </a:p>
        </p:txBody>
      </p:sp>
      <p:sp>
        <p:nvSpPr>
          <p:cNvPr id="3" name="Rezervirano mjesto okomitog teksta 2">
            <a:extLst>
              <a:ext uri="{FF2B5EF4-FFF2-40B4-BE49-F238E27FC236}">
                <a16:creationId xmlns:a16="http://schemas.microsoft.com/office/drawing/2014/main" id="{B09A9F39-D0F2-4423-AFAE-41D204F094A2}"/>
              </a:ext>
            </a:extLst>
          </p:cNvPr>
          <p:cNvSpPr>
            <a:spLocks noGrp="1"/>
          </p:cNvSpPr>
          <p:nvPr>
            <p:ph type="body" orient="vert" idx="1"/>
          </p:nvPr>
        </p:nvSpPr>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DF973D9F-EDFD-4E16-A701-5C3E36E5D404}"/>
              </a:ext>
            </a:extLst>
          </p:cNvPr>
          <p:cNvSpPr>
            <a:spLocks noGrp="1"/>
          </p:cNvSpPr>
          <p:nvPr>
            <p:ph type="dt" sz="half" idx="10"/>
          </p:nvPr>
        </p:nvSpPr>
        <p:spPr/>
        <p:txBody>
          <a:bodyPr/>
          <a:lstStyle/>
          <a:p>
            <a:fld id="{FD5AF934-A823-4B89-B2D4-33F674FCCBA9}" type="datetimeFigureOut">
              <a:rPr lang="hr-HR" smtClean="0"/>
              <a:t>29.10.2019.</a:t>
            </a:fld>
            <a:endParaRPr lang="hr-HR"/>
          </a:p>
        </p:txBody>
      </p:sp>
      <p:sp>
        <p:nvSpPr>
          <p:cNvPr id="5" name="Rezervirano mjesto podnožja 4">
            <a:extLst>
              <a:ext uri="{FF2B5EF4-FFF2-40B4-BE49-F238E27FC236}">
                <a16:creationId xmlns:a16="http://schemas.microsoft.com/office/drawing/2014/main" id="{A79CF3A0-F377-4D71-8EA7-FACC5A755A8B}"/>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8A5AEFC8-4A8B-45BB-9A8B-B924FB75E288}"/>
              </a:ext>
            </a:extLst>
          </p:cNvPr>
          <p:cNvSpPr>
            <a:spLocks noGrp="1"/>
          </p:cNvSpPr>
          <p:nvPr>
            <p:ph type="sldNum" sz="quarter" idx="12"/>
          </p:nvPr>
        </p:nvSpPr>
        <p:spPr/>
        <p:txBody>
          <a:bodyPr/>
          <a:lstStyle/>
          <a:p>
            <a:fld id="{144C1766-726E-4535-905B-E6310FEE336F}" type="slidenum">
              <a:rPr lang="hr-HR" smtClean="0"/>
              <a:t>‹#›</a:t>
            </a:fld>
            <a:endParaRPr lang="hr-HR"/>
          </a:p>
        </p:txBody>
      </p:sp>
    </p:spTree>
    <p:extLst>
      <p:ext uri="{BB962C8B-B14F-4D97-AF65-F5344CB8AC3E}">
        <p14:creationId xmlns:p14="http://schemas.microsoft.com/office/powerpoint/2010/main" val="789212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a:extLst>
              <a:ext uri="{FF2B5EF4-FFF2-40B4-BE49-F238E27FC236}">
                <a16:creationId xmlns:a16="http://schemas.microsoft.com/office/drawing/2014/main" id="{C13E275E-4EEA-4A1F-BDAF-F1EEA525EA21}"/>
              </a:ext>
            </a:extLst>
          </p:cNvPr>
          <p:cNvSpPr>
            <a:spLocks noGrp="1"/>
          </p:cNvSpPr>
          <p:nvPr>
            <p:ph type="title" orient="vert"/>
          </p:nvPr>
        </p:nvSpPr>
        <p:spPr>
          <a:xfrm>
            <a:off x="8724900" y="365125"/>
            <a:ext cx="2628900" cy="5811838"/>
          </a:xfrm>
        </p:spPr>
        <p:txBody>
          <a:bodyPr vert="eaVert"/>
          <a:lstStyle/>
          <a:p>
            <a:r>
              <a:rPr lang="hr-HR"/>
              <a:t>Kliknite da biste uredili stil naslova matrice</a:t>
            </a:r>
          </a:p>
        </p:txBody>
      </p:sp>
      <p:sp>
        <p:nvSpPr>
          <p:cNvPr id="3" name="Rezervirano mjesto okomitog teksta 2">
            <a:extLst>
              <a:ext uri="{FF2B5EF4-FFF2-40B4-BE49-F238E27FC236}">
                <a16:creationId xmlns:a16="http://schemas.microsoft.com/office/drawing/2014/main" id="{D413CCD5-E79F-4C6E-9A0D-EABC09DD6E4E}"/>
              </a:ext>
            </a:extLst>
          </p:cNvPr>
          <p:cNvSpPr>
            <a:spLocks noGrp="1"/>
          </p:cNvSpPr>
          <p:nvPr>
            <p:ph type="body" orient="vert" idx="1"/>
          </p:nvPr>
        </p:nvSpPr>
        <p:spPr>
          <a:xfrm>
            <a:off x="838200" y="365125"/>
            <a:ext cx="7734300" cy="5811838"/>
          </a:xfrm>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FADD9B9E-3A42-4457-85A2-7A89AAD5D755}"/>
              </a:ext>
            </a:extLst>
          </p:cNvPr>
          <p:cNvSpPr>
            <a:spLocks noGrp="1"/>
          </p:cNvSpPr>
          <p:nvPr>
            <p:ph type="dt" sz="half" idx="10"/>
          </p:nvPr>
        </p:nvSpPr>
        <p:spPr/>
        <p:txBody>
          <a:bodyPr/>
          <a:lstStyle/>
          <a:p>
            <a:fld id="{FD5AF934-A823-4B89-B2D4-33F674FCCBA9}" type="datetimeFigureOut">
              <a:rPr lang="hr-HR" smtClean="0"/>
              <a:t>29.10.2019.</a:t>
            </a:fld>
            <a:endParaRPr lang="hr-HR"/>
          </a:p>
        </p:txBody>
      </p:sp>
      <p:sp>
        <p:nvSpPr>
          <p:cNvPr id="5" name="Rezervirano mjesto podnožja 4">
            <a:extLst>
              <a:ext uri="{FF2B5EF4-FFF2-40B4-BE49-F238E27FC236}">
                <a16:creationId xmlns:a16="http://schemas.microsoft.com/office/drawing/2014/main" id="{E7886F42-CE2E-42F3-B1DB-1D3AAF4D4657}"/>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A0C645E1-6B59-4267-954E-D34F6509C0AB}"/>
              </a:ext>
            </a:extLst>
          </p:cNvPr>
          <p:cNvSpPr>
            <a:spLocks noGrp="1"/>
          </p:cNvSpPr>
          <p:nvPr>
            <p:ph type="sldNum" sz="quarter" idx="12"/>
          </p:nvPr>
        </p:nvSpPr>
        <p:spPr/>
        <p:txBody>
          <a:bodyPr/>
          <a:lstStyle/>
          <a:p>
            <a:fld id="{144C1766-726E-4535-905B-E6310FEE336F}" type="slidenum">
              <a:rPr lang="hr-HR" smtClean="0"/>
              <a:t>‹#›</a:t>
            </a:fld>
            <a:endParaRPr lang="hr-HR"/>
          </a:p>
        </p:txBody>
      </p:sp>
    </p:spTree>
    <p:extLst>
      <p:ext uri="{BB962C8B-B14F-4D97-AF65-F5344CB8AC3E}">
        <p14:creationId xmlns:p14="http://schemas.microsoft.com/office/powerpoint/2010/main" val="1372978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E76E482-D1EB-4169-9626-900901094C89}"/>
              </a:ext>
            </a:extLst>
          </p:cNvPr>
          <p:cNvSpPr>
            <a:spLocks noGrp="1"/>
          </p:cNvSpPr>
          <p:nvPr>
            <p:ph type="title"/>
          </p:nvPr>
        </p:nvSpPr>
        <p:spPr/>
        <p:txBody>
          <a:bodyPr/>
          <a:lstStyle/>
          <a:p>
            <a:r>
              <a:rPr lang="hr-HR"/>
              <a:t>Kliknite da biste uredili stil naslova matrice</a:t>
            </a:r>
          </a:p>
        </p:txBody>
      </p:sp>
      <p:sp>
        <p:nvSpPr>
          <p:cNvPr id="3" name="Rezervirano mjesto sadržaja 2">
            <a:extLst>
              <a:ext uri="{FF2B5EF4-FFF2-40B4-BE49-F238E27FC236}">
                <a16:creationId xmlns:a16="http://schemas.microsoft.com/office/drawing/2014/main" id="{60D26479-9EF4-4CFE-84A4-26A533FD8F6B}"/>
              </a:ext>
            </a:extLst>
          </p:cNvPr>
          <p:cNvSpPr>
            <a:spLocks noGrp="1"/>
          </p:cNvSpPr>
          <p:nvPr>
            <p:ph idx="1"/>
          </p:nvPr>
        </p:nvSpPr>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4C72CFE1-35F3-49BD-9A57-E9C9A5E413D3}"/>
              </a:ext>
            </a:extLst>
          </p:cNvPr>
          <p:cNvSpPr>
            <a:spLocks noGrp="1"/>
          </p:cNvSpPr>
          <p:nvPr>
            <p:ph type="dt" sz="half" idx="10"/>
          </p:nvPr>
        </p:nvSpPr>
        <p:spPr/>
        <p:txBody>
          <a:bodyPr/>
          <a:lstStyle/>
          <a:p>
            <a:fld id="{FD5AF934-A823-4B89-B2D4-33F674FCCBA9}" type="datetimeFigureOut">
              <a:rPr lang="hr-HR" smtClean="0"/>
              <a:t>29.10.2019.</a:t>
            </a:fld>
            <a:endParaRPr lang="hr-HR"/>
          </a:p>
        </p:txBody>
      </p:sp>
      <p:sp>
        <p:nvSpPr>
          <p:cNvPr id="5" name="Rezervirano mjesto podnožja 4">
            <a:extLst>
              <a:ext uri="{FF2B5EF4-FFF2-40B4-BE49-F238E27FC236}">
                <a16:creationId xmlns:a16="http://schemas.microsoft.com/office/drawing/2014/main" id="{2BDD076D-FD79-4321-8641-BB33F49623E4}"/>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4D39ADCA-D0C5-45F2-898A-791A6941FD4E}"/>
              </a:ext>
            </a:extLst>
          </p:cNvPr>
          <p:cNvSpPr>
            <a:spLocks noGrp="1"/>
          </p:cNvSpPr>
          <p:nvPr>
            <p:ph type="sldNum" sz="quarter" idx="12"/>
          </p:nvPr>
        </p:nvSpPr>
        <p:spPr/>
        <p:txBody>
          <a:bodyPr/>
          <a:lstStyle/>
          <a:p>
            <a:fld id="{144C1766-726E-4535-905B-E6310FEE336F}" type="slidenum">
              <a:rPr lang="hr-HR" smtClean="0"/>
              <a:t>‹#›</a:t>
            </a:fld>
            <a:endParaRPr lang="hr-HR"/>
          </a:p>
        </p:txBody>
      </p:sp>
    </p:spTree>
    <p:extLst>
      <p:ext uri="{BB962C8B-B14F-4D97-AF65-F5344CB8AC3E}">
        <p14:creationId xmlns:p14="http://schemas.microsoft.com/office/powerpoint/2010/main" val="140758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9E2723E-5469-4E16-8CD2-734ABE752209}"/>
              </a:ext>
            </a:extLst>
          </p:cNvPr>
          <p:cNvSpPr>
            <a:spLocks noGrp="1"/>
          </p:cNvSpPr>
          <p:nvPr>
            <p:ph type="title"/>
          </p:nvPr>
        </p:nvSpPr>
        <p:spPr>
          <a:xfrm>
            <a:off x="831850" y="1709738"/>
            <a:ext cx="10515600" cy="2852737"/>
          </a:xfrm>
        </p:spPr>
        <p:txBody>
          <a:bodyPr anchor="b"/>
          <a:lstStyle>
            <a:lvl1pPr>
              <a:defRPr sz="6000"/>
            </a:lvl1pPr>
          </a:lstStyle>
          <a:p>
            <a:r>
              <a:rPr lang="hr-HR"/>
              <a:t>Kliknite da biste uredili stil naslova matrice</a:t>
            </a:r>
          </a:p>
        </p:txBody>
      </p:sp>
      <p:sp>
        <p:nvSpPr>
          <p:cNvPr id="3" name="Rezervirano mjesto teksta 2">
            <a:extLst>
              <a:ext uri="{FF2B5EF4-FFF2-40B4-BE49-F238E27FC236}">
                <a16:creationId xmlns:a16="http://schemas.microsoft.com/office/drawing/2014/main" id="{EF9AD816-4E54-4245-9D46-26C7F98F09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r-HR"/>
              <a:t>Kliknite da biste uredili matrice</a:t>
            </a:r>
          </a:p>
        </p:txBody>
      </p:sp>
      <p:sp>
        <p:nvSpPr>
          <p:cNvPr id="4" name="Rezervirano mjesto datuma 3">
            <a:extLst>
              <a:ext uri="{FF2B5EF4-FFF2-40B4-BE49-F238E27FC236}">
                <a16:creationId xmlns:a16="http://schemas.microsoft.com/office/drawing/2014/main" id="{4DD202E2-0786-44A1-8875-5556646961C8}"/>
              </a:ext>
            </a:extLst>
          </p:cNvPr>
          <p:cNvSpPr>
            <a:spLocks noGrp="1"/>
          </p:cNvSpPr>
          <p:nvPr>
            <p:ph type="dt" sz="half" idx="10"/>
          </p:nvPr>
        </p:nvSpPr>
        <p:spPr/>
        <p:txBody>
          <a:bodyPr/>
          <a:lstStyle/>
          <a:p>
            <a:fld id="{FD5AF934-A823-4B89-B2D4-33F674FCCBA9}" type="datetimeFigureOut">
              <a:rPr lang="hr-HR" smtClean="0"/>
              <a:t>29.10.2019.</a:t>
            </a:fld>
            <a:endParaRPr lang="hr-HR"/>
          </a:p>
        </p:txBody>
      </p:sp>
      <p:sp>
        <p:nvSpPr>
          <p:cNvPr id="5" name="Rezervirano mjesto podnožja 4">
            <a:extLst>
              <a:ext uri="{FF2B5EF4-FFF2-40B4-BE49-F238E27FC236}">
                <a16:creationId xmlns:a16="http://schemas.microsoft.com/office/drawing/2014/main" id="{03666149-E02B-4E3F-AA9E-8FFC29980661}"/>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A0320C84-FC54-4649-9232-82692E46A315}"/>
              </a:ext>
            </a:extLst>
          </p:cNvPr>
          <p:cNvSpPr>
            <a:spLocks noGrp="1"/>
          </p:cNvSpPr>
          <p:nvPr>
            <p:ph type="sldNum" sz="quarter" idx="12"/>
          </p:nvPr>
        </p:nvSpPr>
        <p:spPr/>
        <p:txBody>
          <a:bodyPr/>
          <a:lstStyle/>
          <a:p>
            <a:fld id="{144C1766-726E-4535-905B-E6310FEE336F}" type="slidenum">
              <a:rPr lang="hr-HR" smtClean="0"/>
              <a:t>‹#›</a:t>
            </a:fld>
            <a:endParaRPr lang="hr-HR"/>
          </a:p>
        </p:txBody>
      </p:sp>
    </p:spTree>
    <p:extLst>
      <p:ext uri="{BB962C8B-B14F-4D97-AF65-F5344CB8AC3E}">
        <p14:creationId xmlns:p14="http://schemas.microsoft.com/office/powerpoint/2010/main" val="2581589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6887C3F-BB86-4672-B56B-A6F759EC4C5F}"/>
              </a:ext>
            </a:extLst>
          </p:cNvPr>
          <p:cNvSpPr>
            <a:spLocks noGrp="1"/>
          </p:cNvSpPr>
          <p:nvPr>
            <p:ph type="title"/>
          </p:nvPr>
        </p:nvSpPr>
        <p:spPr/>
        <p:txBody>
          <a:bodyPr/>
          <a:lstStyle/>
          <a:p>
            <a:r>
              <a:rPr lang="hr-HR"/>
              <a:t>Kliknite da biste uredili stil naslova matrice</a:t>
            </a:r>
          </a:p>
        </p:txBody>
      </p:sp>
      <p:sp>
        <p:nvSpPr>
          <p:cNvPr id="3" name="Rezervirano mjesto sadržaja 2">
            <a:extLst>
              <a:ext uri="{FF2B5EF4-FFF2-40B4-BE49-F238E27FC236}">
                <a16:creationId xmlns:a16="http://schemas.microsoft.com/office/drawing/2014/main" id="{2F206B56-2AB7-4E47-99C5-52EE886E571A}"/>
              </a:ext>
            </a:extLst>
          </p:cNvPr>
          <p:cNvSpPr>
            <a:spLocks noGrp="1"/>
          </p:cNvSpPr>
          <p:nvPr>
            <p:ph sz="half" idx="1"/>
          </p:nvPr>
        </p:nvSpPr>
        <p:spPr>
          <a:xfrm>
            <a:off x="838200" y="1825625"/>
            <a:ext cx="5181600" cy="435133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sadržaja 3">
            <a:extLst>
              <a:ext uri="{FF2B5EF4-FFF2-40B4-BE49-F238E27FC236}">
                <a16:creationId xmlns:a16="http://schemas.microsoft.com/office/drawing/2014/main" id="{8C436F90-F982-4027-9B30-48707AA174F2}"/>
              </a:ext>
            </a:extLst>
          </p:cNvPr>
          <p:cNvSpPr>
            <a:spLocks noGrp="1"/>
          </p:cNvSpPr>
          <p:nvPr>
            <p:ph sz="half" idx="2"/>
          </p:nvPr>
        </p:nvSpPr>
        <p:spPr>
          <a:xfrm>
            <a:off x="6172200" y="1825625"/>
            <a:ext cx="5181600" cy="435133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5" name="Rezervirano mjesto datuma 4">
            <a:extLst>
              <a:ext uri="{FF2B5EF4-FFF2-40B4-BE49-F238E27FC236}">
                <a16:creationId xmlns:a16="http://schemas.microsoft.com/office/drawing/2014/main" id="{E5070A28-D705-4280-AEAC-C996D3B48FFD}"/>
              </a:ext>
            </a:extLst>
          </p:cNvPr>
          <p:cNvSpPr>
            <a:spLocks noGrp="1"/>
          </p:cNvSpPr>
          <p:nvPr>
            <p:ph type="dt" sz="half" idx="10"/>
          </p:nvPr>
        </p:nvSpPr>
        <p:spPr/>
        <p:txBody>
          <a:bodyPr/>
          <a:lstStyle/>
          <a:p>
            <a:fld id="{FD5AF934-A823-4B89-B2D4-33F674FCCBA9}" type="datetimeFigureOut">
              <a:rPr lang="hr-HR" smtClean="0"/>
              <a:t>29.10.2019.</a:t>
            </a:fld>
            <a:endParaRPr lang="hr-HR"/>
          </a:p>
        </p:txBody>
      </p:sp>
      <p:sp>
        <p:nvSpPr>
          <p:cNvPr id="6" name="Rezervirano mjesto podnožja 5">
            <a:extLst>
              <a:ext uri="{FF2B5EF4-FFF2-40B4-BE49-F238E27FC236}">
                <a16:creationId xmlns:a16="http://schemas.microsoft.com/office/drawing/2014/main" id="{5623A374-C049-4A9A-857D-EC2A96BD6765}"/>
              </a:ext>
            </a:extLst>
          </p:cNvPr>
          <p:cNvSpPr>
            <a:spLocks noGrp="1"/>
          </p:cNvSpPr>
          <p:nvPr>
            <p:ph type="ftr" sz="quarter" idx="11"/>
          </p:nvPr>
        </p:nvSpPr>
        <p:spPr/>
        <p:txBody>
          <a:bodyPr/>
          <a:lstStyle/>
          <a:p>
            <a:endParaRPr lang="hr-HR"/>
          </a:p>
        </p:txBody>
      </p:sp>
      <p:sp>
        <p:nvSpPr>
          <p:cNvPr id="7" name="Rezervirano mjesto broja slajda 6">
            <a:extLst>
              <a:ext uri="{FF2B5EF4-FFF2-40B4-BE49-F238E27FC236}">
                <a16:creationId xmlns:a16="http://schemas.microsoft.com/office/drawing/2014/main" id="{69E74126-C634-4006-83EC-039E1A6F06F6}"/>
              </a:ext>
            </a:extLst>
          </p:cNvPr>
          <p:cNvSpPr>
            <a:spLocks noGrp="1"/>
          </p:cNvSpPr>
          <p:nvPr>
            <p:ph type="sldNum" sz="quarter" idx="12"/>
          </p:nvPr>
        </p:nvSpPr>
        <p:spPr/>
        <p:txBody>
          <a:bodyPr/>
          <a:lstStyle/>
          <a:p>
            <a:fld id="{144C1766-726E-4535-905B-E6310FEE336F}" type="slidenum">
              <a:rPr lang="hr-HR" smtClean="0"/>
              <a:t>‹#›</a:t>
            </a:fld>
            <a:endParaRPr lang="hr-HR"/>
          </a:p>
        </p:txBody>
      </p:sp>
    </p:spTree>
    <p:extLst>
      <p:ext uri="{BB962C8B-B14F-4D97-AF65-F5344CB8AC3E}">
        <p14:creationId xmlns:p14="http://schemas.microsoft.com/office/powerpoint/2010/main" val="1329441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0C1ECAA-8EB8-4C34-A8D1-0580C9300808}"/>
              </a:ext>
            </a:extLst>
          </p:cNvPr>
          <p:cNvSpPr>
            <a:spLocks noGrp="1"/>
          </p:cNvSpPr>
          <p:nvPr>
            <p:ph type="title"/>
          </p:nvPr>
        </p:nvSpPr>
        <p:spPr>
          <a:xfrm>
            <a:off x="839788" y="365125"/>
            <a:ext cx="10515600" cy="1325563"/>
          </a:xfrm>
        </p:spPr>
        <p:txBody>
          <a:bodyPr/>
          <a:lstStyle/>
          <a:p>
            <a:r>
              <a:rPr lang="hr-HR"/>
              <a:t>Kliknite da biste uredili stil naslova matrice</a:t>
            </a:r>
          </a:p>
        </p:txBody>
      </p:sp>
      <p:sp>
        <p:nvSpPr>
          <p:cNvPr id="3" name="Rezervirano mjesto teksta 2">
            <a:extLst>
              <a:ext uri="{FF2B5EF4-FFF2-40B4-BE49-F238E27FC236}">
                <a16:creationId xmlns:a16="http://schemas.microsoft.com/office/drawing/2014/main" id="{13E21E29-D610-4038-9B44-04D8F69B5B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4" name="Rezervirano mjesto sadržaja 3">
            <a:extLst>
              <a:ext uri="{FF2B5EF4-FFF2-40B4-BE49-F238E27FC236}">
                <a16:creationId xmlns:a16="http://schemas.microsoft.com/office/drawing/2014/main" id="{93339A0D-B287-4AAF-BA07-E5DBB9F2BD23}"/>
              </a:ext>
            </a:extLst>
          </p:cNvPr>
          <p:cNvSpPr>
            <a:spLocks noGrp="1"/>
          </p:cNvSpPr>
          <p:nvPr>
            <p:ph sz="half" idx="2"/>
          </p:nvPr>
        </p:nvSpPr>
        <p:spPr>
          <a:xfrm>
            <a:off x="839788" y="2505075"/>
            <a:ext cx="5157787" cy="368458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5" name="Rezervirano mjesto teksta 4">
            <a:extLst>
              <a:ext uri="{FF2B5EF4-FFF2-40B4-BE49-F238E27FC236}">
                <a16:creationId xmlns:a16="http://schemas.microsoft.com/office/drawing/2014/main" id="{000155EB-BF9A-496C-9583-7536370B76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6" name="Rezervirano mjesto sadržaja 5">
            <a:extLst>
              <a:ext uri="{FF2B5EF4-FFF2-40B4-BE49-F238E27FC236}">
                <a16:creationId xmlns:a16="http://schemas.microsoft.com/office/drawing/2014/main" id="{1C20BF41-531D-475F-887F-C55EE121A42D}"/>
              </a:ext>
            </a:extLst>
          </p:cNvPr>
          <p:cNvSpPr>
            <a:spLocks noGrp="1"/>
          </p:cNvSpPr>
          <p:nvPr>
            <p:ph sz="quarter" idx="4"/>
          </p:nvPr>
        </p:nvSpPr>
        <p:spPr>
          <a:xfrm>
            <a:off x="6172200" y="2505075"/>
            <a:ext cx="5183188" cy="368458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7" name="Rezervirano mjesto datuma 6">
            <a:extLst>
              <a:ext uri="{FF2B5EF4-FFF2-40B4-BE49-F238E27FC236}">
                <a16:creationId xmlns:a16="http://schemas.microsoft.com/office/drawing/2014/main" id="{4768FAF8-B749-45B3-8D58-0894A053B5F4}"/>
              </a:ext>
            </a:extLst>
          </p:cNvPr>
          <p:cNvSpPr>
            <a:spLocks noGrp="1"/>
          </p:cNvSpPr>
          <p:nvPr>
            <p:ph type="dt" sz="half" idx="10"/>
          </p:nvPr>
        </p:nvSpPr>
        <p:spPr/>
        <p:txBody>
          <a:bodyPr/>
          <a:lstStyle/>
          <a:p>
            <a:fld id="{FD5AF934-A823-4B89-B2D4-33F674FCCBA9}" type="datetimeFigureOut">
              <a:rPr lang="hr-HR" smtClean="0"/>
              <a:t>29.10.2019.</a:t>
            </a:fld>
            <a:endParaRPr lang="hr-HR"/>
          </a:p>
        </p:txBody>
      </p:sp>
      <p:sp>
        <p:nvSpPr>
          <p:cNvPr id="8" name="Rezervirano mjesto podnožja 7">
            <a:extLst>
              <a:ext uri="{FF2B5EF4-FFF2-40B4-BE49-F238E27FC236}">
                <a16:creationId xmlns:a16="http://schemas.microsoft.com/office/drawing/2014/main" id="{DE815942-84AC-47FD-BD9A-A40CAFC08FD2}"/>
              </a:ext>
            </a:extLst>
          </p:cNvPr>
          <p:cNvSpPr>
            <a:spLocks noGrp="1"/>
          </p:cNvSpPr>
          <p:nvPr>
            <p:ph type="ftr" sz="quarter" idx="11"/>
          </p:nvPr>
        </p:nvSpPr>
        <p:spPr/>
        <p:txBody>
          <a:bodyPr/>
          <a:lstStyle/>
          <a:p>
            <a:endParaRPr lang="hr-HR"/>
          </a:p>
        </p:txBody>
      </p:sp>
      <p:sp>
        <p:nvSpPr>
          <p:cNvPr id="9" name="Rezervirano mjesto broja slajda 8">
            <a:extLst>
              <a:ext uri="{FF2B5EF4-FFF2-40B4-BE49-F238E27FC236}">
                <a16:creationId xmlns:a16="http://schemas.microsoft.com/office/drawing/2014/main" id="{CDCF93CF-9C08-4468-A002-1644EA499CB0}"/>
              </a:ext>
            </a:extLst>
          </p:cNvPr>
          <p:cNvSpPr>
            <a:spLocks noGrp="1"/>
          </p:cNvSpPr>
          <p:nvPr>
            <p:ph type="sldNum" sz="quarter" idx="12"/>
          </p:nvPr>
        </p:nvSpPr>
        <p:spPr/>
        <p:txBody>
          <a:bodyPr/>
          <a:lstStyle/>
          <a:p>
            <a:fld id="{144C1766-726E-4535-905B-E6310FEE336F}" type="slidenum">
              <a:rPr lang="hr-HR" smtClean="0"/>
              <a:t>‹#›</a:t>
            </a:fld>
            <a:endParaRPr lang="hr-HR"/>
          </a:p>
        </p:txBody>
      </p:sp>
    </p:spTree>
    <p:extLst>
      <p:ext uri="{BB962C8B-B14F-4D97-AF65-F5344CB8AC3E}">
        <p14:creationId xmlns:p14="http://schemas.microsoft.com/office/powerpoint/2010/main" val="3625539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D4553D8-20ED-40DF-938D-756CB6A0095B}"/>
              </a:ext>
            </a:extLst>
          </p:cNvPr>
          <p:cNvSpPr>
            <a:spLocks noGrp="1"/>
          </p:cNvSpPr>
          <p:nvPr>
            <p:ph type="title"/>
          </p:nvPr>
        </p:nvSpPr>
        <p:spPr/>
        <p:txBody>
          <a:bodyPr/>
          <a:lstStyle/>
          <a:p>
            <a:r>
              <a:rPr lang="hr-HR"/>
              <a:t>Kliknite da biste uredili stil naslova matrice</a:t>
            </a:r>
          </a:p>
        </p:txBody>
      </p:sp>
      <p:sp>
        <p:nvSpPr>
          <p:cNvPr id="3" name="Rezervirano mjesto datuma 2">
            <a:extLst>
              <a:ext uri="{FF2B5EF4-FFF2-40B4-BE49-F238E27FC236}">
                <a16:creationId xmlns:a16="http://schemas.microsoft.com/office/drawing/2014/main" id="{EFF036E8-C912-4CC5-9836-BC659906910D}"/>
              </a:ext>
            </a:extLst>
          </p:cNvPr>
          <p:cNvSpPr>
            <a:spLocks noGrp="1"/>
          </p:cNvSpPr>
          <p:nvPr>
            <p:ph type="dt" sz="half" idx="10"/>
          </p:nvPr>
        </p:nvSpPr>
        <p:spPr/>
        <p:txBody>
          <a:bodyPr/>
          <a:lstStyle/>
          <a:p>
            <a:fld id="{FD5AF934-A823-4B89-B2D4-33F674FCCBA9}" type="datetimeFigureOut">
              <a:rPr lang="hr-HR" smtClean="0"/>
              <a:t>29.10.2019.</a:t>
            </a:fld>
            <a:endParaRPr lang="hr-HR"/>
          </a:p>
        </p:txBody>
      </p:sp>
      <p:sp>
        <p:nvSpPr>
          <p:cNvPr id="4" name="Rezervirano mjesto podnožja 3">
            <a:extLst>
              <a:ext uri="{FF2B5EF4-FFF2-40B4-BE49-F238E27FC236}">
                <a16:creationId xmlns:a16="http://schemas.microsoft.com/office/drawing/2014/main" id="{0A0296EB-3804-46C5-BE10-9017EFE484D8}"/>
              </a:ext>
            </a:extLst>
          </p:cNvPr>
          <p:cNvSpPr>
            <a:spLocks noGrp="1"/>
          </p:cNvSpPr>
          <p:nvPr>
            <p:ph type="ftr" sz="quarter" idx="11"/>
          </p:nvPr>
        </p:nvSpPr>
        <p:spPr/>
        <p:txBody>
          <a:bodyPr/>
          <a:lstStyle/>
          <a:p>
            <a:endParaRPr lang="hr-HR"/>
          </a:p>
        </p:txBody>
      </p:sp>
      <p:sp>
        <p:nvSpPr>
          <p:cNvPr id="5" name="Rezervirano mjesto broja slajda 4">
            <a:extLst>
              <a:ext uri="{FF2B5EF4-FFF2-40B4-BE49-F238E27FC236}">
                <a16:creationId xmlns:a16="http://schemas.microsoft.com/office/drawing/2014/main" id="{9B1FAF47-9E15-4549-844C-90665B570E69}"/>
              </a:ext>
            </a:extLst>
          </p:cNvPr>
          <p:cNvSpPr>
            <a:spLocks noGrp="1"/>
          </p:cNvSpPr>
          <p:nvPr>
            <p:ph type="sldNum" sz="quarter" idx="12"/>
          </p:nvPr>
        </p:nvSpPr>
        <p:spPr/>
        <p:txBody>
          <a:bodyPr/>
          <a:lstStyle/>
          <a:p>
            <a:fld id="{144C1766-726E-4535-905B-E6310FEE336F}" type="slidenum">
              <a:rPr lang="hr-HR" smtClean="0"/>
              <a:t>‹#›</a:t>
            </a:fld>
            <a:endParaRPr lang="hr-HR"/>
          </a:p>
        </p:txBody>
      </p:sp>
    </p:spTree>
    <p:extLst>
      <p:ext uri="{BB962C8B-B14F-4D97-AF65-F5344CB8AC3E}">
        <p14:creationId xmlns:p14="http://schemas.microsoft.com/office/powerpoint/2010/main" val="956170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a:extLst>
              <a:ext uri="{FF2B5EF4-FFF2-40B4-BE49-F238E27FC236}">
                <a16:creationId xmlns:a16="http://schemas.microsoft.com/office/drawing/2014/main" id="{8A56616C-412B-479D-BD3A-5A8801B85914}"/>
              </a:ext>
            </a:extLst>
          </p:cNvPr>
          <p:cNvSpPr>
            <a:spLocks noGrp="1"/>
          </p:cNvSpPr>
          <p:nvPr>
            <p:ph type="dt" sz="half" idx="10"/>
          </p:nvPr>
        </p:nvSpPr>
        <p:spPr/>
        <p:txBody>
          <a:bodyPr/>
          <a:lstStyle/>
          <a:p>
            <a:fld id="{FD5AF934-A823-4B89-B2D4-33F674FCCBA9}" type="datetimeFigureOut">
              <a:rPr lang="hr-HR" smtClean="0"/>
              <a:t>29.10.2019.</a:t>
            </a:fld>
            <a:endParaRPr lang="hr-HR"/>
          </a:p>
        </p:txBody>
      </p:sp>
      <p:sp>
        <p:nvSpPr>
          <p:cNvPr id="3" name="Rezervirano mjesto podnožja 2">
            <a:extLst>
              <a:ext uri="{FF2B5EF4-FFF2-40B4-BE49-F238E27FC236}">
                <a16:creationId xmlns:a16="http://schemas.microsoft.com/office/drawing/2014/main" id="{1EAAB997-E7EA-4A69-BDB5-46A5F66AA5DD}"/>
              </a:ext>
            </a:extLst>
          </p:cNvPr>
          <p:cNvSpPr>
            <a:spLocks noGrp="1"/>
          </p:cNvSpPr>
          <p:nvPr>
            <p:ph type="ftr" sz="quarter" idx="11"/>
          </p:nvPr>
        </p:nvSpPr>
        <p:spPr/>
        <p:txBody>
          <a:bodyPr/>
          <a:lstStyle/>
          <a:p>
            <a:endParaRPr lang="hr-HR"/>
          </a:p>
        </p:txBody>
      </p:sp>
      <p:sp>
        <p:nvSpPr>
          <p:cNvPr id="4" name="Rezervirano mjesto broja slajda 3">
            <a:extLst>
              <a:ext uri="{FF2B5EF4-FFF2-40B4-BE49-F238E27FC236}">
                <a16:creationId xmlns:a16="http://schemas.microsoft.com/office/drawing/2014/main" id="{ADCC442D-E392-49BE-9577-0C981AF9E4B4}"/>
              </a:ext>
            </a:extLst>
          </p:cNvPr>
          <p:cNvSpPr>
            <a:spLocks noGrp="1"/>
          </p:cNvSpPr>
          <p:nvPr>
            <p:ph type="sldNum" sz="quarter" idx="12"/>
          </p:nvPr>
        </p:nvSpPr>
        <p:spPr/>
        <p:txBody>
          <a:bodyPr/>
          <a:lstStyle/>
          <a:p>
            <a:fld id="{144C1766-726E-4535-905B-E6310FEE336F}" type="slidenum">
              <a:rPr lang="hr-HR" smtClean="0"/>
              <a:t>‹#›</a:t>
            </a:fld>
            <a:endParaRPr lang="hr-HR"/>
          </a:p>
        </p:txBody>
      </p:sp>
    </p:spTree>
    <p:extLst>
      <p:ext uri="{BB962C8B-B14F-4D97-AF65-F5344CB8AC3E}">
        <p14:creationId xmlns:p14="http://schemas.microsoft.com/office/powerpoint/2010/main" val="1074688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A0AA34D-28C9-4EB7-8355-227357823CB1}"/>
              </a:ext>
            </a:extLst>
          </p:cNvPr>
          <p:cNvSpPr>
            <a:spLocks noGrp="1"/>
          </p:cNvSpPr>
          <p:nvPr>
            <p:ph type="title"/>
          </p:nvPr>
        </p:nvSpPr>
        <p:spPr>
          <a:xfrm>
            <a:off x="839788" y="457200"/>
            <a:ext cx="3932237" cy="1600200"/>
          </a:xfrm>
        </p:spPr>
        <p:txBody>
          <a:bodyPr anchor="b"/>
          <a:lstStyle>
            <a:lvl1pPr>
              <a:defRPr sz="3200"/>
            </a:lvl1pPr>
          </a:lstStyle>
          <a:p>
            <a:r>
              <a:rPr lang="hr-HR"/>
              <a:t>Kliknite da biste uredili stil naslova matrice</a:t>
            </a:r>
          </a:p>
        </p:txBody>
      </p:sp>
      <p:sp>
        <p:nvSpPr>
          <p:cNvPr id="3" name="Rezervirano mjesto sadržaja 2">
            <a:extLst>
              <a:ext uri="{FF2B5EF4-FFF2-40B4-BE49-F238E27FC236}">
                <a16:creationId xmlns:a16="http://schemas.microsoft.com/office/drawing/2014/main" id="{8E5FA57C-8929-4837-B317-90634B68E5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teksta 3">
            <a:extLst>
              <a:ext uri="{FF2B5EF4-FFF2-40B4-BE49-F238E27FC236}">
                <a16:creationId xmlns:a16="http://schemas.microsoft.com/office/drawing/2014/main" id="{530057BA-930C-44E8-AF4E-85B428225E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Kliknite da biste uredili matrice</a:t>
            </a:r>
          </a:p>
        </p:txBody>
      </p:sp>
      <p:sp>
        <p:nvSpPr>
          <p:cNvPr id="5" name="Rezervirano mjesto datuma 4">
            <a:extLst>
              <a:ext uri="{FF2B5EF4-FFF2-40B4-BE49-F238E27FC236}">
                <a16:creationId xmlns:a16="http://schemas.microsoft.com/office/drawing/2014/main" id="{B9E5AB38-EE65-4820-9367-1C4E405C65AC}"/>
              </a:ext>
            </a:extLst>
          </p:cNvPr>
          <p:cNvSpPr>
            <a:spLocks noGrp="1"/>
          </p:cNvSpPr>
          <p:nvPr>
            <p:ph type="dt" sz="half" idx="10"/>
          </p:nvPr>
        </p:nvSpPr>
        <p:spPr/>
        <p:txBody>
          <a:bodyPr/>
          <a:lstStyle/>
          <a:p>
            <a:fld id="{FD5AF934-A823-4B89-B2D4-33F674FCCBA9}" type="datetimeFigureOut">
              <a:rPr lang="hr-HR" smtClean="0"/>
              <a:t>29.10.2019.</a:t>
            </a:fld>
            <a:endParaRPr lang="hr-HR"/>
          </a:p>
        </p:txBody>
      </p:sp>
      <p:sp>
        <p:nvSpPr>
          <p:cNvPr id="6" name="Rezervirano mjesto podnožja 5">
            <a:extLst>
              <a:ext uri="{FF2B5EF4-FFF2-40B4-BE49-F238E27FC236}">
                <a16:creationId xmlns:a16="http://schemas.microsoft.com/office/drawing/2014/main" id="{2FC9BFC5-7BAC-4CBB-86AF-FF5002AD6FB5}"/>
              </a:ext>
            </a:extLst>
          </p:cNvPr>
          <p:cNvSpPr>
            <a:spLocks noGrp="1"/>
          </p:cNvSpPr>
          <p:nvPr>
            <p:ph type="ftr" sz="quarter" idx="11"/>
          </p:nvPr>
        </p:nvSpPr>
        <p:spPr/>
        <p:txBody>
          <a:bodyPr/>
          <a:lstStyle/>
          <a:p>
            <a:endParaRPr lang="hr-HR"/>
          </a:p>
        </p:txBody>
      </p:sp>
      <p:sp>
        <p:nvSpPr>
          <p:cNvPr id="7" name="Rezervirano mjesto broja slajda 6">
            <a:extLst>
              <a:ext uri="{FF2B5EF4-FFF2-40B4-BE49-F238E27FC236}">
                <a16:creationId xmlns:a16="http://schemas.microsoft.com/office/drawing/2014/main" id="{A8F48E70-F8DA-41A3-8DD7-284F1C1D2231}"/>
              </a:ext>
            </a:extLst>
          </p:cNvPr>
          <p:cNvSpPr>
            <a:spLocks noGrp="1"/>
          </p:cNvSpPr>
          <p:nvPr>
            <p:ph type="sldNum" sz="quarter" idx="12"/>
          </p:nvPr>
        </p:nvSpPr>
        <p:spPr/>
        <p:txBody>
          <a:bodyPr/>
          <a:lstStyle/>
          <a:p>
            <a:fld id="{144C1766-726E-4535-905B-E6310FEE336F}" type="slidenum">
              <a:rPr lang="hr-HR" smtClean="0"/>
              <a:t>‹#›</a:t>
            </a:fld>
            <a:endParaRPr lang="hr-HR"/>
          </a:p>
        </p:txBody>
      </p:sp>
    </p:spTree>
    <p:extLst>
      <p:ext uri="{BB962C8B-B14F-4D97-AF65-F5344CB8AC3E}">
        <p14:creationId xmlns:p14="http://schemas.microsoft.com/office/powerpoint/2010/main" val="3658270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6B5E08D-B736-430C-BE83-D82853E82002}"/>
              </a:ext>
            </a:extLst>
          </p:cNvPr>
          <p:cNvSpPr>
            <a:spLocks noGrp="1"/>
          </p:cNvSpPr>
          <p:nvPr>
            <p:ph type="title"/>
          </p:nvPr>
        </p:nvSpPr>
        <p:spPr>
          <a:xfrm>
            <a:off x="839788" y="457200"/>
            <a:ext cx="3932237" cy="1600200"/>
          </a:xfrm>
        </p:spPr>
        <p:txBody>
          <a:bodyPr anchor="b"/>
          <a:lstStyle>
            <a:lvl1pPr>
              <a:defRPr sz="3200"/>
            </a:lvl1pPr>
          </a:lstStyle>
          <a:p>
            <a:r>
              <a:rPr lang="hr-HR"/>
              <a:t>Kliknite da biste uredili stil naslova matrice</a:t>
            </a:r>
          </a:p>
        </p:txBody>
      </p:sp>
      <p:sp>
        <p:nvSpPr>
          <p:cNvPr id="3" name="Rezervirano mjesto slike 2">
            <a:extLst>
              <a:ext uri="{FF2B5EF4-FFF2-40B4-BE49-F238E27FC236}">
                <a16:creationId xmlns:a16="http://schemas.microsoft.com/office/drawing/2014/main" id="{B117975C-DA71-4FC6-9413-5E9E03EFB4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Rezervirano mjesto teksta 3">
            <a:extLst>
              <a:ext uri="{FF2B5EF4-FFF2-40B4-BE49-F238E27FC236}">
                <a16:creationId xmlns:a16="http://schemas.microsoft.com/office/drawing/2014/main" id="{27E5983D-FF74-4EBB-AF83-30948E20B4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Kliknite da biste uredili matrice</a:t>
            </a:r>
          </a:p>
        </p:txBody>
      </p:sp>
      <p:sp>
        <p:nvSpPr>
          <p:cNvPr id="5" name="Rezervirano mjesto datuma 4">
            <a:extLst>
              <a:ext uri="{FF2B5EF4-FFF2-40B4-BE49-F238E27FC236}">
                <a16:creationId xmlns:a16="http://schemas.microsoft.com/office/drawing/2014/main" id="{2F2802B6-6E49-41B9-9973-A2144C729A32}"/>
              </a:ext>
            </a:extLst>
          </p:cNvPr>
          <p:cNvSpPr>
            <a:spLocks noGrp="1"/>
          </p:cNvSpPr>
          <p:nvPr>
            <p:ph type="dt" sz="half" idx="10"/>
          </p:nvPr>
        </p:nvSpPr>
        <p:spPr/>
        <p:txBody>
          <a:bodyPr/>
          <a:lstStyle/>
          <a:p>
            <a:fld id="{FD5AF934-A823-4B89-B2D4-33F674FCCBA9}" type="datetimeFigureOut">
              <a:rPr lang="hr-HR" smtClean="0"/>
              <a:t>29.10.2019.</a:t>
            </a:fld>
            <a:endParaRPr lang="hr-HR"/>
          </a:p>
        </p:txBody>
      </p:sp>
      <p:sp>
        <p:nvSpPr>
          <p:cNvPr id="6" name="Rezervirano mjesto podnožja 5">
            <a:extLst>
              <a:ext uri="{FF2B5EF4-FFF2-40B4-BE49-F238E27FC236}">
                <a16:creationId xmlns:a16="http://schemas.microsoft.com/office/drawing/2014/main" id="{026B1A10-053F-484E-90F9-0AFF53DE7551}"/>
              </a:ext>
            </a:extLst>
          </p:cNvPr>
          <p:cNvSpPr>
            <a:spLocks noGrp="1"/>
          </p:cNvSpPr>
          <p:nvPr>
            <p:ph type="ftr" sz="quarter" idx="11"/>
          </p:nvPr>
        </p:nvSpPr>
        <p:spPr/>
        <p:txBody>
          <a:bodyPr/>
          <a:lstStyle/>
          <a:p>
            <a:endParaRPr lang="hr-HR"/>
          </a:p>
        </p:txBody>
      </p:sp>
      <p:sp>
        <p:nvSpPr>
          <p:cNvPr id="7" name="Rezervirano mjesto broja slajda 6">
            <a:extLst>
              <a:ext uri="{FF2B5EF4-FFF2-40B4-BE49-F238E27FC236}">
                <a16:creationId xmlns:a16="http://schemas.microsoft.com/office/drawing/2014/main" id="{F58DBD72-28A6-4DB7-ABF2-548375D629C2}"/>
              </a:ext>
            </a:extLst>
          </p:cNvPr>
          <p:cNvSpPr>
            <a:spLocks noGrp="1"/>
          </p:cNvSpPr>
          <p:nvPr>
            <p:ph type="sldNum" sz="quarter" idx="12"/>
          </p:nvPr>
        </p:nvSpPr>
        <p:spPr/>
        <p:txBody>
          <a:bodyPr/>
          <a:lstStyle/>
          <a:p>
            <a:fld id="{144C1766-726E-4535-905B-E6310FEE336F}" type="slidenum">
              <a:rPr lang="hr-HR" smtClean="0"/>
              <a:t>‹#›</a:t>
            </a:fld>
            <a:endParaRPr lang="hr-HR"/>
          </a:p>
        </p:txBody>
      </p:sp>
    </p:spTree>
    <p:extLst>
      <p:ext uri="{BB962C8B-B14F-4D97-AF65-F5344CB8AC3E}">
        <p14:creationId xmlns:p14="http://schemas.microsoft.com/office/powerpoint/2010/main" val="497992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naslova 1">
            <a:extLst>
              <a:ext uri="{FF2B5EF4-FFF2-40B4-BE49-F238E27FC236}">
                <a16:creationId xmlns:a16="http://schemas.microsoft.com/office/drawing/2014/main" id="{3ED0D78C-A3C6-4325-B814-30C058E4D1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r-HR"/>
              <a:t>Kliknite da biste uredili stil naslova matrice</a:t>
            </a:r>
          </a:p>
        </p:txBody>
      </p:sp>
      <p:sp>
        <p:nvSpPr>
          <p:cNvPr id="3" name="Rezervirano mjesto teksta 2">
            <a:extLst>
              <a:ext uri="{FF2B5EF4-FFF2-40B4-BE49-F238E27FC236}">
                <a16:creationId xmlns:a16="http://schemas.microsoft.com/office/drawing/2014/main" id="{A81BDF04-66B3-473A-A8D4-61E73927E8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9CC6FA8C-57BB-45A9-B0C5-71F8142C5D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5AF934-A823-4B89-B2D4-33F674FCCBA9}" type="datetimeFigureOut">
              <a:rPr lang="hr-HR" smtClean="0"/>
              <a:t>29.10.2019.</a:t>
            </a:fld>
            <a:endParaRPr lang="hr-HR"/>
          </a:p>
        </p:txBody>
      </p:sp>
      <p:sp>
        <p:nvSpPr>
          <p:cNvPr id="5" name="Rezervirano mjesto podnožja 4">
            <a:extLst>
              <a:ext uri="{FF2B5EF4-FFF2-40B4-BE49-F238E27FC236}">
                <a16:creationId xmlns:a16="http://schemas.microsoft.com/office/drawing/2014/main" id="{49B6662D-0854-4DF1-B07D-229D353440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Rezervirano mjesto broja slajda 5">
            <a:extLst>
              <a:ext uri="{FF2B5EF4-FFF2-40B4-BE49-F238E27FC236}">
                <a16:creationId xmlns:a16="http://schemas.microsoft.com/office/drawing/2014/main" id="{44981341-67B8-4817-82FB-78FA7730B6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4C1766-726E-4535-905B-E6310FEE336F}" type="slidenum">
              <a:rPr lang="hr-HR" smtClean="0"/>
              <a:t>‹#›</a:t>
            </a:fld>
            <a:endParaRPr lang="hr-HR"/>
          </a:p>
        </p:txBody>
      </p:sp>
    </p:spTree>
    <p:extLst>
      <p:ext uri="{BB962C8B-B14F-4D97-AF65-F5344CB8AC3E}">
        <p14:creationId xmlns:p14="http://schemas.microsoft.com/office/powerpoint/2010/main" val="4078569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7.jpg"/><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tiff"/></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34.jpe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4.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8.png"/><Relationship Id="rId7" Type="http://schemas.openxmlformats.org/officeDocument/2006/relationships/image" Target="../media/image37.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mailto:karolina.dvojkovic@skole.hr" TargetMode="External"/><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hyperlink" Target="mailto:kristina.kristek@skole.hr" TargetMode="External"/><Relationship Id="rId4" Type="http://schemas.openxmlformats.org/officeDocument/2006/relationships/hyperlink" Target="mailto:sanja.pavlovic-sijanovic@skole.hr"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4.wdp"/><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5.jpe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slov 2">
            <a:extLst>
              <a:ext uri="{FF2B5EF4-FFF2-40B4-BE49-F238E27FC236}">
                <a16:creationId xmlns:a16="http://schemas.microsoft.com/office/drawing/2014/main" id="{DE0D60BD-F723-455D-9D9B-9110F3F09DE2}"/>
              </a:ext>
            </a:extLst>
          </p:cNvPr>
          <p:cNvSpPr>
            <a:spLocks noGrp="1"/>
          </p:cNvSpPr>
          <p:nvPr>
            <p:ph type="subTitle" idx="1"/>
          </p:nvPr>
        </p:nvSpPr>
        <p:spPr>
          <a:xfrm>
            <a:off x="7050562" y="2749321"/>
            <a:ext cx="4384110" cy="1709800"/>
          </a:xfrm>
        </p:spPr>
        <p:txBody>
          <a:bodyPr>
            <a:normAutofit lnSpcReduction="10000"/>
          </a:bodyPr>
          <a:lstStyle/>
          <a:p>
            <a:r>
              <a:rPr lang="hr-HR" dirty="0"/>
              <a:t>Karolina </a:t>
            </a:r>
            <a:r>
              <a:rPr lang="hr-HR" dirty="0" err="1"/>
              <a:t>Dvojković</a:t>
            </a:r>
            <a:endParaRPr lang="hr-HR" dirty="0"/>
          </a:p>
          <a:p>
            <a:r>
              <a:rPr lang="hr-HR" dirty="0"/>
              <a:t>Sanja Pavlović </a:t>
            </a:r>
            <a:r>
              <a:rPr lang="hr-HR" dirty="0" err="1"/>
              <a:t>Šijanović</a:t>
            </a:r>
            <a:endParaRPr lang="hr-HR" dirty="0"/>
          </a:p>
          <a:p>
            <a:r>
              <a:rPr lang="hr-HR" dirty="0"/>
              <a:t>Kristina </a:t>
            </a:r>
            <a:r>
              <a:rPr lang="hr-HR" dirty="0" err="1"/>
              <a:t>Kristek</a:t>
            </a:r>
            <a:endParaRPr lang="hr-HR" baseline="30000" dirty="0"/>
          </a:p>
          <a:p>
            <a:r>
              <a:rPr lang="hr-HR" dirty="0"/>
              <a:t>GIMNAZIJA VUKOVAR</a:t>
            </a:r>
          </a:p>
        </p:txBody>
      </p:sp>
      <p:sp>
        <p:nvSpPr>
          <p:cNvPr id="8" name="Naslov 7">
            <a:extLst>
              <a:ext uri="{FF2B5EF4-FFF2-40B4-BE49-F238E27FC236}">
                <a16:creationId xmlns:a16="http://schemas.microsoft.com/office/drawing/2014/main" id="{53437EAE-2738-499D-BB11-BFEF2B193539}"/>
              </a:ext>
            </a:extLst>
          </p:cNvPr>
          <p:cNvSpPr>
            <a:spLocks noGrp="1"/>
          </p:cNvSpPr>
          <p:nvPr>
            <p:ph type="ctrTitle"/>
          </p:nvPr>
        </p:nvSpPr>
        <p:spPr>
          <a:xfrm>
            <a:off x="6643466" y="1032545"/>
            <a:ext cx="5198302" cy="2379945"/>
          </a:xfrm>
        </p:spPr>
        <p:txBody>
          <a:bodyPr>
            <a:normAutofit/>
          </a:bodyPr>
          <a:lstStyle/>
          <a:p>
            <a:r>
              <a:rPr lang="hr-HR" b="1" dirty="0"/>
              <a:t>Fokus na pokus</a:t>
            </a:r>
            <a:br>
              <a:rPr lang="hr-HR" dirty="0"/>
            </a:br>
            <a:endParaRPr lang="hr-HR" dirty="0"/>
          </a:p>
        </p:txBody>
      </p:sp>
      <p:pic>
        <p:nvPicPr>
          <p:cNvPr id="10" name="Slika 9">
            <a:extLst>
              <a:ext uri="{FF2B5EF4-FFF2-40B4-BE49-F238E27FC236}">
                <a16:creationId xmlns:a16="http://schemas.microsoft.com/office/drawing/2014/main" id="{CDE1CEE4-5ACA-4A27-98D4-E67B15111140}"/>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51996" t="35792" r="16884" b="2443"/>
          <a:stretch/>
        </p:blipFill>
        <p:spPr>
          <a:xfrm>
            <a:off x="10042902" y="4772277"/>
            <a:ext cx="1798866" cy="2007294"/>
          </a:xfrm>
          <a:prstGeom prst="rect">
            <a:avLst/>
          </a:prstGeom>
        </p:spPr>
      </p:pic>
      <p:sp>
        <p:nvSpPr>
          <p:cNvPr id="26" name="Podnaslov 2">
            <a:extLst>
              <a:ext uri="{FF2B5EF4-FFF2-40B4-BE49-F238E27FC236}">
                <a16:creationId xmlns:a16="http://schemas.microsoft.com/office/drawing/2014/main" id="{FFBE0592-1984-4D91-BD13-642890B02278}"/>
              </a:ext>
            </a:extLst>
          </p:cNvPr>
          <p:cNvSpPr txBox="1">
            <a:spLocks/>
          </p:cNvSpPr>
          <p:nvPr/>
        </p:nvSpPr>
        <p:spPr>
          <a:xfrm>
            <a:off x="6643466" y="4921024"/>
            <a:ext cx="3244453" cy="170980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hr-HR" b="1" dirty="0"/>
              <a:t>N  A    G  R  A  N  I  C  I </a:t>
            </a:r>
          </a:p>
          <a:p>
            <a:pPr algn="just"/>
            <a:r>
              <a:rPr lang="hr-HR" b="1" dirty="0"/>
              <a:t>M  O  G  U  Ć  E  G  A</a:t>
            </a:r>
          </a:p>
          <a:p>
            <a:pPr algn="just"/>
            <a:r>
              <a:rPr lang="hr-HR" dirty="0"/>
              <a:t>Konferencija za korisnike</a:t>
            </a:r>
          </a:p>
          <a:p>
            <a:pPr algn="just"/>
            <a:r>
              <a:rPr lang="hr-HR" dirty="0"/>
              <a:t>Šibenik, 6. – 8. 11. 2019. </a:t>
            </a:r>
          </a:p>
        </p:txBody>
      </p:sp>
      <p:pic>
        <p:nvPicPr>
          <p:cNvPr id="27" name="Slika 26">
            <a:extLst>
              <a:ext uri="{FF2B5EF4-FFF2-40B4-BE49-F238E27FC236}">
                <a16:creationId xmlns:a16="http://schemas.microsoft.com/office/drawing/2014/main" id="{510B71E8-72F4-4DC6-810B-0F6D0F3643C4}"/>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9534" t="11280" r="72670" b="70632"/>
          <a:stretch/>
        </p:blipFill>
        <p:spPr>
          <a:xfrm>
            <a:off x="6643466" y="149669"/>
            <a:ext cx="2169763" cy="1239865"/>
          </a:xfrm>
          <a:prstGeom prst="rect">
            <a:avLst/>
          </a:prstGeom>
        </p:spPr>
      </p:pic>
      <p:pic>
        <p:nvPicPr>
          <p:cNvPr id="2" name="Slika 1">
            <a:extLst>
              <a:ext uri="{FF2B5EF4-FFF2-40B4-BE49-F238E27FC236}">
                <a16:creationId xmlns:a16="http://schemas.microsoft.com/office/drawing/2014/main" id="{06EC4A01-D330-4F08-8F66-F16EF6AEA6D8}"/>
              </a:ext>
            </a:extLst>
          </p:cNvPr>
          <p:cNvPicPr>
            <a:picLocks noChangeAspect="1"/>
          </p:cNvPicPr>
          <p:nvPr/>
        </p:nvPicPr>
        <p:blipFill rotWithShape="1">
          <a:blip r:embed="rId6"/>
          <a:srcRect b="26154"/>
          <a:stretch/>
        </p:blipFill>
        <p:spPr>
          <a:xfrm>
            <a:off x="-223464" y="0"/>
            <a:ext cx="6711947" cy="6858000"/>
          </a:xfrm>
          <a:prstGeom prst="rect">
            <a:avLst/>
          </a:prstGeom>
        </p:spPr>
      </p:pic>
    </p:spTree>
    <p:extLst>
      <p:ext uri="{BB962C8B-B14F-4D97-AF65-F5344CB8AC3E}">
        <p14:creationId xmlns:p14="http://schemas.microsoft.com/office/powerpoint/2010/main" val="1789905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niOkvir 1">
            <a:extLst>
              <a:ext uri="{FF2B5EF4-FFF2-40B4-BE49-F238E27FC236}">
                <a16:creationId xmlns:a16="http://schemas.microsoft.com/office/drawing/2014/main" id="{2C20FCF2-FCC5-4F5F-A8C4-01131A510883}"/>
              </a:ext>
            </a:extLst>
          </p:cNvPr>
          <p:cNvSpPr txBox="1"/>
          <p:nvPr/>
        </p:nvSpPr>
        <p:spPr>
          <a:xfrm>
            <a:off x="708387" y="306729"/>
            <a:ext cx="6447295" cy="461665"/>
          </a:xfrm>
          <a:prstGeom prst="rect">
            <a:avLst/>
          </a:prstGeom>
          <a:noFill/>
        </p:spPr>
        <p:txBody>
          <a:bodyPr wrap="square" rtlCol="0">
            <a:spAutoFit/>
          </a:bodyPr>
          <a:lstStyle/>
          <a:p>
            <a:r>
              <a:rPr lang="hr-HR" sz="2400" b="1" dirty="0" err="1"/>
              <a:t>ImageJ</a:t>
            </a:r>
            <a:endParaRPr lang="hr-HR" sz="2400" b="1" dirty="0"/>
          </a:p>
        </p:txBody>
      </p:sp>
      <p:pic>
        <p:nvPicPr>
          <p:cNvPr id="4" name="Slika 3">
            <a:extLst>
              <a:ext uri="{FF2B5EF4-FFF2-40B4-BE49-F238E27FC236}">
                <a16:creationId xmlns:a16="http://schemas.microsoft.com/office/drawing/2014/main" id="{0C59F222-8433-42F5-A4CF-17CC2C8A059D}"/>
              </a:ext>
            </a:extLst>
          </p:cNvPr>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0582" t="22054" r="15178" b="22074"/>
          <a:stretch/>
        </p:blipFill>
        <p:spPr bwMode="auto">
          <a:xfrm>
            <a:off x="1590555" y="3015163"/>
            <a:ext cx="9010889" cy="3677014"/>
          </a:xfrm>
          <a:prstGeom prst="rect">
            <a:avLst/>
          </a:prstGeom>
          <a:ln w="3175">
            <a:solidFill>
              <a:sysClr val="windowText" lastClr="000000"/>
            </a:solidFill>
          </a:ln>
          <a:extLst>
            <a:ext uri="{53640926-AAD7-44D8-BBD7-CCE9431645EC}">
              <a14:shadowObscured xmlns:a14="http://schemas.microsoft.com/office/drawing/2010/main"/>
            </a:ext>
          </a:extLst>
        </p:spPr>
      </p:pic>
      <p:sp>
        <p:nvSpPr>
          <p:cNvPr id="5" name="Pravokutnik 4">
            <a:extLst>
              <a:ext uri="{FF2B5EF4-FFF2-40B4-BE49-F238E27FC236}">
                <a16:creationId xmlns:a16="http://schemas.microsoft.com/office/drawing/2014/main" id="{FCE24D52-D2B4-4EBD-9C20-FF23F15FBC88}"/>
              </a:ext>
            </a:extLst>
          </p:cNvPr>
          <p:cNvSpPr/>
          <p:nvPr/>
        </p:nvSpPr>
        <p:spPr>
          <a:xfrm>
            <a:off x="712503" y="768394"/>
            <a:ext cx="10771110" cy="2246769"/>
          </a:xfrm>
          <a:prstGeom prst="rect">
            <a:avLst/>
          </a:prstGeom>
        </p:spPr>
        <p:txBody>
          <a:bodyPr wrap="square">
            <a:spAutoFit/>
          </a:bodyPr>
          <a:lstStyle/>
          <a:p>
            <a:pPr algn="just"/>
            <a:r>
              <a:rPr lang="hr-HR" sz="2000" dirty="0" err="1">
                <a:ea typeface="Times New Roman" panose="02020603050405020304" pitchFamily="18" charset="0"/>
              </a:rPr>
              <a:t>ImageJ</a:t>
            </a:r>
            <a:r>
              <a:rPr lang="hr-HR" sz="2000" dirty="0">
                <a:ea typeface="Times New Roman" panose="02020603050405020304" pitchFamily="18" charset="0"/>
              </a:rPr>
              <a:t> je besplatan software za računalnu obradu i analizu digitalne slike. </a:t>
            </a:r>
            <a:r>
              <a:rPr lang="hr-HR" sz="2000" dirty="0"/>
              <a:t>Softver je u stanju učinkovito analizirati sliku i dobiti detaljne tehničke podatke. </a:t>
            </a:r>
            <a:r>
              <a:rPr lang="hr-HR" sz="2000" dirty="0" err="1"/>
              <a:t>ImageJ</a:t>
            </a:r>
            <a:r>
              <a:rPr lang="hr-HR" sz="2000" dirty="0"/>
              <a:t> podržava većinu slikovnih formata i ima skup alata za uređivanje. Softver omogućuje da se proizvode različite geometrijske transformacije, stvaranje </a:t>
            </a:r>
            <a:r>
              <a:rPr lang="hr-HR" sz="2000" dirty="0" err="1"/>
              <a:t>histograma</a:t>
            </a:r>
            <a:r>
              <a:rPr lang="hr-HR" sz="2000" dirty="0"/>
              <a:t> gustoće, provodi 3D vizualizacija, obavljaju logičke i aritmetičke operacije između slika i još mnogo drugoga. </a:t>
            </a:r>
            <a:r>
              <a:rPr lang="hr-HR" sz="2000" dirty="0" err="1"/>
              <a:t>ImageJ</a:t>
            </a:r>
            <a:r>
              <a:rPr lang="hr-HR" sz="2000" dirty="0"/>
              <a:t> je u stanju istovremeno raditi s više slika, primijeniti različite filtre i provoditi skupne obrade datoteka. </a:t>
            </a:r>
            <a:r>
              <a:rPr lang="hr-HR" sz="2000" dirty="0" err="1"/>
              <a:t>ImageJ</a:t>
            </a:r>
            <a:r>
              <a:rPr lang="hr-HR" sz="2000" dirty="0"/>
              <a:t> sadrži mnoge </a:t>
            </a:r>
            <a:r>
              <a:rPr lang="hr-HR" sz="2000" dirty="0" err="1"/>
              <a:t>plaginse</a:t>
            </a:r>
            <a:r>
              <a:rPr lang="hr-HR" sz="2000" dirty="0"/>
              <a:t> koji uvelike proširuju mogućnosti softvera.</a:t>
            </a:r>
          </a:p>
        </p:txBody>
      </p:sp>
    </p:spTree>
    <p:extLst>
      <p:ext uri="{BB962C8B-B14F-4D97-AF65-F5344CB8AC3E}">
        <p14:creationId xmlns:p14="http://schemas.microsoft.com/office/powerpoint/2010/main" val="1776730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niOkvir 1">
            <a:extLst>
              <a:ext uri="{FF2B5EF4-FFF2-40B4-BE49-F238E27FC236}">
                <a16:creationId xmlns:a16="http://schemas.microsoft.com/office/drawing/2014/main" id="{2C20FCF2-FCC5-4F5F-A8C4-01131A510883}"/>
              </a:ext>
            </a:extLst>
          </p:cNvPr>
          <p:cNvSpPr txBox="1"/>
          <p:nvPr/>
        </p:nvSpPr>
        <p:spPr>
          <a:xfrm>
            <a:off x="850289" y="443855"/>
            <a:ext cx="6447295" cy="461665"/>
          </a:xfrm>
          <a:prstGeom prst="rect">
            <a:avLst/>
          </a:prstGeom>
          <a:noFill/>
        </p:spPr>
        <p:txBody>
          <a:bodyPr wrap="square" rtlCol="0">
            <a:spAutoFit/>
          </a:bodyPr>
          <a:lstStyle/>
          <a:p>
            <a:r>
              <a:rPr lang="hr-HR" sz="2400" b="1" dirty="0" err="1"/>
              <a:t>ImageJ</a:t>
            </a:r>
            <a:endParaRPr lang="hr-HR" sz="2400" b="1" dirty="0"/>
          </a:p>
        </p:txBody>
      </p:sp>
      <p:sp>
        <p:nvSpPr>
          <p:cNvPr id="5" name="Pravokutnik 4">
            <a:extLst>
              <a:ext uri="{FF2B5EF4-FFF2-40B4-BE49-F238E27FC236}">
                <a16:creationId xmlns:a16="http://schemas.microsoft.com/office/drawing/2014/main" id="{FCE24D52-D2B4-4EBD-9C20-FF23F15FBC88}"/>
              </a:ext>
            </a:extLst>
          </p:cNvPr>
          <p:cNvSpPr/>
          <p:nvPr/>
        </p:nvSpPr>
        <p:spPr>
          <a:xfrm>
            <a:off x="4677478" y="443855"/>
            <a:ext cx="7033791" cy="3170099"/>
          </a:xfrm>
          <a:prstGeom prst="rect">
            <a:avLst/>
          </a:prstGeom>
        </p:spPr>
        <p:txBody>
          <a:bodyPr wrap="square">
            <a:spAutoFit/>
          </a:bodyPr>
          <a:lstStyle/>
          <a:p>
            <a:pPr algn="just"/>
            <a:r>
              <a:rPr lang="hr-HR" sz="2000" dirty="0"/>
              <a:t>Postupak dorade slike, u potrazi za kamuflažnim uzorkom, podrazumijeva korekciju kontrasta i zasićenosti boja, pojednostavljivanje boje RGB spektra i pripremu slike za proces </a:t>
            </a:r>
            <a:r>
              <a:rPr lang="hr-HR" sz="2000" dirty="0" err="1"/>
              <a:t>greyscale</a:t>
            </a:r>
            <a:r>
              <a:rPr lang="hr-HR" sz="2000" dirty="0"/>
              <a:t> </a:t>
            </a:r>
            <a:r>
              <a:rPr lang="hr-HR" sz="2000" dirty="0" err="1"/>
              <a:t>reproduction</a:t>
            </a:r>
            <a:r>
              <a:rPr lang="hr-HR" sz="2000" dirty="0"/>
              <a:t>. Slijedi procedura </a:t>
            </a:r>
            <a:r>
              <a:rPr lang="hr-HR" sz="2000" i="1" dirty="0" err="1"/>
              <a:t>Image</a:t>
            </a:r>
            <a:r>
              <a:rPr lang="hr-HR" sz="2000" i="1" dirty="0"/>
              <a:t>&gt;</a:t>
            </a:r>
            <a:r>
              <a:rPr lang="hr-HR" sz="2000" i="1" dirty="0" err="1"/>
              <a:t>Type</a:t>
            </a:r>
            <a:r>
              <a:rPr lang="hr-HR" sz="2000" i="1" dirty="0"/>
              <a:t>&gt;8-bit, </a:t>
            </a:r>
            <a:r>
              <a:rPr lang="hr-HR" sz="2000" dirty="0"/>
              <a:t>nakon čega se definiraju rubovi. Procedurom </a:t>
            </a:r>
            <a:r>
              <a:rPr lang="hr-HR" sz="2000" i="1" dirty="0" err="1"/>
              <a:t>Image</a:t>
            </a:r>
            <a:r>
              <a:rPr lang="hr-HR" sz="2000" i="1" dirty="0"/>
              <a:t>&gt;</a:t>
            </a:r>
            <a:r>
              <a:rPr lang="hr-HR" sz="2000" i="1" dirty="0" err="1"/>
              <a:t>Adjust</a:t>
            </a:r>
            <a:r>
              <a:rPr lang="hr-HR" sz="2000" i="1" dirty="0"/>
              <a:t>&gt;</a:t>
            </a:r>
            <a:r>
              <a:rPr lang="hr-HR" sz="2000" i="1" dirty="0" err="1"/>
              <a:t>Treshold</a:t>
            </a:r>
            <a:r>
              <a:rPr lang="hr-HR" sz="2000" dirty="0"/>
              <a:t> program skenira sliku u potrazi za rubovima objekata, a u pop-</a:t>
            </a:r>
            <a:r>
              <a:rPr lang="hr-HR" sz="2000" dirty="0" err="1"/>
              <a:t>up</a:t>
            </a:r>
            <a:r>
              <a:rPr lang="hr-HR" sz="2000" dirty="0"/>
              <a:t> prozoru ponuđena je brojka koja označava površinu pronađenih oblika. Komandom </a:t>
            </a:r>
            <a:r>
              <a:rPr lang="hr-HR" sz="2000" i="1" dirty="0" err="1"/>
              <a:t>Masks</a:t>
            </a:r>
            <a:r>
              <a:rPr lang="hr-HR" sz="2000" i="1" dirty="0"/>
              <a:t> </a:t>
            </a:r>
            <a:r>
              <a:rPr lang="hr-HR" sz="2000" dirty="0"/>
              <a:t>tražimo obrise pronađenih  likova. Dobivene rezultate je potrebno dalje vizualno analizirati kako bi se izdvojili zadani oblici.</a:t>
            </a:r>
          </a:p>
        </p:txBody>
      </p:sp>
      <p:pic>
        <p:nvPicPr>
          <p:cNvPr id="7" name="Slika 6" descr="Slika na kojoj se prikazuje fotografija, stol, kišobran, bijelo&#10;&#10;Opis je automatski generiran">
            <a:extLst>
              <a:ext uri="{FF2B5EF4-FFF2-40B4-BE49-F238E27FC236}">
                <a16:creationId xmlns:a16="http://schemas.microsoft.com/office/drawing/2014/main" id="{00E4069B-E159-4F6A-909A-957089D8D9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213" y="3919363"/>
            <a:ext cx="3918183" cy="2938637"/>
          </a:xfrm>
          <a:prstGeom prst="rect">
            <a:avLst/>
          </a:prstGeom>
        </p:spPr>
      </p:pic>
      <p:pic>
        <p:nvPicPr>
          <p:cNvPr id="3" name="Slika 2">
            <a:extLst>
              <a:ext uri="{FF2B5EF4-FFF2-40B4-BE49-F238E27FC236}">
                <a16:creationId xmlns:a16="http://schemas.microsoft.com/office/drawing/2014/main" id="{EFDBB895-0A3E-4432-B049-EE2DAB24DBC6}"/>
              </a:ext>
            </a:extLst>
          </p:cNvPr>
          <p:cNvPicPr>
            <a:picLocks noChangeAspect="1"/>
          </p:cNvPicPr>
          <p:nvPr/>
        </p:nvPicPr>
        <p:blipFill rotWithShape="1">
          <a:blip r:embed="rId3"/>
          <a:srcRect r="58596" b="90339"/>
          <a:stretch/>
        </p:blipFill>
        <p:spPr>
          <a:xfrm rot="16200000">
            <a:off x="-3097897" y="3097896"/>
            <a:ext cx="6858001" cy="662206"/>
          </a:xfrm>
          <a:prstGeom prst="rect">
            <a:avLst/>
          </a:prstGeom>
        </p:spPr>
      </p:pic>
      <p:pic>
        <p:nvPicPr>
          <p:cNvPr id="9" name="Slika 8" descr="Slika na kojoj se prikazuje fotografija, malo, crno, bijelo&#10;&#10;Opis je automatski generiran">
            <a:extLst>
              <a:ext uri="{FF2B5EF4-FFF2-40B4-BE49-F238E27FC236}">
                <a16:creationId xmlns:a16="http://schemas.microsoft.com/office/drawing/2014/main" id="{4B73A0C8-5D4F-416B-8F8F-49C2DF3C02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9396" y="3914959"/>
            <a:ext cx="3918183" cy="2938637"/>
          </a:xfrm>
          <a:prstGeom prst="rect">
            <a:avLst/>
          </a:prstGeom>
        </p:spPr>
      </p:pic>
      <p:pic>
        <p:nvPicPr>
          <p:cNvPr id="11" name="Slika 10">
            <a:extLst>
              <a:ext uri="{FF2B5EF4-FFF2-40B4-BE49-F238E27FC236}">
                <a16:creationId xmlns:a16="http://schemas.microsoft.com/office/drawing/2014/main" id="{90031723-A888-41D3-B311-56AADA4662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3819" y="3914959"/>
            <a:ext cx="3918181" cy="2938636"/>
          </a:xfrm>
          <a:prstGeom prst="rect">
            <a:avLst/>
          </a:prstGeom>
        </p:spPr>
      </p:pic>
      <p:pic>
        <p:nvPicPr>
          <p:cNvPr id="12" name="Slika 11">
            <a:extLst>
              <a:ext uri="{FF2B5EF4-FFF2-40B4-BE49-F238E27FC236}">
                <a16:creationId xmlns:a16="http://schemas.microsoft.com/office/drawing/2014/main" id="{6985FCAE-AC3C-4848-8AA0-2C9D7B2A986B}"/>
              </a:ext>
            </a:extLst>
          </p:cNvPr>
          <p:cNvPicPr>
            <a:picLocks noChangeAspect="1"/>
          </p:cNvPicPr>
          <p:nvPr/>
        </p:nvPicPr>
        <p:blipFill rotWithShape="1">
          <a:blip r:embed="rId6"/>
          <a:srcRect b="26154"/>
          <a:stretch/>
        </p:blipFill>
        <p:spPr>
          <a:xfrm>
            <a:off x="655187" y="620"/>
            <a:ext cx="3834209" cy="3917642"/>
          </a:xfrm>
          <a:prstGeom prst="rect">
            <a:avLst/>
          </a:prstGeom>
        </p:spPr>
      </p:pic>
    </p:spTree>
    <p:extLst>
      <p:ext uri="{BB962C8B-B14F-4D97-AF65-F5344CB8AC3E}">
        <p14:creationId xmlns:p14="http://schemas.microsoft.com/office/powerpoint/2010/main" val="1146108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niOkvir 3">
            <a:extLst>
              <a:ext uri="{FF2B5EF4-FFF2-40B4-BE49-F238E27FC236}">
                <a16:creationId xmlns:a16="http://schemas.microsoft.com/office/drawing/2014/main" id="{99F94495-9011-4DB4-B61F-3A75BB743A4A}"/>
              </a:ext>
            </a:extLst>
          </p:cNvPr>
          <p:cNvSpPr txBox="1"/>
          <p:nvPr/>
        </p:nvSpPr>
        <p:spPr>
          <a:xfrm>
            <a:off x="483205" y="1755132"/>
            <a:ext cx="10877901" cy="461665"/>
          </a:xfrm>
          <a:prstGeom prst="rect">
            <a:avLst/>
          </a:prstGeom>
          <a:noFill/>
        </p:spPr>
        <p:txBody>
          <a:bodyPr wrap="square" rtlCol="0">
            <a:spAutoFit/>
          </a:bodyPr>
          <a:lstStyle/>
          <a:p>
            <a:r>
              <a:rPr lang="hr-HR" sz="2400" dirty="0"/>
              <a:t>Flora u vidljivom i infracrvenom spektru – analiza uzorka obrađena programom </a:t>
            </a:r>
            <a:r>
              <a:rPr lang="hr-HR" sz="2400" dirty="0" err="1"/>
              <a:t>ImageJ</a:t>
            </a:r>
            <a:endParaRPr lang="hr-HR" sz="2400" dirty="0"/>
          </a:p>
        </p:txBody>
      </p:sp>
      <p:pic>
        <p:nvPicPr>
          <p:cNvPr id="7" name="Slika 6">
            <a:extLst>
              <a:ext uri="{FF2B5EF4-FFF2-40B4-BE49-F238E27FC236}">
                <a16:creationId xmlns:a16="http://schemas.microsoft.com/office/drawing/2014/main" id="{E3225F01-FCBF-4379-8BA5-299219F0C887}"/>
              </a:ext>
            </a:extLst>
          </p:cNvPr>
          <p:cNvPicPr>
            <a:picLocks noChangeAspect="1"/>
          </p:cNvPicPr>
          <p:nvPr/>
        </p:nvPicPr>
        <p:blipFill rotWithShape="1">
          <a:blip r:embed="rId2">
            <a:alphaModFix amt="70000"/>
            <a:extLst>
              <a:ext uri="{BEBA8EAE-BF5A-486C-A8C5-ECC9F3942E4B}">
                <a14:imgProps xmlns:a14="http://schemas.microsoft.com/office/drawing/2010/main">
                  <a14:imgLayer r:embed="rId3">
                    <a14:imgEffect>
                      <a14:colorTemperature colorTemp="5900"/>
                    </a14:imgEffect>
                  </a14:imgLayer>
                </a14:imgProps>
              </a:ext>
            </a:extLst>
          </a:blip>
          <a:srcRect t="67967" b="18776"/>
          <a:stretch/>
        </p:blipFill>
        <p:spPr>
          <a:xfrm>
            <a:off x="0" y="0"/>
            <a:ext cx="12192000" cy="1616252"/>
          </a:xfrm>
          <a:prstGeom prst="rect">
            <a:avLst/>
          </a:prstGeom>
        </p:spPr>
      </p:pic>
      <p:sp>
        <p:nvSpPr>
          <p:cNvPr id="3" name="TekstniOkvir 2">
            <a:extLst>
              <a:ext uri="{FF2B5EF4-FFF2-40B4-BE49-F238E27FC236}">
                <a16:creationId xmlns:a16="http://schemas.microsoft.com/office/drawing/2014/main" id="{4B3787FA-078E-4EC1-AF89-620B3D6984AC}"/>
              </a:ext>
            </a:extLst>
          </p:cNvPr>
          <p:cNvSpPr txBox="1"/>
          <p:nvPr/>
        </p:nvSpPr>
        <p:spPr>
          <a:xfrm>
            <a:off x="227661" y="634065"/>
            <a:ext cx="11736678" cy="738664"/>
          </a:xfrm>
          <a:prstGeom prst="rect">
            <a:avLst/>
          </a:prstGeom>
          <a:noFill/>
        </p:spPr>
        <p:txBody>
          <a:bodyPr wrap="square" lIns="360000" tIns="0" rIns="360000" bIns="0" rtlCol="0">
            <a:spAutoFit/>
          </a:bodyPr>
          <a:lstStyle/>
          <a:p>
            <a:r>
              <a:rPr lang="hr-HR" sz="2400" b="1" dirty="0"/>
              <a:t>Kako kamuflaža biljaka i životinja funkcionira kao sustav? </a:t>
            </a:r>
          </a:p>
          <a:p>
            <a:endParaRPr lang="hr-HR" sz="2400" b="1" dirty="0"/>
          </a:p>
        </p:txBody>
      </p:sp>
      <p:pic>
        <p:nvPicPr>
          <p:cNvPr id="10" name="Slika 9">
            <a:extLst>
              <a:ext uri="{FF2B5EF4-FFF2-40B4-BE49-F238E27FC236}">
                <a16:creationId xmlns:a16="http://schemas.microsoft.com/office/drawing/2014/main" id="{8ED7A49A-3CDB-461B-B8E9-E0ED392D517B}"/>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46001" y="2492498"/>
            <a:ext cx="3444657" cy="3189245"/>
          </a:xfrm>
          <a:prstGeom prst="rect">
            <a:avLst/>
          </a:prstGeom>
          <a:ln w="3175">
            <a:solidFill>
              <a:schemeClr val="tx1"/>
            </a:solidFill>
          </a:ln>
        </p:spPr>
      </p:pic>
      <p:pic>
        <p:nvPicPr>
          <p:cNvPr id="11" name="Slika 10">
            <a:extLst>
              <a:ext uri="{FF2B5EF4-FFF2-40B4-BE49-F238E27FC236}">
                <a16:creationId xmlns:a16="http://schemas.microsoft.com/office/drawing/2014/main" id="{D25C7226-3205-48B7-B10B-66DF8794A726}"/>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3837980" y="2492498"/>
            <a:ext cx="3463729" cy="3189245"/>
          </a:xfrm>
          <a:prstGeom prst="rect">
            <a:avLst/>
          </a:prstGeom>
        </p:spPr>
      </p:pic>
      <p:pic>
        <p:nvPicPr>
          <p:cNvPr id="13" name="Slika 12">
            <a:extLst>
              <a:ext uri="{FF2B5EF4-FFF2-40B4-BE49-F238E27FC236}">
                <a16:creationId xmlns:a16="http://schemas.microsoft.com/office/drawing/2014/main" id="{ED3030D4-C896-43C6-9DF0-69230A67F80A}"/>
              </a:ext>
            </a:extLst>
          </p:cNvPr>
          <p:cNvPicPr/>
          <p:nvPr/>
        </p:nvPicPr>
        <p:blipFill>
          <a:blip r:embed="rId6" cstate="print">
            <a:extLst>
              <a:ext uri="{28A0092B-C50C-407E-A947-70E740481C1C}">
                <a14:useLocalDpi xmlns:a14="http://schemas.microsoft.com/office/drawing/2010/main" val="0"/>
              </a:ext>
            </a:extLst>
          </a:blip>
          <a:srcRect l="41209" t="25038" r="19748" b="17645"/>
          <a:stretch>
            <a:fillRect/>
          </a:stretch>
        </p:blipFill>
        <p:spPr>
          <a:xfrm>
            <a:off x="7449031" y="2492497"/>
            <a:ext cx="4472756" cy="3189245"/>
          </a:xfrm>
          <a:prstGeom prst="rect">
            <a:avLst/>
          </a:prstGeom>
        </p:spPr>
      </p:pic>
      <p:sp>
        <p:nvSpPr>
          <p:cNvPr id="2" name="TekstniOkvir 1">
            <a:extLst>
              <a:ext uri="{FF2B5EF4-FFF2-40B4-BE49-F238E27FC236}">
                <a16:creationId xmlns:a16="http://schemas.microsoft.com/office/drawing/2014/main" id="{C40B52BC-CE85-43F0-AB09-50EE825EA29F}"/>
              </a:ext>
            </a:extLst>
          </p:cNvPr>
          <p:cNvSpPr txBox="1"/>
          <p:nvPr/>
        </p:nvSpPr>
        <p:spPr>
          <a:xfrm>
            <a:off x="246000" y="5887233"/>
            <a:ext cx="11675787" cy="646331"/>
          </a:xfrm>
          <a:prstGeom prst="rect">
            <a:avLst/>
          </a:prstGeom>
          <a:noFill/>
        </p:spPr>
        <p:txBody>
          <a:bodyPr wrap="square" rtlCol="0">
            <a:spAutoFit/>
          </a:bodyPr>
          <a:lstStyle/>
          <a:p>
            <a:r>
              <a:rPr lang="hr-HR" dirty="0"/>
              <a:t>Slika čempresa pripremljena u programu </a:t>
            </a:r>
            <a:r>
              <a:rPr lang="hr-HR" dirty="0" err="1"/>
              <a:t>ImageJ</a:t>
            </a:r>
            <a:r>
              <a:rPr lang="hr-HR" dirty="0"/>
              <a:t> s definiranim rubovima, s izdvojenim oblicima i isječak kamuflažnog uzorka čempresa u prirodnom okruženju</a:t>
            </a:r>
          </a:p>
        </p:txBody>
      </p:sp>
    </p:spTree>
    <p:extLst>
      <p:ext uri="{BB962C8B-B14F-4D97-AF65-F5344CB8AC3E}">
        <p14:creationId xmlns:p14="http://schemas.microsoft.com/office/powerpoint/2010/main" val="2369492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niOkvir 3">
            <a:extLst>
              <a:ext uri="{FF2B5EF4-FFF2-40B4-BE49-F238E27FC236}">
                <a16:creationId xmlns:a16="http://schemas.microsoft.com/office/drawing/2014/main" id="{99F94495-9011-4DB4-B61F-3A75BB743A4A}"/>
              </a:ext>
            </a:extLst>
          </p:cNvPr>
          <p:cNvSpPr txBox="1"/>
          <p:nvPr/>
        </p:nvSpPr>
        <p:spPr>
          <a:xfrm>
            <a:off x="500473" y="2004209"/>
            <a:ext cx="11191053" cy="461665"/>
          </a:xfrm>
          <a:prstGeom prst="rect">
            <a:avLst/>
          </a:prstGeom>
          <a:noFill/>
        </p:spPr>
        <p:txBody>
          <a:bodyPr wrap="square" rtlCol="0">
            <a:spAutoFit/>
          </a:bodyPr>
          <a:lstStyle/>
          <a:p>
            <a:r>
              <a:rPr lang="hr-HR" sz="2400" dirty="0"/>
              <a:t>Fauna u vidljivom i infracrvenom spektru – analiza uzorka obrađena programom </a:t>
            </a:r>
            <a:r>
              <a:rPr lang="hr-HR" sz="2400" dirty="0" err="1"/>
              <a:t>ImageJ</a:t>
            </a:r>
            <a:endParaRPr lang="hr-HR" sz="2400" dirty="0"/>
          </a:p>
        </p:txBody>
      </p:sp>
      <p:pic>
        <p:nvPicPr>
          <p:cNvPr id="7" name="Slika 6">
            <a:extLst>
              <a:ext uri="{FF2B5EF4-FFF2-40B4-BE49-F238E27FC236}">
                <a16:creationId xmlns:a16="http://schemas.microsoft.com/office/drawing/2014/main" id="{E3225F01-FCBF-4379-8BA5-299219F0C887}"/>
              </a:ext>
            </a:extLst>
          </p:cNvPr>
          <p:cNvPicPr>
            <a:picLocks noChangeAspect="1"/>
          </p:cNvPicPr>
          <p:nvPr/>
        </p:nvPicPr>
        <p:blipFill rotWithShape="1">
          <a:blip r:embed="rId2">
            <a:alphaModFix amt="70000"/>
            <a:extLst>
              <a:ext uri="{BEBA8EAE-BF5A-486C-A8C5-ECC9F3942E4B}">
                <a14:imgProps xmlns:a14="http://schemas.microsoft.com/office/drawing/2010/main">
                  <a14:imgLayer r:embed="rId3">
                    <a14:imgEffect>
                      <a14:colorTemperature colorTemp="5900"/>
                    </a14:imgEffect>
                  </a14:imgLayer>
                </a14:imgProps>
              </a:ext>
            </a:extLst>
          </a:blip>
          <a:srcRect t="67967" b="18776"/>
          <a:stretch/>
        </p:blipFill>
        <p:spPr>
          <a:xfrm>
            <a:off x="0" y="0"/>
            <a:ext cx="12192000" cy="1616252"/>
          </a:xfrm>
          <a:prstGeom prst="rect">
            <a:avLst/>
          </a:prstGeom>
        </p:spPr>
      </p:pic>
      <p:sp>
        <p:nvSpPr>
          <p:cNvPr id="3" name="TekstniOkvir 2">
            <a:extLst>
              <a:ext uri="{FF2B5EF4-FFF2-40B4-BE49-F238E27FC236}">
                <a16:creationId xmlns:a16="http://schemas.microsoft.com/office/drawing/2014/main" id="{4B3787FA-078E-4EC1-AF89-620B3D6984AC}"/>
              </a:ext>
            </a:extLst>
          </p:cNvPr>
          <p:cNvSpPr txBox="1"/>
          <p:nvPr/>
        </p:nvSpPr>
        <p:spPr>
          <a:xfrm>
            <a:off x="227661" y="634065"/>
            <a:ext cx="11736678" cy="738664"/>
          </a:xfrm>
          <a:prstGeom prst="rect">
            <a:avLst/>
          </a:prstGeom>
          <a:noFill/>
        </p:spPr>
        <p:txBody>
          <a:bodyPr wrap="square" lIns="360000" tIns="0" rIns="360000" bIns="0" rtlCol="0">
            <a:spAutoFit/>
          </a:bodyPr>
          <a:lstStyle/>
          <a:p>
            <a:r>
              <a:rPr lang="hr-HR" sz="2400" b="1" dirty="0"/>
              <a:t>Kako kamuflaža biljaka i životinja funkcionira kao sustav? </a:t>
            </a:r>
          </a:p>
          <a:p>
            <a:endParaRPr lang="hr-HR" sz="2400" b="1" dirty="0"/>
          </a:p>
        </p:txBody>
      </p:sp>
      <p:sp>
        <p:nvSpPr>
          <p:cNvPr id="2" name="TekstniOkvir 1">
            <a:extLst>
              <a:ext uri="{FF2B5EF4-FFF2-40B4-BE49-F238E27FC236}">
                <a16:creationId xmlns:a16="http://schemas.microsoft.com/office/drawing/2014/main" id="{C40B52BC-CE85-43F0-AB09-50EE825EA29F}"/>
              </a:ext>
            </a:extLst>
          </p:cNvPr>
          <p:cNvSpPr txBox="1"/>
          <p:nvPr/>
        </p:nvSpPr>
        <p:spPr>
          <a:xfrm>
            <a:off x="406580" y="5022937"/>
            <a:ext cx="11566045" cy="646331"/>
          </a:xfrm>
          <a:prstGeom prst="rect">
            <a:avLst/>
          </a:prstGeom>
          <a:noFill/>
        </p:spPr>
        <p:txBody>
          <a:bodyPr wrap="square" rtlCol="0">
            <a:spAutoFit/>
          </a:bodyPr>
          <a:lstStyle/>
          <a:p>
            <a:r>
              <a:rPr lang="hr-HR" dirty="0"/>
              <a:t>Slika domaće mačke snimljena u vidljivom i infracrvenom spektru, pripremljena u programu </a:t>
            </a:r>
            <a:r>
              <a:rPr lang="hr-HR" dirty="0" err="1"/>
              <a:t>ImageJ</a:t>
            </a:r>
            <a:r>
              <a:rPr lang="hr-HR" dirty="0"/>
              <a:t> s izdvojenim oblicima, s definiranim rubovima i  isječak kamuflažnog uzorka domaće mačke.</a:t>
            </a:r>
          </a:p>
        </p:txBody>
      </p:sp>
      <p:pic>
        <p:nvPicPr>
          <p:cNvPr id="12" name="Slika 11">
            <a:extLst>
              <a:ext uri="{FF2B5EF4-FFF2-40B4-BE49-F238E27FC236}">
                <a16:creationId xmlns:a16="http://schemas.microsoft.com/office/drawing/2014/main" id="{FEADBB1F-D3E1-41F0-BF15-3B2EADAC7A94}"/>
              </a:ext>
            </a:extLst>
          </p:cNvPr>
          <p:cNvPicPr/>
          <p:nvPr/>
        </p:nvPicPr>
        <p:blipFill rotWithShape="1">
          <a:blip r:embed="rId4" cstate="print"/>
          <a:srcRect l="10454" t="16788" r="8326" b="3738"/>
          <a:stretch/>
        </p:blipFill>
        <p:spPr bwMode="auto">
          <a:xfrm>
            <a:off x="0" y="2873623"/>
            <a:ext cx="2492679" cy="1961344"/>
          </a:xfrm>
          <a:prstGeom prst="rect">
            <a:avLst/>
          </a:prstGeom>
          <a:noFill/>
          <a:ln w="3175">
            <a:solidFill>
              <a:schemeClr val="tx1"/>
            </a:solidFill>
          </a:ln>
          <a:extLst>
            <a:ext uri="{53640926-AAD7-44D8-BBD7-CCE9431645EC}">
              <a14:shadowObscured xmlns:a14="http://schemas.microsoft.com/office/drawing/2010/main"/>
            </a:ext>
          </a:extLst>
        </p:spPr>
      </p:pic>
      <p:pic>
        <p:nvPicPr>
          <p:cNvPr id="14" name="Slika 13">
            <a:extLst>
              <a:ext uri="{FF2B5EF4-FFF2-40B4-BE49-F238E27FC236}">
                <a16:creationId xmlns:a16="http://schemas.microsoft.com/office/drawing/2014/main" id="{869B2112-5E38-4E30-B420-6EF76DFFD30A}"/>
              </a:ext>
            </a:extLst>
          </p:cNvPr>
          <p:cNvPicPr/>
          <p:nvPr/>
        </p:nvPicPr>
        <p:blipFill rotWithShape="1">
          <a:blip r:embed="rId5" cstate="print"/>
          <a:srcRect l="18486" t="8689" r="21652" b="25489"/>
          <a:stretch/>
        </p:blipFill>
        <p:spPr bwMode="auto">
          <a:xfrm>
            <a:off x="2492680" y="2873623"/>
            <a:ext cx="2492680" cy="1961344"/>
          </a:xfrm>
          <a:prstGeom prst="rect">
            <a:avLst/>
          </a:prstGeom>
          <a:ln w="3175">
            <a:solidFill>
              <a:schemeClr val="tx1"/>
            </a:solidFill>
          </a:ln>
          <a:extLst>
            <a:ext uri="{53640926-AAD7-44D8-BBD7-CCE9431645EC}">
              <a14:shadowObscured xmlns:a14="http://schemas.microsoft.com/office/drawing/2010/main"/>
            </a:ext>
          </a:extLst>
        </p:spPr>
      </p:pic>
      <p:pic>
        <p:nvPicPr>
          <p:cNvPr id="15" name="Slika 14">
            <a:extLst>
              <a:ext uri="{FF2B5EF4-FFF2-40B4-BE49-F238E27FC236}">
                <a16:creationId xmlns:a16="http://schemas.microsoft.com/office/drawing/2014/main" id="{37F41DA0-E606-444C-86DB-C38714BAE86A}"/>
              </a:ext>
            </a:extLst>
          </p:cNvPr>
          <p:cNvPicPr/>
          <p:nvPr/>
        </p:nvPicPr>
        <p:blipFill>
          <a:blip r:embed="rId6" cstate="print"/>
          <a:stretch>
            <a:fillRect/>
          </a:stretch>
        </p:blipFill>
        <p:spPr>
          <a:xfrm>
            <a:off x="4985359" y="2873623"/>
            <a:ext cx="2408489" cy="1961344"/>
          </a:xfrm>
          <a:prstGeom prst="rect">
            <a:avLst/>
          </a:prstGeom>
          <a:ln w="3175">
            <a:solidFill>
              <a:schemeClr val="tx1"/>
            </a:solidFill>
          </a:ln>
        </p:spPr>
      </p:pic>
      <p:pic>
        <p:nvPicPr>
          <p:cNvPr id="16" name="Slika 15">
            <a:extLst>
              <a:ext uri="{FF2B5EF4-FFF2-40B4-BE49-F238E27FC236}">
                <a16:creationId xmlns:a16="http://schemas.microsoft.com/office/drawing/2014/main" id="{757700BA-42BF-4A7A-8253-A08E0BD21121}"/>
              </a:ext>
            </a:extLst>
          </p:cNvPr>
          <p:cNvPicPr/>
          <p:nvPr/>
        </p:nvPicPr>
        <p:blipFill>
          <a:blip r:embed="rId7" cstate="print"/>
          <a:stretch>
            <a:fillRect/>
          </a:stretch>
        </p:blipFill>
        <p:spPr>
          <a:xfrm>
            <a:off x="7378513" y="2873623"/>
            <a:ext cx="2408489" cy="1973985"/>
          </a:xfrm>
          <a:prstGeom prst="rect">
            <a:avLst/>
          </a:prstGeom>
          <a:ln w="3175">
            <a:solidFill>
              <a:sysClr val="windowText" lastClr="000000"/>
            </a:solidFill>
          </a:ln>
        </p:spPr>
      </p:pic>
      <p:pic>
        <p:nvPicPr>
          <p:cNvPr id="17" name="Slika 16">
            <a:extLst>
              <a:ext uri="{FF2B5EF4-FFF2-40B4-BE49-F238E27FC236}">
                <a16:creationId xmlns:a16="http://schemas.microsoft.com/office/drawing/2014/main" id="{CB03F3E2-FDD3-4168-9606-E76D4D956231}"/>
              </a:ext>
            </a:extLst>
          </p:cNvPr>
          <p:cNvPicPr/>
          <p:nvPr/>
        </p:nvPicPr>
        <p:blipFill>
          <a:blip r:embed="rId7" cstate="print"/>
          <a:srcRect l="52000" t="35333" r="27500" b="40000"/>
          <a:stretch>
            <a:fillRect/>
          </a:stretch>
        </p:blipFill>
        <p:spPr>
          <a:xfrm>
            <a:off x="9787001" y="2873623"/>
            <a:ext cx="2393154" cy="1961344"/>
          </a:xfrm>
          <a:prstGeom prst="rect">
            <a:avLst/>
          </a:prstGeom>
          <a:ln w="3175">
            <a:solidFill>
              <a:schemeClr val="tx1"/>
            </a:solidFill>
          </a:ln>
        </p:spPr>
      </p:pic>
    </p:spTree>
    <p:extLst>
      <p:ext uri="{BB962C8B-B14F-4D97-AF65-F5344CB8AC3E}">
        <p14:creationId xmlns:p14="http://schemas.microsoft.com/office/powerpoint/2010/main" val="1059134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niOkvir 3">
            <a:extLst>
              <a:ext uri="{FF2B5EF4-FFF2-40B4-BE49-F238E27FC236}">
                <a16:creationId xmlns:a16="http://schemas.microsoft.com/office/drawing/2014/main" id="{99F94495-9011-4DB4-B61F-3A75BB743A4A}"/>
              </a:ext>
            </a:extLst>
          </p:cNvPr>
          <p:cNvSpPr txBox="1"/>
          <p:nvPr/>
        </p:nvSpPr>
        <p:spPr>
          <a:xfrm>
            <a:off x="4146115" y="2437438"/>
            <a:ext cx="7818224" cy="830997"/>
          </a:xfrm>
          <a:prstGeom prst="rect">
            <a:avLst/>
          </a:prstGeom>
          <a:noFill/>
        </p:spPr>
        <p:txBody>
          <a:bodyPr wrap="square" rtlCol="0">
            <a:spAutoFit/>
          </a:bodyPr>
          <a:lstStyle/>
          <a:p>
            <a:r>
              <a:rPr lang="hr-HR" sz="2400" dirty="0"/>
              <a:t>Fauna u vidljivom i infracrvenom spektru – analiza uzorka obrađena programom </a:t>
            </a:r>
            <a:r>
              <a:rPr lang="hr-HR" sz="2400" dirty="0" err="1"/>
              <a:t>ImageJ</a:t>
            </a:r>
            <a:endParaRPr lang="hr-HR" sz="2400" dirty="0"/>
          </a:p>
        </p:txBody>
      </p:sp>
      <p:pic>
        <p:nvPicPr>
          <p:cNvPr id="7" name="Slika 6">
            <a:extLst>
              <a:ext uri="{FF2B5EF4-FFF2-40B4-BE49-F238E27FC236}">
                <a16:creationId xmlns:a16="http://schemas.microsoft.com/office/drawing/2014/main" id="{E3225F01-FCBF-4379-8BA5-299219F0C887}"/>
              </a:ext>
            </a:extLst>
          </p:cNvPr>
          <p:cNvPicPr>
            <a:picLocks noChangeAspect="1"/>
          </p:cNvPicPr>
          <p:nvPr/>
        </p:nvPicPr>
        <p:blipFill rotWithShape="1">
          <a:blip r:embed="rId2">
            <a:alphaModFix amt="70000"/>
            <a:extLst>
              <a:ext uri="{BEBA8EAE-BF5A-486C-A8C5-ECC9F3942E4B}">
                <a14:imgProps xmlns:a14="http://schemas.microsoft.com/office/drawing/2010/main">
                  <a14:imgLayer r:embed="rId3">
                    <a14:imgEffect>
                      <a14:colorTemperature colorTemp="5900"/>
                    </a14:imgEffect>
                  </a14:imgLayer>
                </a14:imgProps>
              </a:ext>
            </a:extLst>
          </a:blip>
          <a:srcRect t="67967" b="18776"/>
          <a:stretch/>
        </p:blipFill>
        <p:spPr>
          <a:xfrm>
            <a:off x="0" y="0"/>
            <a:ext cx="12192000" cy="1616252"/>
          </a:xfrm>
          <a:prstGeom prst="rect">
            <a:avLst/>
          </a:prstGeom>
        </p:spPr>
      </p:pic>
      <p:sp>
        <p:nvSpPr>
          <p:cNvPr id="3" name="TekstniOkvir 2">
            <a:extLst>
              <a:ext uri="{FF2B5EF4-FFF2-40B4-BE49-F238E27FC236}">
                <a16:creationId xmlns:a16="http://schemas.microsoft.com/office/drawing/2014/main" id="{4B3787FA-078E-4EC1-AF89-620B3D6984AC}"/>
              </a:ext>
            </a:extLst>
          </p:cNvPr>
          <p:cNvSpPr txBox="1"/>
          <p:nvPr/>
        </p:nvSpPr>
        <p:spPr>
          <a:xfrm>
            <a:off x="227661" y="634065"/>
            <a:ext cx="11736678" cy="738664"/>
          </a:xfrm>
          <a:prstGeom prst="rect">
            <a:avLst/>
          </a:prstGeom>
          <a:noFill/>
        </p:spPr>
        <p:txBody>
          <a:bodyPr wrap="square" lIns="360000" tIns="0" rIns="360000" bIns="0" rtlCol="0">
            <a:spAutoFit/>
          </a:bodyPr>
          <a:lstStyle/>
          <a:p>
            <a:r>
              <a:rPr lang="hr-HR" sz="2400" b="1" dirty="0"/>
              <a:t>Kako kamuflaža biljaka i životinja funkcionira kao sustav? </a:t>
            </a:r>
          </a:p>
          <a:p>
            <a:endParaRPr lang="hr-HR" sz="2400" b="1" dirty="0"/>
          </a:p>
        </p:txBody>
      </p:sp>
      <p:sp>
        <p:nvSpPr>
          <p:cNvPr id="2" name="TekstniOkvir 1">
            <a:extLst>
              <a:ext uri="{FF2B5EF4-FFF2-40B4-BE49-F238E27FC236}">
                <a16:creationId xmlns:a16="http://schemas.microsoft.com/office/drawing/2014/main" id="{C40B52BC-CE85-43F0-AB09-50EE825EA29F}"/>
              </a:ext>
            </a:extLst>
          </p:cNvPr>
          <p:cNvSpPr txBox="1"/>
          <p:nvPr/>
        </p:nvSpPr>
        <p:spPr>
          <a:xfrm>
            <a:off x="4146115" y="3429000"/>
            <a:ext cx="7402199" cy="3970318"/>
          </a:xfrm>
          <a:prstGeom prst="rect">
            <a:avLst/>
          </a:prstGeom>
          <a:noFill/>
        </p:spPr>
        <p:txBody>
          <a:bodyPr wrap="square" rtlCol="0">
            <a:spAutoFit/>
          </a:bodyPr>
          <a:lstStyle/>
          <a:p>
            <a:pPr algn="just"/>
            <a:r>
              <a:rPr lang="hr-HR" sz="2000" dirty="0"/>
              <a:t>Kamuflažni uzorak mačke iz primjera ne dolazi do izražaja u infracrvenom spektru. Boja domaće mačke u primjeru je pretežno svjetlo narančasta. </a:t>
            </a:r>
          </a:p>
          <a:p>
            <a:pPr algn="just"/>
            <a:r>
              <a:rPr lang="hr-HR" sz="2000" dirty="0"/>
              <a:t>Većina takvih bojila ne apsorbira blisko infracrveno valno područje što je uočeno i na slici djevojke s bisernom naušnicom. </a:t>
            </a:r>
          </a:p>
          <a:p>
            <a:pPr algn="just"/>
            <a:r>
              <a:rPr lang="hr-HR" sz="2000" dirty="0"/>
              <a:t>Mačka se izvanredno sakriva u infracrvenom području u mraku. Usporedimo li uzorke u vidljivom spektru i u infracrvenom spektru možemo zaključiti da infracrveni spektar nije svjetlosni spektar u kojem se pojavljuje kamuflaža domaće mačke.</a:t>
            </a:r>
          </a:p>
          <a:p>
            <a:endParaRPr lang="hr-HR" dirty="0"/>
          </a:p>
          <a:p>
            <a:endParaRPr lang="hr-HR" dirty="0"/>
          </a:p>
          <a:p>
            <a:endParaRPr lang="hr-HR" dirty="0"/>
          </a:p>
          <a:p>
            <a:endParaRPr lang="hr-HR" dirty="0"/>
          </a:p>
        </p:txBody>
      </p:sp>
      <p:pic>
        <p:nvPicPr>
          <p:cNvPr id="12" name="Slika 11">
            <a:extLst>
              <a:ext uri="{FF2B5EF4-FFF2-40B4-BE49-F238E27FC236}">
                <a16:creationId xmlns:a16="http://schemas.microsoft.com/office/drawing/2014/main" id="{FEADBB1F-D3E1-41F0-BF15-3B2EADAC7A94}"/>
              </a:ext>
            </a:extLst>
          </p:cNvPr>
          <p:cNvPicPr/>
          <p:nvPr/>
        </p:nvPicPr>
        <p:blipFill rotWithShape="1">
          <a:blip r:embed="rId4" cstate="print"/>
          <a:srcRect l="10454" t="16788" r="8326" b="3738"/>
          <a:stretch/>
        </p:blipFill>
        <p:spPr bwMode="auto">
          <a:xfrm>
            <a:off x="1007509" y="1987605"/>
            <a:ext cx="2793304" cy="2132145"/>
          </a:xfrm>
          <a:prstGeom prst="rect">
            <a:avLst/>
          </a:prstGeom>
          <a:noFill/>
          <a:ln w="3175">
            <a:solidFill>
              <a:schemeClr val="tx1"/>
            </a:solidFill>
          </a:ln>
          <a:extLst>
            <a:ext uri="{53640926-AAD7-44D8-BBD7-CCE9431645EC}">
              <a14:shadowObscured xmlns:a14="http://schemas.microsoft.com/office/drawing/2010/main"/>
            </a:ext>
          </a:extLst>
        </p:spPr>
      </p:pic>
      <p:pic>
        <p:nvPicPr>
          <p:cNvPr id="17" name="Slika 16">
            <a:extLst>
              <a:ext uri="{FF2B5EF4-FFF2-40B4-BE49-F238E27FC236}">
                <a16:creationId xmlns:a16="http://schemas.microsoft.com/office/drawing/2014/main" id="{CB03F3E2-FDD3-4168-9606-E76D4D956231}"/>
              </a:ext>
            </a:extLst>
          </p:cNvPr>
          <p:cNvPicPr/>
          <p:nvPr/>
        </p:nvPicPr>
        <p:blipFill>
          <a:blip r:embed="rId5" cstate="print"/>
          <a:srcRect l="52000" t="35333" r="27500" b="40000"/>
          <a:stretch>
            <a:fillRect/>
          </a:stretch>
        </p:blipFill>
        <p:spPr>
          <a:xfrm>
            <a:off x="1007509" y="4491103"/>
            <a:ext cx="2793304" cy="2133700"/>
          </a:xfrm>
          <a:prstGeom prst="rect">
            <a:avLst/>
          </a:prstGeom>
          <a:ln w="3175">
            <a:solidFill>
              <a:schemeClr val="tx1"/>
            </a:solidFill>
          </a:ln>
        </p:spPr>
      </p:pic>
      <p:pic>
        <p:nvPicPr>
          <p:cNvPr id="13" name="Slika 12">
            <a:extLst>
              <a:ext uri="{FF2B5EF4-FFF2-40B4-BE49-F238E27FC236}">
                <a16:creationId xmlns:a16="http://schemas.microsoft.com/office/drawing/2014/main" id="{0C6503A5-5F6B-40BB-92A8-547BD1EC2B23}"/>
              </a:ext>
            </a:extLst>
          </p:cNvPr>
          <p:cNvPicPr>
            <a:picLocks noChangeAspect="1"/>
          </p:cNvPicPr>
          <p:nvPr/>
        </p:nvPicPr>
        <p:blipFill rotWithShape="1">
          <a:blip r:embed="rId6"/>
          <a:srcRect r="58596" b="90339"/>
          <a:stretch/>
        </p:blipFill>
        <p:spPr>
          <a:xfrm rot="16200000">
            <a:off x="-2284478" y="3900730"/>
            <a:ext cx="5231163" cy="662206"/>
          </a:xfrm>
          <a:prstGeom prst="rect">
            <a:avLst/>
          </a:prstGeom>
        </p:spPr>
      </p:pic>
    </p:spTree>
    <p:extLst>
      <p:ext uri="{BB962C8B-B14F-4D97-AF65-F5344CB8AC3E}">
        <p14:creationId xmlns:p14="http://schemas.microsoft.com/office/powerpoint/2010/main" val="2317654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descr="Slika na kojoj se prikazuje hladnjak&#10;&#10;Opis je automatski generiran">
            <a:extLst>
              <a:ext uri="{FF2B5EF4-FFF2-40B4-BE49-F238E27FC236}">
                <a16:creationId xmlns:a16="http://schemas.microsoft.com/office/drawing/2014/main" id="{5D0DD08B-2438-4C18-9FB5-6118A5CE2B69}"/>
              </a:ext>
            </a:extLst>
          </p:cNvPr>
          <p:cNvPicPr>
            <a:picLocks noChangeAspect="1"/>
          </p:cNvPicPr>
          <p:nvPr/>
        </p:nvPicPr>
        <p:blipFill rotWithShape="1">
          <a:blip r:embed="rId2">
            <a:extLst>
              <a:ext uri="{28A0092B-C50C-407E-A947-70E740481C1C}">
                <a14:useLocalDpi xmlns:a14="http://schemas.microsoft.com/office/drawing/2010/main" val="0"/>
              </a:ext>
            </a:extLst>
          </a:blip>
          <a:srcRect r="14872"/>
          <a:stretch/>
        </p:blipFill>
        <p:spPr>
          <a:xfrm rot="5400000">
            <a:off x="-186543" y="186543"/>
            <a:ext cx="3896751" cy="3523665"/>
          </a:xfrm>
          <a:prstGeom prst="rect">
            <a:avLst/>
          </a:prstGeom>
        </p:spPr>
      </p:pic>
      <p:pic>
        <p:nvPicPr>
          <p:cNvPr id="3" name="Slika 2">
            <a:extLst>
              <a:ext uri="{FF2B5EF4-FFF2-40B4-BE49-F238E27FC236}">
                <a16:creationId xmlns:a16="http://schemas.microsoft.com/office/drawing/2014/main" id="{891671D3-73F4-4805-B53A-B24A8843830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7861"/>
          <a:stretch/>
        </p:blipFill>
        <p:spPr>
          <a:xfrm>
            <a:off x="0" y="3896753"/>
            <a:ext cx="3523665" cy="2961247"/>
          </a:xfrm>
          <a:prstGeom prst="rect">
            <a:avLst/>
          </a:prstGeom>
        </p:spPr>
      </p:pic>
      <p:pic>
        <p:nvPicPr>
          <p:cNvPr id="5" name="Slika 4">
            <a:extLst>
              <a:ext uri="{FF2B5EF4-FFF2-40B4-BE49-F238E27FC236}">
                <a16:creationId xmlns:a16="http://schemas.microsoft.com/office/drawing/2014/main" id="{BF6EB695-3BD5-4EF8-9F55-5B8630B82FAD}"/>
              </a:ext>
            </a:extLst>
          </p:cNvPr>
          <p:cNvPicPr>
            <a:picLocks noChangeAspect="1"/>
          </p:cNvPicPr>
          <p:nvPr/>
        </p:nvPicPr>
        <p:blipFill rotWithShape="1">
          <a:blip r:embed="rId5"/>
          <a:srcRect l="30847" t="9443" r="22097" b="6215"/>
          <a:stretch/>
        </p:blipFill>
        <p:spPr>
          <a:xfrm>
            <a:off x="3523665" y="3851137"/>
            <a:ext cx="3029116" cy="3052477"/>
          </a:xfrm>
          <a:prstGeom prst="rect">
            <a:avLst/>
          </a:prstGeom>
        </p:spPr>
      </p:pic>
      <p:pic>
        <p:nvPicPr>
          <p:cNvPr id="7" name="Slika 6" descr="Slika na kojoj se prikazuje par, snijeg, bijelo&#10;&#10;Opis je automatski generiran">
            <a:extLst>
              <a:ext uri="{FF2B5EF4-FFF2-40B4-BE49-F238E27FC236}">
                <a16:creationId xmlns:a16="http://schemas.microsoft.com/office/drawing/2014/main" id="{30C9D1E2-3293-4811-9CF3-56AF907E25C5}"/>
              </a:ext>
            </a:extLst>
          </p:cNvPr>
          <p:cNvPicPr>
            <a:picLocks noChangeAspect="1"/>
          </p:cNvPicPr>
          <p:nvPr/>
        </p:nvPicPr>
        <p:blipFill rotWithShape="1">
          <a:blip r:embed="rId6">
            <a:extLst>
              <a:ext uri="{28A0092B-C50C-407E-A947-70E740481C1C}">
                <a14:useLocalDpi xmlns:a14="http://schemas.microsoft.com/office/drawing/2010/main" val="0"/>
              </a:ext>
            </a:extLst>
          </a:blip>
          <a:srcRect l="23656" t="5161" r="24731" b="8602"/>
          <a:stretch/>
        </p:blipFill>
        <p:spPr>
          <a:xfrm>
            <a:off x="3523665" y="-1"/>
            <a:ext cx="3029116" cy="3896751"/>
          </a:xfrm>
          <a:prstGeom prst="rect">
            <a:avLst/>
          </a:prstGeom>
        </p:spPr>
      </p:pic>
      <p:sp>
        <p:nvSpPr>
          <p:cNvPr id="12" name="Pravokutnik 11">
            <a:extLst>
              <a:ext uri="{FF2B5EF4-FFF2-40B4-BE49-F238E27FC236}">
                <a16:creationId xmlns:a16="http://schemas.microsoft.com/office/drawing/2014/main" id="{666D16E8-5057-4BB2-A4C1-0619186E6C40}"/>
              </a:ext>
            </a:extLst>
          </p:cNvPr>
          <p:cNvSpPr/>
          <p:nvPr/>
        </p:nvSpPr>
        <p:spPr>
          <a:xfrm rot="5400000">
            <a:off x="7900315" y="3542807"/>
            <a:ext cx="6858000" cy="707886"/>
          </a:xfrm>
          <a:prstGeom prst="rect">
            <a:avLst/>
          </a:prstGeom>
        </p:spPr>
        <p:txBody>
          <a:bodyPr wrap="square">
            <a:spAutoFit/>
          </a:bodyPr>
          <a:lstStyle/>
          <a:p>
            <a:r>
              <a:rPr lang="hr-HR" sz="4000" b="1" dirty="0"/>
              <a:t>Fokus na pokus</a:t>
            </a:r>
            <a:endParaRPr lang="hr-HR" sz="4000" dirty="0"/>
          </a:p>
        </p:txBody>
      </p:sp>
      <p:pic>
        <p:nvPicPr>
          <p:cNvPr id="6" name="Slika 5" descr="Slika na kojoj se prikazuje cvijet, hrana&#10;&#10;Opis je automatski generiran">
            <a:extLst>
              <a:ext uri="{FF2B5EF4-FFF2-40B4-BE49-F238E27FC236}">
                <a16:creationId xmlns:a16="http://schemas.microsoft.com/office/drawing/2014/main" id="{E035BFD8-9B68-43DD-8E79-086943A1B8D5}"/>
              </a:ext>
            </a:extLst>
          </p:cNvPr>
          <p:cNvPicPr>
            <a:picLocks noChangeAspect="1"/>
          </p:cNvPicPr>
          <p:nvPr/>
        </p:nvPicPr>
        <p:blipFill rotWithShape="1">
          <a:blip r:embed="rId7">
            <a:extLst>
              <a:ext uri="{28A0092B-C50C-407E-A947-70E740481C1C}">
                <a14:useLocalDpi xmlns:a14="http://schemas.microsoft.com/office/drawing/2010/main" val="0"/>
              </a:ext>
            </a:extLst>
          </a:blip>
          <a:srcRect l="25936"/>
          <a:stretch/>
        </p:blipFill>
        <p:spPr>
          <a:xfrm rot="5400000">
            <a:off x="6577377" y="-19917"/>
            <a:ext cx="3892071" cy="3941262"/>
          </a:xfrm>
          <a:prstGeom prst="rect">
            <a:avLst/>
          </a:prstGeom>
        </p:spPr>
      </p:pic>
      <p:pic>
        <p:nvPicPr>
          <p:cNvPr id="10" name="Slika 9">
            <a:extLst>
              <a:ext uri="{FF2B5EF4-FFF2-40B4-BE49-F238E27FC236}">
                <a16:creationId xmlns:a16="http://schemas.microsoft.com/office/drawing/2014/main" id="{035BC176-8464-4C06-A7B6-86BFDF60EFD2}"/>
              </a:ext>
            </a:extLst>
          </p:cNvPr>
          <p:cNvPicPr>
            <a:picLocks noChangeAspect="1"/>
          </p:cNvPicPr>
          <p:nvPr/>
        </p:nvPicPr>
        <p:blipFill rotWithShape="1">
          <a:blip r:embed="rId8">
            <a:extLst>
              <a:ext uri="{28A0092B-C50C-407E-A947-70E740481C1C}">
                <a14:useLocalDpi xmlns:a14="http://schemas.microsoft.com/office/drawing/2010/main" val="0"/>
              </a:ext>
            </a:extLst>
          </a:blip>
          <a:srcRect l="6169"/>
          <a:stretch/>
        </p:blipFill>
        <p:spPr>
          <a:xfrm>
            <a:off x="6552781" y="3896750"/>
            <a:ext cx="3941263" cy="3150296"/>
          </a:xfrm>
          <a:prstGeom prst="rect">
            <a:avLst/>
          </a:prstGeom>
        </p:spPr>
      </p:pic>
    </p:spTree>
    <p:extLst>
      <p:ext uri="{BB962C8B-B14F-4D97-AF65-F5344CB8AC3E}">
        <p14:creationId xmlns:p14="http://schemas.microsoft.com/office/powerpoint/2010/main" val="28543376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avokutnik 3">
            <a:extLst>
              <a:ext uri="{FF2B5EF4-FFF2-40B4-BE49-F238E27FC236}">
                <a16:creationId xmlns:a16="http://schemas.microsoft.com/office/drawing/2014/main" id="{CE6A8ED0-CD14-4CE5-BB9B-DB5B590789A2}"/>
              </a:ext>
            </a:extLst>
          </p:cNvPr>
          <p:cNvSpPr/>
          <p:nvPr/>
        </p:nvSpPr>
        <p:spPr>
          <a:xfrm>
            <a:off x="4010416" y="866309"/>
            <a:ext cx="4171167" cy="923330"/>
          </a:xfrm>
          <a:prstGeom prst="rect">
            <a:avLst/>
          </a:prstGeom>
          <a:noFill/>
        </p:spPr>
        <p:txBody>
          <a:bodyPr wrap="square" lIns="91440" tIns="45720" rIns="91440" bIns="45720">
            <a:spAutoFit/>
          </a:bodyPr>
          <a:lstStyle/>
          <a:p>
            <a:pPr algn="ctr"/>
            <a:r>
              <a:rPr lang="hr-HR"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Zaključak</a:t>
            </a:r>
          </a:p>
        </p:txBody>
      </p:sp>
      <p:pic>
        <p:nvPicPr>
          <p:cNvPr id="6" name="Slika 5">
            <a:extLst>
              <a:ext uri="{FF2B5EF4-FFF2-40B4-BE49-F238E27FC236}">
                <a16:creationId xmlns:a16="http://schemas.microsoft.com/office/drawing/2014/main" id="{23BBE2DA-8293-4D9C-B145-153C6BA342E8}"/>
              </a:ext>
            </a:extLst>
          </p:cNvPr>
          <p:cNvPicPr>
            <a:picLocks noChangeAspect="1"/>
          </p:cNvPicPr>
          <p:nvPr/>
        </p:nvPicPr>
        <p:blipFill rotWithShape="1">
          <a:blip r:embed="rId2"/>
          <a:srcRect t="15954" b="44124"/>
          <a:stretch/>
        </p:blipFill>
        <p:spPr>
          <a:xfrm>
            <a:off x="0" y="-1"/>
            <a:ext cx="12415464" cy="6858000"/>
          </a:xfrm>
          <a:prstGeom prst="rect">
            <a:avLst/>
          </a:prstGeom>
        </p:spPr>
      </p:pic>
      <p:sp>
        <p:nvSpPr>
          <p:cNvPr id="5" name="TekstniOkvir 4">
            <a:extLst>
              <a:ext uri="{FF2B5EF4-FFF2-40B4-BE49-F238E27FC236}">
                <a16:creationId xmlns:a16="http://schemas.microsoft.com/office/drawing/2014/main" id="{BE93AC61-C52B-447F-A998-B35A16430E0F}"/>
              </a:ext>
            </a:extLst>
          </p:cNvPr>
          <p:cNvSpPr txBox="1"/>
          <p:nvPr/>
        </p:nvSpPr>
        <p:spPr>
          <a:xfrm>
            <a:off x="1009430" y="1520784"/>
            <a:ext cx="10396603" cy="3816429"/>
          </a:xfrm>
          <a:prstGeom prst="rect">
            <a:avLst/>
          </a:prstGeom>
          <a:solidFill>
            <a:schemeClr val="accent3">
              <a:lumMod val="20000"/>
              <a:lumOff val="80000"/>
            </a:schemeClr>
          </a:solidFill>
        </p:spPr>
        <p:txBody>
          <a:bodyPr wrap="square" rtlCol="0">
            <a:spAutoFit/>
          </a:bodyPr>
          <a:lstStyle/>
          <a:p>
            <a:pPr algn="just"/>
            <a:r>
              <a:rPr lang="hr-HR" sz="2200" dirty="0"/>
              <a:t>Učenik u fokusu  doživljava pozitivna iskustva učenja u školi koja omogućuje da učenik uči otkrivanjem i stvaranjem, da se sa svojom kreativnošću pozitivno suoči sa svim promjenama na koje će naići. Učenik u fokusu je izazov. Za njega proces učenja treba biti usmjeren na aktivnosti koje u sinergiji provode nastavnik i učenik. Takav način rada sa učenicima ima efekte: funkcionalni transfer znanja, razvijanje </a:t>
            </a:r>
            <a:r>
              <a:rPr lang="hr-HR" sz="2200" dirty="0" err="1"/>
              <a:t>međupredmetnih</a:t>
            </a:r>
            <a:r>
              <a:rPr lang="hr-HR" sz="2200" dirty="0"/>
              <a:t> kompetencija realizacijom interdisciplinarnog pristupa u nastavi,  učenička  znanja nisu segmentirana i podijeljena na "ono što su učili iz fizike ili biologije ili informatika ...".  Radom pod naslovom Fokus na pokus prikazujemo jedan dio kulture učenja, usmjerene protiv tromog znanja, koja se temelji na kooperativno-integrativnim didaktičkim pristupima i konstruktivizmu kao poveznici poučavanja sadržaja prirodoznanstvenih i društvenih predmeta.  Učenik u fokusu treba nastavnika mentora idejnog začetnika. </a:t>
            </a:r>
          </a:p>
        </p:txBody>
      </p:sp>
      <p:sp>
        <p:nvSpPr>
          <p:cNvPr id="7" name="Pravokutnik 6">
            <a:extLst>
              <a:ext uri="{FF2B5EF4-FFF2-40B4-BE49-F238E27FC236}">
                <a16:creationId xmlns:a16="http://schemas.microsoft.com/office/drawing/2014/main" id="{18BCC322-DC04-4BD3-9A89-0B909D3370AF}"/>
              </a:ext>
            </a:extLst>
          </p:cNvPr>
          <p:cNvSpPr/>
          <p:nvPr/>
        </p:nvSpPr>
        <p:spPr>
          <a:xfrm>
            <a:off x="2165448" y="312311"/>
            <a:ext cx="3689936" cy="1107996"/>
          </a:xfrm>
          <a:prstGeom prst="rect">
            <a:avLst/>
          </a:prstGeom>
          <a:noFill/>
        </p:spPr>
        <p:txBody>
          <a:bodyPr wrap="square" lIns="91440" tIns="45720" rIns="91440" bIns="45720">
            <a:spAutoFit/>
          </a:bodyPr>
          <a:lstStyle/>
          <a:p>
            <a:pPr algn="ctr"/>
            <a:r>
              <a:rPr lang="hr-HR" sz="6600" b="1" cap="none" spc="0" dirty="0">
                <a:ln/>
                <a:solidFill>
                  <a:schemeClr val="bg1"/>
                </a:solidFill>
                <a:effectLst>
                  <a:outerShdw blurRad="38100" dist="19050" dir="2700000" algn="tl" rotWithShape="0">
                    <a:schemeClr val="dk1">
                      <a:lumMod val="50000"/>
                      <a:alpha val="40000"/>
                    </a:schemeClr>
                  </a:outerShdw>
                </a:effectLst>
              </a:rPr>
              <a:t>Zaključak</a:t>
            </a:r>
          </a:p>
        </p:txBody>
      </p:sp>
    </p:spTree>
    <p:extLst>
      <p:ext uri="{BB962C8B-B14F-4D97-AF65-F5344CB8AC3E}">
        <p14:creationId xmlns:p14="http://schemas.microsoft.com/office/powerpoint/2010/main" val="2182265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Slika 4" descr="Slika na kojoj se prikazuje djevojčica, dijete, grafiti, kamion&#10;&#10;Opis je automatski generiran">
            <a:extLst>
              <a:ext uri="{FF2B5EF4-FFF2-40B4-BE49-F238E27FC236}">
                <a16:creationId xmlns:a16="http://schemas.microsoft.com/office/drawing/2014/main" id="{7403E41C-DF94-4D00-B091-93B52B2F4F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ekstniOkvir 3">
            <a:extLst>
              <a:ext uri="{FF2B5EF4-FFF2-40B4-BE49-F238E27FC236}">
                <a16:creationId xmlns:a16="http://schemas.microsoft.com/office/drawing/2014/main" id="{B87E20D5-B09C-419E-8B11-06A7B93AAB98}"/>
              </a:ext>
            </a:extLst>
          </p:cNvPr>
          <p:cNvSpPr txBox="1"/>
          <p:nvPr/>
        </p:nvSpPr>
        <p:spPr>
          <a:xfrm>
            <a:off x="104012" y="5562228"/>
            <a:ext cx="7549167" cy="1200329"/>
          </a:xfrm>
          <a:custGeom>
            <a:avLst/>
            <a:gdLst>
              <a:gd name="connsiteX0" fmla="*/ 0 w 7549167"/>
              <a:gd name="connsiteY0" fmla="*/ 0 h 1200329"/>
              <a:gd name="connsiteX1" fmla="*/ 656197 w 7549167"/>
              <a:gd name="connsiteY1" fmla="*/ 0 h 1200329"/>
              <a:gd name="connsiteX2" fmla="*/ 1387885 w 7549167"/>
              <a:gd name="connsiteY2" fmla="*/ 0 h 1200329"/>
              <a:gd name="connsiteX3" fmla="*/ 1817607 w 7549167"/>
              <a:gd name="connsiteY3" fmla="*/ 0 h 1200329"/>
              <a:gd name="connsiteX4" fmla="*/ 2473804 w 7549167"/>
              <a:gd name="connsiteY4" fmla="*/ 0 h 1200329"/>
              <a:gd name="connsiteX5" fmla="*/ 2903526 w 7549167"/>
              <a:gd name="connsiteY5" fmla="*/ 0 h 1200329"/>
              <a:gd name="connsiteX6" fmla="*/ 3484231 w 7549167"/>
              <a:gd name="connsiteY6" fmla="*/ 0 h 1200329"/>
              <a:gd name="connsiteX7" fmla="*/ 4140428 w 7549167"/>
              <a:gd name="connsiteY7" fmla="*/ 0 h 1200329"/>
              <a:gd name="connsiteX8" fmla="*/ 4494658 w 7549167"/>
              <a:gd name="connsiteY8" fmla="*/ 0 h 1200329"/>
              <a:gd name="connsiteX9" fmla="*/ 4848888 w 7549167"/>
              <a:gd name="connsiteY9" fmla="*/ 0 h 1200329"/>
              <a:gd name="connsiteX10" fmla="*/ 5580577 w 7549167"/>
              <a:gd name="connsiteY10" fmla="*/ 0 h 1200329"/>
              <a:gd name="connsiteX11" fmla="*/ 6161282 w 7549167"/>
              <a:gd name="connsiteY11" fmla="*/ 0 h 1200329"/>
              <a:gd name="connsiteX12" fmla="*/ 6515512 w 7549167"/>
              <a:gd name="connsiteY12" fmla="*/ 0 h 1200329"/>
              <a:gd name="connsiteX13" fmla="*/ 7549167 w 7549167"/>
              <a:gd name="connsiteY13" fmla="*/ 0 h 1200329"/>
              <a:gd name="connsiteX14" fmla="*/ 7549167 w 7549167"/>
              <a:gd name="connsiteY14" fmla="*/ 424116 h 1200329"/>
              <a:gd name="connsiteX15" fmla="*/ 7549167 w 7549167"/>
              <a:gd name="connsiteY15" fmla="*/ 800219 h 1200329"/>
              <a:gd name="connsiteX16" fmla="*/ 7549167 w 7549167"/>
              <a:gd name="connsiteY16" fmla="*/ 1200329 h 1200329"/>
              <a:gd name="connsiteX17" fmla="*/ 7194937 w 7549167"/>
              <a:gd name="connsiteY17" fmla="*/ 1200329 h 1200329"/>
              <a:gd name="connsiteX18" fmla="*/ 6463248 w 7549167"/>
              <a:gd name="connsiteY18" fmla="*/ 1200329 h 1200329"/>
              <a:gd name="connsiteX19" fmla="*/ 5807052 w 7549167"/>
              <a:gd name="connsiteY19" fmla="*/ 1200329 h 1200329"/>
              <a:gd name="connsiteX20" fmla="*/ 5150855 w 7549167"/>
              <a:gd name="connsiteY20" fmla="*/ 1200329 h 1200329"/>
              <a:gd name="connsiteX21" fmla="*/ 4494658 w 7549167"/>
              <a:gd name="connsiteY21" fmla="*/ 1200329 h 1200329"/>
              <a:gd name="connsiteX22" fmla="*/ 4064936 w 7549167"/>
              <a:gd name="connsiteY22" fmla="*/ 1200329 h 1200329"/>
              <a:gd name="connsiteX23" fmla="*/ 3333248 w 7549167"/>
              <a:gd name="connsiteY23" fmla="*/ 1200329 h 1200329"/>
              <a:gd name="connsiteX24" fmla="*/ 2752542 w 7549167"/>
              <a:gd name="connsiteY24" fmla="*/ 1200329 h 1200329"/>
              <a:gd name="connsiteX25" fmla="*/ 2398312 w 7549167"/>
              <a:gd name="connsiteY25" fmla="*/ 1200329 h 1200329"/>
              <a:gd name="connsiteX26" fmla="*/ 1817607 w 7549167"/>
              <a:gd name="connsiteY26" fmla="*/ 1200329 h 1200329"/>
              <a:gd name="connsiteX27" fmla="*/ 1312394 w 7549167"/>
              <a:gd name="connsiteY27" fmla="*/ 1200329 h 1200329"/>
              <a:gd name="connsiteX28" fmla="*/ 807180 w 7549167"/>
              <a:gd name="connsiteY28" fmla="*/ 1200329 h 1200329"/>
              <a:gd name="connsiteX29" fmla="*/ 0 w 7549167"/>
              <a:gd name="connsiteY29" fmla="*/ 1200329 h 1200329"/>
              <a:gd name="connsiteX30" fmla="*/ 0 w 7549167"/>
              <a:gd name="connsiteY30" fmla="*/ 812223 h 1200329"/>
              <a:gd name="connsiteX31" fmla="*/ 0 w 7549167"/>
              <a:gd name="connsiteY31" fmla="*/ 400110 h 1200329"/>
              <a:gd name="connsiteX32" fmla="*/ 0 w 7549167"/>
              <a:gd name="connsiteY32"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549167" h="1200329" fill="none" extrusionOk="0">
                <a:moveTo>
                  <a:pt x="0" y="0"/>
                </a:moveTo>
                <a:cubicBezTo>
                  <a:pt x="300141" y="-10243"/>
                  <a:pt x="417302" y="73158"/>
                  <a:pt x="656197" y="0"/>
                </a:cubicBezTo>
                <a:cubicBezTo>
                  <a:pt x="895092" y="-73158"/>
                  <a:pt x="1106639" y="21899"/>
                  <a:pt x="1387885" y="0"/>
                </a:cubicBezTo>
                <a:cubicBezTo>
                  <a:pt x="1669131" y="-21899"/>
                  <a:pt x="1636009" y="7725"/>
                  <a:pt x="1817607" y="0"/>
                </a:cubicBezTo>
                <a:cubicBezTo>
                  <a:pt x="1999205" y="-7725"/>
                  <a:pt x="2151816" y="9017"/>
                  <a:pt x="2473804" y="0"/>
                </a:cubicBezTo>
                <a:cubicBezTo>
                  <a:pt x="2795792" y="-9017"/>
                  <a:pt x="2704709" y="43141"/>
                  <a:pt x="2903526" y="0"/>
                </a:cubicBezTo>
                <a:cubicBezTo>
                  <a:pt x="3102343" y="-43141"/>
                  <a:pt x="3218339" y="68660"/>
                  <a:pt x="3484231" y="0"/>
                </a:cubicBezTo>
                <a:cubicBezTo>
                  <a:pt x="3750123" y="-68660"/>
                  <a:pt x="3847329" y="16214"/>
                  <a:pt x="4140428" y="0"/>
                </a:cubicBezTo>
                <a:cubicBezTo>
                  <a:pt x="4433527" y="-16214"/>
                  <a:pt x="4382369" y="17773"/>
                  <a:pt x="4494658" y="0"/>
                </a:cubicBezTo>
                <a:cubicBezTo>
                  <a:pt x="4606947" y="-17773"/>
                  <a:pt x="4697106" y="25555"/>
                  <a:pt x="4848888" y="0"/>
                </a:cubicBezTo>
                <a:cubicBezTo>
                  <a:pt x="5000670" y="-25555"/>
                  <a:pt x="5289617" y="2103"/>
                  <a:pt x="5580577" y="0"/>
                </a:cubicBezTo>
                <a:cubicBezTo>
                  <a:pt x="5871537" y="-2103"/>
                  <a:pt x="5983204" y="24028"/>
                  <a:pt x="6161282" y="0"/>
                </a:cubicBezTo>
                <a:cubicBezTo>
                  <a:pt x="6339361" y="-24028"/>
                  <a:pt x="6340590" y="5606"/>
                  <a:pt x="6515512" y="0"/>
                </a:cubicBezTo>
                <a:cubicBezTo>
                  <a:pt x="6690434" y="-5606"/>
                  <a:pt x="7154569" y="16152"/>
                  <a:pt x="7549167" y="0"/>
                </a:cubicBezTo>
                <a:cubicBezTo>
                  <a:pt x="7564097" y="189891"/>
                  <a:pt x="7506860" y="220231"/>
                  <a:pt x="7549167" y="424116"/>
                </a:cubicBezTo>
                <a:cubicBezTo>
                  <a:pt x="7591474" y="628001"/>
                  <a:pt x="7519797" y="631959"/>
                  <a:pt x="7549167" y="800219"/>
                </a:cubicBezTo>
                <a:cubicBezTo>
                  <a:pt x="7578537" y="968479"/>
                  <a:pt x="7540493" y="1092509"/>
                  <a:pt x="7549167" y="1200329"/>
                </a:cubicBezTo>
                <a:cubicBezTo>
                  <a:pt x="7477013" y="1213123"/>
                  <a:pt x="7343617" y="1177769"/>
                  <a:pt x="7194937" y="1200329"/>
                </a:cubicBezTo>
                <a:cubicBezTo>
                  <a:pt x="7046257" y="1222889"/>
                  <a:pt x="6626937" y="1137944"/>
                  <a:pt x="6463248" y="1200329"/>
                </a:cubicBezTo>
                <a:cubicBezTo>
                  <a:pt x="6299559" y="1262714"/>
                  <a:pt x="6005858" y="1159171"/>
                  <a:pt x="5807052" y="1200329"/>
                </a:cubicBezTo>
                <a:cubicBezTo>
                  <a:pt x="5608246" y="1241487"/>
                  <a:pt x="5446753" y="1170712"/>
                  <a:pt x="5150855" y="1200329"/>
                </a:cubicBezTo>
                <a:cubicBezTo>
                  <a:pt x="4854957" y="1229946"/>
                  <a:pt x="4773276" y="1126648"/>
                  <a:pt x="4494658" y="1200329"/>
                </a:cubicBezTo>
                <a:cubicBezTo>
                  <a:pt x="4216040" y="1274010"/>
                  <a:pt x="4182361" y="1172681"/>
                  <a:pt x="4064936" y="1200329"/>
                </a:cubicBezTo>
                <a:cubicBezTo>
                  <a:pt x="3947511" y="1227977"/>
                  <a:pt x="3510277" y="1139055"/>
                  <a:pt x="3333248" y="1200329"/>
                </a:cubicBezTo>
                <a:cubicBezTo>
                  <a:pt x="3156219" y="1261603"/>
                  <a:pt x="2991231" y="1173429"/>
                  <a:pt x="2752542" y="1200329"/>
                </a:cubicBezTo>
                <a:cubicBezTo>
                  <a:pt x="2513853" y="1227229"/>
                  <a:pt x="2498955" y="1163536"/>
                  <a:pt x="2398312" y="1200329"/>
                </a:cubicBezTo>
                <a:cubicBezTo>
                  <a:pt x="2297669" y="1237122"/>
                  <a:pt x="1962489" y="1182751"/>
                  <a:pt x="1817607" y="1200329"/>
                </a:cubicBezTo>
                <a:cubicBezTo>
                  <a:pt x="1672725" y="1217907"/>
                  <a:pt x="1425083" y="1179029"/>
                  <a:pt x="1312394" y="1200329"/>
                </a:cubicBezTo>
                <a:cubicBezTo>
                  <a:pt x="1199705" y="1221629"/>
                  <a:pt x="974234" y="1168875"/>
                  <a:pt x="807180" y="1200329"/>
                </a:cubicBezTo>
                <a:cubicBezTo>
                  <a:pt x="640126" y="1231783"/>
                  <a:pt x="261658" y="1113888"/>
                  <a:pt x="0" y="1200329"/>
                </a:cubicBezTo>
                <a:cubicBezTo>
                  <a:pt x="-1327" y="1112491"/>
                  <a:pt x="17682" y="938585"/>
                  <a:pt x="0" y="812223"/>
                </a:cubicBezTo>
                <a:cubicBezTo>
                  <a:pt x="-17682" y="685861"/>
                  <a:pt x="28962" y="596146"/>
                  <a:pt x="0" y="400110"/>
                </a:cubicBezTo>
                <a:cubicBezTo>
                  <a:pt x="-28962" y="204074"/>
                  <a:pt x="19317" y="173875"/>
                  <a:pt x="0" y="0"/>
                </a:cubicBezTo>
                <a:close/>
              </a:path>
              <a:path w="7549167" h="1200329" stroke="0" extrusionOk="0">
                <a:moveTo>
                  <a:pt x="0" y="0"/>
                </a:moveTo>
                <a:cubicBezTo>
                  <a:pt x="167431" y="-30724"/>
                  <a:pt x="340181" y="15748"/>
                  <a:pt x="505213" y="0"/>
                </a:cubicBezTo>
                <a:cubicBezTo>
                  <a:pt x="670245" y="-15748"/>
                  <a:pt x="684435" y="24771"/>
                  <a:pt x="859444" y="0"/>
                </a:cubicBezTo>
                <a:cubicBezTo>
                  <a:pt x="1034453" y="-24771"/>
                  <a:pt x="1315588" y="74439"/>
                  <a:pt x="1591132" y="0"/>
                </a:cubicBezTo>
                <a:cubicBezTo>
                  <a:pt x="1866676" y="-74439"/>
                  <a:pt x="1901166" y="19693"/>
                  <a:pt x="2096346" y="0"/>
                </a:cubicBezTo>
                <a:cubicBezTo>
                  <a:pt x="2291526" y="-19693"/>
                  <a:pt x="2482176" y="31263"/>
                  <a:pt x="2601559" y="0"/>
                </a:cubicBezTo>
                <a:cubicBezTo>
                  <a:pt x="2720942" y="-31263"/>
                  <a:pt x="2972852" y="38234"/>
                  <a:pt x="3333248" y="0"/>
                </a:cubicBezTo>
                <a:cubicBezTo>
                  <a:pt x="3693644" y="-38234"/>
                  <a:pt x="3626912" y="37910"/>
                  <a:pt x="3762969" y="0"/>
                </a:cubicBezTo>
                <a:cubicBezTo>
                  <a:pt x="3899026" y="-37910"/>
                  <a:pt x="4220960" y="49895"/>
                  <a:pt x="4494658" y="0"/>
                </a:cubicBezTo>
                <a:cubicBezTo>
                  <a:pt x="4768356" y="-49895"/>
                  <a:pt x="4898199" y="81410"/>
                  <a:pt x="5226346" y="0"/>
                </a:cubicBezTo>
                <a:cubicBezTo>
                  <a:pt x="5554493" y="-81410"/>
                  <a:pt x="5611233" y="7251"/>
                  <a:pt x="5807052" y="0"/>
                </a:cubicBezTo>
                <a:cubicBezTo>
                  <a:pt x="6002871" y="-7251"/>
                  <a:pt x="6304119" y="55982"/>
                  <a:pt x="6538740" y="0"/>
                </a:cubicBezTo>
                <a:cubicBezTo>
                  <a:pt x="6773361" y="-55982"/>
                  <a:pt x="6884506" y="44007"/>
                  <a:pt x="7043954" y="0"/>
                </a:cubicBezTo>
                <a:cubicBezTo>
                  <a:pt x="7203402" y="-44007"/>
                  <a:pt x="7330170" y="47109"/>
                  <a:pt x="7549167" y="0"/>
                </a:cubicBezTo>
                <a:cubicBezTo>
                  <a:pt x="7562172" y="115104"/>
                  <a:pt x="7506894" y="231881"/>
                  <a:pt x="7549167" y="412113"/>
                </a:cubicBezTo>
                <a:cubicBezTo>
                  <a:pt x="7591440" y="592345"/>
                  <a:pt x="7537311" y="632069"/>
                  <a:pt x="7549167" y="812223"/>
                </a:cubicBezTo>
                <a:cubicBezTo>
                  <a:pt x="7561023" y="992377"/>
                  <a:pt x="7533067" y="1116045"/>
                  <a:pt x="7549167" y="1200329"/>
                </a:cubicBezTo>
                <a:cubicBezTo>
                  <a:pt x="7240203" y="1278752"/>
                  <a:pt x="7071207" y="1152254"/>
                  <a:pt x="6892970" y="1200329"/>
                </a:cubicBezTo>
                <a:cubicBezTo>
                  <a:pt x="6714733" y="1248404"/>
                  <a:pt x="6549473" y="1163703"/>
                  <a:pt x="6312265" y="1200329"/>
                </a:cubicBezTo>
                <a:cubicBezTo>
                  <a:pt x="6075057" y="1236955"/>
                  <a:pt x="6094344" y="1184333"/>
                  <a:pt x="5958035" y="1200329"/>
                </a:cubicBezTo>
                <a:cubicBezTo>
                  <a:pt x="5821726" y="1216325"/>
                  <a:pt x="5678409" y="1171271"/>
                  <a:pt x="5528313" y="1200329"/>
                </a:cubicBezTo>
                <a:cubicBezTo>
                  <a:pt x="5378217" y="1229387"/>
                  <a:pt x="5098061" y="1130709"/>
                  <a:pt x="4796625" y="1200329"/>
                </a:cubicBezTo>
                <a:cubicBezTo>
                  <a:pt x="4495189" y="1269949"/>
                  <a:pt x="4463106" y="1176461"/>
                  <a:pt x="4215919" y="1200329"/>
                </a:cubicBezTo>
                <a:cubicBezTo>
                  <a:pt x="3968732" y="1224197"/>
                  <a:pt x="3931375" y="1164016"/>
                  <a:pt x="3786198" y="1200329"/>
                </a:cubicBezTo>
                <a:cubicBezTo>
                  <a:pt x="3641021" y="1236642"/>
                  <a:pt x="3416433" y="1147346"/>
                  <a:pt x="3205492" y="1200329"/>
                </a:cubicBezTo>
                <a:cubicBezTo>
                  <a:pt x="2994551" y="1253312"/>
                  <a:pt x="3023510" y="1188591"/>
                  <a:pt x="2851262" y="1200329"/>
                </a:cubicBezTo>
                <a:cubicBezTo>
                  <a:pt x="2679014" y="1212067"/>
                  <a:pt x="2590298" y="1180099"/>
                  <a:pt x="2497032" y="1200329"/>
                </a:cubicBezTo>
                <a:cubicBezTo>
                  <a:pt x="2403766" y="1220559"/>
                  <a:pt x="2140405" y="1144022"/>
                  <a:pt x="1916327" y="1200329"/>
                </a:cubicBezTo>
                <a:cubicBezTo>
                  <a:pt x="1692249" y="1256636"/>
                  <a:pt x="1584564" y="1162968"/>
                  <a:pt x="1486605" y="1200329"/>
                </a:cubicBezTo>
                <a:cubicBezTo>
                  <a:pt x="1388646" y="1237690"/>
                  <a:pt x="1068133" y="1174915"/>
                  <a:pt x="830408" y="1200329"/>
                </a:cubicBezTo>
                <a:cubicBezTo>
                  <a:pt x="592683" y="1225743"/>
                  <a:pt x="319369" y="1143721"/>
                  <a:pt x="0" y="1200329"/>
                </a:cubicBezTo>
                <a:cubicBezTo>
                  <a:pt x="-24998" y="1061153"/>
                  <a:pt x="147" y="930965"/>
                  <a:pt x="0" y="788216"/>
                </a:cubicBezTo>
                <a:cubicBezTo>
                  <a:pt x="-147" y="645467"/>
                  <a:pt x="12884" y="537369"/>
                  <a:pt x="0" y="376103"/>
                </a:cubicBezTo>
                <a:cubicBezTo>
                  <a:pt x="-12884" y="214837"/>
                  <a:pt x="23624" y="121927"/>
                  <a:pt x="0" y="0"/>
                </a:cubicBezTo>
                <a:close/>
              </a:path>
            </a:pathLst>
          </a:custGeom>
          <a:solidFill>
            <a:srgbClr val="FFC000"/>
          </a:solidFill>
          <a:ln w="66675">
            <a:solidFill>
              <a:schemeClr val="accent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r>
              <a:rPr lang="hr-HR" sz="2400" dirty="0"/>
              <a:t>Karolina </a:t>
            </a:r>
            <a:r>
              <a:rPr lang="hr-HR" sz="2400" dirty="0" err="1"/>
              <a:t>Dvojković</a:t>
            </a:r>
            <a:r>
              <a:rPr lang="hr-HR" sz="2400" dirty="0"/>
              <a:t>, </a:t>
            </a:r>
            <a:r>
              <a:rPr lang="hr-HR" sz="2400" dirty="0">
                <a:hlinkClick r:id="rId3"/>
              </a:rPr>
              <a:t>karolina.dvojkovic@skole.hr</a:t>
            </a:r>
            <a:endParaRPr lang="hr-HR" sz="2400" dirty="0"/>
          </a:p>
          <a:p>
            <a:r>
              <a:rPr lang="hr-HR" sz="2400" dirty="0"/>
              <a:t>Sanja Pavlović </a:t>
            </a:r>
            <a:r>
              <a:rPr lang="hr-HR" sz="2400" dirty="0" err="1"/>
              <a:t>Šijanović</a:t>
            </a:r>
            <a:r>
              <a:rPr lang="hr-HR" sz="2400" dirty="0"/>
              <a:t>, </a:t>
            </a:r>
            <a:r>
              <a:rPr lang="en-US" sz="2400" dirty="0">
                <a:cs typeface="Arial" panose="020B0604020202020204" pitchFamily="34" charset="0"/>
                <a:hlinkClick r:id="rId4"/>
              </a:rPr>
              <a:t>sanja.pavlovic-sijanovic@skole.hr</a:t>
            </a:r>
            <a:endParaRPr lang="hr-HR" sz="2400" dirty="0">
              <a:cs typeface="Arial" panose="020B0604020202020204" pitchFamily="34" charset="0"/>
            </a:endParaRPr>
          </a:p>
          <a:p>
            <a:r>
              <a:rPr lang="hr-HR" sz="2400" dirty="0">
                <a:cs typeface="Arial" panose="020B0604020202020204" pitchFamily="34" charset="0"/>
              </a:rPr>
              <a:t>Kristina </a:t>
            </a:r>
            <a:r>
              <a:rPr lang="hr-HR" sz="2400" dirty="0" err="1">
                <a:cs typeface="Arial" panose="020B0604020202020204" pitchFamily="34" charset="0"/>
              </a:rPr>
              <a:t>Kristek</a:t>
            </a:r>
            <a:r>
              <a:rPr lang="hr-HR" sz="2400" dirty="0">
                <a:cs typeface="Arial" panose="020B0604020202020204" pitchFamily="34" charset="0"/>
              </a:rPr>
              <a:t>, </a:t>
            </a:r>
            <a:r>
              <a:rPr lang="hr-HR" sz="2400" dirty="0">
                <a:hlinkClick r:id="rId5"/>
              </a:rPr>
              <a:t>kristina.kristek@skole.hr</a:t>
            </a:r>
            <a:endParaRPr lang="hr-HR" sz="2400" dirty="0"/>
          </a:p>
        </p:txBody>
      </p:sp>
    </p:spTree>
    <p:extLst>
      <p:ext uri="{BB962C8B-B14F-4D97-AF65-F5344CB8AC3E}">
        <p14:creationId xmlns:p14="http://schemas.microsoft.com/office/powerpoint/2010/main" val="1531972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descr="Slika na kojoj se prikazuje na otvorenom, biljka, zeleno, stablo&#10;&#10;Opis je automatski generiran">
            <a:extLst>
              <a:ext uri="{FF2B5EF4-FFF2-40B4-BE49-F238E27FC236}">
                <a16:creationId xmlns:a16="http://schemas.microsoft.com/office/drawing/2014/main" id="{AE7CF11F-A738-4872-8BE7-61D2237B4F4C}"/>
              </a:ext>
            </a:extLst>
          </p:cNvPr>
          <p:cNvPicPr>
            <a:picLocks noChangeAspect="1"/>
          </p:cNvPicPr>
          <p:nvPr/>
        </p:nvPicPr>
        <p:blipFill rotWithShape="1">
          <a:blip r:embed="rId2">
            <a:extLst>
              <a:ext uri="{28A0092B-C50C-407E-A947-70E740481C1C}">
                <a14:useLocalDpi xmlns:a14="http://schemas.microsoft.com/office/drawing/2010/main" val="0"/>
              </a:ext>
            </a:extLst>
          </a:blip>
          <a:srcRect l="15930" r="34624"/>
          <a:stretch/>
        </p:blipFill>
        <p:spPr>
          <a:xfrm rot="5400000">
            <a:off x="948086" y="-948086"/>
            <a:ext cx="3668618" cy="5564790"/>
          </a:xfrm>
          <a:prstGeom prst="rect">
            <a:avLst/>
          </a:prstGeom>
        </p:spPr>
      </p:pic>
      <p:pic>
        <p:nvPicPr>
          <p:cNvPr id="7" name="Slika 6" descr="Slika na kojoj se prikazuje biljka, stablo, zeleno, zelena salata&#10;&#10;Opis je automatski generiran">
            <a:extLst>
              <a:ext uri="{FF2B5EF4-FFF2-40B4-BE49-F238E27FC236}">
                <a16:creationId xmlns:a16="http://schemas.microsoft.com/office/drawing/2014/main" id="{FE91AE02-0A97-40E7-AA2D-DFD004FAC523}"/>
              </a:ext>
            </a:extLst>
          </p:cNvPr>
          <p:cNvPicPr>
            <a:picLocks noChangeAspect="1"/>
          </p:cNvPicPr>
          <p:nvPr/>
        </p:nvPicPr>
        <p:blipFill rotWithShape="1">
          <a:blip r:embed="rId3">
            <a:extLst>
              <a:ext uri="{28A0092B-C50C-407E-A947-70E740481C1C}">
                <a14:useLocalDpi xmlns:a14="http://schemas.microsoft.com/office/drawing/2010/main" val="0"/>
              </a:ext>
            </a:extLst>
          </a:blip>
          <a:srcRect r="3813" b="21623"/>
          <a:stretch/>
        </p:blipFill>
        <p:spPr>
          <a:xfrm>
            <a:off x="0" y="3668618"/>
            <a:ext cx="5564790" cy="3189381"/>
          </a:xfrm>
          <a:prstGeom prst="rect">
            <a:avLst/>
          </a:prstGeom>
        </p:spPr>
      </p:pic>
      <p:pic>
        <p:nvPicPr>
          <p:cNvPr id="4" name="Slika 3">
            <a:extLst>
              <a:ext uri="{FF2B5EF4-FFF2-40B4-BE49-F238E27FC236}">
                <a16:creationId xmlns:a16="http://schemas.microsoft.com/office/drawing/2014/main" id="{73CD5094-053F-4679-B0E8-C6734E6652DE}"/>
              </a:ext>
            </a:extLst>
          </p:cNvPr>
          <p:cNvPicPr>
            <a:picLocks noChangeAspect="1"/>
          </p:cNvPicPr>
          <p:nvPr/>
        </p:nvPicPr>
        <p:blipFill rotWithShape="1">
          <a:blip r:embed="rId4"/>
          <a:srcRect l="20893" t="8869" r="26607" b="-24"/>
          <a:stretch/>
        </p:blipFill>
        <p:spPr>
          <a:xfrm>
            <a:off x="5564790" y="78028"/>
            <a:ext cx="6865405" cy="6701943"/>
          </a:xfrm>
          <a:prstGeom prst="rect">
            <a:avLst/>
          </a:prstGeom>
        </p:spPr>
      </p:pic>
      <p:sp>
        <p:nvSpPr>
          <p:cNvPr id="6" name="Rezervirano mjesto sadržaja 2">
            <a:extLst>
              <a:ext uri="{FF2B5EF4-FFF2-40B4-BE49-F238E27FC236}">
                <a16:creationId xmlns:a16="http://schemas.microsoft.com/office/drawing/2014/main" id="{9F5A8472-779C-4BAC-A422-B380BA90CAE9}"/>
              </a:ext>
            </a:extLst>
          </p:cNvPr>
          <p:cNvSpPr txBox="1">
            <a:spLocks/>
          </p:cNvSpPr>
          <p:nvPr/>
        </p:nvSpPr>
        <p:spPr>
          <a:xfrm>
            <a:off x="5564790" y="1841314"/>
            <a:ext cx="6627210" cy="3652402"/>
          </a:xfrm>
          <a:prstGeom prst="rect">
            <a:avLst/>
          </a:prstGeom>
          <a:pattFill prst="pct80">
            <a:fgClr>
              <a:schemeClr val="accent6">
                <a:lumMod val="40000"/>
                <a:lumOff val="60000"/>
              </a:schemeClr>
            </a:fgClr>
            <a:bgClr>
              <a:schemeClr val="bg1"/>
            </a:bgClr>
          </a:pattFill>
          <a:ln w="9525">
            <a:solidFill>
              <a:schemeClr val="tx1"/>
            </a:solidFill>
          </a:ln>
        </p:spPr>
        <p:txBody>
          <a:bodyPr vert="horz" wrap="square" lIns="360000" tIns="0" rIns="360000" bIns="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hr-HR" dirty="0"/>
              <a:t>	</a:t>
            </a:r>
          </a:p>
          <a:p>
            <a:pPr marL="0" indent="0" algn="just">
              <a:buFont typeface="Arial" panose="020B0604020202020204" pitchFamily="34" charset="0"/>
              <a:buNone/>
            </a:pPr>
            <a:r>
              <a:rPr lang="hr-HR" dirty="0"/>
              <a:t>	Prirodni procesi idealni su primjer za provođenje nastave usmjerene prema djelovanju koja daje učenicima mogućnost preuzimanja inicijative u učenju gdje radoznalost, kreativnost i eksperimentiranje s idejama nadmašuju zacrtani plan tradicionalne nastavne teme.</a:t>
            </a:r>
          </a:p>
          <a:p>
            <a:pPr marL="0" indent="0" algn="just">
              <a:buFont typeface="Arial" panose="020B0604020202020204" pitchFamily="34" charset="0"/>
              <a:buNone/>
            </a:pPr>
            <a:endParaRPr lang="hr-HR" dirty="0"/>
          </a:p>
        </p:txBody>
      </p:sp>
    </p:spTree>
    <p:extLst>
      <p:ext uri="{BB962C8B-B14F-4D97-AF65-F5344CB8AC3E}">
        <p14:creationId xmlns:p14="http://schemas.microsoft.com/office/powerpoint/2010/main" val="3420332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a:extLst>
              <a:ext uri="{FF2B5EF4-FFF2-40B4-BE49-F238E27FC236}">
                <a16:creationId xmlns:a16="http://schemas.microsoft.com/office/drawing/2014/main" id="{B61D4115-F3F7-4EEE-B9AB-081B56020049}"/>
              </a:ext>
            </a:extLst>
          </p:cNvPr>
          <p:cNvSpPr>
            <a:spLocks noGrp="1"/>
          </p:cNvSpPr>
          <p:nvPr>
            <p:ph idx="1"/>
          </p:nvPr>
        </p:nvSpPr>
        <p:spPr>
          <a:xfrm>
            <a:off x="7360775" y="2220132"/>
            <a:ext cx="4654126" cy="2417735"/>
          </a:xfrm>
        </p:spPr>
        <p:txBody>
          <a:bodyPr lIns="360000" tIns="0" rIns="360000" bIns="0">
            <a:noAutofit/>
          </a:bodyPr>
          <a:lstStyle/>
          <a:p>
            <a:pPr marL="0" indent="0" algn="just">
              <a:buNone/>
            </a:pPr>
            <a:r>
              <a:rPr lang="hr-HR" dirty="0"/>
              <a:t>	Kako izgleda okolina, flora i fauna u bliskom infracrvenom spektru, pitanje je koje su eksperimentalno i teorijski istražili učenici.</a:t>
            </a:r>
          </a:p>
        </p:txBody>
      </p:sp>
      <p:pic>
        <p:nvPicPr>
          <p:cNvPr id="4" name="Slika 3" descr="Slika na kojoj se prikazuje hladnjak&#10;&#10;Opis je automatski generiran">
            <a:extLst>
              <a:ext uri="{FF2B5EF4-FFF2-40B4-BE49-F238E27FC236}">
                <a16:creationId xmlns:a16="http://schemas.microsoft.com/office/drawing/2014/main" id="{BDCE5A7B-C8DA-4698-B2B3-B7ADC5043382}"/>
              </a:ext>
            </a:extLst>
          </p:cNvPr>
          <p:cNvPicPr>
            <a:picLocks noChangeAspect="1"/>
          </p:cNvPicPr>
          <p:nvPr/>
        </p:nvPicPr>
        <p:blipFill rotWithShape="1">
          <a:blip r:embed="rId2">
            <a:extLst>
              <a:ext uri="{28A0092B-C50C-407E-A947-70E740481C1C}">
                <a14:useLocalDpi xmlns:a14="http://schemas.microsoft.com/office/drawing/2010/main" val="0"/>
              </a:ext>
            </a:extLst>
          </a:blip>
          <a:srcRect r="14872"/>
          <a:stretch/>
        </p:blipFill>
        <p:spPr>
          <a:xfrm rot="5400000">
            <a:off x="3641366" y="186545"/>
            <a:ext cx="3896751" cy="3523665"/>
          </a:xfrm>
          <a:prstGeom prst="rect">
            <a:avLst/>
          </a:prstGeom>
        </p:spPr>
      </p:pic>
      <p:pic>
        <p:nvPicPr>
          <p:cNvPr id="7" name="Slika 6">
            <a:extLst>
              <a:ext uri="{FF2B5EF4-FFF2-40B4-BE49-F238E27FC236}">
                <a16:creationId xmlns:a16="http://schemas.microsoft.com/office/drawing/2014/main" id="{D6C718BC-947C-4541-A713-DD4D6CE6A8E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7861"/>
          <a:stretch/>
        </p:blipFill>
        <p:spPr>
          <a:xfrm>
            <a:off x="3818708" y="3896751"/>
            <a:ext cx="3523665" cy="2961247"/>
          </a:xfrm>
          <a:prstGeom prst="rect">
            <a:avLst/>
          </a:prstGeom>
        </p:spPr>
      </p:pic>
      <p:pic>
        <p:nvPicPr>
          <p:cNvPr id="8" name="Slika 7">
            <a:extLst>
              <a:ext uri="{FF2B5EF4-FFF2-40B4-BE49-F238E27FC236}">
                <a16:creationId xmlns:a16="http://schemas.microsoft.com/office/drawing/2014/main" id="{3AE0D15A-054D-4CFE-86FD-099561608A49}"/>
              </a:ext>
            </a:extLst>
          </p:cNvPr>
          <p:cNvPicPr>
            <a:picLocks noChangeAspect="1"/>
          </p:cNvPicPr>
          <p:nvPr/>
        </p:nvPicPr>
        <p:blipFill>
          <a:blip r:embed="rId5"/>
          <a:stretch>
            <a:fillRect/>
          </a:stretch>
        </p:blipFill>
        <p:spPr>
          <a:xfrm flipH="1">
            <a:off x="14289" y="0"/>
            <a:ext cx="3813621" cy="3896751"/>
          </a:xfrm>
          <a:prstGeom prst="rect">
            <a:avLst/>
          </a:prstGeom>
        </p:spPr>
      </p:pic>
      <p:pic>
        <p:nvPicPr>
          <p:cNvPr id="10" name="Slika 9">
            <a:extLst>
              <a:ext uri="{FF2B5EF4-FFF2-40B4-BE49-F238E27FC236}">
                <a16:creationId xmlns:a16="http://schemas.microsoft.com/office/drawing/2014/main" id="{B29A1D11-87A7-46C8-856E-BD93ED6E399A}"/>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2899"/>
          <a:stretch/>
        </p:blipFill>
        <p:spPr>
          <a:xfrm>
            <a:off x="0" y="3896750"/>
            <a:ext cx="3832510" cy="2961247"/>
          </a:xfrm>
          <a:prstGeom prst="rect">
            <a:avLst/>
          </a:prstGeom>
        </p:spPr>
      </p:pic>
    </p:spTree>
    <p:extLst>
      <p:ext uri="{BB962C8B-B14F-4D97-AF65-F5344CB8AC3E}">
        <p14:creationId xmlns:p14="http://schemas.microsoft.com/office/powerpoint/2010/main" val="2598754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a:extLst>
              <a:ext uri="{FF2B5EF4-FFF2-40B4-BE49-F238E27FC236}">
                <a16:creationId xmlns:a16="http://schemas.microsoft.com/office/drawing/2014/main" id="{B61D4115-F3F7-4EEE-B9AB-081B56020049}"/>
              </a:ext>
            </a:extLst>
          </p:cNvPr>
          <p:cNvSpPr>
            <a:spLocks noGrp="1"/>
          </p:cNvSpPr>
          <p:nvPr>
            <p:ph idx="1"/>
          </p:nvPr>
        </p:nvSpPr>
        <p:spPr>
          <a:xfrm>
            <a:off x="501039" y="5025609"/>
            <a:ext cx="11185743" cy="1591263"/>
          </a:xfrm>
          <a:ln w="3175">
            <a:noFill/>
          </a:ln>
        </p:spPr>
        <p:txBody>
          <a:bodyPr lIns="360000" tIns="0" rIns="360000" bIns="0" anchor="ctr">
            <a:noAutofit/>
          </a:bodyPr>
          <a:lstStyle/>
          <a:p>
            <a:pPr marL="0" indent="0" algn="just">
              <a:buNone/>
            </a:pPr>
            <a:r>
              <a:rPr lang="hr-HR" dirty="0"/>
              <a:t>	</a:t>
            </a:r>
            <a:r>
              <a:rPr lang="hr-HR" sz="2400" dirty="0"/>
              <a:t>U našoj svakodnevici promatramo i doživljavamo stanja flore i faune kroz osjetila za miris, sluh, vid, ... Međutim postoji mogućnost dokazivanja da se mogu doživjeti i druge informacije u našoj okolini. Paralelnim snimanjem i bilježenjem u vidljivom i infracrvenom spektru dobivamo višestruke informacije iz naše okoline.</a:t>
            </a:r>
          </a:p>
        </p:txBody>
      </p:sp>
      <p:pic>
        <p:nvPicPr>
          <p:cNvPr id="2" name="Slika 1">
            <a:extLst>
              <a:ext uri="{FF2B5EF4-FFF2-40B4-BE49-F238E27FC236}">
                <a16:creationId xmlns:a16="http://schemas.microsoft.com/office/drawing/2014/main" id="{6DE090FD-7305-4167-B1AD-960C95473B11}"/>
              </a:ext>
            </a:extLst>
          </p:cNvPr>
          <p:cNvPicPr>
            <a:picLocks noChangeAspect="1"/>
          </p:cNvPicPr>
          <p:nvPr/>
        </p:nvPicPr>
        <p:blipFill rotWithShape="1">
          <a:blip r:embed="rId2"/>
          <a:srcRect l="16830" t="25679" r="14391" b="25516"/>
          <a:stretch/>
        </p:blipFill>
        <p:spPr>
          <a:xfrm>
            <a:off x="919745" y="808116"/>
            <a:ext cx="10348333" cy="4128325"/>
          </a:xfrm>
          <a:prstGeom prst="rect">
            <a:avLst/>
          </a:prstGeom>
          <a:ln w="3175">
            <a:solidFill>
              <a:schemeClr val="tx1"/>
            </a:solidFill>
          </a:ln>
        </p:spPr>
      </p:pic>
      <p:sp>
        <p:nvSpPr>
          <p:cNvPr id="4" name="TekstniOkvir 3">
            <a:extLst>
              <a:ext uri="{FF2B5EF4-FFF2-40B4-BE49-F238E27FC236}">
                <a16:creationId xmlns:a16="http://schemas.microsoft.com/office/drawing/2014/main" id="{AF89F5B9-F93C-4C0C-A8EB-501A5484AE54}"/>
              </a:ext>
            </a:extLst>
          </p:cNvPr>
          <p:cNvSpPr txBox="1"/>
          <p:nvPr/>
        </p:nvSpPr>
        <p:spPr>
          <a:xfrm>
            <a:off x="501041" y="264606"/>
            <a:ext cx="10348333" cy="369332"/>
          </a:xfrm>
          <a:prstGeom prst="rect">
            <a:avLst/>
          </a:prstGeom>
          <a:noFill/>
        </p:spPr>
        <p:txBody>
          <a:bodyPr wrap="square" lIns="360000" tIns="0" rIns="360000" bIns="0" rtlCol="0">
            <a:spAutoFit/>
          </a:bodyPr>
          <a:lstStyle/>
          <a:p>
            <a:r>
              <a:rPr lang="hr-HR" sz="2400" b="1" dirty="0"/>
              <a:t>Snimanje u vidljivom i </a:t>
            </a:r>
            <a:r>
              <a:rPr lang="hr-HR" sz="2400" b="1" dirty="0">
                <a:solidFill>
                  <a:srgbClr val="FF0000"/>
                </a:solidFill>
              </a:rPr>
              <a:t>infracrvenom</a:t>
            </a:r>
            <a:r>
              <a:rPr lang="hr-HR" sz="2400" b="1" dirty="0"/>
              <a:t> spektru</a:t>
            </a:r>
          </a:p>
        </p:txBody>
      </p:sp>
    </p:spTree>
    <p:extLst>
      <p:ext uri="{BB962C8B-B14F-4D97-AF65-F5344CB8AC3E}">
        <p14:creationId xmlns:p14="http://schemas.microsoft.com/office/powerpoint/2010/main" val="2151587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a:extLst>
              <a:ext uri="{FF2B5EF4-FFF2-40B4-BE49-F238E27FC236}">
                <a16:creationId xmlns:a16="http://schemas.microsoft.com/office/drawing/2014/main" id="{B61D4115-F3F7-4EEE-B9AB-081B56020049}"/>
              </a:ext>
            </a:extLst>
          </p:cNvPr>
          <p:cNvSpPr>
            <a:spLocks noGrp="1"/>
          </p:cNvSpPr>
          <p:nvPr>
            <p:ph idx="1"/>
          </p:nvPr>
        </p:nvSpPr>
        <p:spPr>
          <a:xfrm>
            <a:off x="257108" y="4968615"/>
            <a:ext cx="11677783" cy="1509677"/>
          </a:xfrm>
          <a:ln w="3175">
            <a:noFill/>
          </a:ln>
        </p:spPr>
        <p:txBody>
          <a:bodyPr lIns="360000" tIns="0" rIns="360000" bIns="0" anchor="ctr">
            <a:noAutofit/>
          </a:bodyPr>
          <a:lstStyle/>
          <a:p>
            <a:pPr marL="0" indent="0" algn="just">
              <a:buNone/>
            </a:pPr>
            <a:r>
              <a:rPr lang="hr-HR" dirty="0"/>
              <a:t>	</a:t>
            </a:r>
            <a:r>
              <a:rPr lang="hr-HR" sz="2400" dirty="0"/>
              <a:t>Za snimanje u vidljivom dijelu spektra učenici su se koristili običnim digitalnim fotoaparatom, a za snimanje digitalne fotografije u infracrvenom dijelu spektra koristili su posebno modificirani digitalni fotoaparat, Fuji </a:t>
            </a:r>
            <a:r>
              <a:rPr lang="hr-HR" sz="2400" dirty="0" err="1"/>
              <a:t>FinePix</a:t>
            </a:r>
            <a:r>
              <a:rPr lang="hr-HR" sz="2400" dirty="0"/>
              <a:t> S5500 i posebno infracrveno osvjetljenje.</a:t>
            </a:r>
          </a:p>
        </p:txBody>
      </p:sp>
      <p:sp>
        <p:nvSpPr>
          <p:cNvPr id="4" name="TekstniOkvir 3">
            <a:extLst>
              <a:ext uri="{FF2B5EF4-FFF2-40B4-BE49-F238E27FC236}">
                <a16:creationId xmlns:a16="http://schemas.microsoft.com/office/drawing/2014/main" id="{94AEF718-FE1C-4955-9903-8789C919DC0B}"/>
              </a:ext>
            </a:extLst>
          </p:cNvPr>
          <p:cNvSpPr txBox="1"/>
          <p:nvPr/>
        </p:nvSpPr>
        <p:spPr>
          <a:xfrm>
            <a:off x="257106" y="379708"/>
            <a:ext cx="10348333" cy="369332"/>
          </a:xfrm>
          <a:prstGeom prst="rect">
            <a:avLst/>
          </a:prstGeom>
          <a:noFill/>
        </p:spPr>
        <p:txBody>
          <a:bodyPr wrap="square" lIns="360000" tIns="0" rIns="360000" bIns="0" rtlCol="0">
            <a:spAutoFit/>
          </a:bodyPr>
          <a:lstStyle/>
          <a:p>
            <a:r>
              <a:rPr lang="hr-HR" sz="2400" b="1" dirty="0"/>
              <a:t>Snimanje u vidljivom i </a:t>
            </a:r>
            <a:r>
              <a:rPr lang="hr-HR" sz="2400" b="1" dirty="0">
                <a:solidFill>
                  <a:srgbClr val="FF0000"/>
                </a:solidFill>
              </a:rPr>
              <a:t>infracrvenom</a:t>
            </a:r>
            <a:r>
              <a:rPr lang="hr-HR" sz="2400" b="1" dirty="0"/>
              <a:t> spektru</a:t>
            </a:r>
          </a:p>
        </p:txBody>
      </p:sp>
      <p:pic>
        <p:nvPicPr>
          <p:cNvPr id="5" name="Slika 4">
            <a:extLst>
              <a:ext uri="{FF2B5EF4-FFF2-40B4-BE49-F238E27FC236}">
                <a16:creationId xmlns:a16="http://schemas.microsoft.com/office/drawing/2014/main" id="{1FF2A201-374E-4577-9E2F-C949D774B6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6498"/>
            <a:ext cx="12325611" cy="3829917"/>
          </a:xfrm>
          <a:prstGeom prst="rect">
            <a:avLst/>
          </a:prstGeom>
        </p:spPr>
      </p:pic>
    </p:spTree>
    <p:extLst>
      <p:ext uri="{BB962C8B-B14F-4D97-AF65-F5344CB8AC3E}">
        <p14:creationId xmlns:p14="http://schemas.microsoft.com/office/powerpoint/2010/main" val="3242394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42E79CB3-3F96-4AA5-A600-38E6B1B5D65D}"/>
              </a:ext>
            </a:extLst>
          </p:cNvPr>
          <p:cNvPicPr/>
          <p:nvPr/>
        </p:nvPicPr>
        <p:blipFill rotWithShape="1">
          <a:blip r:embed="rId2"/>
          <a:srcRect l="22560" t="55179" r="25346" b="27504"/>
          <a:stretch/>
        </p:blipFill>
        <p:spPr bwMode="auto">
          <a:xfrm>
            <a:off x="4048778" y="1036394"/>
            <a:ext cx="7609579" cy="1422893"/>
          </a:xfrm>
          <a:prstGeom prst="rect">
            <a:avLst/>
          </a:prstGeom>
          <a:extLst>
            <a:ext uri="{53640926-AAD7-44D8-BBD7-CCE9431645EC}">
              <a14:shadowObscured xmlns:a14="http://schemas.microsoft.com/office/drawing/2010/main"/>
            </a:ext>
          </a:extLst>
        </p:spPr>
      </p:pic>
      <p:pic>
        <p:nvPicPr>
          <p:cNvPr id="5" name="Slika 4">
            <a:extLst>
              <a:ext uri="{FF2B5EF4-FFF2-40B4-BE49-F238E27FC236}">
                <a16:creationId xmlns:a16="http://schemas.microsoft.com/office/drawing/2014/main" id="{2404AD77-2226-4E6E-9E53-339DD0CCC548}"/>
              </a:ext>
            </a:extLst>
          </p:cNvPr>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34167" t="23939" r="31937" b="15071"/>
          <a:stretch/>
        </p:blipFill>
        <p:spPr bwMode="auto">
          <a:xfrm>
            <a:off x="267287" y="292035"/>
            <a:ext cx="3377786" cy="3282398"/>
          </a:xfrm>
          <a:prstGeom prst="rect">
            <a:avLst/>
          </a:prstGeom>
          <a:ln w="3175">
            <a:solidFill>
              <a:schemeClr val="tx1"/>
            </a:solidFill>
          </a:ln>
          <a:extLst>
            <a:ext uri="{53640926-AAD7-44D8-BBD7-CCE9431645EC}">
              <a14:shadowObscured xmlns:a14="http://schemas.microsoft.com/office/drawing/2010/main"/>
            </a:ext>
          </a:extLst>
        </p:spPr>
      </p:pic>
      <p:pic>
        <p:nvPicPr>
          <p:cNvPr id="6" name="Slika 5">
            <a:extLst>
              <a:ext uri="{FF2B5EF4-FFF2-40B4-BE49-F238E27FC236}">
                <a16:creationId xmlns:a16="http://schemas.microsoft.com/office/drawing/2014/main" id="{2BC4448D-B169-46FB-A768-889DB0D652D5}"/>
              </a:ext>
            </a:extLst>
          </p:cNvPr>
          <p:cNvPicPr/>
          <p:nvPr/>
        </p:nvPicPr>
        <p:blipFill rotWithShape="1">
          <a:blip r:embed="rId5">
            <a:extLst>
              <a:ext uri="{28A0092B-C50C-407E-A947-70E740481C1C}">
                <a14:useLocalDpi xmlns:a14="http://schemas.microsoft.com/office/drawing/2010/main" val="0"/>
              </a:ext>
            </a:extLst>
          </a:blip>
          <a:srcRect l="16189" t="21577" r="16822" b="4017"/>
          <a:stretch/>
        </p:blipFill>
        <p:spPr bwMode="auto">
          <a:xfrm>
            <a:off x="267286" y="3620022"/>
            <a:ext cx="3377787" cy="3007994"/>
          </a:xfrm>
          <a:prstGeom prst="rect">
            <a:avLst/>
          </a:prstGeom>
          <a:noFill/>
          <a:ln w="3175">
            <a:solidFill>
              <a:schemeClr val="tx1"/>
            </a:solidFill>
          </a:ln>
          <a:extLst>
            <a:ext uri="{53640926-AAD7-44D8-BBD7-CCE9431645EC}">
              <a14:shadowObscured xmlns:a14="http://schemas.microsoft.com/office/drawing/2010/main"/>
            </a:ext>
          </a:extLst>
        </p:spPr>
      </p:pic>
      <p:sp>
        <p:nvSpPr>
          <p:cNvPr id="4" name="TekstniOkvir 3">
            <a:extLst>
              <a:ext uri="{FF2B5EF4-FFF2-40B4-BE49-F238E27FC236}">
                <a16:creationId xmlns:a16="http://schemas.microsoft.com/office/drawing/2014/main" id="{3CB81AB4-4A14-4634-9524-221EEBAE30C5}"/>
              </a:ext>
            </a:extLst>
          </p:cNvPr>
          <p:cNvSpPr txBox="1"/>
          <p:nvPr/>
        </p:nvSpPr>
        <p:spPr>
          <a:xfrm>
            <a:off x="4048778" y="2834315"/>
            <a:ext cx="7781256" cy="3785652"/>
          </a:xfrm>
          <a:prstGeom prst="rect">
            <a:avLst/>
          </a:prstGeom>
          <a:noFill/>
          <a:ln w="3175">
            <a:solidFill>
              <a:schemeClr val="tx1"/>
            </a:solidFill>
          </a:ln>
        </p:spPr>
        <p:txBody>
          <a:bodyPr wrap="square" rtlCol="0">
            <a:spAutoFit/>
          </a:bodyPr>
          <a:lstStyle/>
          <a:p>
            <a:pPr algn="just"/>
            <a:r>
              <a:rPr lang="hr-HR" sz="2000" dirty="0"/>
              <a:t>Digitalni fotoaparat koristi CCD senzor (</a:t>
            </a:r>
            <a:r>
              <a:rPr lang="hr-HR" sz="2000" dirty="0" err="1"/>
              <a:t>charge</a:t>
            </a:r>
            <a:r>
              <a:rPr lang="hr-HR" sz="2000" dirty="0"/>
              <a:t> </a:t>
            </a:r>
            <a:r>
              <a:rPr lang="hr-HR" sz="2000" dirty="0" err="1"/>
              <a:t>coupled</a:t>
            </a:r>
            <a:r>
              <a:rPr lang="hr-HR" sz="2000" dirty="0"/>
              <a:t> </a:t>
            </a:r>
            <a:r>
              <a:rPr lang="hr-HR" sz="2000" dirty="0" err="1"/>
              <a:t>device</a:t>
            </a:r>
            <a:r>
              <a:rPr lang="hr-HR" sz="2000" dirty="0"/>
              <a:t>) slike za „hvatanje podataka o slici“. Uloga senzorskih elemenata je pretvorba svjetlosti u napon proporcionalan njenom sjaju. Što je sjajnija svjetlost, koja pada na senzor, to je napon viši i odgovarajući piksel je svjetliji. </a:t>
            </a:r>
          </a:p>
          <a:p>
            <a:pPr algn="just"/>
            <a:r>
              <a:rPr lang="hr-HR" sz="2000" dirty="0"/>
              <a:t>CCD senzor je osjetljiv na valne duljine od 400 nm do 1100 nm (vidljivi dio spektar i infracrveno područje), a najosjetljiviji je u području od 800 nm (infracrveno područje). Zbog toga CCD senzor ima poseban filter koji blokira informacije iz infracrvenog područja koje dolaze od okoline koja se snima.</a:t>
            </a:r>
          </a:p>
          <a:p>
            <a:pPr algn="just"/>
            <a:r>
              <a:rPr lang="hr-HR" sz="2000" dirty="0"/>
              <a:t>Modifikacija digitalnog aparata se vrši na način da se iz unutrašnjosti fotoaparata ukloni unutarnji filter, na CCD senzoru, koji blokira infracrvenu svjetlost.</a:t>
            </a:r>
            <a:r>
              <a:rPr lang="hr-HR" dirty="0"/>
              <a:t> </a:t>
            </a:r>
          </a:p>
        </p:txBody>
      </p:sp>
      <p:sp>
        <p:nvSpPr>
          <p:cNvPr id="7" name="TekstniOkvir 6">
            <a:extLst>
              <a:ext uri="{FF2B5EF4-FFF2-40B4-BE49-F238E27FC236}">
                <a16:creationId xmlns:a16="http://schemas.microsoft.com/office/drawing/2014/main" id="{D371346E-8A1C-4F74-AF56-FF8512931D43}"/>
              </a:ext>
            </a:extLst>
          </p:cNvPr>
          <p:cNvSpPr txBox="1"/>
          <p:nvPr/>
        </p:nvSpPr>
        <p:spPr>
          <a:xfrm>
            <a:off x="3645073" y="292034"/>
            <a:ext cx="10348333" cy="369332"/>
          </a:xfrm>
          <a:prstGeom prst="rect">
            <a:avLst/>
          </a:prstGeom>
          <a:noFill/>
        </p:spPr>
        <p:txBody>
          <a:bodyPr wrap="square" lIns="360000" tIns="0" rIns="360000" bIns="0" rtlCol="0">
            <a:spAutoFit/>
          </a:bodyPr>
          <a:lstStyle/>
          <a:p>
            <a:r>
              <a:rPr lang="hr-HR" sz="2400" b="1" dirty="0"/>
              <a:t>Snimanje u vidljivom i </a:t>
            </a:r>
            <a:r>
              <a:rPr lang="hr-HR" sz="2400" b="1" dirty="0">
                <a:solidFill>
                  <a:srgbClr val="FF0000"/>
                </a:solidFill>
              </a:rPr>
              <a:t>infracrvenom</a:t>
            </a:r>
            <a:r>
              <a:rPr lang="hr-HR" sz="2400" b="1" dirty="0"/>
              <a:t> spektru</a:t>
            </a:r>
          </a:p>
        </p:txBody>
      </p:sp>
    </p:spTree>
    <p:extLst>
      <p:ext uri="{BB962C8B-B14F-4D97-AF65-F5344CB8AC3E}">
        <p14:creationId xmlns:p14="http://schemas.microsoft.com/office/powerpoint/2010/main" val="421030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a:extLst>
              <a:ext uri="{FF2B5EF4-FFF2-40B4-BE49-F238E27FC236}">
                <a16:creationId xmlns:a16="http://schemas.microsoft.com/office/drawing/2014/main" id="{B61D4115-F3F7-4EEE-B9AB-081B56020049}"/>
              </a:ext>
            </a:extLst>
          </p:cNvPr>
          <p:cNvSpPr>
            <a:spLocks noGrp="1"/>
          </p:cNvSpPr>
          <p:nvPr>
            <p:ph idx="1"/>
          </p:nvPr>
        </p:nvSpPr>
        <p:spPr>
          <a:xfrm>
            <a:off x="5260566" y="3791870"/>
            <a:ext cx="6776945" cy="3004397"/>
          </a:xfrm>
          <a:ln w="3175">
            <a:solidFill>
              <a:schemeClr val="tx1"/>
            </a:solidFill>
          </a:ln>
        </p:spPr>
        <p:txBody>
          <a:bodyPr lIns="360000" tIns="0" rIns="360000" bIns="0" anchor="ctr">
            <a:noAutofit/>
          </a:bodyPr>
          <a:lstStyle/>
          <a:p>
            <a:pPr marL="0" indent="0" algn="just">
              <a:buNone/>
            </a:pPr>
            <a:r>
              <a:rPr lang="hr-HR" sz="2000" dirty="0"/>
              <a:t>Usporedbom dviju snimljenih fotografija u dva različita režima snimanja, vidljivom i infracrvenom, uočava se već na prvi pogled zanimljiva razlika. Na infracrvenoj slici uočava se tzv. prisustvo i odsustvo apsorpcije NIR komponente. Odsustvo apsorpcije NIR komponente se uočava na većini boja, žutoj, narančastoj, crvenoj, plavoj i ljubičastoj, a prisustvo samo na zelenoj boji. Može se još reći i da žuta, narančasta, crvena, plava i ljubičasta reflektiraju infracrveno zračenje, a zelena ga jako apsorbira</a:t>
            </a:r>
          </a:p>
        </p:txBody>
      </p:sp>
      <p:sp>
        <p:nvSpPr>
          <p:cNvPr id="4" name="TekstniOkvir 3">
            <a:extLst>
              <a:ext uri="{FF2B5EF4-FFF2-40B4-BE49-F238E27FC236}">
                <a16:creationId xmlns:a16="http://schemas.microsoft.com/office/drawing/2014/main" id="{AF89F5B9-F93C-4C0C-A8EB-501A5484AE54}"/>
              </a:ext>
            </a:extLst>
          </p:cNvPr>
          <p:cNvSpPr txBox="1"/>
          <p:nvPr/>
        </p:nvSpPr>
        <p:spPr>
          <a:xfrm>
            <a:off x="8782749" y="1349547"/>
            <a:ext cx="3367288" cy="1107996"/>
          </a:xfrm>
          <a:prstGeom prst="rect">
            <a:avLst/>
          </a:prstGeom>
          <a:noFill/>
        </p:spPr>
        <p:txBody>
          <a:bodyPr wrap="square" lIns="360000" tIns="0" rIns="360000" bIns="0" rtlCol="0">
            <a:spAutoFit/>
          </a:bodyPr>
          <a:lstStyle/>
          <a:p>
            <a:r>
              <a:rPr lang="hr-HR" sz="2400" b="1" dirty="0"/>
              <a:t>Snimanje u vidljivom i </a:t>
            </a:r>
            <a:r>
              <a:rPr lang="hr-HR" sz="2400" b="1" dirty="0">
                <a:solidFill>
                  <a:srgbClr val="FF0000"/>
                </a:solidFill>
              </a:rPr>
              <a:t>infracrvenom</a:t>
            </a:r>
            <a:r>
              <a:rPr lang="hr-HR" sz="2400" b="1" dirty="0"/>
              <a:t> spektru</a:t>
            </a:r>
          </a:p>
        </p:txBody>
      </p:sp>
      <p:pic>
        <p:nvPicPr>
          <p:cNvPr id="5" name="Slika 4">
            <a:extLst>
              <a:ext uri="{FF2B5EF4-FFF2-40B4-BE49-F238E27FC236}">
                <a16:creationId xmlns:a16="http://schemas.microsoft.com/office/drawing/2014/main" id="{87BB8137-0D5C-4EF5-8A6B-F3F1B695ADFA}"/>
              </a:ext>
            </a:extLst>
          </p:cNvPr>
          <p:cNvPicPr>
            <a:picLocks noChangeAspect="1"/>
          </p:cNvPicPr>
          <p:nvPr/>
        </p:nvPicPr>
        <p:blipFill>
          <a:blip r:embed="rId2"/>
          <a:stretch>
            <a:fillRect/>
          </a:stretch>
        </p:blipFill>
        <p:spPr>
          <a:xfrm>
            <a:off x="0" y="-33987"/>
            <a:ext cx="5168990" cy="6891987"/>
          </a:xfrm>
          <a:prstGeom prst="rect">
            <a:avLst/>
          </a:prstGeom>
        </p:spPr>
      </p:pic>
      <p:pic>
        <p:nvPicPr>
          <p:cNvPr id="6" name="Slika 5">
            <a:extLst>
              <a:ext uri="{FF2B5EF4-FFF2-40B4-BE49-F238E27FC236}">
                <a16:creationId xmlns:a16="http://schemas.microsoft.com/office/drawing/2014/main" id="{5F439AE5-38D9-40FF-8977-E526495F1EAC}"/>
              </a:ext>
            </a:extLst>
          </p:cNvPr>
          <p:cNvPicPr>
            <a:picLocks noChangeAspect="1"/>
          </p:cNvPicPr>
          <p:nvPr/>
        </p:nvPicPr>
        <p:blipFill>
          <a:blip r:embed="rId3"/>
          <a:stretch>
            <a:fillRect/>
          </a:stretch>
        </p:blipFill>
        <p:spPr>
          <a:xfrm>
            <a:off x="5168990" y="0"/>
            <a:ext cx="3737466" cy="3730138"/>
          </a:xfrm>
          <a:prstGeom prst="rect">
            <a:avLst/>
          </a:prstGeom>
        </p:spPr>
      </p:pic>
    </p:spTree>
    <p:extLst>
      <p:ext uri="{BB962C8B-B14F-4D97-AF65-F5344CB8AC3E}">
        <p14:creationId xmlns:p14="http://schemas.microsoft.com/office/powerpoint/2010/main" val="3668239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a:extLst>
              <a:ext uri="{FF2B5EF4-FFF2-40B4-BE49-F238E27FC236}">
                <a16:creationId xmlns:a16="http://schemas.microsoft.com/office/drawing/2014/main" id="{B61D4115-F3F7-4EEE-B9AB-081B56020049}"/>
              </a:ext>
            </a:extLst>
          </p:cNvPr>
          <p:cNvSpPr>
            <a:spLocks noGrp="1"/>
          </p:cNvSpPr>
          <p:nvPr>
            <p:ph idx="1"/>
          </p:nvPr>
        </p:nvSpPr>
        <p:spPr>
          <a:xfrm>
            <a:off x="800317" y="667825"/>
            <a:ext cx="5442849" cy="5522350"/>
          </a:xfrm>
          <a:ln w="3175">
            <a:solidFill>
              <a:schemeClr val="tx1"/>
            </a:solidFill>
          </a:ln>
        </p:spPr>
        <p:txBody>
          <a:bodyPr lIns="360000" tIns="0" rIns="360000" bIns="0" anchor="ctr">
            <a:noAutofit/>
          </a:bodyPr>
          <a:lstStyle/>
          <a:p>
            <a:pPr marL="0" indent="0" algn="just">
              <a:buNone/>
            </a:pPr>
            <a:r>
              <a:rPr lang="hr-HR" b="1" dirty="0"/>
              <a:t>Kamuflaža </a:t>
            </a:r>
            <a:r>
              <a:rPr lang="hr-HR" dirty="0"/>
              <a:t>(franc. </a:t>
            </a:r>
            <a:r>
              <a:rPr lang="hr-HR" i="1" dirty="0" err="1"/>
              <a:t>camouflage</a:t>
            </a:r>
            <a:r>
              <a:rPr lang="hr-HR" dirty="0"/>
              <a:t>); mijenjanje vanjskog izgleda, osobito vojnih objekata kako ne bi bili uočljivi; prikrivanje stvari, događaja ili ponašanja lažnim ili prividnim oblicima. Kamuflaža je način na koji se objekt prikriva. Prikrivanje je važan faktor za opstanak koji je u interesu mnogim oblicima života. Kamuflaža je vezana uz okoliš u kojem biljka ili životinja obitava. </a:t>
            </a:r>
            <a:endParaRPr lang="hr-HR" sz="2400" dirty="0"/>
          </a:p>
        </p:txBody>
      </p:sp>
      <p:pic>
        <p:nvPicPr>
          <p:cNvPr id="16" name="Slika 15" descr="Slika na kojoj se prikazuje stol, bijelo&#10;&#10;Opis je automatski generiran">
            <a:extLst>
              <a:ext uri="{FF2B5EF4-FFF2-40B4-BE49-F238E27FC236}">
                <a16:creationId xmlns:a16="http://schemas.microsoft.com/office/drawing/2014/main" id="{7EBCCD33-BCDA-4FFB-8559-8B1F2AC085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092093" y="814754"/>
            <a:ext cx="6971322" cy="5228492"/>
          </a:xfrm>
          <a:prstGeom prst="rect">
            <a:avLst/>
          </a:prstGeom>
        </p:spPr>
      </p:pic>
    </p:spTree>
    <p:extLst>
      <p:ext uri="{BB962C8B-B14F-4D97-AF65-F5344CB8AC3E}">
        <p14:creationId xmlns:p14="http://schemas.microsoft.com/office/powerpoint/2010/main" val="1067872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niOkvir 3">
            <a:extLst>
              <a:ext uri="{FF2B5EF4-FFF2-40B4-BE49-F238E27FC236}">
                <a16:creationId xmlns:a16="http://schemas.microsoft.com/office/drawing/2014/main" id="{99F94495-9011-4DB4-B61F-3A75BB743A4A}"/>
              </a:ext>
            </a:extLst>
          </p:cNvPr>
          <p:cNvSpPr txBox="1"/>
          <p:nvPr/>
        </p:nvSpPr>
        <p:spPr>
          <a:xfrm>
            <a:off x="483206" y="1755132"/>
            <a:ext cx="9820406" cy="461665"/>
          </a:xfrm>
          <a:prstGeom prst="rect">
            <a:avLst/>
          </a:prstGeom>
          <a:noFill/>
        </p:spPr>
        <p:txBody>
          <a:bodyPr wrap="square" rtlCol="0">
            <a:spAutoFit/>
          </a:bodyPr>
          <a:lstStyle/>
          <a:p>
            <a:r>
              <a:rPr lang="hr-HR" sz="2400" dirty="0"/>
              <a:t>Flora u vidljivom i infracrvenom spektru – analiza uzorka</a:t>
            </a:r>
          </a:p>
        </p:txBody>
      </p:sp>
      <p:pic>
        <p:nvPicPr>
          <p:cNvPr id="7" name="Slika 6">
            <a:extLst>
              <a:ext uri="{FF2B5EF4-FFF2-40B4-BE49-F238E27FC236}">
                <a16:creationId xmlns:a16="http://schemas.microsoft.com/office/drawing/2014/main" id="{E3225F01-FCBF-4379-8BA5-299219F0C887}"/>
              </a:ext>
            </a:extLst>
          </p:cNvPr>
          <p:cNvPicPr>
            <a:picLocks noChangeAspect="1"/>
          </p:cNvPicPr>
          <p:nvPr/>
        </p:nvPicPr>
        <p:blipFill rotWithShape="1">
          <a:blip r:embed="rId2">
            <a:alphaModFix amt="70000"/>
            <a:extLst>
              <a:ext uri="{BEBA8EAE-BF5A-486C-A8C5-ECC9F3942E4B}">
                <a14:imgProps xmlns:a14="http://schemas.microsoft.com/office/drawing/2010/main">
                  <a14:imgLayer r:embed="rId3">
                    <a14:imgEffect>
                      <a14:colorTemperature colorTemp="5900"/>
                    </a14:imgEffect>
                  </a14:imgLayer>
                </a14:imgProps>
              </a:ext>
            </a:extLst>
          </a:blip>
          <a:srcRect t="67967" b="18776"/>
          <a:stretch/>
        </p:blipFill>
        <p:spPr>
          <a:xfrm>
            <a:off x="0" y="0"/>
            <a:ext cx="12192000" cy="1616252"/>
          </a:xfrm>
          <a:prstGeom prst="rect">
            <a:avLst/>
          </a:prstGeom>
        </p:spPr>
      </p:pic>
      <p:sp>
        <p:nvSpPr>
          <p:cNvPr id="3" name="TekstniOkvir 2">
            <a:extLst>
              <a:ext uri="{FF2B5EF4-FFF2-40B4-BE49-F238E27FC236}">
                <a16:creationId xmlns:a16="http://schemas.microsoft.com/office/drawing/2014/main" id="{4B3787FA-078E-4EC1-AF89-620B3D6984AC}"/>
              </a:ext>
            </a:extLst>
          </p:cNvPr>
          <p:cNvSpPr txBox="1"/>
          <p:nvPr/>
        </p:nvSpPr>
        <p:spPr>
          <a:xfrm>
            <a:off x="227661" y="634065"/>
            <a:ext cx="11736678" cy="738664"/>
          </a:xfrm>
          <a:prstGeom prst="rect">
            <a:avLst/>
          </a:prstGeom>
          <a:noFill/>
        </p:spPr>
        <p:txBody>
          <a:bodyPr wrap="square" lIns="360000" tIns="0" rIns="360000" bIns="0" rtlCol="0">
            <a:spAutoFit/>
          </a:bodyPr>
          <a:lstStyle/>
          <a:p>
            <a:r>
              <a:rPr lang="hr-HR" sz="2400" b="1" dirty="0"/>
              <a:t>Kako kamuflaža biljaka i životinja funkcionira kao sustav? </a:t>
            </a:r>
          </a:p>
          <a:p>
            <a:endParaRPr lang="hr-HR" sz="2400" b="1" dirty="0"/>
          </a:p>
        </p:txBody>
      </p:sp>
      <p:pic>
        <p:nvPicPr>
          <p:cNvPr id="9" name="Slika 8">
            <a:extLst>
              <a:ext uri="{FF2B5EF4-FFF2-40B4-BE49-F238E27FC236}">
                <a16:creationId xmlns:a16="http://schemas.microsoft.com/office/drawing/2014/main" id="{08EACBC2-7097-473C-9766-7AB7F233277C}"/>
              </a:ext>
            </a:extLst>
          </p:cNvPr>
          <p:cNvPicPr/>
          <p:nvPr/>
        </p:nvPicPr>
        <p:blipFill rotWithShape="1">
          <a:blip r:embed="rId4">
            <a:extLst>
              <a:ext uri="{28A0092B-C50C-407E-A947-70E740481C1C}">
                <a14:useLocalDpi xmlns:a14="http://schemas.microsoft.com/office/drawing/2010/main" val="0"/>
              </a:ext>
            </a:extLst>
          </a:blip>
          <a:srcRect b="13140"/>
          <a:stretch/>
        </p:blipFill>
        <p:spPr bwMode="auto">
          <a:xfrm>
            <a:off x="227661" y="2526067"/>
            <a:ext cx="3370010" cy="3177308"/>
          </a:xfrm>
          <a:prstGeom prst="rect">
            <a:avLst/>
          </a:prstGeom>
          <a:noFill/>
          <a:ln w="3175">
            <a:solidFill>
              <a:sysClr val="windowText" lastClr="000000"/>
            </a:solidFill>
          </a:ln>
          <a:extLst>
            <a:ext uri="{53640926-AAD7-44D8-BBD7-CCE9431645EC}">
              <a14:shadowObscured xmlns:a14="http://schemas.microsoft.com/office/drawing/2010/main"/>
            </a:ext>
          </a:extLst>
        </p:spPr>
      </p:pic>
      <p:pic>
        <p:nvPicPr>
          <p:cNvPr id="12" name="Slika 11">
            <a:extLst>
              <a:ext uri="{FF2B5EF4-FFF2-40B4-BE49-F238E27FC236}">
                <a16:creationId xmlns:a16="http://schemas.microsoft.com/office/drawing/2014/main" id="{105009D9-3EE6-4A32-9F3B-537666D2CFE5}"/>
              </a:ext>
            </a:extLst>
          </p:cNvPr>
          <p:cNvPicPr>
            <a:picLocks noChangeAspect="1"/>
          </p:cNvPicPr>
          <p:nvPr/>
        </p:nvPicPr>
        <p:blipFill rotWithShape="1">
          <a:blip r:embed="rId5"/>
          <a:srcRect l="9788" t="22266" r="26398" b="6641"/>
          <a:stretch/>
        </p:blipFill>
        <p:spPr>
          <a:xfrm>
            <a:off x="6913403" y="2514130"/>
            <a:ext cx="5091725" cy="3189245"/>
          </a:xfrm>
          <a:prstGeom prst="rect">
            <a:avLst/>
          </a:prstGeom>
        </p:spPr>
      </p:pic>
      <p:pic>
        <p:nvPicPr>
          <p:cNvPr id="8" name="Slika 7">
            <a:extLst>
              <a:ext uri="{FF2B5EF4-FFF2-40B4-BE49-F238E27FC236}">
                <a16:creationId xmlns:a16="http://schemas.microsoft.com/office/drawing/2014/main" id="{ED11DD8B-D512-43E1-BE0A-437E83ABEF15}"/>
              </a:ext>
            </a:extLst>
          </p:cNvPr>
          <p:cNvPicPr>
            <a:picLocks noChangeAspect="1"/>
          </p:cNvPicPr>
          <p:nvPr/>
        </p:nvPicPr>
        <p:blipFill rotWithShape="1">
          <a:blip r:embed="rId6"/>
          <a:srcRect l="14415" t="-49" r="27097" b="28139"/>
          <a:stretch/>
        </p:blipFill>
        <p:spPr>
          <a:xfrm>
            <a:off x="3086527" y="2514129"/>
            <a:ext cx="4613765" cy="3189245"/>
          </a:xfrm>
          <a:prstGeom prst="rect">
            <a:avLst/>
          </a:prstGeom>
        </p:spPr>
      </p:pic>
    </p:spTree>
    <p:extLst>
      <p:ext uri="{BB962C8B-B14F-4D97-AF65-F5344CB8AC3E}">
        <p14:creationId xmlns:p14="http://schemas.microsoft.com/office/powerpoint/2010/main" val="3821389282"/>
      </p:ext>
    </p:extLst>
  </p:cSld>
  <p:clrMapOvr>
    <a:masterClrMapping/>
  </p:clrMapOvr>
</p:sld>
</file>

<file path=ppt/theme/theme1.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TotalTime>
  <Words>923</Words>
  <Application>Microsoft Office PowerPoint</Application>
  <PresentationFormat>Široki zaslon</PresentationFormat>
  <Paragraphs>49</Paragraphs>
  <Slides>17</Slides>
  <Notes>0</Notes>
  <HiddenSlides>0</HiddenSlides>
  <MMClips>0</MMClips>
  <ScaleCrop>false</ScaleCrop>
  <HeadingPairs>
    <vt:vector size="6" baseType="variant">
      <vt:variant>
        <vt:lpstr>Korišteni fontovi</vt:lpstr>
      </vt:variant>
      <vt:variant>
        <vt:i4>3</vt:i4>
      </vt:variant>
      <vt:variant>
        <vt:lpstr>Tema</vt:lpstr>
      </vt:variant>
      <vt:variant>
        <vt:i4>1</vt:i4>
      </vt:variant>
      <vt:variant>
        <vt:lpstr>Naslovi slajdova</vt:lpstr>
      </vt:variant>
      <vt:variant>
        <vt:i4>17</vt:i4>
      </vt:variant>
    </vt:vector>
  </HeadingPairs>
  <TitlesOfParts>
    <vt:vector size="21" baseType="lpstr">
      <vt:lpstr>Arial</vt:lpstr>
      <vt:lpstr>Calibri</vt:lpstr>
      <vt:lpstr>Calibri Light</vt:lpstr>
      <vt:lpstr>Tema sustava Office</vt:lpstr>
      <vt:lpstr>Fokus na pokus </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Fokus na pokus</dc:title>
  <dc:creator>admin</dc:creator>
  <cp:lastModifiedBy>admin</cp:lastModifiedBy>
  <cp:revision>14</cp:revision>
  <dcterms:created xsi:type="dcterms:W3CDTF">2019-10-29T15:30:46Z</dcterms:created>
  <dcterms:modified xsi:type="dcterms:W3CDTF">2019-10-29T20:18:30Z</dcterms:modified>
</cp:coreProperties>
</file>