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08868336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088683362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08868336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08868336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8868336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08868336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88683362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088683362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088683362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088683362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406bf9cc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406bf9cc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406bf9c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406bf9c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406bf9cc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406bf9cc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5581893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5581893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5581893c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5581893c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406bf9cc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406bf9cc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0886833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08868336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088683362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088683362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088683362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088683362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JwMRf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545284"/>
            <a:ext cx="8520600" cy="28391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</a:t>
            </a:r>
            <a:br>
              <a:rPr lang="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" sz="2800" dirty="0" smtClean="0"/>
              <a:t>Šibenik, 8. studenoga 2019.</a:t>
            </a:r>
            <a:r>
              <a:rPr lang="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" dirty="0" smtClean="0"/>
              <a:t> </a:t>
            </a:r>
            <a:br>
              <a:rPr lang="hr" dirty="0" smtClean="0"/>
            </a:br>
            <a:r>
              <a:rPr lang="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</a:t>
            </a:r>
            <a:r>
              <a:rPr lang="h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COUNTS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87209" y="3656246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tx1"/>
                </a:solidFill>
              </a:rPr>
              <a:t>Alenka </a:t>
            </a:r>
            <a:r>
              <a:rPr lang="hr-HR" dirty="0" err="1" smtClean="0">
                <a:solidFill>
                  <a:schemeClr val="tx1"/>
                </a:solidFill>
              </a:rPr>
              <a:t>Miljević</a:t>
            </a:r>
            <a:r>
              <a:rPr lang="hr-HR" dirty="0" smtClean="0">
                <a:solidFill>
                  <a:schemeClr val="tx1"/>
                </a:solidFill>
              </a:rPr>
              <a:t>, prof.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tx1"/>
                </a:solidFill>
              </a:rPr>
              <a:t>Blaženka </a:t>
            </a:r>
            <a:r>
              <a:rPr lang="hr-HR" dirty="0" err="1" smtClean="0">
                <a:solidFill>
                  <a:schemeClr val="tx1"/>
                </a:solidFill>
              </a:rPr>
              <a:t>Kunac</a:t>
            </a:r>
            <a:r>
              <a:rPr lang="hr-HR" dirty="0" smtClean="0">
                <a:solidFill>
                  <a:schemeClr val="tx1"/>
                </a:solidFill>
              </a:rPr>
              <a:t>, prof.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2543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/>
              <a:t>PUTOVANJE PRIKO BARE</a:t>
            </a:r>
            <a:endParaRPr sz="3000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000000"/>
                </a:solidFill>
              </a:rPr>
              <a:t>Imaš priliku prisustvovati hranjenju pingvina koje se odvija svakoga dana u 10:30 a.m. i 2:30 p.m. Poželio si saznati nešto više o njima pa si pročitao, među ostalim, ovo o kraljevskim pingvinima:</a:t>
            </a:r>
            <a:endParaRPr sz="16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 i="1">
                <a:solidFill>
                  <a:srgbClr val="000000"/>
                </a:solidFill>
              </a:rPr>
              <a:t>The king penguin stands at 28 to 39 in tall and weighs from 21 to 40 lb.</a:t>
            </a:r>
            <a:endParaRPr sz="1600" i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000000"/>
                </a:solidFill>
              </a:rPr>
              <a:t>Znaš da „tall“ označava visinu, a „weight“ znači masa, ali gdje su tu centimetri i kilogrami? Pa, nema ih. </a:t>
            </a:r>
            <a:endParaRPr sz="16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000000"/>
                </a:solidFill>
              </a:rPr>
              <a:t>Angloamerička mjerna jedinica za duljinu je stopa (engl. Foot, oznaka: ft).</a:t>
            </a:r>
            <a:endParaRPr sz="16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000000"/>
                </a:solidFill>
              </a:rPr>
              <a:t>Stopa je jednaka 12 palaca. Zapisujemo: 1 ft = 12 in.</a:t>
            </a:r>
            <a:endParaRPr sz="16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000000"/>
                </a:solidFill>
              </a:rPr>
              <a:t>Ako znamo da je 1 in = 2.54 cm, koliko centimetara su visoki pingvini? Zaokruži na najbližu deseticu!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2543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 dirty="0"/>
              <a:t>PUTOVANJE PRIKO BARE</a:t>
            </a:r>
            <a:endParaRPr sz="3000" dirty="0"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hr" sz="2400" dirty="0" smtClean="0">
                <a:solidFill>
                  <a:schemeClr val="dk1"/>
                </a:solidFill>
              </a:rPr>
              <a:t>VRIJEME: </a:t>
            </a:r>
            <a:r>
              <a:rPr lang="hr" sz="2400" dirty="0">
                <a:solidFill>
                  <a:schemeClr val="dk1"/>
                </a:solidFill>
              </a:rPr>
              <a:t>vremenske </a:t>
            </a:r>
            <a:r>
              <a:rPr lang="hr" sz="2400" dirty="0" smtClean="0">
                <a:solidFill>
                  <a:schemeClr val="dk1"/>
                </a:solidFill>
              </a:rPr>
              <a:t>zone, označavanje </a:t>
            </a:r>
            <a:r>
              <a:rPr lang="hr" sz="2400" dirty="0">
                <a:solidFill>
                  <a:schemeClr val="dk1"/>
                </a:solidFill>
              </a:rPr>
              <a:t>vremena: </a:t>
            </a:r>
            <a:r>
              <a:rPr lang="hr" sz="2400" dirty="0" smtClean="0">
                <a:solidFill>
                  <a:schemeClr val="dk1"/>
                </a:solidFill>
              </a:rPr>
              <a:t/>
            </a:r>
            <a:br>
              <a:rPr lang="hr" sz="2400" dirty="0" smtClean="0">
                <a:solidFill>
                  <a:schemeClr val="dk1"/>
                </a:solidFill>
              </a:rPr>
            </a:br>
            <a:r>
              <a:rPr lang="hr" sz="2400" dirty="0" smtClean="0">
                <a:solidFill>
                  <a:schemeClr val="dk1"/>
                </a:solidFill>
              </a:rPr>
              <a:t>                 a.m., p.m.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hr" sz="2400" dirty="0" smtClean="0">
                <a:solidFill>
                  <a:schemeClr val="dk1"/>
                </a:solidFill>
              </a:rPr>
              <a:t>TEMPERATURA: </a:t>
            </a:r>
            <a:r>
              <a:rPr lang="hr" sz="2400" dirty="0">
                <a:solidFill>
                  <a:schemeClr val="dk1"/>
                </a:solidFill>
              </a:rPr>
              <a:t>°C, °F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hr" sz="2400" dirty="0" smtClean="0">
                <a:solidFill>
                  <a:schemeClr val="dk1"/>
                </a:solidFill>
              </a:rPr>
              <a:t>NOVAC: </a:t>
            </a:r>
            <a:r>
              <a:rPr lang="hr" sz="2400" dirty="0">
                <a:solidFill>
                  <a:schemeClr val="dk1"/>
                </a:solidFill>
              </a:rPr>
              <a:t>HRK, USD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hr" sz="2400" dirty="0" smtClean="0">
                <a:solidFill>
                  <a:schemeClr val="dk1"/>
                </a:solidFill>
              </a:rPr>
              <a:t>DULJINA: </a:t>
            </a:r>
            <a:r>
              <a:rPr lang="hr" sz="2400" dirty="0">
                <a:solidFill>
                  <a:schemeClr val="dk1"/>
                </a:solidFill>
              </a:rPr>
              <a:t>metri, centimetri; stope, palci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hr" sz="2400" dirty="0" smtClean="0">
                <a:solidFill>
                  <a:schemeClr val="dk1"/>
                </a:solidFill>
              </a:rPr>
              <a:t>MASA: </a:t>
            </a:r>
            <a:r>
              <a:rPr lang="hr" sz="2400" dirty="0">
                <a:solidFill>
                  <a:schemeClr val="dk1"/>
                </a:solidFill>
              </a:rPr>
              <a:t>kilogrami, funte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/>
              <a:t>AGATHA CHRISTIE</a:t>
            </a:r>
            <a:endParaRPr sz="3000"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1613869"/>
            <a:ext cx="461263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dirty="0">
                <a:solidFill>
                  <a:schemeClr val="dk1"/>
                </a:solidFill>
              </a:rPr>
              <a:t>O</a:t>
            </a:r>
            <a:r>
              <a:rPr lang="hr" sz="2800" dirty="0" smtClean="0">
                <a:solidFill>
                  <a:schemeClr val="dk1"/>
                </a:solidFill>
              </a:rPr>
              <a:t>tac ju je učio matematici </a:t>
            </a:r>
            <a:br>
              <a:rPr lang="hr" sz="2800" dirty="0" smtClean="0">
                <a:solidFill>
                  <a:schemeClr val="dk1"/>
                </a:solidFill>
              </a:rPr>
            </a:br>
            <a:r>
              <a:rPr lang="hr" sz="2800" dirty="0" smtClean="0">
                <a:solidFill>
                  <a:schemeClr val="dk1"/>
                </a:solidFill>
              </a:rPr>
              <a:t>pomoću problemskih </a:t>
            </a:r>
            <a:r>
              <a:rPr lang="hr" sz="2800" dirty="0">
                <a:solidFill>
                  <a:schemeClr val="dk1"/>
                </a:solidFill>
              </a:rPr>
              <a:t>priča, </a:t>
            </a:r>
            <a:r>
              <a:rPr lang="hr" sz="2800" dirty="0" smtClean="0">
                <a:solidFill>
                  <a:schemeClr val="dk1"/>
                </a:solidFill>
              </a:rPr>
              <a:t/>
            </a:r>
            <a:br>
              <a:rPr lang="hr" sz="2800" dirty="0" smtClean="0">
                <a:solidFill>
                  <a:schemeClr val="dk1"/>
                </a:solidFill>
              </a:rPr>
            </a:br>
            <a:r>
              <a:rPr lang="hr" sz="2800" dirty="0" smtClean="0">
                <a:solidFill>
                  <a:schemeClr val="dk1"/>
                </a:solidFill>
              </a:rPr>
              <a:t>a obitelj </a:t>
            </a:r>
            <a:r>
              <a:rPr lang="hr" sz="2800" dirty="0">
                <a:solidFill>
                  <a:schemeClr val="dk1"/>
                </a:solidFill>
              </a:rPr>
              <a:t>je često igrala </a:t>
            </a:r>
            <a:br>
              <a:rPr lang="hr" sz="2800" dirty="0">
                <a:solidFill>
                  <a:schemeClr val="dk1"/>
                </a:solidFill>
              </a:rPr>
            </a:br>
            <a:r>
              <a:rPr lang="hr" sz="2800" dirty="0">
                <a:solidFill>
                  <a:schemeClr val="dk1"/>
                </a:solidFill>
              </a:rPr>
              <a:t>igre prepune zagonetki, </a:t>
            </a:r>
            <a:br>
              <a:rPr lang="hr" sz="2800" dirty="0">
                <a:solidFill>
                  <a:schemeClr val="dk1"/>
                </a:solidFill>
              </a:rPr>
            </a:br>
            <a:r>
              <a:rPr lang="hr" sz="2800" dirty="0">
                <a:solidFill>
                  <a:schemeClr val="dk1"/>
                </a:solidFill>
              </a:rPr>
              <a:t>pitanja i odgovora. 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l="-5480" r="5480"/>
          <a:stretch/>
        </p:blipFill>
        <p:spPr>
          <a:xfrm>
            <a:off x="4859025" y="1210131"/>
            <a:ext cx="4401476" cy="3301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/>
              <a:t>AGATHA CHRISTIE</a:t>
            </a:r>
            <a:endParaRPr sz="3000"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11700" y="101250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600" dirty="0">
                <a:solidFill>
                  <a:schemeClr val="dk1"/>
                </a:solidFill>
              </a:rPr>
              <a:t>Strihnin proizvodi neke od najbolnijih reakcija na otrov na svijetu. </a:t>
            </a:r>
            <a:br>
              <a:rPr lang="hr" sz="1600" dirty="0">
                <a:solidFill>
                  <a:schemeClr val="dk1"/>
                </a:solidFill>
              </a:rPr>
            </a:br>
            <a:r>
              <a:rPr lang="hr" sz="1600" dirty="0">
                <a:solidFill>
                  <a:schemeClr val="dk1"/>
                </a:solidFill>
              </a:rPr>
              <a:t>Smrtonosna doza iznosi 1 – 2 miligrama strihnina po kilogramu </a:t>
            </a:r>
            <a:br>
              <a:rPr lang="hr" sz="1600" dirty="0">
                <a:solidFill>
                  <a:schemeClr val="dk1"/>
                </a:solidFill>
              </a:rPr>
            </a:br>
            <a:r>
              <a:rPr lang="hr" sz="1600" dirty="0">
                <a:solidFill>
                  <a:schemeClr val="dk1"/>
                </a:solidFill>
              </a:rPr>
              <a:t>odraslog čovjeka. </a:t>
            </a:r>
            <a:br>
              <a:rPr lang="hr" sz="1600" dirty="0">
                <a:solidFill>
                  <a:schemeClr val="dk1"/>
                </a:solidFill>
              </a:rPr>
            </a:br>
            <a:r>
              <a:rPr lang="hr" sz="1600" dirty="0">
                <a:solidFill>
                  <a:schemeClr val="dk1"/>
                </a:solidFill>
              </a:rPr>
              <a:t>Prevedite zadatke i odgovorite na pitanja na hrvatskom jeziku!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600" b="1" dirty="0">
                <a:solidFill>
                  <a:schemeClr val="dk1"/>
                </a:solidFill>
              </a:rPr>
              <a:t>1.</a:t>
            </a:r>
            <a:r>
              <a:rPr lang="hr" sz="1600" dirty="0">
                <a:solidFill>
                  <a:schemeClr val="dk1"/>
                </a:solidFill>
              </a:rPr>
              <a:t> Determine how much strychnine the murderer used in </a:t>
            </a:r>
            <a:br>
              <a:rPr lang="hr" sz="1600" dirty="0">
                <a:solidFill>
                  <a:schemeClr val="dk1"/>
                </a:solidFill>
              </a:rPr>
            </a:br>
            <a:r>
              <a:rPr lang="hr" sz="1600" dirty="0">
                <a:solidFill>
                  <a:schemeClr val="dk1"/>
                </a:solidFill>
              </a:rPr>
              <a:t> </a:t>
            </a:r>
            <a:r>
              <a:rPr lang="hr" sz="1600" dirty="0" smtClean="0">
                <a:solidFill>
                  <a:schemeClr val="dk1"/>
                </a:solidFill>
              </a:rPr>
              <a:t>   Agatha’s </a:t>
            </a:r>
            <a:r>
              <a:rPr lang="hr" sz="1600" dirty="0">
                <a:solidFill>
                  <a:schemeClr val="dk1"/>
                </a:solidFill>
              </a:rPr>
              <a:t>story “The Mysterious Affair at Styles” if the victim </a:t>
            </a:r>
            <a:br>
              <a:rPr lang="hr" sz="1600" dirty="0">
                <a:solidFill>
                  <a:schemeClr val="dk1"/>
                </a:solidFill>
              </a:rPr>
            </a:br>
            <a:r>
              <a:rPr lang="hr" sz="1600" dirty="0" smtClean="0">
                <a:solidFill>
                  <a:schemeClr val="dk1"/>
                </a:solidFill>
              </a:rPr>
              <a:t>    weighed </a:t>
            </a:r>
            <a:r>
              <a:rPr lang="hr" sz="1600" dirty="0">
                <a:solidFill>
                  <a:schemeClr val="dk1"/>
                </a:solidFill>
              </a:rPr>
              <a:t>65 kg.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600" b="1" dirty="0">
                <a:solidFill>
                  <a:schemeClr val="dk1"/>
                </a:solidFill>
              </a:rPr>
              <a:t>2.</a:t>
            </a:r>
            <a:r>
              <a:rPr lang="hr" sz="1600" dirty="0">
                <a:solidFill>
                  <a:schemeClr val="dk1"/>
                </a:solidFill>
              </a:rPr>
              <a:t> Determine  the victim’s  weight  in Agatha’s story </a:t>
            </a:r>
            <a:r>
              <a:rPr lang="hr" sz="1600">
                <a:solidFill>
                  <a:schemeClr val="dk1"/>
                </a:solidFill>
              </a:rPr>
              <a:t/>
            </a:r>
            <a:br>
              <a:rPr lang="hr" sz="1600">
                <a:solidFill>
                  <a:schemeClr val="dk1"/>
                </a:solidFill>
              </a:rPr>
            </a:br>
            <a:r>
              <a:rPr lang="hr" sz="1600" smtClean="0">
                <a:solidFill>
                  <a:schemeClr val="dk1"/>
                </a:solidFill>
              </a:rPr>
              <a:t>    “</a:t>
            </a:r>
            <a:r>
              <a:rPr lang="hr" sz="1600" dirty="0">
                <a:solidFill>
                  <a:schemeClr val="dk1"/>
                </a:solidFill>
              </a:rPr>
              <a:t>The Comingof  Mr Quin” if the murderer used 160 mg of </a:t>
            </a:r>
            <a:r>
              <a:rPr lang="hr" sz="1600">
                <a:solidFill>
                  <a:schemeClr val="dk1"/>
                </a:solidFill>
              </a:rPr>
              <a:t/>
            </a:r>
            <a:br>
              <a:rPr lang="hr" sz="1600">
                <a:solidFill>
                  <a:schemeClr val="dk1"/>
                </a:solidFill>
              </a:rPr>
            </a:br>
            <a:r>
              <a:rPr lang="hr" sz="1600" smtClean="0">
                <a:solidFill>
                  <a:schemeClr val="dk1"/>
                </a:solidFill>
              </a:rPr>
              <a:t>    strychnine</a:t>
            </a:r>
            <a:r>
              <a:rPr lang="hr" sz="1600" dirty="0">
                <a:solidFill>
                  <a:schemeClr val="dk1"/>
                </a:solidFill>
              </a:rPr>
              <a:t>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675" y="1152463"/>
            <a:ext cx="2785350" cy="37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/>
              <a:t>AGATHA CHRISTIE</a:t>
            </a:r>
            <a:endParaRPr sz="3000"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 b="1" dirty="0">
                <a:solidFill>
                  <a:schemeClr val="dk1"/>
                </a:solidFill>
              </a:rPr>
              <a:t>a)</a:t>
            </a:r>
            <a:r>
              <a:rPr lang="hr" sz="1600" dirty="0">
                <a:solidFill>
                  <a:schemeClr val="dk1"/>
                </a:solidFill>
              </a:rPr>
              <a:t> How many cigarettes did I smoke in those six months?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 b="1" dirty="0">
                <a:solidFill>
                  <a:schemeClr val="dk1"/>
                </a:solidFill>
              </a:rPr>
              <a:t>b)</a:t>
            </a:r>
            <a:r>
              <a:rPr lang="hr" sz="1600" dirty="0">
                <a:solidFill>
                  <a:schemeClr val="dk1"/>
                </a:solidFill>
              </a:rPr>
              <a:t> if there are 2 milligrams of nicotine in one cigarette, </a:t>
            </a:r>
            <a:br>
              <a:rPr lang="hr" sz="1600" dirty="0">
                <a:solidFill>
                  <a:schemeClr val="dk1"/>
                </a:solidFill>
              </a:rPr>
            </a:br>
            <a:r>
              <a:rPr lang="hr" sz="1600" dirty="0">
                <a:solidFill>
                  <a:schemeClr val="dk1"/>
                </a:solidFill>
              </a:rPr>
              <a:t>    how much nicotine did I inhaled into my body?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 b="1" dirty="0">
                <a:solidFill>
                  <a:schemeClr val="dk1"/>
                </a:solidFill>
              </a:rPr>
              <a:t>c)</a:t>
            </a:r>
            <a:r>
              <a:rPr lang="hr" sz="1600" dirty="0">
                <a:solidFill>
                  <a:schemeClr val="dk1"/>
                </a:solidFill>
              </a:rPr>
              <a:t> one drop of nicotine is lethal to a non-smoker.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 dirty="0">
                <a:solidFill>
                  <a:schemeClr val="dk1"/>
                </a:solidFill>
              </a:rPr>
              <a:t>    In one drop there are 50 milligrams of nicotine.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 dirty="0">
                <a:solidFill>
                  <a:schemeClr val="dk1"/>
                </a:solidFill>
              </a:rPr>
              <a:t>    How many times I could have died until today?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250" y="1017725"/>
            <a:ext cx="3189575" cy="426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A sada vi...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 u="sng">
                <a:solidFill>
                  <a:schemeClr val="hlink"/>
                </a:solidFill>
                <a:hlinkClick r:id="rId3"/>
              </a:rPr>
              <a:t>http://bit.ly/2JwMRfh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275" y="1264025"/>
            <a:ext cx="3053750" cy="30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UVOD - KAKO JE SVE POČELO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VEČER MATEMATIKE 2018.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Splitsko matematičko društvo, PMF Split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Matematika: Nina Šegvić, Blaženka Kunac, obje OŠ Pujanki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Engleski jezik: Alenka Miljević, OŠ braće Radića, Marija Čarija Agoli, OŠ Pujanki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IDIOMS WITH NUMBERS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8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20 idioma s brojevima na engleskom jeziku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Različiti fontovi i boje - podrška samostalnom radu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813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463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AKTIVNOSTI: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hr" dirty="0">
                <a:solidFill>
                  <a:srgbClr val="000000"/>
                </a:solidFill>
              </a:rPr>
              <a:t>slaganje idioma na engleskome jeziku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hr" dirty="0">
                <a:solidFill>
                  <a:srgbClr val="000000"/>
                </a:solidFill>
              </a:rPr>
              <a:t>povezivanje s hrvatskim ekvivalentom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hr" dirty="0">
                <a:solidFill>
                  <a:srgbClr val="000000"/>
                </a:solidFill>
              </a:rPr>
              <a:t>tumačenje prenesenog značenja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REZULTAT:                                 </a:t>
            </a:r>
            <a:r>
              <a:rPr lang="hr" dirty="0" smtClean="0">
                <a:solidFill>
                  <a:srgbClr val="000000"/>
                </a:solidFill>
              </a:rPr>
              <a:t/>
            </a:r>
            <a:br>
              <a:rPr lang="hr" dirty="0" smtClean="0">
                <a:solidFill>
                  <a:srgbClr val="000000"/>
                </a:solidFill>
              </a:rPr>
            </a:br>
            <a:r>
              <a:rPr lang="hr" dirty="0" smtClean="0">
                <a:solidFill>
                  <a:srgbClr val="000000"/>
                </a:solidFill>
              </a:rPr>
              <a:t>- obogaćivanje </a:t>
            </a:r>
            <a:r>
              <a:rPr lang="hr" dirty="0">
                <a:solidFill>
                  <a:srgbClr val="000000"/>
                </a:solidFill>
              </a:rPr>
              <a:t>rječnika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dirty="0" smtClean="0">
                <a:solidFill>
                  <a:srgbClr val="000000"/>
                </a:solidFill>
              </a:rPr>
              <a:t>- prevođenje </a:t>
            </a:r>
            <a:r>
              <a:rPr lang="hr" dirty="0">
                <a:solidFill>
                  <a:srgbClr val="000000"/>
                </a:solidFill>
              </a:rPr>
              <a:t>poruke, a ne doslovno </a:t>
            </a:r>
            <a:r>
              <a:rPr lang="hr" dirty="0" smtClean="0">
                <a:solidFill>
                  <a:srgbClr val="000000"/>
                </a:solidFill>
              </a:rPr>
              <a:t/>
            </a:r>
            <a:br>
              <a:rPr lang="hr" dirty="0" smtClean="0">
                <a:solidFill>
                  <a:srgbClr val="000000"/>
                </a:solidFill>
              </a:rPr>
            </a:br>
            <a:r>
              <a:rPr lang="hr" dirty="0" smtClean="0">
                <a:solidFill>
                  <a:srgbClr val="000000"/>
                </a:solidFill>
              </a:rPr>
              <a:t>  prevođenje 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413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273900" y="209525"/>
            <a:ext cx="48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ENGLISH COUNTS - DRUŠTVENA IGRA 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437700"/>
            <a:ext cx="4782300" cy="31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50" y="1341975"/>
            <a:ext cx="4969548" cy="372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800" y="257663"/>
            <a:ext cx="4012200" cy="481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143050" y="182700"/>
            <a:ext cx="5042700" cy="46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PRAVILA IGRE: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Svi rješavaju zadatak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Glavni igrač provjerava rješenje kod učenika mentora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Igračima s netočnim rješenjima objašnjavaju oni s točnima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Igra se nastavlja dok jedan od igrača ne dođe do kraja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>
                <a:solidFill>
                  <a:srgbClr val="000000"/>
                </a:solidFill>
              </a:rPr>
              <a:t>Svi kreiraju svoj matematički zadatak i stvaraju novu igru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3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2543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 dirty="0"/>
              <a:t>PUTOVANJE PRIKO BARE</a:t>
            </a:r>
            <a:endParaRPr sz="3000" dirty="0"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254300" y="172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</a:pPr>
            <a:r>
              <a:rPr lang="hr" sz="2800" dirty="0">
                <a:solidFill>
                  <a:srgbClr val="000000"/>
                </a:solidFill>
              </a:rPr>
              <a:t>Matematička priča</a:t>
            </a:r>
            <a:br>
              <a:rPr lang="hr" sz="2800" dirty="0">
                <a:solidFill>
                  <a:srgbClr val="000000"/>
                </a:solidFill>
              </a:rPr>
            </a:br>
            <a:endParaRPr sz="28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</a:pPr>
            <a:r>
              <a:rPr lang="hr" sz="2800" dirty="0">
                <a:solidFill>
                  <a:srgbClr val="000000"/>
                </a:solidFill>
              </a:rPr>
              <a:t>Mjerne jedinice u </a:t>
            </a:r>
            <a:br>
              <a:rPr lang="hr" sz="2800" dirty="0">
                <a:solidFill>
                  <a:srgbClr val="000000"/>
                </a:solidFill>
              </a:rPr>
            </a:br>
            <a:r>
              <a:rPr lang="hr" sz="2800" dirty="0">
                <a:solidFill>
                  <a:srgbClr val="000000"/>
                </a:solidFill>
              </a:rPr>
              <a:t>Hrvatskoj i u SAD</a:t>
            </a:r>
            <a:endParaRPr sz="2800" dirty="0">
              <a:solidFill>
                <a:srgbClr val="000000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267" y="1152475"/>
            <a:ext cx="4292934" cy="32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2543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/>
              <a:t>PUTOVANJE PRIKO BARE</a:t>
            </a:r>
            <a:endParaRPr sz="3000"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254300" y="129143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</a:pPr>
            <a:r>
              <a:rPr lang="hr" sz="2800" dirty="0">
                <a:solidFill>
                  <a:srgbClr val="000000"/>
                </a:solidFill>
              </a:rPr>
              <a:t>Vršnjačka suradnja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</a:pPr>
            <a:r>
              <a:rPr lang="hr" sz="2800" dirty="0">
                <a:solidFill>
                  <a:srgbClr val="000000"/>
                </a:solidFill>
              </a:rPr>
              <a:t>Pomoć starijih učenika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</a:pPr>
            <a:r>
              <a:rPr lang="hr" sz="2800" dirty="0">
                <a:solidFill>
                  <a:srgbClr val="000000"/>
                </a:solidFill>
              </a:rPr>
              <a:t>Ekipa: po dva učenika </a:t>
            </a:r>
            <a:br>
              <a:rPr lang="hr" sz="2800" dirty="0">
                <a:solidFill>
                  <a:srgbClr val="000000"/>
                </a:solidFill>
              </a:rPr>
            </a:br>
            <a:r>
              <a:rPr lang="hr" sz="2800" dirty="0">
                <a:solidFill>
                  <a:srgbClr val="000000"/>
                </a:solidFill>
              </a:rPr>
              <a:t>5. i 6. razreda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</a:pPr>
            <a:r>
              <a:rPr lang="hr" sz="2800" dirty="0">
                <a:solidFill>
                  <a:srgbClr val="000000"/>
                </a:solidFill>
              </a:rPr>
              <a:t>Podrška u radu: </a:t>
            </a:r>
            <a:br>
              <a:rPr lang="hr" sz="2800" dirty="0">
                <a:solidFill>
                  <a:srgbClr val="000000"/>
                </a:solidFill>
              </a:rPr>
            </a:br>
            <a:r>
              <a:rPr lang="hr" sz="2800" dirty="0">
                <a:solidFill>
                  <a:srgbClr val="000000"/>
                </a:solidFill>
              </a:rPr>
              <a:t>učenici 8.b OŠ Pujanki</a:t>
            </a:r>
            <a:endParaRPr sz="2800" dirty="0">
              <a:solidFill>
                <a:srgbClr val="000000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375" y="1017725"/>
            <a:ext cx="2965300" cy="396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2543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/>
              <a:t>PUTOVANJE PRIKO BARE</a:t>
            </a:r>
            <a:endParaRPr sz="3000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600">
                <a:solidFill>
                  <a:srgbClr val="000000"/>
                </a:solidFill>
              </a:rPr>
              <a:t>Krenuo si sa zagrebačkog aerodroma Franjo Tuđman u 8:15 na doček nove godine u New York. Ne putuješ direktnim letom, pa si, nakon 55 min, prvo sletio u Beč.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600">
                <a:solidFill>
                  <a:srgbClr val="000000"/>
                </a:solidFill>
              </a:rPr>
              <a:t>U koliko sati si u Beču? _________________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600">
                <a:solidFill>
                  <a:srgbClr val="000000"/>
                </a:solidFill>
              </a:rPr>
              <a:t>Nakon sat i 35 minuta, ponovno si u zraku i sad putuješ iz Beča u New York. Putovanje sada traje puno dulje, čak 9 sati i 45 minuta.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600">
                <a:solidFill>
                  <a:srgbClr val="000000"/>
                </a:solidFill>
              </a:rPr>
              <a:t>New York nije u istoj vremenskoj zoni kao Zagreb ili Beč. Kod njih je sada, dok ti ovo rješavaš, otprilike podne. Točnije, šest sati su „iza“ nas.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600">
                <a:solidFill>
                  <a:srgbClr val="000000"/>
                </a:solidFill>
              </a:rPr>
              <a:t>Razmisli pa izračunaj: u koliko sati si sletio na aerodrom John F. Kennedy u New Yorku?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486</Words>
  <Application>Microsoft Office PowerPoint</Application>
  <PresentationFormat>Prikaz na zaslonu (16:9)</PresentationFormat>
  <Paragraphs>67</Paragraphs>
  <Slides>15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Verdana</vt:lpstr>
      <vt:lpstr>Simple Light</vt:lpstr>
      <vt:lpstr>CUC Šibenik, 8. studenoga 2019.   ENGLISH COUNTS</vt:lpstr>
      <vt:lpstr>UVOD - KAKO JE SVE POČELO</vt:lpstr>
      <vt:lpstr>IDIOMS WITH NUMBERS</vt:lpstr>
      <vt:lpstr>PowerPoint prezentacija</vt:lpstr>
      <vt:lpstr>ENGLISH COUNTS - DRUŠTVENA IGRA </vt:lpstr>
      <vt:lpstr>PowerPoint prezentacija</vt:lpstr>
      <vt:lpstr>PUTOVANJE PRIKO BARE</vt:lpstr>
      <vt:lpstr>PUTOVANJE PRIKO BARE</vt:lpstr>
      <vt:lpstr>PUTOVANJE PRIKO BARE</vt:lpstr>
      <vt:lpstr>PUTOVANJE PRIKO BARE</vt:lpstr>
      <vt:lpstr>PUTOVANJE PRIKO BARE</vt:lpstr>
      <vt:lpstr>AGATHA CHRISTIE</vt:lpstr>
      <vt:lpstr>AGATHA CHRISTIE</vt:lpstr>
      <vt:lpstr>AGATHA CHRISTIE</vt:lpstr>
      <vt:lpstr>A sada vi...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CUC Šibenik, 8. studenoga 2019.   ENGLISH COUNTS</dc:title>
  <dc:creator>Blaža</dc:creator>
  <cp:lastModifiedBy>HP</cp:lastModifiedBy>
  <cp:revision>5</cp:revision>
  <dcterms:modified xsi:type="dcterms:W3CDTF">2019-10-30T18:29:45Z</dcterms:modified>
</cp:coreProperties>
</file>