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sldIdLst>
    <p:sldId id="256" r:id="rId2"/>
    <p:sldId id="258" r:id="rId3"/>
    <p:sldId id="259" r:id="rId4"/>
    <p:sldId id="260" r:id="rId5"/>
    <p:sldId id="261" r:id="rId6"/>
    <p:sldId id="264" r:id="rId7"/>
    <p:sldId id="262" r:id="rId8"/>
    <p:sldId id="263" r:id="rId9"/>
    <p:sldId id="265" r:id="rId10"/>
    <p:sldId id="266" r:id="rId11"/>
    <p:sldId id="267" r:id="rId12"/>
    <p:sldId id="268" r:id="rId13"/>
    <p:sldId id="269" r:id="rId14"/>
    <p:sldId id="270" r:id="rId15"/>
    <p:sldId id="271" r:id="rId16"/>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0" autoAdjust="0"/>
    <p:restoredTop sz="94660"/>
  </p:normalViewPr>
  <p:slideViewPr>
    <p:cSldViewPr snapToGrid="0">
      <p:cViewPr varScale="1">
        <p:scale>
          <a:sx n="107" d="100"/>
          <a:sy n="107" d="100"/>
        </p:scale>
        <p:origin x="96" y="51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25" d="100"/>
          <a:sy n="125" d="100"/>
        </p:scale>
        <p:origin x="2256" y="-78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r-HR"/>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54C512-6D88-412E-808A-23B4D7B5D6ED}" type="datetimeFigureOut">
              <a:rPr lang="hr-HR" smtClean="0"/>
              <a:t>31.10.2019.</a:t>
            </a:fld>
            <a:endParaRPr lang="hr-HR"/>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r-HR"/>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Uredite stilove teksta matrice</a:t>
            </a:r>
          </a:p>
          <a:p>
            <a:pPr lvl="1"/>
            <a:r>
              <a:rPr lang="hr-HR"/>
              <a:t>Druga razina</a:t>
            </a:r>
          </a:p>
          <a:p>
            <a:pPr lvl="2"/>
            <a:r>
              <a:rPr lang="hr-HR"/>
              <a:t>Treća razina</a:t>
            </a:r>
          </a:p>
          <a:p>
            <a:pPr lvl="3"/>
            <a:r>
              <a:rPr lang="hr-HR"/>
              <a:t>Četvrta razina</a:t>
            </a:r>
          </a:p>
          <a:p>
            <a:pPr lvl="4"/>
            <a:r>
              <a:rPr lang="hr-HR"/>
              <a:t>Peta razina</a:t>
            </a:r>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r-HR"/>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87A5EF-F601-4607-AB56-4CD741AC283E}" type="slidenum">
              <a:rPr lang="hr-HR" smtClean="0"/>
              <a:t>‹#›</a:t>
            </a:fld>
            <a:endParaRPr lang="hr-HR"/>
          </a:p>
        </p:txBody>
      </p:sp>
    </p:spTree>
    <p:extLst>
      <p:ext uri="{BB962C8B-B14F-4D97-AF65-F5344CB8AC3E}">
        <p14:creationId xmlns:p14="http://schemas.microsoft.com/office/powerpoint/2010/main" val="845787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0A87A5EF-F601-4607-AB56-4CD741AC283E}" type="slidenum">
              <a:rPr lang="hr-HR" smtClean="0"/>
              <a:t>1</a:t>
            </a:fld>
            <a:endParaRPr lang="hr-HR"/>
          </a:p>
        </p:txBody>
      </p:sp>
    </p:spTree>
    <p:extLst>
      <p:ext uri="{BB962C8B-B14F-4D97-AF65-F5344CB8AC3E}">
        <p14:creationId xmlns:p14="http://schemas.microsoft.com/office/powerpoint/2010/main" val="3476725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0A87A5EF-F601-4607-AB56-4CD741AC283E}" type="slidenum">
              <a:rPr lang="hr-HR" smtClean="0"/>
              <a:t>10</a:t>
            </a:fld>
            <a:endParaRPr lang="hr-HR"/>
          </a:p>
        </p:txBody>
      </p:sp>
    </p:spTree>
    <p:extLst>
      <p:ext uri="{BB962C8B-B14F-4D97-AF65-F5344CB8AC3E}">
        <p14:creationId xmlns:p14="http://schemas.microsoft.com/office/powerpoint/2010/main" val="932052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0A87A5EF-F601-4607-AB56-4CD741AC283E}" type="slidenum">
              <a:rPr lang="hr-HR" smtClean="0"/>
              <a:t>11</a:t>
            </a:fld>
            <a:endParaRPr lang="hr-HR"/>
          </a:p>
        </p:txBody>
      </p:sp>
    </p:spTree>
    <p:extLst>
      <p:ext uri="{BB962C8B-B14F-4D97-AF65-F5344CB8AC3E}">
        <p14:creationId xmlns:p14="http://schemas.microsoft.com/office/powerpoint/2010/main" val="1975543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0A87A5EF-F601-4607-AB56-4CD741AC283E}" type="slidenum">
              <a:rPr lang="hr-HR" smtClean="0"/>
              <a:t>12</a:t>
            </a:fld>
            <a:endParaRPr lang="hr-HR"/>
          </a:p>
        </p:txBody>
      </p:sp>
    </p:spTree>
    <p:extLst>
      <p:ext uri="{BB962C8B-B14F-4D97-AF65-F5344CB8AC3E}">
        <p14:creationId xmlns:p14="http://schemas.microsoft.com/office/powerpoint/2010/main" val="1552237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0A87A5EF-F601-4607-AB56-4CD741AC283E}" type="slidenum">
              <a:rPr lang="hr-HR" smtClean="0"/>
              <a:t>13</a:t>
            </a:fld>
            <a:endParaRPr lang="hr-HR"/>
          </a:p>
        </p:txBody>
      </p:sp>
    </p:spTree>
    <p:extLst>
      <p:ext uri="{BB962C8B-B14F-4D97-AF65-F5344CB8AC3E}">
        <p14:creationId xmlns:p14="http://schemas.microsoft.com/office/powerpoint/2010/main" val="2511448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0A87A5EF-F601-4607-AB56-4CD741AC283E}" type="slidenum">
              <a:rPr lang="hr-HR" smtClean="0"/>
              <a:t>14</a:t>
            </a:fld>
            <a:endParaRPr lang="hr-HR"/>
          </a:p>
        </p:txBody>
      </p:sp>
    </p:spTree>
    <p:extLst>
      <p:ext uri="{BB962C8B-B14F-4D97-AF65-F5344CB8AC3E}">
        <p14:creationId xmlns:p14="http://schemas.microsoft.com/office/powerpoint/2010/main" val="463149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0A87A5EF-F601-4607-AB56-4CD741AC283E}" type="slidenum">
              <a:rPr lang="hr-HR" smtClean="0"/>
              <a:t>15</a:t>
            </a:fld>
            <a:endParaRPr lang="hr-HR"/>
          </a:p>
        </p:txBody>
      </p:sp>
    </p:spTree>
    <p:extLst>
      <p:ext uri="{BB962C8B-B14F-4D97-AF65-F5344CB8AC3E}">
        <p14:creationId xmlns:p14="http://schemas.microsoft.com/office/powerpoint/2010/main" val="1882120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Koje su vama, ili još bolje koje su prve asocijacije učenicima na pojam računalno razmišljanje?</a:t>
            </a:r>
          </a:p>
          <a:p>
            <a:r>
              <a:rPr lang="hr-HR" dirty="0"/>
              <a:t>Je li to možda dosadno, teško i zahtjevno?</a:t>
            </a:r>
          </a:p>
          <a:p>
            <a:r>
              <a:rPr lang="hr-HR" dirty="0"/>
              <a:t>Naravno da ne misle svi učenici jednako. I neće svaki od njih dati isti odgovor.</a:t>
            </a:r>
          </a:p>
          <a:p>
            <a:r>
              <a:rPr lang="hr-HR" dirty="0"/>
              <a:t>Vjerojatno će jedan dio učenika, možda čak i većina odgovoriti tako. No, sigurno ima i onih koji će odgovoriti drugačije.</a:t>
            </a:r>
          </a:p>
          <a:p>
            <a:r>
              <a:rPr lang="hr-HR" dirty="0"/>
              <a:t>Računalno može biti i zanimljivo, zabavno, a prije svega izazovno.</a:t>
            </a:r>
          </a:p>
          <a:p>
            <a:r>
              <a:rPr lang="hr-HR" dirty="0"/>
              <a:t>Izazov za njih, ali prije svega izazov za nas.</a:t>
            </a:r>
          </a:p>
          <a:p>
            <a:r>
              <a:rPr lang="hr-HR" dirty="0"/>
              <a:t>To je izazov za nas tako da ono postane, ako već nije, izazov za njih.</a:t>
            </a:r>
          </a:p>
        </p:txBody>
      </p:sp>
      <p:sp>
        <p:nvSpPr>
          <p:cNvPr id="4" name="Rezervirano mjesto broja slajda 3"/>
          <p:cNvSpPr>
            <a:spLocks noGrp="1"/>
          </p:cNvSpPr>
          <p:nvPr>
            <p:ph type="sldNum" sz="quarter" idx="10"/>
          </p:nvPr>
        </p:nvSpPr>
        <p:spPr/>
        <p:txBody>
          <a:bodyPr/>
          <a:lstStyle/>
          <a:p>
            <a:fld id="{0A87A5EF-F601-4607-AB56-4CD741AC283E}" type="slidenum">
              <a:rPr lang="hr-HR" smtClean="0"/>
              <a:t>2</a:t>
            </a:fld>
            <a:endParaRPr lang="hr-HR"/>
          </a:p>
        </p:txBody>
      </p:sp>
    </p:spTree>
    <p:extLst>
      <p:ext uri="{BB962C8B-B14F-4D97-AF65-F5344CB8AC3E}">
        <p14:creationId xmlns:p14="http://schemas.microsoft.com/office/powerpoint/2010/main" val="40550997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Ovaj tekst je dio kurikuluma informatike. Računalno razmišljanje i programiranje čine domenu B u kurikulumu predmeta Informatika.</a:t>
            </a:r>
          </a:p>
          <a:p>
            <a:r>
              <a:rPr lang="hr-HR" dirty="0"/>
              <a:t>Znači, računalno razmišljanje je pristup rješavanja problema koji je primjenjiv na računalu.</a:t>
            </a:r>
          </a:p>
          <a:p>
            <a:r>
              <a:rPr lang="hr-HR" dirty="0"/>
              <a:t>Razvijaju se nužno potrebne vještine logičkog zaključivanja, modeliranja, apstrahiranja te rješavanja problema.</a:t>
            </a:r>
          </a:p>
          <a:p>
            <a:r>
              <a:rPr lang="hr-HR" dirty="0"/>
              <a:t>Najvažnije je da takvim pristupom učenici postaju stvaratelji, a ne samo korisnici.</a:t>
            </a:r>
          </a:p>
        </p:txBody>
      </p:sp>
      <p:sp>
        <p:nvSpPr>
          <p:cNvPr id="4" name="Rezervirano mjesto broja slajda 3"/>
          <p:cNvSpPr>
            <a:spLocks noGrp="1"/>
          </p:cNvSpPr>
          <p:nvPr>
            <p:ph type="sldNum" sz="quarter" idx="10"/>
          </p:nvPr>
        </p:nvSpPr>
        <p:spPr/>
        <p:txBody>
          <a:bodyPr/>
          <a:lstStyle/>
          <a:p>
            <a:fld id="{0A87A5EF-F601-4607-AB56-4CD741AC283E}" type="slidenum">
              <a:rPr lang="hr-HR" smtClean="0"/>
              <a:t>3</a:t>
            </a:fld>
            <a:endParaRPr lang="hr-HR"/>
          </a:p>
        </p:txBody>
      </p:sp>
    </p:spTree>
    <p:extLst>
      <p:ext uri="{BB962C8B-B14F-4D97-AF65-F5344CB8AC3E}">
        <p14:creationId xmlns:p14="http://schemas.microsoft.com/office/powerpoint/2010/main" val="25820449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Rješavanje problema je naša svakodnevna aktivnost. Naravno, većinu problema „bez problema” rješavamo. Neki su rutinski i ne razmišljamo o njima kao o problemima.</a:t>
            </a:r>
          </a:p>
          <a:p>
            <a:r>
              <a:rPr lang="hr-HR" dirty="0"/>
              <a:t>No, zato neki drugi zahtijevaju puno više našeg napora i našeg vremena. Neki od njih su možda toliko složeni da ne znamo odakle bismo krenuli s njegovim rješavanjem.</a:t>
            </a:r>
          </a:p>
          <a:p>
            <a:r>
              <a:rPr lang="hr-HR" dirty="0"/>
              <a:t>Za ostvarivanje ishoda iz domene B, a mislim pritom na učitelje i nastavnike informatike, iako ne isključivo jer rješavanje problema imamo i u mnogim predmetima, ali kod informatike je to specificirana domena, radit ćete s učenicima razne problemske zadatke. </a:t>
            </a:r>
          </a:p>
          <a:p>
            <a:r>
              <a:rPr lang="hr-HR" dirty="0"/>
              <a:t>Na neke od njih će se nadovezati programiranje što znači da će učenici napisati kod u nekom programskom jeziku.</a:t>
            </a:r>
          </a:p>
          <a:p>
            <a:endParaRPr lang="hr-HR" dirty="0"/>
          </a:p>
          <a:p>
            <a:endParaRPr lang="hr-HR" dirty="0"/>
          </a:p>
        </p:txBody>
      </p:sp>
      <p:sp>
        <p:nvSpPr>
          <p:cNvPr id="4" name="Rezervirano mjesto broja slajda 3"/>
          <p:cNvSpPr>
            <a:spLocks noGrp="1"/>
          </p:cNvSpPr>
          <p:nvPr>
            <p:ph type="sldNum" sz="quarter" idx="10"/>
          </p:nvPr>
        </p:nvSpPr>
        <p:spPr/>
        <p:txBody>
          <a:bodyPr/>
          <a:lstStyle/>
          <a:p>
            <a:fld id="{0A87A5EF-F601-4607-AB56-4CD741AC283E}" type="slidenum">
              <a:rPr lang="hr-HR" smtClean="0"/>
              <a:t>4</a:t>
            </a:fld>
            <a:endParaRPr lang="hr-HR"/>
          </a:p>
        </p:txBody>
      </p:sp>
    </p:spTree>
    <p:extLst>
      <p:ext uri="{BB962C8B-B14F-4D97-AF65-F5344CB8AC3E}">
        <p14:creationId xmlns:p14="http://schemas.microsoft.com/office/powerpoint/2010/main" val="1527784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Dakle, osnovni princip računalnog razmišljanja je raščlanjivanje problema na jednostavnije probleme (</a:t>
            </a:r>
            <a:r>
              <a:rPr lang="hr-HR" dirty="0" err="1"/>
              <a:t>potprobleme</a:t>
            </a:r>
            <a:r>
              <a:rPr lang="hr-HR" dirty="0"/>
              <a:t>).</a:t>
            </a:r>
          </a:p>
          <a:p>
            <a:r>
              <a:rPr lang="hr-HR" dirty="0"/>
              <a:t>Učenici će izrađivati algoritam, precizno zapisati niz koraka, radnji ili naredbi, u točno određenom redoslijedu, koje nam, uz potrebne resurse, služe da obavimo neki posao.</a:t>
            </a:r>
          </a:p>
          <a:p>
            <a:r>
              <a:rPr lang="hr-HR" dirty="0"/>
              <a:t>Prikazivat će algoritme grafički radi preglednosti i lakšeg snalaženja.</a:t>
            </a:r>
          </a:p>
          <a:p>
            <a:r>
              <a:rPr lang="hr-HR" dirty="0"/>
              <a:t>Testirat će algoritme…</a:t>
            </a:r>
          </a:p>
          <a:p>
            <a:r>
              <a:rPr lang="hr-HR" dirty="0"/>
              <a:t>No, ako to radimo tako da tražimo od učenika da nekoliko sati zaredom samo pišu i testiraju algoritme te crtaju dijagrame toka, satovi bi možda mogli postati monotoni pa možda nećemo postići kod učenika da računalno razmišljanje bude zabavno i izazovno nego će postati dosadno i prezahtjevno.</a:t>
            </a:r>
          </a:p>
          <a:p>
            <a:endParaRPr lang="hr-HR" dirty="0"/>
          </a:p>
        </p:txBody>
      </p:sp>
      <p:sp>
        <p:nvSpPr>
          <p:cNvPr id="4" name="Rezervirano mjesto broja slajda 3"/>
          <p:cNvSpPr>
            <a:spLocks noGrp="1"/>
          </p:cNvSpPr>
          <p:nvPr>
            <p:ph type="sldNum" sz="quarter" idx="10"/>
          </p:nvPr>
        </p:nvSpPr>
        <p:spPr/>
        <p:txBody>
          <a:bodyPr/>
          <a:lstStyle/>
          <a:p>
            <a:fld id="{0A87A5EF-F601-4607-AB56-4CD741AC283E}" type="slidenum">
              <a:rPr lang="hr-HR" smtClean="0"/>
              <a:t>5</a:t>
            </a:fld>
            <a:endParaRPr lang="hr-HR"/>
          </a:p>
        </p:txBody>
      </p:sp>
    </p:spTree>
    <p:extLst>
      <p:ext uri="{BB962C8B-B14F-4D97-AF65-F5344CB8AC3E}">
        <p14:creationId xmlns:p14="http://schemas.microsoft.com/office/powerpoint/2010/main" val="274236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Dokazano je da djeca koja su imaju razvijeno računalno razmišljanje i logičko zaključivanje su spremnija na nove izazove u radu i lakše se nose s problemima (u obrazovanju i kasnije na poslu)</a:t>
            </a:r>
          </a:p>
          <a:p>
            <a:r>
              <a:rPr lang="hr-HR" dirty="0"/>
              <a:t>U obrazovnom sustavu s računalnim razmišljanjem treba započeti odmah, u 1.razredu,i to ne samo na satovima informatike.</a:t>
            </a:r>
          </a:p>
          <a:p>
            <a:r>
              <a:rPr lang="hr-HR" dirty="0"/>
              <a:t>Često čujemo da je to teško, da treba biti talentiran za takav način razmišljanja, da su djeca još premala, da ih previše gnjavimo i slično.</a:t>
            </a:r>
          </a:p>
          <a:p>
            <a:r>
              <a:rPr lang="hr-HR" dirty="0"/>
              <a:t>Ako je tome tako, onda ne bismo trebali imati u školi ni likovnu ni glazbenu kulturu. Uvijek ima učenika kojima nešto ide od ruke dok se drugi dobro namuče da to postignu.</a:t>
            </a:r>
          </a:p>
          <a:p>
            <a:r>
              <a:rPr lang="hr-HR" dirty="0"/>
              <a:t>No, znamo da je talent samo jedan od faktora uspjeha, a drugi, puno veći je rad, upornost i ustrajnost.</a:t>
            </a:r>
          </a:p>
          <a:p>
            <a:r>
              <a:rPr lang="hr-HR" dirty="0"/>
              <a:t>Stoga, računalno razmišljanje je nešto važno i svi trebamo težiti da ima značajnu ulogu u našem radu.</a:t>
            </a:r>
          </a:p>
          <a:p>
            <a:endParaRPr lang="hr-HR" dirty="0"/>
          </a:p>
        </p:txBody>
      </p:sp>
      <p:sp>
        <p:nvSpPr>
          <p:cNvPr id="4" name="Rezervirano mjesto broja slajda 3"/>
          <p:cNvSpPr>
            <a:spLocks noGrp="1"/>
          </p:cNvSpPr>
          <p:nvPr>
            <p:ph type="sldNum" sz="quarter" idx="10"/>
          </p:nvPr>
        </p:nvSpPr>
        <p:spPr/>
        <p:txBody>
          <a:bodyPr/>
          <a:lstStyle/>
          <a:p>
            <a:fld id="{0A87A5EF-F601-4607-AB56-4CD741AC283E}" type="slidenum">
              <a:rPr lang="hr-HR" smtClean="0"/>
              <a:t>6</a:t>
            </a:fld>
            <a:endParaRPr lang="hr-HR"/>
          </a:p>
        </p:txBody>
      </p:sp>
    </p:spTree>
    <p:extLst>
      <p:ext uri="{BB962C8B-B14F-4D97-AF65-F5344CB8AC3E}">
        <p14:creationId xmlns:p14="http://schemas.microsoft.com/office/powerpoint/2010/main" val="1884049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hr-HR" dirty="0"/>
              <a:t>Rješenje za problem su upravo igre. Nije to novijeg datuma. Uvijek su učitelji posezali za igrama, ovakvim ili onakvim, kako bi ostvarili određene odgojno-obrazovne ishode. Prisjetite se različitih kartaških igara, logičkih priča i slično. No, za današnju generaciju je učenje kroz igru gotovo nezaobilazna zadaća. </a:t>
            </a:r>
          </a:p>
          <a:p>
            <a:r>
              <a:rPr lang="hr-HR" dirty="0"/>
              <a:t>Pokazat ćemo neke primjere koje možete odraditi s učenicima na satu, a naravno da oni mogu to kod kuće sami raditi jer je ipak broj sati koji vam je predviđen za to ograničen.</a:t>
            </a:r>
          </a:p>
        </p:txBody>
      </p:sp>
      <p:sp>
        <p:nvSpPr>
          <p:cNvPr id="4" name="Rezervirano mjesto broja slajda 3"/>
          <p:cNvSpPr>
            <a:spLocks noGrp="1"/>
          </p:cNvSpPr>
          <p:nvPr>
            <p:ph type="sldNum" sz="quarter" idx="10"/>
          </p:nvPr>
        </p:nvSpPr>
        <p:spPr/>
        <p:txBody>
          <a:bodyPr/>
          <a:lstStyle/>
          <a:p>
            <a:fld id="{0A87A5EF-F601-4607-AB56-4CD741AC283E}" type="slidenum">
              <a:rPr lang="hr-HR" smtClean="0"/>
              <a:t>7</a:t>
            </a:fld>
            <a:endParaRPr lang="hr-HR"/>
          </a:p>
        </p:txBody>
      </p:sp>
    </p:spTree>
    <p:extLst>
      <p:ext uri="{BB962C8B-B14F-4D97-AF65-F5344CB8AC3E}">
        <p14:creationId xmlns:p14="http://schemas.microsoft.com/office/powerpoint/2010/main" val="1269593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0A87A5EF-F601-4607-AB56-4CD741AC283E}" type="slidenum">
              <a:rPr lang="hr-HR" smtClean="0"/>
              <a:t>8</a:t>
            </a:fld>
            <a:endParaRPr lang="hr-HR"/>
          </a:p>
        </p:txBody>
      </p:sp>
    </p:spTree>
    <p:extLst>
      <p:ext uri="{BB962C8B-B14F-4D97-AF65-F5344CB8AC3E}">
        <p14:creationId xmlns:p14="http://schemas.microsoft.com/office/powerpoint/2010/main" val="1571392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0A87A5EF-F601-4607-AB56-4CD741AC283E}" type="slidenum">
              <a:rPr lang="hr-HR" smtClean="0"/>
              <a:t>9</a:t>
            </a:fld>
            <a:endParaRPr lang="hr-HR"/>
          </a:p>
        </p:txBody>
      </p:sp>
    </p:spTree>
    <p:extLst>
      <p:ext uri="{BB962C8B-B14F-4D97-AF65-F5344CB8AC3E}">
        <p14:creationId xmlns:p14="http://schemas.microsoft.com/office/powerpoint/2010/main" val="41001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hr-HR" smtClean="0"/>
              <a:t>Uredite stil naslova matrice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smtClean="0"/>
              <a:t>Kliknite da biste uredili stil podnaslova matrice</a:t>
            </a:r>
            <a:endParaRPr lang="en-US" dirty="0"/>
          </a:p>
        </p:txBody>
      </p:sp>
      <p:sp>
        <p:nvSpPr>
          <p:cNvPr id="4" name="Date Placeholder 3"/>
          <p:cNvSpPr>
            <a:spLocks noGrp="1"/>
          </p:cNvSpPr>
          <p:nvPr>
            <p:ph type="dt" sz="half" idx="10"/>
          </p:nvPr>
        </p:nvSpPr>
        <p:spPr/>
        <p:txBody>
          <a:bodyPr/>
          <a:lstStyle/>
          <a:p>
            <a:fld id="{B6971F05-57A9-4772-82E1-976A125F64B0}" type="datetimeFigureOut">
              <a:rPr lang="hr-HR" smtClean="0"/>
              <a:t>31.10.2019.</a:t>
            </a:fld>
            <a:endParaRPr lang="hr-HR"/>
          </a:p>
        </p:txBody>
      </p:sp>
      <p:sp>
        <p:nvSpPr>
          <p:cNvPr id="5" name="Footer Placeholder 4"/>
          <p:cNvSpPr>
            <a:spLocks noGrp="1"/>
          </p:cNvSpPr>
          <p:nvPr>
            <p:ph type="ftr" sz="quarter" idx="11"/>
          </p:nvPr>
        </p:nvSpPr>
        <p:spPr>
          <a:xfrm>
            <a:off x="5332412" y="5883275"/>
            <a:ext cx="4324044" cy="365125"/>
          </a:xfrm>
        </p:spPr>
        <p:txBody>
          <a:bodyPr/>
          <a:lstStyle/>
          <a:p>
            <a:endParaRPr lang="hr-HR"/>
          </a:p>
        </p:txBody>
      </p:sp>
      <p:sp>
        <p:nvSpPr>
          <p:cNvPr id="6" name="Slide Number Placeholder 5"/>
          <p:cNvSpPr>
            <a:spLocks noGrp="1"/>
          </p:cNvSpPr>
          <p:nvPr>
            <p:ph type="sldNum" sz="quarter" idx="12"/>
          </p:nvPr>
        </p:nvSpPr>
        <p:spPr/>
        <p:txBody>
          <a:bodyPr/>
          <a:lstStyle/>
          <a:p>
            <a:fld id="{FE769B10-DB8F-498C-87B1-6125515C07C4}" type="slidenum">
              <a:rPr lang="hr-HR" smtClean="0"/>
              <a:t>‹#›</a:t>
            </a:fld>
            <a:endParaRPr lang="hr-HR"/>
          </a:p>
        </p:txBody>
      </p:sp>
    </p:spTree>
    <p:extLst>
      <p:ext uri="{BB962C8B-B14F-4D97-AF65-F5344CB8AC3E}">
        <p14:creationId xmlns:p14="http://schemas.microsoft.com/office/powerpoint/2010/main" val="234090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hr-HR" smtClean="0"/>
              <a:t>Uredite stil naslova matrice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B6971F05-57A9-4772-82E1-976A125F64B0}" type="datetimeFigureOut">
              <a:rPr lang="hr-HR" smtClean="0"/>
              <a:t>31.10.2019.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FE769B10-DB8F-498C-87B1-6125515C07C4}" type="slidenum">
              <a:rPr lang="hr-HR" smtClean="0"/>
              <a:t>‹#›</a:t>
            </a:fld>
            <a:endParaRPr lang="hr-HR"/>
          </a:p>
        </p:txBody>
      </p:sp>
    </p:spTree>
    <p:extLst>
      <p:ext uri="{BB962C8B-B14F-4D97-AF65-F5344CB8AC3E}">
        <p14:creationId xmlns:p14="http://schemas.microsoft.com/office/powerpoint/2010/main" val="1557717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hr-HR" smtClean="0"/>
              <a:t>Uredite stil naslova matrice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6971F05-57A9-4772-82E1-976A125F64B0}" type="datetimeFigureOut">
              <a:rPr lang="hr-HR" smtClean="0"/>
              <a:t>31.10.2019.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E769B10-DB8F-498C-87B1-6125515C07C4}" type="slidenum">
              <a:rPr lang="hr-HR" smtClean="0"/>
              <a:t>‹#›</a:t>
            </a:fld>
            <a:endParaRPr lang="hr-HR"/>
          </a:p>
        </p:txBody>
      </p:sp>
    </p:spTree>
    <p:extLst>
      <p:ext uri="{BB962C8B-B14F-4D97-AF65-F5344CB8AC3E}">
        <p14:creationId xmlns:p14="http://schemas.microsoft.com/office/powerpoint/2010/main" val="19876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hr-HR" smtClean="0"/>
              <a:t>Uredite stil naslova matrice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smtClean="0"/>
              <a:t>Uredite stilove teksta matrice</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6971F05-57A9-4772-82E1-976A125F64B0}" type="datetimeFigureOut">
              <a:rPr lang="hr-HR" smtClean="0"/>
              <a:t>31.10.2019.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E769B10-DB8F-498C-87B1-6125515C07C4}" type="slidenum">
              <a:rPr lang="hr-HR" smtClean="0"/>
              <a:t>‹#›</a:t>
            </a:fld>
            <a:endParaRPr lang="hr-HR"/>
          </a:p>
        </p:txBody>
      </p:sp>
    </p:spTree>
    <p:extLst>
      <p:ext uri="{BB962C8B-B14F-4D97-AF65-F5344CB8AC3E}">
        <p14:creationId xmlns:p14="http://schemas.microsoft.com/office/powerpoint/2010/main" val="12119629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hr-HR" smtClean="0"/>
              <a:t>Uredite stil naslova matrice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6971F05-57A9-4772-82E1-976A125F64B0}" type="datetimeFigureOut">
              <a:rPr lang="hr-HR" smtClean="0"/>
              <a:t>31.10.2019.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E769B10-DB8F-498C-87B1-6125515C07C4}" type="slidenum">
              <a:rPr lang="hr-HR" smtClean="0"/>
              <a:t>‹#›</a:t>
            </a:fld>
            <a:endParaRPr lang="hr-HR"/>
          </a:p>
        </p:txBody>
      </p:sp>
    </p:spTree>
    <p:extLst>
      <p:ext uri="{BB962C8B-B14F-4D97-AF65-F5344CB8AC3E}">
        <p14:creationId xmlns:p14="http://schemas.microsoft.com/office/powerpoint/2010/main" val="37018931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hr-HR" smtClean="0"/>
              <a:t>Uredite stil naslova matrice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hr-HR" smtClean="0"/>
              <a:t>Uredite stilove teksta matrice</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6971F05-57A9-4772-82E1-976A125F64B0}" type="datetimeFigureOut">
              <a:rPr lang="hr-HR" smtClean="0"/>
              <a:t>31.10.2019.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E769B10-DB8F-498C-87B1-6125515C07C4}" type="slidenum">
              <a:rPr lang="hr-HR" smtClean="0"/>
              <a:t>‹#›</a:t>
            </a:fld>
            <a:endParaRPr lang="hr-HR"/>
          </a:p>
        </p:txBody>
      </p:sp>
    </p:spTree>
    <p:extLst>
      <p:ext uri="{BB962C8B-B14F-4D97-AF65-F5344CB8AC3E}">
        <p14:creationId xmlns:p14="http://schemas.microsoft.com/office/powerpoint/2010/main" val="1810852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hr-HR" smtClean="0"/>
              <a:t>Uredite stil naslova matrice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hr-HR" smtClean="0"/>
              <a:t>Uredite stilove teksta matrice</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6971F05-57A9-4772-82E1-976A125F64B0}" type="datetimeFigureOut">
              <a:rPr lang="hr-HR" smtClean="0"/>
              <a:t>31.10.2019.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E769B10-DB8F-498C-87B1-6125515C07C4}" type="slidenum">
              <a:rPr lang="hr-HR" smtClean="0"/>
              <a:t>‹#›</a:t>
            </a:fld>
            <a:endParaRPr lang="hr-HR"/>
          </a:p>
        </p:txBody>
      </p:sp>
    </p:spTree>
    <p:extLst>
      <p:ext uri="{BB962C8B-B14F-4D97-AF65-F5344CB8AC3E}">
        <p14:creationId xmlns:p14="http://schemas.microsoft.com/office/powerpoint/2010/main" val="1411775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hr-HR" smtClean="0"/>
              <a:t>Uredite stil naslova matrice</a:t>
            </a:r>
            <a:endParaRPr lang="en-US" dirty="0"/>
          </a:p>
        </p:txBody>
      </p:sp>
      <p:sp>
        <p:nvSpPr>
          <p:cNvPr id="3" name="Vertical Text Placeholder 2"/>
          <p:cNvSpPr>
            <a:spLocks noGrp="1"/>
          </p:cNvSpPr>
          <p:nvPr>
            <p:ph type="body" orient="vert" idx="1"/>
          </p:nvPr>
        </p:nvSpPr>
        <p:spPr/>
        <p:txBody>
          <a:bodyPr vert="eaVert" ancho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B6971F05-57A9-4772-82E1-976A125F64B0}" type="datetimeFigureOut">
              <a:rPr lang="hr-HR" smtClean="0"/>
              <a:t>31.10.2019.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E769B10-DB8F-498C-87B1-6125515C07C4}" type="slidenum">
              <a:rPr lang="hr-HR" smtClean="0"/>
              <a:t>‹#›</a:t>
            </a:fld>
            <a:endParaRPr lang="hr-HR"/>
          </a:p>
        </p:txBody>
      </p:sp>
    </p:spTree>
    <p:extLst>
      <p:ext uri="{BB962C8B-B14F-4D97-AF65-F5344CB8AC3E}">
        <p14:creationId xmlns:p14="http://schemas.microsoft.com/office/powerpoint/2010/main" val="2787392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hr-HR" smtClean="0"/>
              <a:t>Uredite stil naslova matrice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B6971F05-57A9-4772-82E1-976A125F64B0}" type="datetimeFigureOut">
              <a:rPr lang="hr-HR" smtClean="0"/>
              <a:t>31.10.2019.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E769B10-DB8F-498C-87B1-6125515C07C4}" type="slidenum">
              <a:rPr lang="hr-HR" smtClean="0"/>
              <a:t>‹#›</a:t>
            </a:fld>
            <a:endParaRPr lang="hr-HR"/>
          </a:p>
        </p:txBody>
      </p:sp>
    </p:spTree>
    <p:extLst>
      <p:ext uri="{BB962C8B-B14F-4D97-AF65-F5344CB8AC3E}">
        <p14:creationId xmlns:p14="http://schemas.microsoft.com/office/powerpoint/2010/main" val="2997593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Content Placeholder 2"/>
          <p:cNvSpPr>
            <a:spLocks noGrp="1"/>
          </p:cNvSpPr>
          <p:nvPr>
            <p:ph idx="1"/>
          </p:nvPr>
        </p:nvSpPr>
        <p:spPr/>
        <p:txBody>
          <a:bodyPr anchor="ct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10"/>
          </p:nvPr>
        </p:nvSpPr>
        <p:spPr/>
        <p:txBody>
          <a:bodyPr/>
          <a:lstStyle/>
          <a:p>
            <a:fld id="{B6971F05-57A9-4772-82E1-976A125F64B0}" type="datetimeFigureOut">
              <a:rPr lang="hr-HR" smtClean="0"/>
              <a:t>31.10.2019.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a:xfrm>
            <a:off x="10951856" y="5867131"/>
            <a:ext cx="551167" cy="365125"/>
          </a:xfrm>
        </p:spPr>
        <p:txBody>
          <a:bodyPr/>
          <a:lstStyle/>
          <a:p>
            <a:fld id="{FE769B10-DB8F-498C-87B1-6125515C07C4}" type="slidenum">
              <a:rPr lang="hr-HR" smtClean="0"/>
              <a:t>‹#›</a:t>
            </a:fld>
            <a:endParaRPr lang="hr-HR"/>
          </a:p>
        </p:txBody>
      </p:sp>
    </p:spTree>
    <p:extLst>
      <p:ext uri="{BB962C8B-B14F-4D97-AF65-F5344CB8AC3E}">
        <p14:creationId xmlns:p14="http://schemas.microsoft.com/office/powerpoint/2010/main" val="1348685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hr-HR" smtClean="0"/>
              <a:t>Uredite stil naslova matrice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smtClean="0"/>
              <a:t>Uredite stilove teksta matrice</a:t>
            </a:r>
          </a:p>
        </p:txBody>
      </p:sp>
      <p:sp>
        <p:nvSpPr>
          <p:cNvPr id="4" name="Date Placeholder 3"/>
          <p:cNvSpPr>
            <a:spLocks noGrp="1"/>
          </p:cNvSpPr>
          <p:nvPr>
            <p:ph type="dt" sz="half" idx="10"/>
          </p:nvPr>
        </p:nvSpPr>
        <p:spPr/>
        <p:txBody>
          <a:bodyPr/>
          <a:lstStyle/>
          <a:p>
            <a:fld id="{B6971F05-57A9-4772-82E1-976A125F64B0}" type="datetimeFigureOut">
              <a:rPr lang="hr-HR" smtClean="0"/>
              <a:t>31.10.2019.</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FE769B10-DB8F-498C-87B1-6125515C07C4}" type="slidenum">
              <a:rPr lang="hr-HR" smtClean="0"/>
              <a:t>‹#›</a:t>
            </a:fld>
            <a:endParaRPr lang="hr-HR"/>
          </a:p>
        </p:txBody>
      </p:sp>
    </p:spTree>
    <p:extLst>
      <p:ext uri="{BB962C8B-B14F-4D97-AF65-F5344CB8AC3E}">
        <p14:creationId xmlns:p14="http://schemas.microsoft.com/office/powerpoint/2010/main" val="67471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hr-HR" smtClean="0"/>
              <a:t>Uredite stil naslova matrice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Date Placeholder 4"/>
          <p:cNvSpPr>
            <a:spLocks noGrp="1"/>
          </p:cNvSpPr>
          <p:nvPr>
            <p:ph type="dt" sz="half" idx="10"/>
          </p:nvPr>
        </p:nvSpPr>
        <p:spPr/>
        <p:txBody>
          <a:bodyPr/>
          <a:lstStyle/>
          <a:p>
            <a:fld id="{B6971F05-57A9-4772-82E1-976A125F64B0}" type="datetimeFigureOut">
              <a:rPr lang="hr-HR" smtClean="0"/>
              <a:t>31.10.2019.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FE769B10-DB8F-498C-87B1-6125515C07C4}" type="slidenum">
              <a:rPr lang="hr-HR" smtClean="0"/>
              <a:t>‹#›</a:t>
            </a:fld>
            <a:endParaRPr lang="hr-HR"/>
          </a:p>
        </p:txBody>
      </p:sp>
    </p:spTree>
    <p:extLst>
      <p:ext uri="{BB962C8B-B14F-4D97-AF65-F5344CB8AC3E}">
        <p14:creationId xmlns:p14="http://schemas.microsoft.com/office/powerpoint/2010/main" val="4204904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smtClean="0"/>
              <a:t>Uredite stil naslova matrice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smtClean="0"/>
              <a:t>Uredite stilove teksta matrice</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7" name="Date Placeholder 6"/>
          <p:cNvSpPr>
            <a:spLocks noGrp="1"/>
          </p:cNvSpPr>
          <p:nvPr>
            <p:ph type="dt" sz="half" idx="10"/>
          </p:nvPr>
        </p:nvSpPr>
        <p:spPr/>
        <p:txBody>
          <a:bodyPr/>
          <a:lstStyle/>
          <a:p>
            <a:fld id="{B6971F05-57A9-4772-82E1-976A125F64B0}" type="datetimeFigureOut">
              <a:rPr lang="hr-HR" smtClean="0"/>
              <a:t>31.10.2019.</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FE769B10-DB8F-498C-87B1-6125515C07C4}" type="slidenum">
              <a:rPr lang="hr-HR" smtClean="0"/>
              <a:t>‹#›</a:t>
            </a:fld>
            <a:endParaRPr lang="hr-HR"/>
          </a:p>
        </p:txBody>
      </p:sp>
    </p:spTree>
    <p:extLst>
      <p:ext uri="{BB962C8B-B14F-4D97-AF65-F5344CB8AC3E}">
        <p14:creationId xmlns:p14="http://schemas.microsoft.com/office/powerpoint/2010/main" val="553177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smtClean="0"/>
              <a:t>Uredite stil naslova matrice</a:t>
            </a:r>
            <a:endParaRPr lang="en-US" dirty="0"/>
          </a:p>
        </p:txBody>
      </p:sp>
      <p:sp>
        <p:nvSpPr>
          <p:cNvPr id="3" name="Date Placeholder 2"/>
          <p:cNvSpPr>
            <a:spLocks noGrp="1"/>
          </p:cNvSpPr>
          <p:nvPr>
            <p:ph type="dt" sz="half" idx="10"/>
          </p:nvPr>
        </p:nvSpPr>
        <p:spPr/>
        <p:txBody>
          <a:bodyPr/>
          <a:lstStyle/>
          <a:p>
            <a:fld id="{B6971F05-57A9-4772-82E1-976A125F64B0}" type="datetimeFigureOut">
              <a:rPr lang="hr-HR" smtClean="0"/>
              <a:t>31.10.2019.</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FE769B10-DB8F-498C-87B1-6125515C07C4}" type="slidenum">
              <a:rPr lang="hr-HR" smtClean="0"/>
              <a:t>‹#›</a:t>
            </a:fld>
            <a:endParaRPr lang="hr-HR"/>
          </a:p>
        </p:txBody>
      </p:sp>
    </p:spTree>
    <p:extLst>
      <p:ext uri="{BB962C8B-B14F-4D97-AF65-F5344CB8AC3E}">
        <p14:creationId xmlns:p14="http://schemas.microsoft.com/office/powerpoint/2010/main" val="2958914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971F05-57A9-4772-82E1-976A125F64B0}" type="datetimeFigureOut">
              <a:rPr lang="hr-HR" smtClean="0"/>
              <a:t>31.10.2019.</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FE769B10-DB8F-498C-87B1-6125515C07C4}" type="slidenum">
              <a:rPr lang="hr-HR" smtClean="0"/>
              <a:t>‹#›</a:t>
            </a:fld>
            <a:endParaRPr lang="hr-HR"/>
          </a:p>
        </p:txBody>
      </p:sp>
    </p:spTree>
    <p:extLst>
      <p:ext uri="{BB962C8B-B14F-4D97-AF65-F5344CB8AC3E}">
        <p14:creationId xmlns:p14="http://schemas.microsoft.com/office/powerpoint/2010/main" val="3262531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hr-HR" smtClean="0"/>
              <a:t>Uredite stil naslova matrice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B6971F05-57A9-4772-82E1-976A125F64B0}" type="datetimeFigureOut">
              <a:rPr lang="hr-HR" smtClean="0"/>
              <a:t>31.10.2019.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FE769B10-DB8F-498C-87B1-6125515C07C4}" type="slidenum">
              <a:rPr lang="hr-HR" smtClean="0"/>
              <a:t>‹#›</a:t>
            </a:fld>
            <a:endParaRPr lang="hr-HR"/>
          </a:p>
        </p:txBody>
      </p:sp>
    </p:spTree>
    <p:extLst>
      <p:ext uri="{BB962C8B-B14F-4D97-AF65-F5344CB8AC3E}">
        <p14:creationId xmlns:p14="http://schemas.microsoft.com/office/powerpoint/2010/main" val="473962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hr-HR" smtClean="0"/>
              <a:t>Uredite stil naslova matrice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smtClean="0"/>
              <a:t>Kliknite ikonu da biste dodali  sliku</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smtClean="0"/>
              <a:t>Uredite stilove teksta matrice</a:t>
            </a:r>
          </a:p>
        </p:txBody>
      </p:sp>
      <p:sp>
        <p:nvSpPr>
          <p:cNvPr id="5" name="Date Placeholder 4"/>
          <p:cNvSpPr>
            <a:spLocks noGrp="1"/>
          </p:cNvSpPr>
          <p:nvPr>
            <p:ph type="dt" sz="half" idx="10"/>
          </p:nvPr>
        </p:nvSpPr>
        <p:spPr/>
        <p:txBody>
          <a:bodyPr/>
          <a:lstStyle/>
          <a:p>
            <a:fld id="{B6971F05-57A9-4772-82E1-976A125F64B0}" type="datetimeFigureOut">
              <a:rPr lang="hr-HR" smtClean="0"/>
              <a:t>31.10.2019.</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FE769B10-DB8F-498C-87B1-6125515C07C4}" type="slidenum">
              <a:rPr lang="hr-HR" smtClean="0"/>
              <a:t>‹#›</a:t>
            </a:fld>
            <a:endParaRPr lang="hr-HR"/>
          </a:p>
        </p:txBody>
      </p:sp>
    </p:spTree>
    <p:extLst>
      <p:ext uri="{BB962C8B-B14F-4D97-AF65-F5344CB8AC3E}">
        <p14:creationId xmlns:p14="http://schemas.microsoft.com/office/powerpoint/2010/main" val="1506152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hr-HR" smtClean="0"/>
              <a:t>Uredite stil naslova matrice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hr-HR" smtClean="0"/>
              <a:t>Uredite stilove teksta matrice</a:t>
            </a:r>
          </a:p>
          <a:p>
            <a:pPr lvl="1"/>
            <a:r>
              <a:rPr lang="hr-HR" smtClean="0"/>
              <a:t>Druga razina</a:t>
            </a:r>
          </a:p>
          <a:p>
            <a:pPr lvl="2"/>
            <a:r>
              <a:rPr lang="hr-HR" smtClean="0"/>
              <a:t>Treća razina</a:t>
            </a:r>
          </a:p>
          <a:p>
            <a:pPr lvl="3"/>
            <a:r>
              <a:rPr lang="hr-HR" smtClean="0"/>
              <a:t>Četvrta razina</a:t>
            </a:r>
          </a:p>
          <a:p>
            <a:pPr lvl="4"/>
            <a:r>
              <a:rPr lang="hr-HR" smtClean="0"/>
              <a:t>Peta razina</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971F05-57A9-4772-82E1-976A125F64B0}" type="datetimeFigureOut">
              <a:rPr lang="hr-HR" smtClean="0"/>
              <a:t>31.10.2019.</a:t>
            </a:fld>
            <a:endParaRPr lang="hr-HR"/>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hr-HR"/>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769B10-DB8F-498C-87B1-6125515C07C4}" type="slidenum">
              <a:rPr lang="hr-HR" smtClean="0"/>
              <a:t>‹#›</a:t>
            </a:fld>
            <a:endParaRPr lang="hr-HR"/>
          </a:p>
        </p:txBody>
      </p:sp>
    </p:spTree>
    <p:extLst>
      <p:ext uri="{BB962C8B-B14F-4D97-AF65-F5344CB8AC3E}">
        <p14:creationId xmlns:p14="http://schemas.microsoft.com/office/powerpoint/2010/main" val="386230173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hr-HR" dirty="0"/>
              <a:t>Računalno razmišljanje kroz igre</a:t>
            </a:r>
          </a:p>
        </p:txBody>
      </p:sp>
      <p:sp>
        <p:nvSpPr>
          <p:cNvPr id="3" name="Podnaslov 2"/>
          <p:cNvSpPr>
            <a:spLocks noGrp="1"/>
          </p:cNvSpPr>
          <p:nvPr>
            <p:ph type="subTitle" idx="1"/>
          </p:nvPr>
        </p:nvSpPr>
        <p:spPr>
          <a:xfrm>
            <a:off x="9016753" y="5182263"/>
            <a:ext cx="2470951" cy="987717"/>
          </a:xfrm>
        </p:spPr>
        <p:txBody>
          <a:bodyPr/>
          <a:lstStyle/>
          <a:p>
            <a:pPr algn="l"/>
            <a:r>
              <a:rPr lang="hr-HR" dirty="0"/>
              <a:t>Marija Draganjac</a:t>
            </a:r>
          </a:p>
          <a:p>
            <a:pPr algn="l"/>
            <a:r>
              <a:rPr lang="hr-HR" dirty="0"/>
              <a:t>Dragica Rade</a:t>
            </a:r>
          </a:p>
        </p:txBody>
      </p:sp>
      <p:sp>
        <p:nvSpPr>
          <p:cNvPr id="4" name="Pravokutnik 3"/>
          <p:cNvSpPr/>
          <p:nvPr/>
        </p:nvSpPr>
        <p:spPr>
          <a:xfrm>
            <a:off x="3659317" y="4035267"/>
            <a:ext cx="4763163" cy="369332"/>
          </a:xfrm>
          <a:prstGeom prst="rect">
            <a:avLst/>
          </a:prstGeom>
        </p:spPr>
        <p:txBody>
          <a:bodyPr wrap="none">
            <a:spAutoFit/>
          </a:bodyPr>
          <a:lstStyle/>
          <a:p>
            <a:r>
              <a:rPr lang="hr-HR" dirty="0"/>
              <a:t>„Igra je najviši oblik istraživanja” (Albert Einstein)</a:t>
            </a:r>
          </a:p>
        </p:txBody>
      </p:sp>
    </p:spTree>
    <p:extLst>
      <p:ext uri="{BB962C8B-B14F-4D97-AF65-F5344CB8AC3E}">
        <p14:creationId xmlns:p14="http://schemas.microsoft.com/office/powerpoint/2010/main" val="14694827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3CA90DD-7C51-4C8E-A368-B1AE5D3F635D}"/>
              </a:ext>
            </a:extLst>
          </p:cNvPr>
          <p:cNvSpPr>
            <a:spLocks noGrp="1"/>
          </p:cNvSpPr>
          <p:nvPr>
            <p:ph type="title"/>
          </p:nvPr>
        </p:nvSpPr>
        <p:spPr/>
        <p:txBody>
          <a:bodyPr>
            <a:normAutofit/>
          </a:bodyPr>
          <a:lstStyle/>
          <a:p>
            <a:r>
              <a:rPr lang="hr-HR" sz="3000" b="1" cap="small" dirty="0"/>
              <a:t>B. 6. 2  </a:t>
            </a:r>
            <a:r>
              <a:rPr lang="hr-HR" sz="3000" cap="small" dirty="0"/>
              <a:t>UČENIK RAZMATRA I RJEŠAVA SLOŽENIJI PROBLEM RASTAVLJAJUĆI GA NA NIZ POTPROBLEMA.</a:t>
            </a:r>
            <a:endParaRPr lang="hr-HR" sz="3000" dirty="0"/>
          </a:p>
        </p:txBody>
      </p:sp>
      <p:sp>
        <p:nvSpPr>
          <p:cNvPr id="3" name="Rezervirano mjesto sadržaja 2">
            <a:extLst>
              <a:ext uri="{FF2B5EF4-FFF2-40B4-BE49-F238E27FC236}">
                <a16:creationId xmlns:a16="http://schemas.microsoft.com/office/drawing/2014/main" id="{F6AEEF62-61B4-4C02-A5D7-5E3DE4FA918C}"/>
              </a:ext>
            </a:extLst>
          </p:cNvPr>
          <p:cNvSpPr>
            <a:spLocks noGrp="1"/>
          </p:cNvSpPr>
          <p:nvPr>
            <p:ph idx="1"/>
          </p:nvPr>
        </p:nvSpPr>
        <p:spPr>
          <a:xfrm>
            <a:off x="1373981" y="1825624"/>
            <a:ext cx="10515600" cy="4859655"/>
          </a:xfrm>
        </p:spPr>
        <p:txBody>
          <a:bodyPr>
            <a:normAutofit/>
          </a:bodyPr>
          <a:lstStyle/>
          <a:p>
            <a:r>
              <a:rPr lang="hr-HR" dirty="0">
                <a:latin typeface="+mj-lt"/>
              </a:rPr>
              <a:t>Iz preporuke: Pronaći rješenja različitih igara i zagonetki koje prikazuju raznovrsne, ne nužno informatičke, probleme. Razvijanje strategija za rješavanje problema (</a:t>
            </a:r>
            <a:r>
              <a:rPr lang="hr-HR" dirty="0" err="1">
                <a:latin typeface="+mj-lt"/>
              </a:rPr>
              <a:t>Polya</a:t>
            </a:r>
            <a:r>
              <a:rPr lang="hr-HR" dirty="0">
                <a:latin typeface="+mj-lt"/>
              </a:rPr>
              <a:t>, Descartes). Planiranje različitih aktivnosti u skupinama tako da učenici zajedno prepoznaju i odabiru temeljne zadatke, svaka skupina nadalje neovisno analizira i planira odabrani zadatak, a završno rješenje predstavlja integraciju svih/odabranih pojedinačnih rješenja. Pronaći primjere problema u svakodnevnome životu koji demonstriraju postupak rješavanja problema rastavljajući ga na manje, poznate probleme, npr. projektni pristup – analizirati nužne dijelove, kako se povezuju i ovise jedni o drugima. </a:t>
            </a:r>
          </a:p>
        </p:txBody>
      </p:sp>
    </p:spTree>
    <p:extLst>
      <p:ext uri="{BB962C8B-B14F-4D97-AF65-F5344CB8AC3E}">
        <p14:creationId xmlns:p14="http://schemas.microsoft.com/office/powerpoint/2010/main" val="39747942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3537C293-0178-4379-9FF9-5741A27642DE}"/>
              </a:ext>
            </a:extLst>
          </p:cNvPr>
          <p:cNvSpPr>
            <a:spLocks noGrp="1"/>
          </p:cNvSpPr>
          <p:nvPr>
            <p:ph type="title"/>
          </p:nvPr>
        </p:nvSpPr>
        <p:spPr>
          <a:xfrm>
            <a:off x="1402556" y="520225"/>
            <a:ext cx="10515600" cy="1117600"/>
          </a:xfrm>
        </p:spPr>
        <p:txBody>
          <a:bodyPr>
            <a:noAutofit/>
          </a:bodyPr>
          <a:lstStyle/>
          <a:p>
            <a:r>
              <a:rPr lang="hr-HR" sz="3000" b="1" cap="small" dirty="0"/>
              <a:t>B. 7. 2 </a:t>
            </a:r>
            <a:r>
              <a:rPr lang="hr-HR" sz="3000" cap="small" dirty="0"/>
              <a:t>UČENIK PRIMJENJUJE ALGORITAM (SEKVENCIJALNOGA) PRETRAŽIVANJA PRI RJEŠAVANJU PROBLEMA.</a:t>
            </a:r>
            <a:endParaRPr lang="hr-HR" sz="3000" dirty="0"/>
          </a:p>
        </p:txBody>
      </p:sp>
      <p:sp>
        <p:nvSpPr>
          <p:cNvPr id="3" name="Rezervirano mjesto sadržaja 2">
            <a:extLst>
              <a:ext uri="{FF2B5EF4-FFF2-40B4-BE49-F238E27FC236}">
                <a16:creationId xmlns:a16="http://schemas.microsoft.com/office/drawing/2014/main" id="{2EFEA0B2-5639-4410-B4C7-714F17005E5C}"/>
              </a:ext>
            </a:extLst>
          </p:cNvPr>
          <p:cNvSpPr>
            <a:spLocks noGrp="1"/>
          </p:cNvSpPr>
          <p:nvPr>
            <p:ph idx="1"/>
          </p:nvPr>
        </p:nvSpPr>
        <p:spPr>
          <a:xfrm>
            <a:off x="1402556" y="1523525"/>
            <a:ext cx="9951244" cy="4098607"/>
          </a:xfrm>
        </p:spPr>
        <p:txBody>
          <a:bodyPr>
            <a:normAutofit/>
          </a:bodyPr>
          <a:lstStyle/>
          <a:p>
            <a:r>
              <a:rPr lang="hr-HR" dirty="0">
                <a:latin typeface="+mj-lt"/>
              </a:rPr>
              <a:t>Iz preporuke: Preporuča se uporaba samo sekvencijalnoga traženja zbog jednostavnosti samoga algoritma. Prepoznati i opisati neke situacije u svakodnevnome životu u kojima je potrebno provesti pretraživanje kako bi se došlo do rješenja, primjeri strategija pretraživanja u svakodnevnome životu – uočavanje obrazaca i razlika (nađi na slici pandu, uoči riječ, broj, pronađi poznatu osobu u gužvi). Prepoznati i opisati kriterij pretraživanja za zadani problem. </a:t>
            </a:r>
          </a:p>
        </p:txBody>
      </p:sp>
    </p:spTree>
    <p:extLst>
      <p:ext uri="{BB962C8B-B14F-4D97-AF65-F5344CB8AC3E}">
        <p14:creationId xmlns:p14="http://schemas.microsoft.com/office/powerpoint/2010/main" val="18662906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CC6338F-3A06-4776-86DE-C1E81631842C}"/>
              </a:ext>
            </a:extLst>
          </p:cNvPr>
          <p:cNvSpPr>
            <a:spLocks noGrp="1"/>
          </p:cNvSpPr>
          <p:nvPr>
            <p:ph type="title"/>
          </p:nvPr>
        </p:nvSpPr>
        <p:spPr>
          <a:xfrm>
            <a:off x="1246585" y="118585"/>
            <a:ext cx="10984706" cy="1930401"/>
          </a:xfrm>
        </p:spPr>
        <p:txBody>
          <a:bodyPr>
            <a:noAutofit/>
          </a:bodyPr>
          <a:lstStyle/>
          <a:p>
            <a:r>
              <a:rPr lang="hr-HR" sz="3000" dirty="0"/>
              <a:t>B. 8. 1 UČENIK IDENTIFICIRA NEKI PROBLEM, STVARA PROGRAM ZA NJEGOVO RJEŠAVANJE, DOKUMENTIRA RAD PROGRAMA I PREDSTAVLJA DJELOVANJE PROGRAMA DRUGIMA.</a:t>
            </a:r>
          </a:p>
        </p:txBody>
      </p:sp>
      <p:sp>
        <p:nvSpPr>
          <p:cNvPr id="3" name="Rezervirano mjesto sadržaja 2">
            <a:extLst>
              <a:ext uri="{FF2B5EF4-FFF2-40B4-BE49-F238E27FC236}">
                <a16:creationId xmlns:a16="http://schemas.microsoft.com/office/drawing/2014/main" id="{BBCC622C-1E0D-4BB9-850F-66C7E94DC4BA}"/>
              </a:ext>
            </a:extLst>
          </p:cNvPr>
          <p:cNvSpPr>
            <a:spLocks noGrp="1"/>
          </p:cNvSpPr>
          <p:nvPr>
            <p:ph idx="1"/>
          </p:nvPr>
        </p:nvSpPr>
        <p:spPr>
          <a:xfrm>
            <a:off x="1481138" y="2153919"/>
            <a:ext cx="10515600" cy="4704081"/>
          </a:xfrm>
        </p:spPr>
        <p:txBody>
          <a:bodyPr>
            <a:normAutofit lnSpcReduction="10000"/>
          </a:bodyPr>
          <a:lstStyle/>
          <a:p>
            <a:r>
              <a:rPr lang="hr-HR" dirty="0">
                <a:latin typeface="+mj-lt"/>
              </a:rPr>
              <a:t>Iz preporuke: Razgovarati s učenicima o primjerima problema koji su im zanimljivi za rješavanje. Učenici predlažu svoje ideje za izradu samostalnoga projektnog zadatka ili biraju probleme iz popisa kojeg predlaže učitelj. Angažirati učenike u skupinama, u parovima ili pojedinačno na pripremi i analizi problema te podjeli zadataka. Poželjno je u popis problema za rješavanje uključiti niz obrazovnih tema iz niže ili trenutne razine učenja nekoga predmeta. Projektni zadatci niže obrazovne razine nekoga predmeta mogu se primijeniti/upotrijebiti kao obrazovni materijali za učenike nižih razreda, a projektni zadatci trenutne razine nekoga predmeta mogu se primijeniti kao materijal za uvježbavanje usvojenih sadržaja, ali i kao vrednovanje usvojenoga znanja.</a:t>
            </a:r>
          </a:p>
          <a:p>
            <a:r>
              <a:rPr lang="hr-HR" dirty="0">
                <a:latin typeface="+mj-lt"/>
              </a:rPr>
              <a:t>Primjeri sadržaja: izrada računalnoga programa/scenarija za uvježbavanje pojedinih matematičkih/fizikalnih operacija, postupaka. (</a:t>
            </a:r>
            <a:r>
              <a:rPr lang="hr-HR" dirty="0" err="1">
                <a:latin typeface="+mj-lt"/>
              </a:rPr>
              <a:t>Scratch</a:t>
            </a:r>
            <a:r>
              <a:rPr lang="hr-HR" dirty="0">
                <a:latin typeface="+mj-lt"/>
              </a:rPr>
              <a:t>)</a:t>
            </a:r>
          </a:p>
          <a:p>
            <a:endParaRPr lang="hr-HR" dirty="0">
              <a:latin typeface="+mj-lt"/>
            </a:endParaRPr>
          </a:p>
        </p:txBody>
      </p:sp>
    </p:spTree>
    <p:extLst>
      <p:ext uri="{BB962C8B-B14F-4D97-AF65-F5344CB8AC3E}">
        <p14:creationId xmlns:p14="http://schemas.microsoft.com/office/powerpoint/2010/main" val="1793756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1C8F3DE-50E3-465B-AB96-7E3477B0B727}"/>
              </a:ext>
            </a:extLst>
          </p:cNvPr>
          <p:cNvSpPr>
            <a:spLocks noGrp="1"/>
          </p:cNvSpPr>
          <p:nvPr>
            <p:ph type="title"/>
          </p:nvPr>
        </p:nvSpPr>
        <p:spPr/>
        <p:txBody>
          <a:bodyPr>
            <a:noAutofit/>
          </a:bodyPr>
          <a:lstStyle/>
          <a:p>
            <a:r>
              <a:rPr lang="hr-HR" sz="3000" b="1" cap="small" dirty="0"/>
              <a:t>B. 8. 2 </a:t>
            </a:r>
            <a:r>
              <a:rPr lang="hr-HR" sz="3000" cap="small" dirty="0"/>
              <a:t>UČENIK PREPOZNAJE I OPISUJE ALGORITAM SORTIRANJA, PRIMJENJUJE JEDAN ALGORITAM SORTIRANJA ZA RJEŠAVANJE ZADANOG PROBLEMA U PROGRAMSKOM JEZIKU.</a:t>
            </a:r>
            <a:endParaRPr lang="hr-HR" sz="3000" dirty="0"/>
          </a:p>
        </p:txBody>
      </p:sp>
      <p:sp>
        <p:nvSpPr>
          <p:cNvPr id="3" name="Rezervirano mjesto sadržaja 2">
            <a:extLst>
              <a:ext uri="{FF2B5EF4-FFF2-40B4-BE49-F238E27FC236}">
                <a16:creationId xmlns:a16="http://schemas.microsoft.com/office/drawing/2014/main" id="{2FE0842D-E9ED-4F59-B679-48F458734185}"/>
              </a:ext>
            </a:extLst>
          </p:cNvPr>
          <p:cNvSpPr>
            <a:spLocks noGrp="1"/>
          </p:cNvSpPr>
          <p:nvPr>
            <p:ph idx="1"/>
          </p:nvPr>
        </p:nvSpPr>
        <p:spPr/>
        <p:txBody>
          <a:bodyPr/>
          <a:lstStyle/>
          <a:p>
            <a:r>
              <a:rPr lang="hr-HR" dirty="0">
                <a:latin typeface="+mj-lt"/>
              </a:rPr>
              <a:t>Iz preporuke: Preporuča se uporaba gotove funkcije sortiranja u zadanome programskom jeziku ili primijeniti gotov (pokazni primjer) algoritam sortiranja. Koristiti se različitim zadatcima u kojima se traži slaganje/organiziranje objekata prema nekom kriteriju, npr. od najmanjega do najvećega i obrnuto. U skupinama ili parovima predložiti svoj postupak sortiranja nekoga niza objekata prema zadanome kriteriju</a:t>
            </a:r>
          </a:p>
        </p:txBody>
      </p:sp>
    </p:spTree>
    <p:extLst>
      <p:ext uri="{BB962C8B-B14F-4D97-AF65-F5344CB8AC3E}">
        <p14:creationId xmlns:p14="http://schemas.microsoft.com/office/powerpoint/2010/main" val="31103069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C29AE02-6DC8-40C3-BF49-4617D34BDDAE}"/>
              </a:ext>
            </a:extLst>
          </p:cNvPr>
          <p:cNvSpPr>
            <a:spLocks noGrp="1"/>
          </p:cNvSpPr>
          <p:nvPr>
            <p:ph type="title"/>
          </p:nvPr>
        </p:nvSpPr>
        <p:spPr/>
        <p:txBody>
          <a:bodyPr>
            <a:noAutofit/>
          </a:bodyPr>
          <a:lstStyle/>
          <a:p>
            <a:r>
              <a:rPr lang="hr-HR" sz="3000" dirty="0"/>
              <a:t>B. 8. 3 UČENIK PREPOZNAJE I OPISUJE MOGUĆNOST PRIMJENE REKURZIVNIH POSTUPAKA PRI RJEŠAVANJU ODABRANIH PROBLEMA TE ISTRAŽUJE DALJNJE MOGUĆNOSTI PRIMJENE REKURZIJE.</a:t>
            </a:r>
          </a:p>
        </p:txBody>
      </p:sp>
      <p:sp>
        <p:nvSpPr>
          <p:cNvPr id="3" name="Rezervirano mjesto sadržaja 2">
            <a:extLst>
              <a:ext uri="{FF2B5EF4-FFF2-40B4-BE49-F238E27FC236}">
                <a16:creationId xmlns:a16="http://schemas.microsoft.com/office/drawing/2014/main" id="{8D8C7998-08B6-4165-8959-EDC5D79075C0}"/>
              </a:ext>
            </a:extLst>
          </p:cNvPr>
          <p:cNvSpPr>
            <a:spLocks noGrp="1"/>
          </p:cNvSpPr>
          <p:nvPr>
            <p:ph idx="1"/>
          </p:nvPr>
        </p:nvSpPr>
        <p:spPr/>
        <p:txBody>
          <a:bodyPr>
            <a:normAutofit/>
          </a:bodyPr>
          <a:lstStyle/>
          <a:p>
            <a:r>
              <a:rPr lang="hr-HR" dirty="0">
                <a:latin typeface="+mj-lt"/>
              </a:rPr>
              <a:t>Iz preporuke: Promatrati neke pokazne grafičke primjere (npr. trokut </a:t>
            </a:r>
            <a:r>
              <a:rPr lang="hr-HR" dirty="0" err="1">
                <a:latin typeface="+mj-lt"/>
              </a:rPr>
              <a:t>Sierpinskog</a:t>
            </a:r>
            <a:r>
              <a:rPr lang="hr-HR" dirty="0">
                <a:latin typeface="+mj-lt"/>
              </a:rPr>
              <a:t>, </a:t>
            </a:r>
            <a:r>
              <a:rPr lang="hr-HR" dirty="0" err="1">
                <a:latin typeface="+mj-lt"/>
              </a:rPr>
              <a:t>Kochova</a:t>
            </a:r>
            <a:r>
              <a:rPr lang="hr-HR" dirty="0">
                <a:latin typeface="+mj-lt"/>
              </a:rPr>
              <a:t> pahuljica, ….) te diskutirati o njihovim obilježjima. Pokazati različite primjere rekurzivnih fenomena iz svakodnevnoga života te raspravljati o njihovim mogućim zajedničkom obilježjima. Koristiti se konkretnim modelima (</a:t>
            </a:r>
            <a:r>
              <a:rPr lang="hr-HR" dirty="0" err="1">
                <a:latin typeface="+mj-lt"/>
              </a:rPr>
              <a:t>Matrjoške</a:t>
            </a:r>
            <a:r>
              <a:rPr lang="hr-HR" dirty="0">
                <a:latin typeface="+mj-lt"/>
              </a:rPr>
              <a:t> – ruske lutke, tornjevi </a:t>
            </a:r>
            <a:r>
              <a:rPr lang="hr-HR" dirty="0" err="1">
                <a:latin typeface="+mj-lt"/>
              </a:rPr>
              <a:t>Hanoa</a:t>
            </a:r>
            <a:r>
              <a:rPr lang="hr-HR" dirty="0">
                <a:latin typeface="+mj-lt"/>
              </a:rPr>
              <a:t>, primjeri iz stvarnoga života – otoci, jezera, vulkani, dijeljenje stanica...) ili grafičkim modelima (padajući prozori) pri demonstriranju i analizi rekurzivnoga postupka. Opisati i pokazati osnovne korake rekurzivnoga postupka. </a:t>
            </a:r>
          </a:p>
          <a:p>
            <a:endParaRPr lang="hr-HR" dirty="0">
              <a:latin typeface="+mj-lt"/>
            </a:endParaRPr>
          </a:p>
        </p:txBody>
      </p:sp>
    </p:spTree>
    <p:extLst>
      <p:ext uri="{BB962C8B-B14F-4D97-AF65-F5344CB8AC3E}">
        <p14:creationId xmlns:p14="http://schemas.microsoft.com/office/powerpoint/2010/main" val="15910616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2CAA249-A5A5-47FA-B456-84BE81909C69}"/>
              </a:ext>
            </a:extLst>
          </p:cNvPr>
          <p:cNvSpPr>
            <a:spLocks noGrp="1"/>
          </p:cNvSpPr>
          <p:nvPr>
            <p:ph type="title"/>
          </p:nvPr>
        </p:nvSpPr>
        <p:spPr/>
        <p:txBody>
          <a:bodyPr/>
          <a:lstStyle/>
          <a:p>
            <a:r>
              <a:rPr lang="hr-HR" dirty="0"/>
              <a:t>Računalno razmišljanje u nižim razredima</a:t>
            </a:r>
          </a:p>
        </p:txBody>
      </p:sp>
      <p:sp>
        <p:nvSpPr>
          <p:cNvPr id="3" name="Rezervirano mjesto sadržaja 2">
            <a:extLst>
              <a:ext uri="{FF2B5EF4-FFF2-40B4-BE49-F238E27FC236}">
                <a16:creationId xmlns:a16="http://schemas.microsoft.com/office/drawing/2014/main" id="{45E6B8A6-AA0E-4D87-89D2-ADC2EE3E8AAD}"/>
              </a:ext>
            </a:extLst>
          </p:cNvPr>
          <p:cNvSpPr>
            <a:spLocks noGrp="1"/>
          </p:cNvSpPr>
          <p:nvPr>
            <p:ph idx="1"/>
          </p:nvPr>
        </p:nvSpPr>
        <p:spPr/>
        <p:txBody>
          <a:bodyPr>
            <a:normAutofit/>
          </a:bodyPr>
          <a:lstStyle/>
          <a:p>
            <a:r>
              <a:rPr lang="hr-HR" b="1" cap="small" dirty="0"/>
              <a:t>B. 1. 1 </a:t>
            </a:r>
            <a:r>
              <a:rPr lang="hr-HR" cap="small" dirty="0"/>
              <a:t>učenik rješava jednostavan logički zadatak.  (</a:t>
            </a:r>
            <a:r>
              <a:rPr lang="hr-HR" cap="small" dirty="0" err="1"/>
              <a:t>Memory</a:t>
            </a:r>
            <a:r>
              <a:rPr lang="hr-HR" cap="small" dirty="0"/>
              <a:t>, </a:t>
            </a:r>
            <a:r>
              <a:rPr lang="hr-HR" cap="small" dirty="0" err="1"/>
              <a:t>Tangrami</a:t>
            </a:r>
            <a:r>
              <a:rPr lang="hr-HR" cap="small" dirty="0"/>
              <a:t>, labirint…)</a:t>
            </a:r>
          </a:p>
          <a:p>
            <a:r>
              <a:rPr lang="hr-HR" b="1" cap="small" dirty="0"/>
              <a:t>B. 2. 1 </a:t>
            </a:r>
            <a:r>
              <a:rPr lang="hr-HR" cap="small" dirty="0"/>
              <a:t>učenik analizira niz uputa koje izvode jednostavan zadatak, ako je potrebno ispravlja pogrešan redoslijed. (</a:t>
            </a:r>
            <a:r>
              <a:rPr lang="hr-HR" cap="small" dirty="0" err="1"/>
              <a:t>Run</a:t>
            </a:r>
            <a:r>
              <a:rPr lang="hr-HR" cap="small" dirty="0"/>
              <a:t> Marco, </a:t>
            </a:r>
            <a:r>
              <a:rPr lang="hr-HR" cap="small" dirty="0" err="1"/>
              <a:t>Frozen</a:t>
            </a:r>
            <a:r>
              <a:rPr lang="hr-HR" cap="small" dirty="0"/>
              <a:t>)</a:t>
            </a:r>
          </a:p>
          <a:p>
            <a:r>
              <a:rPr lang="hr-HR" b="1" cap="small" dirty="0"/>
              <a:t>B. 3. 2 </a:t>
            </a:r>
            <a:r>
              <a:rPr lang="hr-HR" cap="small" dirty="0"/>
              <a:t>učenik slaže podatke na koristan način</a:t>
            </a:r>
            <a:r>
              <a:rPr lang="hr-HR" b="1" cap="small" dirty="0"/>
              <a:t>. </a:t>
            </a:r>
          </a:p>
          <a:p>
            <a:r>
              <a:rPr lang="hr-HR" b="1" cap="small" dirty="0"/>
              <a:t>B. 4. 2 </a:t>
            </a:r>
            <a:r>
              <a:rPr lang="hr-HR" cap="small" dirty="0"/>
              <a:t>učenik rješava složenije logičke zadatke s računalom ili bez uporabe računala. </a:t>
            </a:r>
            <a:endParaRPr lang="hr-HR" dirty="0"/>
          </a:p>
        </p:txBody>
      </p:sp>
    </p:spTree>
    <p:extLst>
      <p:ext uri="{BB962C8B-B14F-4D97-AF65-F5344CB8AC3E}">
        <p14:creationId xmlns:p14="http://schemas.microsoft.com/office/powerpoint/2010/main" val="23492542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393118" y="249716"/>
            <a:ext cx="5420557" cy="1325563"/>
          </a:xfrm>
        </p:spPr>
        <p:txBody>
          <a:bodyPr/>
          <a:lstStyle/>
          <a:p>
            <a:r>
              <a:rPr lang="hr-HR" dirty="0"/>
              <a:t>Računalno razmišljanje</a:t>
            </a:r>
          </a:p>
        </p:txBody>
      </p:sp>
      <p:sp>
        <p:nvSpPr>
          <p:cNvPr id="3" name="Rezervirano mjesto sadržaja 2"/>
          <p:cNvSpPr>
            <a:spLocks noGrp="1"/>
          </p:cNvSpPr>
          <p:nvPr>
            <p:ph idx="1"/>
          </p:nvPr>
        </p:nvSpPr>
        <p:spPr>
          <a:xfrm>
            <a:off x="2163561" y="1756753"/>
            <a:ext cx="2650724" cy="1769831"/>
          </a:xfrm>
        </p:spPr>
        <p:txBody>
          <a:bodyPr/>
          <a:lstStyle/>
          <a:p>
            <a:r>
              <a:rPr lang="hr-HR" dirty="0"/>
              <a:t>Dosadno?</a:t>
            </a:r>
          </a:p>
          <a:p>
            <a:r>
              <a:rPr lang="hr-HR" dirty="0"/>
              <a:t>Teško?</a:t>
            </a:r>
          </a:p>
          <a:p>
            <a:r>
              <a:rPr lang="hr-HR" dirty="0"/>
              <a:t>Zahtjevno?</a:t>
            </a:r>
          </a:p>
          <a:p>
            <a:pPr marL="0" indent="0">
              <a:buNone/>
            </a:pPr>
            <a:endParaRPr lang="hr-HR" dirty="0"/>
          </a:p>
        </p:txBody>
      </p:sp>
      <p:sp>
        <p:nvSpPr>
          <p:cNvPr id="4" name="Rezervirano mjesto sadržaja 2"/>
          <p:cNvSpPr txBox="1">
            <a:spLocks/>
          </p:cNvSpPr>
          <p:nvPr/>
        </p:nvSpPr>
        <p:spPr>
          <a:xfrm>
            <a:off x="8174576" y="1560382"/>
            <a:ext cx="2650724" cy="17698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r-HR" dirty="0"/>
              <a:t>Zanimljivo?</a:t>
            </a:r>
          </a:p>
          <a:p>
            <a:r>
              <a:rPr lang="hr-HR" dirty="0"/>
              <a:t>Zabavno?</a:t>
            </a:r>
          </a:p>
          <a:p>
            <a:r>
              <a:rPr lang="hr-HR" b="1" dirty="0"/>
              <a:t>Izazovno?</a:t>
            </a:r>
          </a:p>
          <a:p>
            <a:endParaRPr lang="hr-HR" dirty="0"/>
          </a:p>
          <a:p>
            <a:pPr marL="0" indent="0">
              <a:buFont typeface="Arial" panose="020B0604020202020204" pitchFamily="34" charset="0"/>
              <a:buNone/>
            </a:pPr>
            <a:endParaRPr lang="hr-HR" dirty="0"/>
          </a:p>
        </p:txBody>
      </p:sp>
      <p:sp>
        <p:nvSpPr>
          <p:cNvPr id="5" name="Rezervirano mjesto sadržaja 2"/>
          <p:cNvSpPr txBox="1">
            <a:spLocks/>
          </p:cNvSpPr>
          <p:nvPr/>
        </p:nvSpPr>
        <p:spPr>
          <a:xfrm>
            <a:off x="6053020" y="2156948"/>
            <a:ext cx="571870" cy="580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r-HR" dirty="0"/>
              <a:t>ILI</a:t>
            </a:r>
          </a:p>
        </p:txBody>
      </p:sp>
      <p:pic>
        <p:nvPicPr>
          <p:cNvPr id="1026" name="Picture 2" descr="Slikovni rezultat za dos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037" y="3899068"/>
            <a:ext cx="28575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likovni rezultat za znatižel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3637" y="3899068"/>
            <a:ext cx="2571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47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pPr algn="ctr"/>
            <a:r>
              <a:rPr lang="hr-HR" dirty="0"/>
              <a:t>Računalno razmišljanje </a:t>
            </a:r>
            <a:br>
              <a:rPr lang="hr-HR" dirty="0"/>
            </a:br>
            <a:r>
              <a:rPr lang="hr-HR" dirty="0"/>
              <a:t>u kurikulumu informatike</a:t>
            </a:r>
          </a:p>
        </p:txBody>
      </p:sp>
      <p:sp>
        <p:nvSpPr>
          <p:cNvPr id="3" name="Rezervirano mjesto sadržaja 2"/>
          <p:cNvSpPr>
            <a:spLocks noGrp="1"/>
          </p:cNvSpPr>
          <p:nvPr>
            <p:ph idx="1"/>
          </p:nvPr>
        </p:nvSpPr>
        <p:spPr/>
        <p:txBody>
          <a:bodyPr>
            <a:normAutofit fontScale="92500"/>
          </a:bodyPr>
          <a:lstStyle/>
          <a:p>
            <a:pPr marL="0" indent="0">
              <a:buNone/>
            </a:pPr>
            <a:r>
              <a:rPr lang="hr-HR" b="1" dirty="0"/>
              <a:t>Domena B: Računalno razmišljanje i programiranje</a:t>
            </a:r>
          </a:p>
          <a:p>
            <a:pPr marL="0" indent="0">
              <a:buNone/>
            </a:pPr>
            <a:r>
              <a:rPr lang="hr-HR" dirty="0"/>
              <a:t>„Razvijanje računalnoga razmišljanja njeguje </a:t>
            </a:r>
            <a:r>
              <a:rPr lang="hr-HR" b="1" dirty="0"/>
              <a:t>pristup rješavanju problema koji je primjenjiv na računalu</a:t>
            </a:r>
            <a:r>
              <a:rPr lang="hr-HR" dirty="0"/>
              <a:t>. Takvim pristupom učenici nisu samo korisnici različitih računalnih alata nego postaju i njihovi </a:t>
            </a:r>
            <a:r>
              <a:rPr lang="hr-HR" b="1" dirty="0"/>
              <a:t>stvaratelji</a:t>
            </a:r>
            <a:r>
              <a:rPr lang="hr-HR" dirty="0"/>
              <a:t>. Razvijaju se vještine </a:t>
            </a:r>
            <a:r>
              <a:rPr lang="hr-HR" b="1" dirty="0"/>
              <a:t>logičkoga zaključivanja, modeliranja, apstrahiranja te rješavanja problema</a:t>
            </a:r>
            <a:r>
              <a:rPr lang="hr-HR" dirty="0"/>
              <a:t>. Računalno razmišljanje univerzalna je vještina koja potiče preciznost i sustavnost, a može se primijeniti u različitim područjima i u svakodnevnome životu.”</a:t>
            </a:r>
          </a:p>
          <a:p>
            <a:pPr marL="0" indent="0">
              <a:buNone/>
            </a:pPr>
            <a:r>
              <a:rPr lang="hr-HR" sz="2000" dirty="0"/>
              <a:t>(kurikulum informatike)</a:t>
            </a:r>
            <a:endParaRPr lang="hr-HR" sz="2000" b="1" dirty="0"/>
          </a:p>
        </p:txBody>
      </p:sp>
    </p:spTree>
    <p:extLst>
      <p:ext uri="{BB962C8B-B14F-4D97-AF65-F5344CB8AC3E}">
        <p14:creationId xmlns:p14="http://schemas.microsoft.com/office/powerpoint/2010/main" val="3836858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643174" y="320737"/>
            <a:ext cx="4905652" cy="1325563"/>
          </a:xfrm>
        </p:spPr>
        <p:txBody>
          <a:bodyPr/>
          <a:lstStyle/>
          <a:p>
            <a:r>
              <a:rPr lang="hr-HR" dirty="0"/>
              <a:t>Rješavanje problema</a:t>
            </a:r>
          </a:p>
        </p:txBody>
      </p:sp>
      <p:sp>
        <p:nvSpPr>
          <p:cNvPr id="3" name="Rezervirano mjesto sadržaja 2"/>
          <p:cNvSpPr>
            <a:spLocks noGrp="1"/>
          </p:cNvSpPr>
          <p:nvPr>
            <p:ph idx="1"/>
          </p:nvPr>
        </p:nvSpPr>
        <p:spPr>
          <a:xfrm>
            <a:off x="1347787" y="2243138"/>
            <a:ext cx="4748213" cy="1009072"/>
          </a:xfrm>
        </p:spPr>
        <p:txBody>
          <a:bodyPr>
            <a:normAutofit lnSpcReduction="10000"/>
          </a:bodyPr>
          <a:lstStyle/>
          <a:p>
            <a:r>
              <a:rPr lang="hr-HR" dirty="0"/>
              <a:t>svakodnevna aktivnost</a:t>
            </a:r>
          </a:p>
          <a:p>
            <a:r>
              <a:rPr lang="hr-HR" dirty="0"/>
              <a:t>jednostavni i složeni problemi</a:t>
            </a:r>
          </a:p>
          <a:p>
            <a:endParaRPr lang="hr-HR" dirty="0"/>
          </a:p>
          <a:p>
            <a:endParaRPr lang="hr-HR" dirty="0"/>
          </a:p>
          <a:p>
            <a:endParaRPr lang="hr-HR" dirty="0"/>
          </a:p>
        </p:txBody>
      </p:sp>
      <p:pic>
        <p:nvPicPr>
          <p:cNvPr id="4" name="Slika 3"/>
          <p:cNvPicPr>
            <a:picLocks noChangeAspect="1"/>
          </p:cNvPicPr>
          <p:nvPr/>
        </p:nvPicPr>
        <p:blipFill rotWithShape="1">
          <a:blip r:embed="rId3"/>
          <a:srcRect l="75247" t="12480" r="16312" b="72569"/>
          <a:stretch/>
        </p:blipFill>
        <p:spPr>
          <a:xfrm>
            <a:off x="2100189" y="3542014"/>
            <a:ext cx="2058199" cy="2050652"/>
          </a:xfrm>
          <a:prstGeom prst="rect">
            <a:avLst/>
          </a:prstGeom>
        </p:spPr>
      </p:pic>
      <p:pic>
        <p:nvPicPr>
          <p:cNvPr id="5" name="Slika 4"/>
          <p:cNvPicPr>
            <a:picLocks noChangeAspect="1"/>
          </p:cNvPicPr>
          <p:nvPr/>
        </p:nvPicPr>
        <p:blipFill rotWithShape="1">
          <a:blip r:embed="rId4"/>
          <a:srcRect l="69026" t="35253" r="15599" b="36490"/>
          <a:stretch/>
        </p:blipFill>
        <p:spPr>
          <a:xfrm>
            <a:off x="6344575" y="1604153"/>
            <a:ext cx="3749040" cy="3875722"/>
          </a:xfrm>
          <a:prstGeom prst="rect">
            <a:avLst/>
          </a:prstGeom>
        </p:spPr>
      </p:pic>
    </p:spTree>
    <p:extLst>
      <p:ext uri="{BB962C8B-B14F-4D97-AF65-F5344CB8AC3E}">
        <p14:creationId xmlns:p14="http://schemas.microsoft.com/office/powerpoint/2010/main" val="1464972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134226" y="268872"/>
            <a:ext cx="5923547" cy="1325563"/>
          </a:xfrm>
        </p:spPr>
        <p:txBody>
          <a:bodyPr/>
          <a:lstStyle/>
          <a:p>
            <a:r>
              <a:rPr lang="hr-HR" dirty="0"/>
              <a:t>Algoritam i dijagram toka</a:t>
            </a:r>
          </a:p>
        </p:txBody>
      </p:sp>
      <p:sp>
        <p:nvSpPr>
          <p:cNvPr id="3" name="Rezervirano mjesto sadržaja 2"/>
          <p:cNvSpPr>
            <a:spLocks noGrp="1"/>
          </p:cNvSpPr>
          <p:nvPr>
            <p:ph idx="1"/>
          </p:nvPr>
        </p:nvSpPr>
        <p:spPr>
          <a:xfrm>
            <a:off x="1470023" y="1759742"/>
            <a:ext cx="10018713" cy="3124201"/>
          </a:xfrm>
        </p:spPr>
        <p:txBody>
          <a:bodyPr/>
          <a:lstStyle/>
          <a:p>
            <a:r>
              <a:rPr lang="hr-HR" dirty="0"/>
              <a:t>Osnovni princip računalnog razmišljanja je raščlanjivanje problema na jednostavnije probleme (</a:t>
            </a:r>
            <a:r>
              <a:rPr lang="hr-HR" dirty="0" err="1"/>
              <a:t>potprobleme</a:t>
            </a:r>
            <a:r>
              <a:rPr lang="hr-HR" dirty="0"/>
              <a:t>).</a:t>
            </a:r>
          </a:p>
          <a:p>
            <a:r>
              <a:rPr lang="hr-HR" b="1" dirty="0"/>
              <a:t>Algoritam </a:t>
            </a:r>
            <a:r>
              <a:rPr lang="hr-HR" dirty="0"/>
              <a:t>je precizno zapisan niz koraka, radnji ili naredbi, u točno određenom redoslijedu, koje na, uz potrebne resurse, služe da obavimo neki posao.</a:t>
            </a:r>
          </a:p>
          <a:p>
            <a:r>
              <a:rPr lang="hr-HR" b="1" dirty="0"/>
              <a:t>Dijagram toka </a:t>
            </a:r>
            <a:r>
              <a:rPr lang="hr-HR" dirty="0"/>
              <a:t>je grafički prikaz algoritma koji omogućuje bolju preglednost algoritma i lakše snalaženje.</a:t>
            </a:r>
          </a:p>
        </p:txBody>
      </p:sp>
      <p:pic>
        <p:nvPicPr>
          <p:cNvPr id="4" name="Slika 3"/>
          <p:cNvPicPr>
            <a:picLocks noChangeAspect="1"/>
          </p:cNvPicPr>
          <p:nvPr/>
        </p:nvPicPr>
        <p:blipFill>
          <a:blip r:embed="rId3"/>
          <a:stretch>
            <a:fillRect/>
          </a:stretch>
        </p:blipFill>
        <p:spPr>
          <a:xfrm>
            <a:off x="6673462" y="4883943"/>
            <a:ext cx="2742000" cy="1709587"/>
          </a:xfrm>
          <a:prstGeom prst="rect">
            <a:avLst/>
          </a:prstGeom>
        </p:spPr>
      </p:pic>
    </p:spTree>
    <p:extLst>
      <p:ext uri="{BB962C8B-B14F-4D97-AF65-F5344CB8AC3E}">
        <p14:creationId xmlns:p14="http://schemas.microsoft.com/office/powerpoint/2010/main" val="4581906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811379" y="286919"/>
            <a:ext cx="6946232" cy="1325563"/>
          </a:xfrm>
        </p:spPr>
        <p:txBody>
          <a:bodyPr/>
          <a:lstStyle/>
          <a:p>
            <a:r>
              <a:rPr lang="hr-HR" dirty="0"/>
              <a:t>Zašto računalno razmišljanje?</a:t>
            </a:r>
          </a:p>
        </p:txBody>
      </p:sp>
      <p:sp>
        <p:nvSpPr>
          <p:cNvPr id="3" name="Rezervirano mjesto sadržaja 2"/>
          <p:cNvSpPr>
            <a:spLocks noGrp="1"/>
          </p:cNvSpPr>
          <p:nvPr>
            <p:ph idx="1"/>
          </p:nvPr>
        </p:nvSpPr>
        <p:spPr>
          <a:xfrm>
            <a:off x="1824039" y="1375569"/>
            <a:ext cx="10070306" cy="3023101"/>
          </a:xfrm>
        </p:spPr>
        <p:txBody>
          <a:bodyPr>
            <a:normAutofit/>
          </a:bodyPr>
          <a:lstStyle/>
          <a:p>
            <a:r>
              <a:rPr lang="hr-HR" dirty="0"/>
              <a:t>Djeca s razvijenim računalnim razmišljanjem lakše se nose s izazovima i problemima</a:t>
            </a:r>
          </a:p>
          <a:p>
            <a:r>
              <a:rPr lang="hr-HR" dirty="0"/>
              <a:t>Razvijati računalno razmišljanje treba od 1.razreda OŠ (ili u predškolskim ustanovama)</a:t>
            </a:r>
          </a:p>
          <a:p>
            <a:r>
              <a:rPr lang="hr-HR" dirty="0"/>
              <a:t>Talent za računalno razmišljanje?</a:t>
            </a:r>
          </a:p>
          <a:p>
            <a:r>
              <a:rPr lang="hr-HR" dirty="0"/>
              <a:t>Rad, upornost, ustrajnost</a:t>
            </a:r>
          </a:p>
        </p:txBody>
      </p:sp>
      <p:pic>
        <p:nvPicPr>
          <p:cNvPr id="6" name="Slika 5"/>
          <p:cNvPicPr>
            <a:picLocks noChangeAspect="1"/>
          </p:cNvPicPr>
          <p:nvPr/>
        </p:nvPicPr>
        <p:blipFill>
          <a:blip r:embed="rId3"/>
          <a:stretch>
            <a:fillRect/>
          </a:stretch>
        </p:blipFill>
        <p:spPr>
          <a:xfrm>
            <a:off x="2233612" y="4505325"/>
            <a:ext cx="2466975" cy="1847850"/>
          </a:xfrm>
          <a:prstGeom prst="rect">
            <a:avLst/>
          </a:prstGeom>
        </p:spPr>
      </p:pic>
      <p:pic>
        <p:nvPicPr>
          <p:cNvPr id="7" name="Slika 6"/>
          <p:cNvPicPr>
            <a:picLocks noChangeAspect="1"/>
          </p:cNvPicPr>
          <p:nvPr/>
        </p:nvPicPr>
        <p:blipFill>
          <a:blip r:embed="rId4"/>
          <a:stretch>
            <a:fillRect/>
          </a:stretch>
        </p:blipFill>
        <p:spPr>
          <a:xfrm>
            <a:off x="6073380" y="4296695"/>
            <a:ext cx="2124075" cy="2152650"/>
          </a:xfrm>
          <a:prstGeom prst="rect">
            <a:avLst/>
          </a:prstGeom>
        </p:spPr>
      </p:pic>
    </p:spTree>
    <p:extLst>
      <p:ext uri="{BB962C8B-B14F-4D97-AF65-F5344CB8AC3E}">
        <p14:creationId xmlns:p14="http://schemas.microsoft.com/office/powerpoint/2010/main" val="4530294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973805" y="353093"/>
            <a:ext cx="7349289" cy="1325563"/>
          </a:xfrm>
        </p:spPr>
        <p:txBody>
          <a:bodyPr/>
          <a:lstStyle/>
          <a:p>
            <a:r>
              <a:rPr lang="hr-HR" dirty="0"/>
              <a:t>Računalno razmišljanje kroz igre</a:t>
            </a:r>
          </a:p>
        </p:txBody>
      </p:sp>
      <p:sp>
        <p:nvSpPr>
          <p:cNvPr id="3" name="Rezervirano mjesto sadržaja 2"/>
          <p:cNvSpPr>
            <a:spLocks noGrp="1"/>
          </p:cNvSpPr>
          <p:nvPr>
            <p:ph idx="1"/>
          </p:nvPr>
        </p:nvSpPr>
        <p:spPr>
          <a:xfrm>
            <a:off x="1539079" y="909636"/>
            <a:ext cx="10018713" cy="3124201"/>
          </a:xfrm>
        </p:spPr>
        <p:txBody>
          <a:bodyPr/>
          <a:lstStyle/>
          <a:p>
            <a:r>
              <a:rPr lang="hr-HR" dirty="0"/>
              <a:t>Igre su bitne za nastavu informatike jer pomažu učenicima usvajati nove koncepte i stvaraju pozitivan stav prema informatici. </a:t>
            </a:r>
          </a:p>
          <a:p>
            <a:r>
              <a:rPr lang="hr-HR" dirty="0"/>
              <a:t>Igre se mogu koristiti na kraju satova informatike tijekom cijele školske godine, mogu biti dio projekta u kojem učenici osmišljavaju digitalnu igru te na taj način realiziraju ishode vezane uz rješavanje problema.</a:t>
            </a:r>
          </a:p>
        </p:txBody>
      </p:sp>
      <p:pic>
        <p:nvPicPr>
          <p:cNvPr id="4" name="Slika 3"/>
          <p:cNvPicPr>
            <a:picLocks noChangeAspect="1"/>
          </p:cNvPicPr>
          <p:nvPr/>
        </p:nvPicPr>
        <p:blipFill>
          <a:blip r:embed="rId3"/>
          <a:stretch>
            <a:fillRect/>
          </a:stretch>
        </p:blipFill>
        <p:spPr>
          <a:xfrm>
            <a:off x="9235454" y="4811239"/>
            <a:ext cx="2956546" cy="1903995"/>
          </a:xfrm>
          <a:prstGeom prst="rect">
            <a:avLst/>
          </a:prstGeom>
        </p:spPr>
      </p:pic>
      <p:pic>
        <p:nvPicPr>
          <p:cNvPr id="6" name="Slika 5"/>
          <p:cNvPicPr>
            <a:picLocks noChangeAspect="1"/>
          </p:cNvPicPr>
          <p:nvPr/>
        </p:nvPicPr>
        <p:blipFill>
          <a:blip r:embed="rId4"/>
          <a:stretch>
            <a:fillRect/>
          </a:stretch>
        </p:blipFill>
        <p:spPr>
          <a:xfrm>
            <a:off x="3482618" y="4573186"/>
            <a:ext cx="2405063" cy="2247932"/>
          </a:xfrm>
          <a:prstGeom prst="rect">
            <a:avLst/>
          </a:prstGeom>
        </p:spPr>
      </p:pic>
      <p:pic>
        <p:nvPicPr>
          <p:cNvPr id="7" name="Slika 6"/>
          <p:cNvPicPr>
            <a:picLocks noChangeAspect="1"/>
          </p:cNvPicPr>
          <p:nvPr/>
        </p:nvPicPr>
        <p:blipFill>
          <a:blip r:embed="rId5"/>
          <a:stretch>
            <a:fillRect/>
          </a:stretch>
        </p:blipFill>
        <p:spPr>
          <a:xfrm>
            <a:off x="226499" y="3785513"/>
            <a:ext cx="3006089" cy="2051452"/>
          </a:xfrm>
          <a:prstGeom prst="rect">
            <a:avLst/>
          </a:prstGeom>
        </p:spPr>
      </p:pic>
      <p:pic>
        <p:nvPicPr>
          <p:cNvPr id="8" name="Slika 7"/>
          <p:cNvPicPr>
            <a:picLocks noChangeAspect="1"/>
          </p:cNvPicPr>
          <p:nvPr/>
        </p:nvPicPr>
        <p:blipFill>
          <a:blip r:embed="rId6"/>
          <a:stretch>
            <a:fillRect/>
          </a:stretch>
        </p:blipFill>
        <p:spPr>
          <a:xfrm>
            <a:off x="5787201" y="3625890"/>
            <a:ext cx="3466008" cy="1928980"/>
          </a:xfrm>
          <a:prstGeom prst="rect">
            <a:avLst/>
          </a:prstGeom>
        </p:spPr>
      </p:pic>
    </p:spTree>
    <p:extLst>
      <p:ext uri="{BB962C8B-B14F-4D97-AF65-F5344CB8AC3E}">
        <p14:creationId xmlns:p14="http://schemas.microsoft.com/office/powerpoint/2010/main" val="3044494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76311" y="0"/>
            <a:ext cx="8299785" cy="1325563"/>
          </a:xfrm>
        </p:spPr>
        <p:txBody>
          <a:bodyPr>
            <a:normAutofit/>
          </a:bodyPr>
          <a:lstStyle/>
          <a:p>
            <a:r>
              <a:rPr lang="hr-HR" dirty="0"/>
              <a:t>Dobrobit didaktičkih igara u nastavi</a:t>
            </a:r>
          </a:p>
        </p:txBody>
      </p:sp>
      <p:sp>
        <p:nvSpPr>
          <p:cNvPr id="3" name="Rezervirano mjesto sadržaja 2"/>
          <p:cNvSpPr>
            <a:spLocks noGrp="1"/>
          </p:cNvSpPr>
          <p:nvPr>
            <p:ph idx="1"/>
          </p:nvPr>
        </p:nvSpPr>
        <p:spPr>
          <a:xfrm>
            <a:off x="1562891" y="1400176"/>
            <a:ext cx="10018713" cy="3343275"/>
          </a:xfrm>
        </p:spPr>
        <p:txBody>
          <a:bodyPr>
            <a:normAutofit lnSpcReduction="10000"/>
          </a:bodyPr>
          <a:lstStyle/>
          <a:p>
            <a:r>
              <a:rPr lang="hr-HR" dirty="0"/>
              <a:t>Igre potiču motivacija učenika</a:t>
            </a:r>
          </a:p>
          <a:p>
            <a:r>
              <a:rPr lang="hr-HR" dirty="0"/>
              <a:t>Igre omogućuju učenicima da budu aktivni sudionici</a:t>
            </a:r>
          </a:p>
          <a:p>
            <a:r>
              <a:rPr lang="hr-HR" dirty="0"/>
              <a:t>Igre omogućuju učenicima da razviju svoje potencijale</a:t>
            </a:r>
          </a:p>
          <a:p>
            <a:r>
              <a:rPr lang="hr-HR" dirty="0"/>
              <a:t>Igre potiču kod učenika natjecateljski duh</a:t>
            </a:r>
          </a:p>
          <a:p>
            <a:r>
              <a:rPr lang="hr-HR" dirty="0"/>
              <a:t>Igre omogućuju svim učenicima, a posebno učenicima s teškoćama da lakše ostvare odgojno-obrazovne ishode</a:t>
            </a:r>
          </a:p>
          <a:p>
            <a:r>
              <a:rPr lang="hr-HR" b="1" dirty="0"/>
              <a:t>Igre su sastavni dio našeg odgojno-obrazovnog sustava</a:t>
            </a:r>
          </a:p>
          <a:p>
            <a:endParaRPr lang="hr-HR" dirty="0"/>
          </a:p>
          <a:p>
            <a:endParaRPr lang="hr-HR" dirty="0"/>
          </a:p>
        </p:txBody>
      </p:sp>
      <p:pic>
        <p:nvPicPr>
          <p:cNvPr id="4" name="Slika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73782" y="4509199"/>
            <a:ext cx="3505711" cy="2222697"/>
          </a:xfrm>
          <a:prstGeom prst="rect">
            <a:avLst/>
          </a:prstGeom>
        </p:spPr>
      </p:pic>
    </p:spTree>
    <p:extLst>
      <p:ext uri="{BB962C8B-B14F-4D97-AF65-F5344CB8AC3E}">
        <p14:creationId xmlns:p14="http://schemas.microsoft.com/office/powerpoint/2010/main" val="3811622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BCA0BD4-053F-4D7B-861C-519E632D6A36}"/>
              </a:ext>
            </a:extLst>
          </p:cNvPr>
          <p:cNvSpPr>
            <a:spLocks noGrp="1"/>
          </p:cNvSpPr>
          <p:nvPr>
            <p:ph type="title"/>
          </p:nvPr>
        </p:nvSpPr>
        <p:spPr>
          <a:xfrm>
            <a:off x="838200" y="365125"/>
            <a:ext cx="10515600" cy="1666875"/>
          </a:xfrm>
        </p:spPr>
        <p:txBody>
          <a:bodyPr>
            <a:noAutofit/>
          </a:bodyPr>
          <a:lstStyle/>
          <a:p>
            <a:r>
              <a:rPr lang="hr-HR" sz="3000" dirty="0"/>
              <a:t>B. 5. 2  UČENIK STVARA ALGORITAM ZA RJEŠAVANJE JEDNOSTAVNOGA ZADATKA, PROVJERAVA ISPRAVNOST ALGORITMA, OTKRIVA I POPRAVLJA GREŠKE. </a:t>
            </a:r>
          </a:p>
        </p:txBody>
      </p:sp>
      <p:sp>
        <p:nvSpPr>
          <p:cNvPr id="3" name="Rezervirano mjesto sadržaja 2">
            <a:extLst>
              <a:ext uri="{FF2B5EF4-FFF2-40B4-BE49-F238E27FC236}">
                <a16:creationId xmlns:a16="http://schemas.microsoft.com/office/drawing/2014/main" id="{BFE704ED-B8DD-492F-BCD4-1F8E4EC8D9BA}"/>
              </a:ext>
            </a:extLst>
          </p:cNvPr>
          <p:cNvSpPr>
            <a:spLocks noGrp="1"/>
          </p:cNvSpPr>
          <p:nvPr>
            <p:ph idx="1"/>
          </p:nvPr>
        </p:nvSpPr>
        <p:spPr>
          <a:xfrm>
            <a:off x="1388268" y="1967705"/>
            <a:ext cx="10515600" cy="4460875"/>
          </a:xfrm>
        </p:spPr>
        <p:txBody>
          <a:bodyPr>
            <a:normAutofit/>
          </a:bodyPr>
          <a:lstStyle/>
          <a:p>
            <a:r>
              <a:rPr lang="hr-HR" dirty="0">
                <a:latin typeface="+mj-lt"/>
              </a:rPr>
              <a:t>Iz preporuka: Ponuditi jednostavne primjere organiziranja različitih aktivnosti iz svakodnevnoga života. Pozvati učenike da sami osmisle primjere organizacije nekih aktivnosti iz svakodnevnoga života te ih javno predstave. Opisati navedene primjere organizacija aktivnosti kao primjere nekoga algoritma te analizirati kako se izvršavaju aktivnosti u tim primjerima, uočiti i razlikovati algoritamske strukture slijeda, grananja i ponavljanja. Opisati postupak analize i rješavanja problema. Radeći u paru, smišljati jednostavne probleme ili priče koje se mogu riješiti (realizirati) kratkim nizom uputa i zadaju ih jedan drugomu nakon čega zajednički analiziraju i vrednuju ponuđena rješenja. Samostalno osmisliti svoju ideju rješavanja zadanoga problema ili nekoga scenarija (priče) od analize do testiranja, prepravljanja i vrednovanja rješenja. </a:t>
            </a:r>
          </a:p>
        </p:txBody>
      </p:sp>
    </p:spTree>
    <p:extLst>
      <p:ext uri="{BB962C8B-B14F-4D97-AF65-F5344CB8AC3E}">
        <p14:creationId xmlns:p14="http://schemas.microsoft.com/office/powerpoint/2010/main" val="29090656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aksa">
  <a:themeElements>
    <a:clrScheme name="Paralaksa">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aksa">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aksa">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TM03457496[[fn=Paralaksa]]</Template>
  <TotalTime>878</TotalTime>
  <Words>1769</Words>
  <Application>Microsoft Office PowerPoint</Application>
  <PresentationFormat>Široki zaslon</PresentationFormat>
  <Paragraphs>100</Paragraphs>
  <Slides>15</Slides>
  <Notes>15</Notes>
  <HiddenSlides>0</HiddenSlides>
  <MMClips>0</MMClips>
  <ScaleCrop>false</ScaleCrop>
  <HeadingPairs>
    <vt:vector size="6" baseType="variant">
      <vt:variant>
        <vt:lpstr>Korišteni fontovi</vt:lpstr>
      </vt:variant>
      <vt:variant>
        <vt:i4>3</vt:i4>
      </vt:variant>
      <vt:variant>
        <vt:lpstr>Tema</vt:lpstr>
      </vt:variant>
      <vt:variant>
        <vt:i4>1</vt:i4>
      </vt:variant>
      <vt:variant>
        <vt:lpstr>Naslovi slajdova</vt:lpstr>
      </vt:variant>
      <vt:variant>
        <vt:i4>15</vt:i4>
      </vt:variant>
    </vt:vector>
  </HeadingPairs>
  <TitlesOfParts>
    <vt:vector size="19" baseType="lpstr">
      <vt:lpstr>Arial</vt:lpstr>
      <vt:lpstr>Calibri</vt:lpstr>
      <vt:lpstr>Corbel</vt:lpstr>
      <vt:lpstr>Paralaksa</vt:lpstr>
      <vt:lpstr>Računalno razmišljanje kroz igre</vt:lpstr>
      <vt:lpstr>Računalno razmišljanje</vt:lpstr>
      <vt:lpstr>Računalno razmišljanje  u kurikulumu informatike</vt:lpstr>
      <vt:lpstr>Rješavanje problema</vt:lpstr>
      <vt:lpstr>Algoritam i dijagram toka</vt:lpstr>
      <vt:lpstr>Zašto računalno razmišljanje?</vt:lpstr>
      <vt:lpstr>Računalno razmišljanje kroz igre</vt:lpstr>
      <vt:lpstr>Dobrobit didaktičkih igara u nastavi</vt:lpstr>
      <vt:lpstr>B. 5. 2  UČENIK STVARA ALGORITAM ZA RJEŠAVANJE JEDNOSTAVNOGA ZADATKA, PROVJERAVA ISPRAVNOST ALGORITMA, OTKRIVA I POPRAVLJA GREŠKE. </vt:lpstr>
      <vt:lpstr>B. 6. 2  UČENIK RAZMATRA I RJEŠAVA SLOŽENIJI PROBLEM RASTAVLJAJUĆI GA NA NIZ POTPROBLEMA.</vt:lpstr>
      <vt:lpstr>B. 7. 2 UČENIK PRIMJENJUJE ALGORITAM (SEKVENCIJALNOGA) PRETRAŽIVANJA PRI RJEŠAVANJU PROBLEMA.</vt:lpstr>
      <vt:lpstr>B. 8. 1 UČENIK IDENTIFICIRA NEKI PROBLEM, STVARA PROGRAM ZA NJEGOVO RJEŠAVANJE, DOKUMENTIRA RAD PROGRAMA I PREDSTAVLJA DJELOVANJE PROGRAMA DRUGIMA.</vt:lpstr>
      <vt:lpstr>B. 8. 2 UČENIK PREPOZNAJE I OPISUJE ALGORITAM SORTIRANJA, PRIMJENJUJE JEDAN ALGORITAM SORTIRANJA ZA RJEŠAVANJE ZADANOG PROBLEMA U PROGRAMSKOM JEZIKU.</vt:lpstr>
      <vt:lpstr>B. 8. 3 UČENIK PREPOZNAJE I OPISUJE MOGUĆNOST PRIMJENE REKURZIVNIH POSTUPAKA PRI RJEŠAVANJU ODABRANIH PROBLEMA TE ISTRAŽUJE DALJNJE MOGUĆNOSTI PRIMJENE REKURZIJE.</vt:lpstr>
      <vt:lpstr>Računalno razmišljanje u nižim razredima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CUC</dc:title>
  <dc:creator>Dragica Rade</dc:creator>
  <cp:lastModifiedBy>Dragica Rade</cp:lastModifiedBy>
  <cp:revision>52</cp:revision>
  <dcterms:created xsi:type="dcterms:W3CDTF">2019-10-17T19:35:10Z</dcterms:created>
  <dcterms:modified xsi:type="dcterms:W3CDTF">2019-10-31T20:34:58Z</dcterms:modified>
</cp:coreProperties>
</file>