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58" r:id="rId7"/>
    <p:sldId id="259" r:id="rId8"/>
    <p:sldId id="261" r:id="rId9"/>
    <p:sldId id="262" r:id="rId10"/>
    <p:sldId id="263" r:id="rId11"/>
    <p:sldId id="264" r:id="rId12"/>
    <p:sldId id="260" r:id="rId13"/>
    <p:sldId id="265" r:id="rId14"/>
    <p:sldId id="269" r:id="rId15"/>
    <p:sldId id="270" r:id="rId16"/>
  </p:sldIdLst>
  <p:sldSz cx="24384000" cy="13716000"/>
  <p:notesSz cx="6858000" cy="24669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89124E-595C-AFF6-DCB1-A0312701BE89}" v="4" dt="2019-10-29T12:49:11.227"/>
    <p1510:client id="{49D88105-7EA4-573E-7A6D-737A87A66BC3}" v="1" dt="2019-10-28T09:45:46.178"/>
    <p1510:client id="{D51E373D-5096-3454-B061-A36D1628FB78}" v="5" dt="2019-10-28T09:14:15.77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Shape 42"/>
          <p:cNvSpPr>
            <a:spLocks noGrp="1" noRot="1" noChangeAspect="1"/>
          </p:cNvSpPr>
          <p:nvPr>
            <p:ph type="sldImg"/>
          </p:nvPr>
        </p:nvSpPr>
        <p:spPr>
          <a:xfrm>
            <a:off x="1143000" y="685800"/>
            <a:ext cx="4572000" cy="3429000"/>
          </a:xfrm>
          <a:prstGeom prst="rect">
            <a:avLst/>
          </a:prstGeom>
        </p:spPr>
        <p:txBody>
          <a:bodyPr/>
          <a:lstStyle/>
          <a:p>
            <a:endParaRPr/>
          </a:p>
        </p:txBody>
      </p:sp>
      <p:sp>
        <p:nvSpPr>
          <p:cNvPr id="43" name="Shape 4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hr-HR"/>
          </a:p>
        </p:txBody>
      </p:sp>
    </p:spTree>
    <p:extLst>
      <p:ext uri="{BB962C8B-B14F-4D97-AF65-F5344CB8AC3E}">
        <p14:creationId xmlns:p14="http://schemas.microsoft.com/office/powerpoint/2010/main" val="391987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hr-HR">
                <a:latin typeface="Calibri"/>
                <a:cs typeface="Calibri"/>
              </a:rPr>
              <a:t>Perspektiva korisnik – usluge koje CARNET ne nudi korisnicima na jednom mjestu (npr. upravljanje korisničkim računima - lozinke, e-mail/</a:t>
            </a:r>
            <a:r>
              <a:rPr lang="hr-HR" err="1">
                <a:latin typeface="Calibri"/>
                <a:cs typeface="Calibri"/>
              </a:rPr>
              <a:t>webmail</a:t>
            </a:r>
            <a:r>
              <a:rPr lang="hr-HR">
                <a:latin typeface="Calibri"/>
                <a:cs typeface="Calibri"/>
              </a:rPr>
              <a:t> (filtriranje, podešavanje, preusmjeravanje), HUSO, office365, G suite); odabrane usluge s popisa- koje bi se trebale naći u Sustavu?- statistike korištenja usluga </a:t>
            </a:r>
          </a:p>
          <a:p>
            <a:r>
              <a:rPr lang="hr-HR">
                <a:latin typeface="Calibri"/>
                <a:cs typeface="Calibri"/>
              </a:rPr>
              <a:t>Perspektiva ustanove - usluge koje CARNET ne nudi korisnicima na jednom mjestu- korištenje mreže, korištenje linka, otvaranje/administriranje računa; odabrane usluge s popisa- koje bi se trebale naći u Sustavu?- statistike korištenja usluga- koje informacije od koje usluge žele vidjeti</a:t>
            </a:r>
          </a:p>
          <a:p>
            <a:r>
              <a:rPr lang="hr-HR">
                <a:latin typeface="Calibri"/>
                <a:cs typeface="Calibri"/>
              </a:rPr>
              <a:t>Komunikacijski kanali - koji </a:t>
            </a:r>
            <a:r>
              <a:rPr lang="hr-HR" err="1">
                <a:latin typeface="Calibri"/>
                <a:cs typeface="Calibri"/>
              </a:rPr>
              <a:t>k.kanali</a:t>
            </a:r>
            <a:r>
              <a:rPr lang="hr-HR">
                <a:latin typeface="Calibri"/>
                <a:cs typeface="Calibri"/>
              </a:rPr>
              <a:t> se koriste u školi, u koju svrhu, što nedostaje, smjerovi komunikacije, komunikacija s CARNET-om i je li prikladan, u koju svrhu komunicirati s CARNET-om</a:t>
            </a:r>
          </a:p>
        </p:txBody>
      </p:sp>
    </p:spTree>
    <p:extLst>
      <p:ext uri="{BB962C8B-B14F-4D97-AF65-F5344CB8AC3E}">
        <p14:creationId xmlns:p14="http://schemas.microsoft.com/office/powerpoint/2010/main" val="2203761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Bullets &amp; Photo">
    <p:spTree>
      <p:nvGrpSpPr>
        <p:cNvPr id="1" name=""/>
        <p:cNvGrpSpPr/>
        <p:nvPr/>
      </p:nvGrpSpPr>
      <p:grpSpPr>
        <a:xfrm>
          <a:off x="0" y="0"/>
          <a:ext cx="0" cy="0"/>
          <a:chOff x="0" y="0"/>
          <a:chExt cx="0" cy="0"/>
        </a:xfrm>
      </p:grpSpPr>
      <p:sp>
        <p:nvSpPr>
          <p:cNvPr id="28" name="Slide Number"/>
          <p:cNvSpPr>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a:extLst>
              <a:ext uri="{FF2B5EF4-FFF2-40B4-BE49-F238E27FC236}">
                <a16:creationId xmlns:a16="http://schemas.microsoft.com/office/drawing/2014/main" id="{F624A098-95CE-5247-8F59-7116DE966B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386972" cy="1793526"/>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copy">
    <p:spTree>
      <p:nvGrpSpPr>
        <p:cNvPr id="1" name=""/>
        <p:cNvGrpSpPr/>
        <p:nvPr/>
      </p:nvGrpSpPr>
      <p:grpSpPr>
        <a:xfrm>
          <a:off x="0" y="0"/>
          <a:ext cx="0" cy="0"/>
          <a:chOff x="0" y="0"/>
          <a:chExt cx="0" cy="0"/>
        </a:xfrm>
      </p:grpSpPr>
      <p:sp>
        <p:nvSpPr>
          <p:cNvPr id="16"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ver pag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6F415A-DE78-2D47-B085-C85C6D4865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13780" y="1890366"/>
            <a:ext cx="8104633" cy="9320327"/>
          </a:xfrm>
          <a:prstGeom prst="rect">
            <a:avLst/>
          </a:prstGeom>
        </p:spPr>
      </p:pic>
      <p:sp>
        <p:nvSpPr>
          <p:cNvPr id="36" name="Slide Number"/>
          <p:cNvSpPr>
            <a:spLocks noGrp="1"/>
          </p:cNvSpPr>
          <p:nvPr>
            <p:ph type="sldNum" sz="quarter" idx="2"/>
          </p:nvPr>
        </p:nvSpPr>
        <p:spPr>
          <a:prstGeom prst="rect">
            <a:avLst/>
          </a:prstGeom>
        </p:spPr>
        <p:txBody>
          <a:bodyPr/>
          <a:lstStyle/>
          <a:p>
            <a:fld id="{86CB4B4D-7CA3-9044-876B-883B54F8677D}" type="slidenum">
              <a:t>‹#›</a:t>
            </a:fld>
            <a:endParaRPr/>
          </a:p>
        </p:txBody>
      </p:sp>
      <p:pic>
        <p:nvPicPr>
          <p:cNvPr id="9" name="Picture 8">
            <a:extLst>
              <a:ext uri="{FF2B5EF4-FFF2-40B4-BE49-F238E27FC236}">
                <a16:creationId xmlns:a16="http://schemas.microsoft.com/office/drawing/2014/main" id="{B3FB36F0-2632-3441-B713-33393C7B427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0500" y="2698237"/>
            <a:ext cx="6040686" cy="3216788"/>
          </a:xfrm>
          <a:prstGeom prst="rect">
            <a:avLst/>
          </a:prstGeom>
        </p:spPr>
      </p:pic>
      <p:pic>
        <p:nvPicPr>
          <p:cNvPr id="12" name="Picture 11">
            <a:extLst>
              <a:ext uri="{FF2B5EF4-FFF2-40B4-BE49-F238E27FC236}">
                <a16:creationId xmlns:a16="http://schemas.microsoft.com/office/drawing/2014/main" id="{17893F57-8A8E-0041-9617-20CE532B96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37879" y="11696910"/>
            <a:ext cx="20262680" cy="1463278"/>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Slide Number"/>
          <p:cNvSpPr>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pic>
        <p:nvPicPr>
          <p:cNvPr id="6" name="Picture 5">
            <a:extLst>
              <a:ext uri="{FF2B5EF4-FFF2-40B4-BE49-F238E27FC236}">
                <a16:creationId xmlns:a16="http://schemas.microsoft.com/office/drawing/2014/main" id="{BC51A8FA-AAF2-C04F-B797-636AE6930F7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24386972" cy="179352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MREŽA IDEJA…"/>
          <p:cNvSpPr/>
          <p:nvPr/>
        </p:nvSpPr>
        <p:spPr>
          <a:xfrm>
            <a:off x="2661714" y="7176777"/>
            <a:ext cx="12611067" cy="211153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p>
            <a:pPr algn="l">
              <a:lnSpc>
                <a:spcPts val="7500"/>
              </a:lnSpc>
              <a:defRPr b="1">
                <a:solidFill>
                  <a:srgbClr val="FFFFFF"/>
                </a:solidFill>
                <a:latin typeface="Roboto"/>
                <a:ea typeface="Roboto"/>
                <a:cs typeface="Roboto"/>
                <a:sym typeface="Roboto"/>
              </a:defRPr>
            </a:pPr>
            <a:r>
              <a:rPr lang="hr-HR" sz="8000" b="1" dirty="0">
                <a:solidFill>
                  <a:schemeClr val="tx1">
                    <a:lumMod val="50000"/>
                    <a:lumOff val="50000"/>
                  </a:schemeClr>
                </a:solidFill>
                <a:latin typeface="Camber SemiBold" pitchFamily="2" charset="0"/>
              </a:rPr>
              <a:t>NA GRANICI</a:t>
            </a:r>
          </a:p>
          <a:p>
            <a:pPr algn="l">
              <a:lnSpc>
                <a:spcPts val="7500"/>
              </a:lnSpc>
              <a:defRPr b="1">
                <a:solidFill>
                  <a:srgbClr val="FFFFFF"/>
                </a:solidFill>
                <a:latin typeface="Roboto"/>
                <a:ea typeface="Roboto"/>
                <a:cs typeface="Roboto"/>
                <a:sym typeface="Roboto"/>
              </a:defRPr>
            </a:pPr>
            <a:r>
              <a:rPr lang="hr-HR" sz="8000" b="1" dirty="0">
                <a:solidFill>
                  <a:schemeClr val="tx1">
                    <a:lumMod val="50000"/>
                    <a:lumOff val="50000"/>
                  </a:schemeClr>
                </a:solidFill>
                <a:latin typeface="Camber SemiBold" pitchFamily="2" charset="0"/>
              </a:rPr>
              <a:t>MOGUĆEGA</a:t>
            </a:r>
            <a:endParaRPr sz="8000" b="1" dirty="0">
              <a:solidFill>
                <a:schemeClr val="tx1">
                  <a:lumMod val="50000"/>
                  <a:lumOff val="50000"/>
                </a:schemeClr>
              </a:solidFill>
              <a:latin typeface="Camber SemiBold" pitchFamily="2" charset="0"/>
            </a:endParaRPr>
          </a:p>
        </p:txBody>
      </p:sp>
      <p:sp>
        <p:nvSpPr>
          <p:cNvPr id="2" name="TextBox 1">
            <a:extLst>
              <a:ext uri="{FF2B5EF4-FFF2-40B4-BE49-F238E27FC236}">
                <a16:creationId xmlns:a16="http://schemas.microsoft.com/office/drawing/2014/main" id="{B6EC78BD-2F3B-8448-90F1-D459ECF3B1B9}"/>
              </a:ext>
            </a:extLst>
          </p:cNvPr>
          <p:cNvSpPr txBox="1"/>
          <p:nvPr/>
        </p:nvSpPr>
        <p:spPr>
          <a:xfrm>
            <a:off x="2718864" y="9123807"/>
            <a:ext cx="5245025" cy="12214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algn="l"/>
            <a:r>
              <a:rPr lang="hr-HR" sz="3500">
                <a:solidFill>
                  <a:schemeClr val="tx1">
                    <a:lumMod val="50000"/>
                    <a:lumOff val="50000"/>
                  </a:schemeClr>
                </a:solidFill>
                <a:latin typeface="Camber Light" pitchFamily="2" charset="0"/>
              </a:rPr>
              <a:t>Konferencija za korisnike</a:t>
            </a:r>
          </a:p>
          <a:p>
            <a:pPr algn="l"/>
            <a:r>
              <a:rPr lang="hr-HR" sz="3500">
                <a:solidFill>
                  <a:schemeClr val="tx1">
                    <a:lumMod val="50000"/>
                    <a:lumOff val="50000"/>
                  </a:schemeClr>
                </a:solidFill>
                <a:latin typeface="Camber Light" pitchFamily="2" charset="0"/>
              </a:rPr>
              <a:t>Šibenik 6. - 8. 11. 2019.</a:t>
            </a:r>
            <a:endParaRPr kumimoji="0" lang="hr-HR" sz="3500" u="none" strike="noStrike" cap="none" spc="0" normalizeH="0" baseline="0">
              <a:ln>
                <a:noFill/>
              </a:ln>
              <a:solidFill>
                <a:schemeClr val="tx1">
                  <a:lumMod val="50000"/>
                  <a:lumOff val="50000"/>
                </a:schemeClr>
              </a:solidFill>
              <a:effectLst/>
              <a:uFillTx/>
              <a:latin typeface="Camber Light" pitchFamily="2" charset="0"/>
              <a:sym typeface="Helvetica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a:extLst>
              <a:ext uri="{FF2B5EF4-FFF2-40B4-BE49-F238E27FC236}">
                <a16:creationId xmlns:a16="http://schemas.microsoft.com/office/drawing/2014/main" id="{E1F6899B-25E7-354F-AF6F-7D041C88FDBD}"/>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 WORLD CAFFE - KONCEPT</a:t>
            </a:r>
            <a:endParaRPr sz="6000" b="0" i="0">
              <a:solidFill>
                <a:schemeClr val="tx1">
                  <a:lumMod val="50000"/>
                  <a:lumOff val="50000"/>
                </a:schemeClr>
              </a:solidFill>
              <a:latin typeface="Camber SemiBold" pitchFamily="2" charset="0"/>
            </a:endParaRPr>
          </a:p>
        </p:txBody>
      </p:sp>
      <p:sp>
        <p:nvSpPr>
          <p:cNvPr id="3"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79797CC3-A4F3-CF43-925F-34A166602EC1}"/>
              </a:ext>
            </a:extLst>
          </p:cNvPr>
          <p:cNvSpPr/>
          <p:nvPr/>
        </p:nvSpPr>
        <p:spPr>
          <a:xfrm>
            <a:off x="1917381" y="4092820"/>
            <a:ext cx="19490336" cy="7069242"/>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pPr marL="685800" indent="-685800">
              <a:buFont typeface="Arial" panose="020B0604020202020204" pitchFamily="34" charset="0"/>
              <a:buChar char="•"/>
            </a:pPr>
            <a:r>
              <a:rPr lang="hr-HR" b="0" i="0" dirty="0">
                <a:latin typeface="Camber Light" pitchFamily="2" charset="0"/>
              </a:rPr>
              <a:t>strukturirana konverzacija za veće skupine sudionika</a:t>
            </a:r>
          </a:p>
          <a:p>
            <a:pPr marL="685800" indent="-685800">
              <a:buFont typeface="Arial" panose="020B0604020202020204" pitchFamily="34" charset="0"/>
              <a:buChar char="•"/>
            </a:pPr>
            <a:r>
              <a:rPr lang="hr-HR" dirty="0">
                <a:latin typeface="Camber Light" pitchFamily="2" charset="0"/>
              </a:rPr>
              <a:t>forum za kreativno i otvoreno razmišljanje u grupama</a:t>
            </a:r>
            <a:endParaRPr lang="hr-HR" b="0" i="0" dirty="0">
              <a:latin typeface="Camber Light" pitchFamily="2" charset="0"/>
            </a:endParaRPr>
          </a:p>
          <a:p>
            <a:pPr marL="685800" indent="-685800">
              <a:buFont typeface="Arial" panose="020B0604020202020204" pitchFamily="34" charset="0"/>
              <a:buChar char="•"/>
            </a:pPr>
            <a:r>
              <a:rPr lang="hr-HR" dirty="0">
                <a:latin typeface="Camber Light" pitchFamily="2" charset="0"/>
              </a:rPr>
              <a:t>velika skupina ljudi raspravlja o temi na neformalan i opušten način</a:t>
            </a:r>
          </a:p>
          <a:p>
            <a:pPr marL="685800" indent="-685800">
              <a:buFont typeface="Arial" panose="020B0604020202020204" pitchFamily="34" charset="0"/>
              <a:buChar char="•"/>
            </a:pPr>
            <a:r>
              <a:rPr lang="hr-HR" b="0" i="0" dirty="0">
                <a:latin typeface="Camber Light" pitchFamily="2" charset="0"/>
              </a:rPr>
              <a:t>podijelit ćemo se u tri grupe i raspravljati o četiri teme:</a:t>
            </a:r>
          </a:p>
          <a:p>
            <a:pPr marL="3144838" indent="-547688">
              <a:buFont typeface="Arial" panose="020B0604020202020204" pitchFamily="34" charset="0"/>
              <a:buChar char="•"/>
            </a:pPr>
            <a:r>
              <a:rPr lang="hr-HR" dirty="0">
                <a:solidFill>
                  <a:srgbClr val="53585F"/>
                </a:solidFill>
                <a:latin typeface="Camber Light" pitchFamily="2" charset="0"/>
                <a:sym typeface="Roboto"/>
              </a:rPr>
              <a:t>jednu temu na početku raspravljaju sve tri grupe</a:t>
            </a:r>
          </a:p>
          <a:p>
            <a:pPr marL="3144838" indent="-547688">
              <a:buFont typeface="Arial" panose="020B0604020202020204" pitchFamily="34" charset="0"/>
              <a:buChar char="•"/>
            </a:pPr>
            <a:r>
              <a:rPr lang="hr-HR" dirty="0">
                <a:solidFill>
                  <a:srgbClr val="53585F"/>
                </a:solidFill>
                <a:latin typeface="Camber Light" pitchFamily="2" charset="0"/>
                <a:sym typeface="Roboto"/>
              </a:rPr>
              <a:t>tri teme raspravljaju grupe u tri kruga razgovora</a:t>
            </a:r>
          </a:p>
          <a:p>
            <a:pPr marL="3144838" indent="-547688">
              <a:buFont typeface="Arial" panose="020B0604020202020204" pitchFamily="34" charset="0"/>
              <a:buChar char="•"/>
            </a:pPr>
            <a:r>
              <a:rPr lang="hr-HR" dirty="0" err="1">
                <a:solidFill>
                  <a:srgbClr val="53585F"/>
                </a:solidFill>
                <a:latin typeface="Camber Light" pitchFamily="2" charset="0"/>
                <a:sym typeface="Roboto"/>
              </a:rPr>
              <a:t>hostovi</a:t>
            </a:r>
            <a:r>
              <a:rPr lang="hr-HR" dirty="0">
                <a:solidFill>
                  <a:srgbClr val="53585F"/>
                </a:solidFill>
                <a:latin typeface="Camber Light" pitchFamily="2" charset="0"/>
                <a:sym typeface="Roboto"/>
              </a:rPr>
              <a:t> ostaju na mjestu, a sudionici se mijenjaju</a:t>
            </a:r>
            <a:endParaRPr lang="hr-HR" dirty="0">
              <a:latin typeface="Camber Light" pitchFamily="2" charset="0"/>
            </a:endParaRPr>
          </a:p>
        </p:txBody>
      </p:sp>
    </p:spTree>
    <p:extLst>
      <p:ext uri="{BB962C8B-B14F-4D97-AF65-F5344CB8AC3E}">
        <p14:creationId xmlns:p14="http://schemas.microsoft.com/office/powerpoint/2010/main" val="204287458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a:extLst>
              <a:ext uri="{FF2B5EF4-FFF2-40B4-BE49-F238E27FC236}">
                <a16:creationId xmlns:a16="http://schemas.microsoft.com/office/drawing/2014/main" id="{E1F6899B-25E7-354F-AF6F-7D041C88FDBD}"/>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 OPIS RADIONICE</a:t>
            </a:r>
            <a:endParaRPr sz="6000" b="0" i="0">
              <a:solidFill>
                <a:schemeClr val="tx1">
                  <a:lumMod val="50000"/>
                  <a:lumOff val="50000"/>
                </a:schemeClr>
              </a:solidFill>
              <a:latin typeface="Camber SemiBold" pitchFamily="2" charset="0"/>
            </a:endParaRPr>
          </a:p>
        </p:txBody>
      </p:sp>
      <p:sp>
        <p:nvSpPr>
          <p:cNvPr id="3"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79797CC3-A4F3-CF43-925F-34A166602EC1}"/>
              </a:ext>
            </a:extLst>
          </p:cNvPr>
          <p:cNvSpPr/>
          <p:nvPr/>
        </p:nvSpPr>
        <p:spPr>
          <a:xfrm>
            <a:off x="1917381" y="4092820"/>
            <a:ext cx="19490336" cy="62998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pPr marL="685800" indent="-685800">
              <a:buFont typeface="Arial" panose="020B0604020202020204" pitchFamily="34" charset="0"/>
              <a:buChar char="•"/>
            </a:pPr>
            <a:r>
              <a:rPr lang="hr-HR" b="0" i="0" dirty="0">
                <a:latin typeface="Camber Light" pitchFamily="2" charset="0"/>
              </a:rPr>
              <a:t>odabir 10 najvažnijih CARNET-ovih usluga</a:t>
            </a:r>
          </a:p>
          <a:p>
            <a:pPr marL="685800" indent="-685800">
              <a:buFont typeface="Arial" panose="020B0604020202020204" pitchFamily="34" charset="0"/>
              <a:buChar char="•"/>
            </a:pPr>
            <a:r>
              <a:rPr lang="hr-HR" b="0" i="0" dirty="0">
                <a:latin typeface="Camber Light" pitchFamily="2" charset="0"/>
              </a:rPr>
              <a:t>najvažnije funkcionalnosti Sustava za korisnike iz perspektive pojedinačnog korisnika</a:t>
            </a:r>
          </a:p>
          <a:p>
            <a:pPr marL="685800" indent="-685800">
              <a:buFont typeface="Arial" panose="020B0604020202020204" pitchFamily="34" charset="0"/>
              <a:buChar char="•"/>
            </a:pPr>
            <a:r>
              <a:rPr lang="hr-HR" dirty="0">
                <a:latin typeface="Camber Light" pitchFamily="2" charset="0"/>
              </a:rPr>
              <a:t>najvažnije funkcionalnosti Sustava za korisnike iz perspektive ustanove</a:t>
            </a:r>
          </a:p>
          <a:p>
            <a:pPr marL="685800" indent="-685800">
              <a:buFont typeface="Arial" panose="020B0604020202020204" pitchFamily="34" charset="0"/>
              <a:buChar char="•"/>
            </a:pPr>
            <a:r>
              <a:rPr lang="hr-HR" dirty="0">
                <a:latin typeface="Camber Light" pitchFamily="2" charset="0"/>
              </a:rPr>
              <a:t>komunikacijski kanali u Sustavu za korisnike</a:t>
            </a:r>
          </a:p>
          <a:p>
            <a:pPr marL="685800" indent="-685800">
              <a:buFont typeface="Arial" panose="020B0604020202020204" pitchFamily="34" charset="0"/>
              <a:buChar char="•"/>
            </a:pPr>
            <a:endParaRPr lang="hr-HR" b="0" i="0" dirty="0">
              <a:latin typeface="Camber Light" pitchFamily="2" charset="0"/>
            </a:endParaRPr>
          </a:p>
          <a:p>
            <a:endParaRPr b="0" i="0" dirty="0">
              <a:latin typeface="Camber Light" pitchFamily="2" charset="0"/>
            </a:endParaRPr>
          </a:p>
        </p:txBody>
      </p:sp>
    </p:spTree>
    <p:extLst>
      <p:ext uri="{BB962C8B-B14F-4D97-AF65-F5344CB8AC3E}">
        <p14:creationId xmlns:p14="http://schemas.microsoft.com/office/powerpoint/2010/main" val="65852752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a:extLst>
              <a:ext uri="{FF2B5EF4-FFF2-40B4-BE49-F238E27FC236}">
                <a16:creationId xmlns:a16="http://schemas.microsoft.com/office/drawing/2014/main" id="{E1F6899B-25E7-354F-AF6F-7D041C88FDBD}"/>
              </a:ext>
            </a:extLst>
          </p:cNvPr>
          <p:cNvSpPr/>
          <p:nvPr/>
        </p:nvSpPr>
        <p:spPr>
          <a:xfrm>
            <a:off x="1917381" y="3356937"/>
            <a:ext cx="20549237" cy="4145365"/>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 </a:t>
            </a:r>
          </a:p>
          <a:p>
            <a:endParaRPr lang="hr-HR" sz="6000" b="0">
              <a:solidFill>
                <a:schemeClr val="tx1">
                  <a:lumMod val="50000"/>
                  <a:lumOff val="50000"/>
                </a:schemeClr>
              </a:solidFill>
              <a:latin typeface="Camber SemiBold" pitchFamily="2" charset="0"/>
            </a:endParaRPr>
          </a:p>
          <a:p>
            <a:endParaRPr lang="hr-HR" sz="6000" b="0" i="0">
              <a:solidFill>
                <a:schemeClr val="tx1">
                  <a:lumMod val="50000"/>
                  <a:lumOff val="50000"/>
                </a:schemeClr>
              </a:solidFill>
              <a:latin typeface="Camber SemiBold" pitchFamily="2" charset="0"/>
            </a:endParaRPr>
          </a:p>
          <a:p>
            <a:pPr algn="ctr"/>
            <a:r>
              <a:rPr lang="hr-HR" sz="8000" b="0" i="0">
                <a:solidFill>
                  <a:schemeClr val="tx1">
                    <a:lumMod val="50000"/>
                    <a:lumOff val="50000"/>
                  </a:schemeClr>
                </a:solidFill>
                <a:latin typeface="Camber SemiBold" pitchFamily="2" charset="0"/>
              </a:rPr>
              <a:t>HVALA!</a:t>
            </a:r>
            <a:endParaRPr sz="8000" b="0" i="0">
              <a:solidFill>
                <a:schemeClr val="tx1">
                  <a:lumMod val="50000"/>
                  <a:lumOff val="50000"/>
                </a:schemeClr>
              </a:solidFill>
              <a:latin typeface="Camber SemiBold" pitchFamily="2" charset="0"/>
            </a:endParaRPr>
          </a:p>
        </p:txBody>
      </p:sp>
      <p:sp>
        <p:nvSpPr>
          <p:cNvPr id="3"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79797CC3-A4F3-CF43-925F-34A166602EC1}"/>
              </a:ext>
            </a:extLst>
          </p:cNvPr>
          <p:cNvSpPr/>
          <p:nvPr/>
        </p:nvSpPr>
        <p:spPr>
          <a:xfrm>
            <a:off x="1917381" y="4092820"/>
            <a:ext cx="19490336" cy="7838683"/>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endParaRPr lang="hr-HR" dirty="0">
              <a:latin typeface="Camber Light" pitchFamily="2" charset="0"/>
            </a:endParaRPr>
          </a:p>
          <a:p>
            <a:endParaRPr lang="hr-HR" dirty="0">
              <a:latin typeface="Camber Light" pitchFamily="2" charset="0"/>
            </a:endParaRPr>
          </a:p>
          <a:p>
            <a:endParaRPr lang="hr-HR" dirty="0">
              <a:latin typeface="Camber Light" pitchFamily="2" charset="0"/>
            </a:endParaRPr>
          </a:p>
          <a:p>
            <a:endParaRPr lang="hr-HR" dirty="0">
              <a:latin typeface="Camber Light" pitchFamily="2" charset="0"/>
            </a:endParaRPr>
          </a:p>
          <a:p>
            <a:endParaRPr lang="hr-HR" dirty="0">
              <a:latin typeface="Camber Light" pitchFamily="2" charset="0"/>
            </a:endParaRPr>
          </a:p>
          <a:p>
            <a:endParaRPr lang="hr-HR" dirty="0">
              <a:latin typeface="Camber Light" pitchFamily="2" charset="0"/>
            </a:endParaRPr>
          </a:p>
          <a:p>
            <a:pPr algn="ctr"/>
            <a:r>
              <a:rPr lang="hr-HR" dirty="0">
                <a:latin typeface="Camber Light" pitchFamily="2" charset="0"/>
              </a:rPr>
              <a:t>Tim za razvoj Sustava za korisnike, CARNET</a:t>
            </a:r>
          </a:p>
          <a:p>
            <a:pPr marL="685800" indent="-685800">
              <a:buFont typeface="Arial" panose="020B0604020202020204" pitchFamily="34" charset="0"/>
              <a:buChar char="•"/>
            </a:pPr>
            <a:endParaRPr lang="hr-HR" b="0" i="0" dirty="0">
              <a:latin typeface="Camber Light" pitchFamily="2" charset="0"/>
            </a:endParaRPr>
          </a:p>
          <a:p>
            <a:endParaRPr b="0" i="0" dirty="0">
              <a:latin typeface="Camber Light" pitchFamily="2" charset="0"/>
            </a:endParaRPr>
          </a:p>
        </p:txBody>
      </p:sp>
    </p:spTree>
    <p:extLst>
      <p:ext uri="{BB962C8B-B14F-4D97-AF65-F5344CB8AC3E}">
        <p14:creationId xmlns:p14="http://schemas.microsoft.com/office/powerpoint/2010/main" val="35710863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3-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15CED34A-CD97-F14C-88F3-D23934A7D6F6}"/>
              </a:ext>
            </a:extLst>
          </p:cNvPr>
          <p:cNvSpPr/>
          <p:nvPr/>
        </p:nvSpPr>
        <p:spPr>
          <a:xfrm>
            <a:off x="1917382" y="10194878"/>
            <a:ext cx="13729017" cy="5136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sz="2400" b="1">
                <a:solidFill>
                  <a:srgbClr val="53585F"/>
                </a:solidFill>
                <a:latin typeface="Roboto"/>
                <a:ea typeface="Roboto"/>
                <a:cs typeface="Roboto"/>
                <a:sym typeface="Roboto"/>
              </a:defRPr>
            </a:lvl1pPr>
          </a:lstStyle>
          <a:p>
            <a:endParaRPr b="0" i="0">
              <a:latin typeface="Camber Medium" pitchFamily="2" charset="0"/>
            </a:endParaRPr>
          </a:p>
        </p:txBody>
      </p:sp>
      <p:sp>
        <p:nvSpPr>
          <p:cNvPr id="7" name="NASLOV">
            <a:extLst>
              <a:ext uri="{FF2B5EF4-FFF2-40B4-BE49-F238E27FC236}">
                <a16:creationId xmlns:a16="http://schemas.microsoft.com/office/drawing/2014/main" id="{266650ED-349E-BE4C-A485-2DFB0A3060E0}"/>
              </a:ext>
            </a:extLst>
          </p:cNvPr>
          <p:cNvSpPr/>
          <p:nvPr/>
        </p:nvSpPr>
        <p:spPr>
          <a:xfrm>
            <a:off x="1917381" y="3356937"/>
            <a:ext cx="20549237" cy="4576252"/>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pPr algn="ctr"/>
            <a:endParaRPr lang="hr-HR" sz="7200" b="0" i="0" dirty="0">
              <a:solidFill>
                <a:schemeClr val="tx1">
                  <a:lumMod val="50000"/>
                  <a:lumOff val="50000"/>
                </a:schemeClr>
              </a:solidFill>
              <a:latin typeface="Camber SemiBold" pitchFamily="2" charset="0"/>
            </a:endParaRPr>
          </a:p>
          <a:p>
            <a:pPr algn="ctr"/>
            <a:endParaRPr lang="hr-HR" sz="7200" b="0" dirty="0">
              <a:solidFill>
                <a:schemeClr val="tx1">
                  <a:lumMod val="50000"/>
                  <a:lumOff val="50000"/>
                </a:schemeClr>
              </a:solidFill>
              <a:latin typeface="Camber SemiBold" pitchFamily="2" charset="0"/>
            </a:endParaRPr>
          </a:p>
          <a:p>
            <a:pPr algn="ctr"/>
            <a:r>
              <a:rPr lang="hr-HR" sz="7200" i="0" dirty="0">
                <a:solidFill>
                  <a:schemeClr val="tx1">
                    <a:lumMod val="50000"/>
                    <a:lumOff val="50000"/>
                  </a:schemeClr>
                </a:solidFill>
                <a:latin typeface="Camber SemiBold" pitchFamily="2" charset="0"/>
              </a:rPr>
              <a:t>SUSTAV ZA KORISNIKE</a:t>
            </a:r>
          </a:p>
          <a:p>
            <a:pPr algn="ctr"/>
            <a:r>
              <a:rPr lang="hr-HR" sz="7200" dirty="0">
                <a:solidFill>
                  <a:schemeClr val="tx1">
                    <a:lumMod val="50000"/>
                    <a:lumOff val="50000"/>
                  </a:schemeClr>
                </a:solidFill>
                <a:latin typeface="Camber SemiBold" pitchFamily="2" charset="0"/>
              </a:rPr>
              <a:t>PROJEKT e-ŠKOLE</a:t>
            </a:r>
            <a:endParaRPr sz="7200" i="0" dirty="0">
              <a:solidFill>
                <a:schemeClr val="tx1">
                  <a:lumMod val="50000"/>
                  <a:lumOff val="50000"/>
                </a:schemeClr>
              </a:solidFill>
              <a:latin typeface="Camber SemiBold" pitchFamily="2" charset="0"/>
            </a:endParaRPr>
          </a:p>
        </p:txBody>
      </p:sp>
      <p:sp>
        <p:nvSpPr>
          <p:cNvPr id="8"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4B34B5CA-9CB4-8F42-B113-5E2239902C86}"/>
              </a:ext>
            </a:extLst>
          </p:cNvPr>
          <p:cNvSpPr/>
          <p:nvPr/>
        </p:nvSpPr>
        <p:spPr>
          <a:xfrm>
            <a:off x="1917381" y="5882685"/>
            <a:ext cx="13729019" cy="91371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b="0" i="0">
              <a:latin typeface="Camber Light" pitchFamily="2"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i="0">
                <a:solidFill>
                  <a:schemeClr val="tx1">
                    <a:lumMod val="50000"/>
                    <a:lumOff val="50000"/>
                  </a:schemeClr>
                </a:solidFill>
                <a:latin typeface="Camber SemiBold" pitchFamily="2" charset="0"/>
              </a:rPr>
              <a:t>UVOD</a:t>
            </a:r>
            <a:endParaRPr sz="600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1" y="5109881"/>
            <a:ext cx="19033137" cy="3991476"/>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r>
              <a:rPr lang="hr-HR" dirty="0" err="1">
                <a:latin typeface="Camber Light" pitchFamily="2" charset="0"/>
              </a:rPr>
              <a:t>Self</a:t>
            </a:r>
            <a:r>
              <a:rPr lang="hr-HR" dirty="0">
                <a:latin typeface="Camber Light" pitchFamily="2" charset="0"/>
              </a:rPr>
              <a:t>-care korisnički portal koji će CARNET-ovim korisnicima omogućiti:</a:t>
            </a:r>
          </a:p>
          <a:p>
            <a:pPr marL="685800" indent="-685800">
              <a:buFont typeface="Arial" panose="020B0604020202020204" pitchFamily="34" charset="0"/>
              <a:buChar char="•"/>
            </a:pPr>
            <a:r>
              <a:rPr lang="hr-HR" dirty="0">
                <a:latin typeface="Camber Light" pitchFamily="2" charset="0"/>
              </a:rPr>
              <a:t>uvid u podatke o uslugama i aplikacijama</a:t>
            </a:r>
          </a:p>
          <a:p>
            <a:pPr marL="685800" indent="-685800">
              <a:buFont typeface="Arial" panose="020B0604020202020204" pitchFamily="34" charset="0"/>
              <a:buChar char="•"/>
            </a:pPr>
            <a:r>
              <a:rPr lang="hr-HR" b="0" i="0" dirty="0">
                <a:latin typeface="Camber Light" pitchFamily="2" charset="0"/>
              </a:rPr>
              <a:t>uvid u informacije o projekt</a:t>
            </a:r>
            <a:r>
              <a:rPr lang="hr-HR" dirty="0">
                <a:latin typeface="Camber Light" pitchFamily="2" charset="0"/>
              </a:rPr>
              <a:t>nim aktivnostima</a:t>
            </a:r>
          </a:p>
          <a:p>
            <a:pPr marL="685800" indent="-685800">
              <a:buFont typeface="Arial" panose="020B0604020202020204" pitchFamily="34" charset="0"/>
              <a:buChar char="•"/>
            </a:pPr>
            <a:r>
              <a:rPr lang="hr-HR" b="0" i="0" dirty="0">
                <a:latin typeface="Camber Light" pitchFamily="2" charset="0"/>
              </a:rPr>
              <a:t>pomoć i podršku</a:t>
            </a:r>
          </a:p>
          <a:p>
            <a:pPr marL="685800" indent="-685800">
              <a:buFont typeface="Arial" panose="020B0604020202020204" pitchFamily="34" charset="0"/>
              <a:buChar char="•"/>
            </a:pPr>
            <a:r>
              <a:rPr lang="hr-HR" dirty="0">
                <a:latin typeface="Camber Light" pitchFamily="2" charset="0"/>
              </a:rPr>
              <a:t>upravljanje korisničkim računima</a:t>
            </a:r>
            <a:endParaRPr lang="hr-HR" b="0" i="0" dirty="0">
              <a:latin typeface="Camber Light" pitchFamily="2" charset="0"/>
            </a:endParaRPr>
          </a:p>
        </p:txBody>
      </p:sp>
      <p:pic>
        <p:nvPicPr>
          <p:cNvPr id="1026" name="Picture 2" descr="/var/folders/tz/p95tn_1j7n3cm3zjbv2tgv780000gp/T/com.microsoft.Powerpoint/WebArchiveCopyPasteTempFiles/Z">
            <a:extLst>
              <a:ext uri="{FF2B5EF4-FFF2-40B4-BE49-F238E27FC236}">
                <a16:creationId xmlns:a16="http://schemas.microsoft.com/office/drawing/2014/main" id="{59FD57CA-0518-324E-BF63-26F35ED4B7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6819" y="8848164"/>
            <a:ext cx="10176740" cy="3991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SVRHA SUSTAVA</a:t>
            </a:r>
            <a:endParaRPr sz="6000" b="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20028218" cy="4760918"/>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nchor="t">
            <a:spAutoFit/>
          </a:bodyPr>
          <a:lstStyle>
            <a:lvl1pPr algn="l">
              <a:defRPr>
                <a:solidFill>
                  <a:srgbClr val="53585F"/>
                </a:solidFill>
                <a:latin typeface="Roboto"/>
                <a:ea typeface="Roboto"/>
                <a:cs typeface="Roboto"/>
                <a:sym typeface="Roboto"/>
              </a:defRPr>
            </a:lvl1pPr>
          </a:lstStyle>
          <a:p>
            <a:endParaRPr lang="hr-HR" b="0" i="0" dirty="0">
              <a:latin typeface="Camber Light" pitchFamily="50" charset="0"/>
            </a:endParaRPr>
          </a:p>
          <a:p>
            <a:r>
              <a:rPr lang="hr-HR" b="0" i="0" dirty="0">
                <a:latin typeface="Camber Light" pitchFamily="50" charset="0"/>
              </a:rPr>
              <a:t>Izgradnja sus</a:t>
            </a:r>
            <a:r>
              <a:rPr lang="hr-HR" dirty="0">
                <a:latin typeface="Camber Light" pitchFamily="50" charset="0"/>
              </a:rPr>
              <a:t>tava s visoko personaliziranim </a:t>
            </a:r>
          </a:p>
          <a:p>
            <a:r>
              <a:rPr lang="hr-HR" b="0" i="0" dirty="0">
                <a:latin typeface="Camber Light" pitchFamily="50" charset="0"/>
              </a:rPr>
              <a:t>	</a:t>
            </a:r>
            <a:r>
              <a:rPr lang="hr-HR" b="1" i="1" dirty="0">
                <a:latin typeface="Camber Light" pitchFamily="50" charset="0"/>
              </a:rPr>
              <a:t>online pristupom </a:t>
            </a:r>
            <a:r>
              <a:rPr lang="hr-HR" b="0" i="0" dirty="0">
                <a:latin typeface="Camber Light" pitchFamily="50" charset="0"/>
              </a:rPr>
              <a:t>CARNET uslugama i</a:t>
            </a:r>
          </a:p>
          <a:p>
            <a:r>
              <a:rPr lang="hr-HR" dirty="0">
                <a:latin typeface="Camber Light" pitchFamily="50" charset="0"/>
              </a:rPr>
              <a:t>	</a:t>
            </a:r>
            <a:r>
              <a:rPr lang="hr-HR" b="1" i="1" dirty="0">
                <a:latin typeface="Camber Light" pitchFamily="50" charset="0"/>
              </a:rPr>
              <a:t>statusu realizacije </a:t>
            </a:r>
            <a:r>
              <a:rPr lang="hr-HR" dirty="0">
                <a:latin typeface="Camber Light" pitchFamily="50" charset="0"/>
              </a:rPr>
              <a:t>različitih projektnih aktivnosti</a:t>
            </a:r>
          </a:p>
          <a:p>
            <a:r>
              <a:rPr lang="hr-HR" dirty="0">
                <a:latin typeface="Camber Light" pitchFamily="50" charset="0"/>
              </a:rPr>
              <a:t>	uz mogućnost </a:t>
            </a:r>
            <a:r>
              <a:rPr lang="hr-HR" b="1" i="1" dirty="0">
                <a:latin typeface="Camber Light" pitchFamily="50" charset="0"/>
              </a:rPr>
              <a:t>prijave problema </a:t>
            </a:r>
            <a:r>
              <a:rPr lang="hr-HR" dirty="0">
                <a:latin typeface="Camber Light" pitchFamily="50" charset="0"/>
              </a:rPr>
              <a:t>i </a:t>
            </a:r>
          </a:p>
          <a:p>
            <a:r>
              <a:rPr lang="hr-HR" b="0" i="0" dirty="0">
                <a:latin typeface="Camber Light" pitchFamily="50" charset="0"/>
              </a:rPr>
              <a:t>	</a:t>
            </a:r>
            <a:r>
              <a:rPr lang="hr-HR" b="1" i="1" dirty="0">
                <a:latin typeface="Camber Light" pitchFamily="50" charset="0"/>
              </a:rPr>
              <a:t>digitalno potpisivanje </a:t>
            </a:r>
            <a:r>
              <a:rPr lang="hr-HR" dirty="0">
                <a:latin typeface="Camber Light" pitchFamily="50" charset="0"/>
              </a:rPr>
              <a:t>dokumenata. </a:t>
            </a:r>
            <a:endParaRPr b="0" i="0" dirty="0">
              <a:latin typeface="Camber Light" pitchFamily="50" charset="0"/>
            </a:endParaRPr>
          </a:p>
        </p:txBody>
      </p:sp>
    </p:spTree>
    <p:extLst>
      <p:ext uri="{BB962C8B-B14F-4D97-AF65-F5344CB8AC3E}">
        <p14:creationId xmlns:p14="http://schemas.microsoft.com/office/powerpoint/2010/main" val="88133168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KORISNICI SUSTAVA</a:t>
            </a:r>
            <a:endParaRPr sz="6000" b="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19490336" cy="5530359"/>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r>
              <a:rPr lang="hr-HR" b="0" i="0" dirty="0">
                <a:latin typeface="Camber Light" pitchFamily="2" charset="0"/>
              </a:rPr>
              <a:t>Grupe korisnika:</a:t>
            </a:r>
          </a:p>
          <a:p>
            <a:pPr marL="685800" indent="-685800">
              <a:buFont typeface="Arial" panose="020B0604020202020204" pitchFamily="34" charset="0"/>
              <a:buChar char="•"/>
            </a:pPr>
            <a:r>
              <a:rPr lang="hr-HR" dirty="0">
                <a:latin typeface="Camber Light" pitchFamily="2" charset="0"/>
              </a:rPr>
              <a:t>Osnovne i srednje škole</a:t>
            </a:r>
          </a:p>
          <a:p>
            <a:pPr marL="685800" indent="-685800">
              <a:buFont typeface="Arial" panose="020B0604020202020204" pitchFamily="34" charset="0"/>
              <a:buChar char="•"/>
            </a:pPr>
            <a:r>
              <a:rPr lang="hr-HR" dirty="0">
                <a:latin typeface="Camber Light" pitchFamily="2" charset="0"/>
              </a:rPr>
              <a:t>Osnivači</a:t>
            </a:r>
          </a:p>
          <a:p>
            <a:pPr marL="685800" indent="-685800">
              <a:buFont typeface="Arial" panose="020B0604020202020204" pitchFamily="34" charset="0"/>
              <a:buChar char="•"/>
            </a:pPr>
            <a:r>
              <a:rPr lang="hr-HR" dirty="0">
                <a:latin typeface="Camber Light" pitchFamily="2" charset="0"/>
              </a:rPr>
              <a:t>Akademska zajednica</a:t>
            </a:r>
          </a:p>
          <a:p>
            <a:pPr marL="685800" indent="-685800">
              <a:buFont typeface="Arial" panose="020B0604020202020204" pitchFamily="34" charset="0"/>
              <a:buChar char="•"/>
            </a:pPr>
            <a:r>
              <a:rPr lang="hr-HR" dirty="0">
                <a:latin typeface="Camber Light" pitchFamily="2" charset="0"/>
              </a:rPr>
              <a:t>CARNET</a:t>
            </a:r>
          </a:p>
          <a:p>
            <a:r>
              <a:rPr lang="hr-HR" b="0" i="0" dirty="0">
                <a:latin typeface="Camber Light" pitchFamily="2" charset="0"/>
              </a:rPr>
              <a:t>	</a:t>
            </a:r>
            <a:endParaRPr b="0" i="0" dirty="0">
              <a:latin typeface="Camber Light" pitchFamily="2" charset="0"/>
            </a:endParaRPr>
          </a:p>
        </p:txBody>
      </p:sp>
    </p:spTree>
    <p:extLst>
      <p:ext uri="{BB962C8B-B14F-4D97-AF65-F5344CB8AC3E}">
        <p14:creationId xmlns:p14="http://schemas.microsoft.com/office/powerpoint/2010/main" val="10805011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KORISNICI (1)</a:t>
            </a:r>
            <a:endParaRPr sz="6000" b="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19490336" cy="5530359"/>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a:latin typeface="Camber Light" pitchFamily="2" charset="0"/>
            </a:endParaRPr>
          </a:p>
          <a:p>
            <a:r>
              <a:rPr lang="hr-HR" b="0" i="0">
                <a:latin typeface="Camber Light" pitchFamily="2" charset="0"/>
              </a:rPr>
              <a:t>Grupe korisnika:</a:t>
            </a:r>
          </a:p>
          <a:p>
            <a:pPr marL="685800" indent="-685800">
              <a:buFont typeface="Arial" panose="020B0604020202020204" pitchFamily="34" charset="0"/>
              <a:buChar char="•"/>
            </a:pPr>
            <a:r>
              <a:rPr lang="hr-HR">
                <a:latin typeface="Camber Light" pitchFamily="2" charset="0"/>
              </a:rPr>
              <a:t>Osnovne i srednje škole</a:t>
            </a:r>
          </a:p>
          <a:p>
            <a:pPr marL="685800" indent="-685800">
              <a:buFont typeface="Arial" panose="020B0604020202020204" pitchFamily="34" charset="0"/>
              <a:buChar char="•"/>
            </a:pPr>
            <a:r>
              <a:rPr lang="hr-HR">
                <a:latin typeface="Camber Light" pitchFamily="2" charset="0"/>
              </a:rPr>
              <a:t>Osnivači</a:t>
            </a:r>
          </a:p>
          <a:p>
            <a:pPr marL="685800" indent="-685800">
              <a:buFont typeface="Arial" panose="020B0604020202020204" pitchFamily="34" charset="0"/>
              <a:buChar char="•"/>
            </a:pPr>
            <a:r>
              <a:rPr lang="hr-HR">
                <a:latin typeface="Camber Light" pitchFamily="2" charset="0"/>
              </a:rPr>
              <a:t>Akademska zajednica</a:t>
            </a:r>
          </a:p>
          <a:p>
            <a:pPr marL="685800" indent="-685800">
              <a:buFont typeface="Arial" panose="020B0604020202020204" pitchFamily="34" charset="0"/>
              <a:buChar char="•"/>
            </a:pPr>
            <a:r>
              <a:rPr lang="hr-HR">
                <a:latin typeface="Camber Light" pitchFamily="2" charset="0"/>
              </a:rPr>
              <a:t>CARNET</a:t>
            </a:r>
          </a:p>
          <a:p>
            <a:r>
              <a:rPr lang="hr-HR" b="0" i="0">
                <a:latin typeface="Camber Light" pitchFamily="2" charset="0"/>
              </a:rPr>
              <a:t>	</a:t>
            </a:r>
            <a:endParaRPr b="0" i="0">
              <a:latin typeface="Camber Light" pitchFamily="2" charset="0"/>
            </a:endParaRPr>
          </a:p>
        </p:txBody>
      </p:sp>
    </p:spTree>
    <p:extLst>
      <p:ext uri="{BB962C8B-B14F-4D97-AF65-F5344CB8AC3E}">
        <p14:creationId xmlns:p14="http://schemas.microsoft.com/office/powerpoint/2010/main" val="425715011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KORISNICI (2)</a:t>
            </a:r>
            <a:endParaRPr sz="6000" b="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19490336" cy="629980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r>
              <a:rPr lang="hr-HR" b="0" i="0" dirty="0">
                <a:latin typeface="Camber Light" pitchFamily="2" charset="0"/>
              </a:rPr>
              <a:t>Škole:</a:t>
            </a:r>
          </a:p>
          <a:p>
            <a:pPr marL="685800" indent="-685800">
              <a:buFont typeface="Arial" panose="020B0604020202020204" pitchFamily="34" charset="0"/>
              <a:buChar char="•"/>
            </a:pPr>
            <a:r>
              <a:rPr lang="hr-HR" dirty="0">
                <a:latin typeface="Camber Light" pitchFamily="2" charset="0"/>
              </a:rPr>
              <a:t>ravnatelji</a:t>
            </a:r>
          </a:p>
          <a:p>
            <a:pPr marL="685800" indent="-685800">
              <a:buFont typeface="Arial" panose="020B0604020202020204" pitchFamily="34" charset="0"/>
              <a:buChar char="•"/>
            </a:pPr>
            <a:r>
              <a:rPr lang="hr-HR" dirty="0">
                <a:latin typeface="Camber Light" pitchFamily="2" charset="0"/>
              </a:rPr>
              <a:t>nastavnici</a:t>
            </a:r>
          </a:p>
          <a:p>
            <a:pPr marL="685800" indent="-685800">
              <a:buFont typeface="Arial" panose="020B0604020202020204" pitchFamily="34" charset="0"/>
              <a:buChar char="•"/>
            </a:pPr>
            <a:r>
              <a:rPr lang="hr-HR" dirty="0">
                <a:latin typeface="-webkit-standard"/>
              </a:rPr>
              <a:t>nenastavno </a:t>
            </a:r>
            <a:r>
              <a:rPr lang="hr-HR" dirty="0">
                <a:latin typeface="Camber Light" pitchFamily="2" charset="0"/>
              </a:rPr>
              <a:t>i tehničko osoblje</a:t>
            </a:r>
          </a:p>
          <a:p>
            <a:pPr marL="685800" indent="-685800">
              <a:buFont typeface="Arial" panose="020B0604020202020204" pitchFamily="34" charset="0"/>
              <a:buChar char="•"/>
            </a:pPr>
            <a:r>
              <a:rPr lang="hr-HR" dirty="0">
                <a:latin typeface="Camber Light" pitchFamily="2" charset="0"/>
              </a:rPr>
              <a:t>roditelji </a:t>
            </a:r>
          </a:p>
          <a:p>
            <a:pPr marL="685800" indent="-685800">
              <a:buFont typeface="Arial" panose="020B0604020202020204" pitchFamily="34" charset="0"/>
              <a:buChar char="•"/>
            </a:pPr>
            <a:r>
              <a:rPr lang="hr-HR" dirty="0">
                <a:latin typeface="Camber Light" pitchFamily="2" charset="0"/>
              </a:rPr>
              <a:t>učenici</a:t>
            </a:r>
          </a:p>
          <a:p>
            <a:r>
              <a:rPr lang="hr-HR" b="0" i="0" dirty="0">
                <a:latin typeface="Camber Light" pitchFamily="2" charset="0"/>
              </a:rPr>
              <a:t>	</a:t>
            </a:r>
            <a:endParaRPr b="0" i="0" dirty="0">
              <a:latin typeface="Camber Light" pitchFamily="2" charset="0"/>
            </a:endParaRPr>
          </a:p>
        </p:txBody>
      </p:sp>
      <p:sp>
        <p:nvSpPr>
          <p:cNvPr id="2" name="Rectangle 1">
            <a:extLst>
              <a:ext uri="{FF2B5EF4-FFF2-40B4-BE49-F238E27FC236}">
                <a16:creationId xmlns:a16="http://schemas.microsoft.com/office/drawing/2014/main" id="{8F0C97F4-2FBD-2A4C-A951-3E6F53ED46A3}"/>
              </a:ext>
            </a:extLst>
          </p:cNvPr>
          <p:cNvSpPr/>
          <p:nvPr/>
        </p:nvSpPr>
        <p:spPr>
          <a:xfrm>
            <a:off x="12027532" y="6427113"/>
            <a:ext cx="6012818" cy="861774"/>
          </a:xfrm>
          <a:prstGeom prst="rect">
            <a:avLst/>
          </a:prstGeom>
        </p:spPr>
        <p:txBody>
          <a:bodyPr wrap="square">
            <a:spAutoFit/>
          </a:bodyPr>
          <a:lstStyle/>
          <a:p>
            <a:r>
              <a:rPr lang="hr-HR">
                <a:latin typeface="-webkit-standard"/>
              </a:rPr>
              <a:t> </a:t>
            </a:r>
            <a:endParaRPr lang="hr-HR"/>
          </a:p>
        </p:txBody>
      </p:sp>
      <p:sp>
        <p:nvSpPr>
          <p:cNvPr id="3" name="Rectangle 2">
            <a:extLst>
              <a:ext uri="{FF2B5EF4-FFF2-40B4-BE49-F238E27FC236}">
                <a16:creationId xmlns:a16="http://schemas.microsoft.com/office/drawing/2014/main" id="{A27A004B-BA79-F049-974B-3E033A9190A1}"/>
              </a:ext>
            </a:extLst>
          </p:cNvPr>
          <p:cNvSpPr/>
          <p:nvPr/>
        </p:nvSpPr>
        <p:spPr>
          <a:xfrm>
            <a:off x="11561021" y="5229287"/>
            <a:ext cx="9409948" cy="5478423"/>
          </a:xfrm>
          <a:prstGeom prst="rect">
            <a:avLst/>
          </a:prstGeom>
        </p:spPr>
        <p:txBody>
          <a:bodyPr wrap="none">
            <a:spAutoFit/>
          </a:bodyPr>
          <a:lstStyle/>
          <a:p>
            <a:pPr algn="l"/>
            <a:r>
              <a:rPr lang="hr-HR" dirty="0">
                <a:latin typeface="Camber Light" pitchFamily="50" charset="0"/>
              </a:rPr>
              <a:t> </a:t>
            </a:r>
            <a:r>
              <a:rPr lang="hr-HR" dirty="0">
                <a:solidFill>
                  <a:srgbClr val="53585F"/>
                </a:solidFill>
                <a:latin typeface="Camber Light" pitchFamily="2" charset="0"/>
                <a:sym typeface="Roboto"/>
              </a:rPr>
              <a:t>Akademska zajednica:</a:t>
            </a:r>
          </a:p>
          <a:p>
            <a:pPr marL="685800" indent="-685800" algn="l">
              <a:buFont typeface="Arial" panose="020B0604020202020204" pitchFamily="34" charset="0"/>
              <a:buChar char="•"/>
            </a:pPr>
            <a:r>
              <a:rPr lang="hr-HR" dirty="0">
                <a:solidFill>
                  <a:srgbClr val="53585F"/>
                </a:solidFill>
                <a:latin typeface="Camber Light" pitchFamily="2" charset="0"/>
                <a:sym typeface="Roboto"/>
              </a:rPr>
              <a:t>dekani</a:t>
            </a:r>
          </a:p>
          <a:p>
            <a:pPr marL="685800" indent="-685800" algn="l">
              <a:buFont typeface="Arial" panose="020B0604020202020204" pitchFamily="34" charset="0"/>
              <a:buChar char="•"/>
            </a:pPr>
            <a:r>
              <a:rPr lang="hr-HR" dirty="0">
                <a:solidFill>
                  <a:srgbClr val="53585F"/>
                </a:solidFill>
                <a:latin typeface="Camber Light" pitchFamily="2" charset="0"/>
                <a:sym typeface="Roboto"/>
              </a:rPr>
              <a:t>profesori</a:t>
            </a:r>
          </a:p>
          <a:p>
            <a:pPr marL="685800" indent="-685800" algn="l">
              <a:buFont typeface="Arial" panose="020B0604020202020204" pitchFamily="34" charset="0"/>
              <a:buChar char="•"/>
            </a:pPr>
            <a:r>
              <a:rPr lang="hr-HR" dirty="0">
                <a:solidFill>
                  <a:srgbClr val="53585F"/>
                </a:solidFill>
                <a:latin typeface="Camber Light" pitchFamily="2" charset="0"/>
                <a:sym typeface="Roboto"/>
              </a:rPr>
              <a:t>nenastavno i tehničko osoblje</a:t>
            </a:r>
          </a:p>
          <a:p>
            <a:pPr marL="685800" indent="-685800" algn="l">
              <a:buFont typeface="Arial" panose="020B0604020202020204" pitchFamily="34" charset="0"/>
              <a:buChar char="•"/>
            </a:pPr>
            <a:r>
              <a:rPr lang="hr-HR" dirty="0">
                <a:solidFill>
                  <a:srgbClr val="53585F"/>
                </a:solidFill>
                <a:latin typeface="Camber Light" pitchFamily="2" charset="0"/>
                <a:sym typeface="Roboto"/>
              </a:rPr>
              <a:t>studenti</a:t>
            </a:r>
          </a:p>
          <a:p>
            <a:pPr marL="685800" indent="-685800" algn="l">
              <a:buFont typeface="Arial" panose="020B0604020202020204" pitchFamily="34" charset="0"/>
              <a:buChar char="•"/>
            </a:pPr>
            <a:r>
              <a:rPr lang="hr-HR" dirty="0">
                <a:solidFill>
                  <a:srgbClr val="53585F"/>
                </a:solidFill>
                <a:latin typeface="Camber Light" pitchFamily="2" charset="0"/>
                <a:sym typeface="Roboto"/>
              </a:rPr>
              <a:t>roditelji</a:t>
            </a:r>
          </a:p>
          <a:p>
            <a:pPr marL="685800" indent="-685800" algn="l">
              <a:buFont typeface="Arial" panose="020B0604020202020204" pitchFamily="34" charset="0"/>
              <a:buChar char="•"/>
            </a:pPr>
            <a:endParaRPr lang="hr-HR" dirty="0">
              <a:latin typeface="Camber Light" pitchFamily="50" charset="0"/>
            </a:endParaRPr>
          </a:p>
        </p:txBody>
      </p:sp>
    </p:spTree>
    <p:extLst>
      <p:ext uri="{BB962C8B-B14F-4D97-AF65-F5344CB8AC3E}">
        <p14:creationId xmlns:p14="http://schemas.microsoft.com/office/powerpoint/2010/main" val="156512210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1917381" y="3356937"/>
            <a:ext cx="20549237" cy="1067599"/>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a:solidFill>
                  <a:schemeClr val="tx1">
                    <a:lumMod val="50000"/>
                    <a:lumOff val="50000"/>
                  </a:schemeClr>
                </a:solidFill>
                <a:latin typeface="Camber SemiBold" pitchFamily="2" charset="0"/>
              </a:rPr>
              <a:t>KORISNICI (3)</a:t>
            </a:r>
            <a:endParaRPr sz="6000" b="0" i="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19490336" cy="3991476"/>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lang="hr-HR" b="0" i="0" dirty="0">
              <a:latin typeface="Camber Light" pitchFamily="2" charset="0"/>
            </a:endParaRPr>
          </a:p>
          <a:p>
            <a:r>
              <a:rPr lang="hr-HR" b="0" i="0" dirty="0">
                <a:latin typeface="Camber Light" pitchFamily="2" charset="0"/>
              </a:rPr>
              <a:t>CARNET:</a:t>
            </a:r>
          </a:p>
          <a:p>
            <a:pPr marL="685800" indent="-685800">
              <a:buFont typeface="Arial" panose="020B0604020202020204" pitchFamily="34" charset="0"/>
              <a:buChar char="•"/>
            </a:pPr>
            <a:r>
              <a:rPr lang="hr-HR" dirty="0">
                <a:latin typeface="Camber Light" pitchFamily="2" charset="0"/>
              </a:rPr>
              <a:t>djelatnici</a:t>
            </a:r>
          </a:p>
          <a:p>
            <a:pPr marL="685800" indent="-685800">
              <a:buFont typeface="Arial" panose="020B0604020202020204" pitchFamily="34" charset="0"/>
              <a:buChar char="•"/>
            </a:pPr>
            <a:r>
              <a:rPr lang="hr-HR" dirty="0">
                <a:latin typeface="Camber Light" pitchFamily="2" charset="0"/>
              </a:rPr>
              <a:t>agenti za podršku</a:t>
            </a:r>
          </a:p>
          <a:p>
            <a:r>
              <a:rPr lang="hr-HR" b="0" i="0" dirty="0">
                <a:latin typeface="Camber Light" pitchFamily="2" charset="0"/>
              </a:rPr>
              <a:t>	</a:t>
            </a:r>
            <a:endParaRPr b="0" i="0" dirty="0">
              <a:latin typeface="Camber Light" pitchFamily="2" charset="0"/>
            </a:endParaRPr>
          </a:p>
        </p:txBody>
      </p:sp>
      <p:sp>
        <p:nvSpPr>
          <p:cNvPr id="2" name="Rectangle 1">
            <a:extLst>
              <a:ext uri="{FF2B5EF4-FFF2-40B4-BE49-F238E27FC236}">
                <a16:creationId xmlns:a16="http://schemas.microsoft.com/office/drawing/2014/main" id="{8F0C97F4-2FBD-2A4C-A951-3E6F53ED46A3}"/>
              </a:ext>
            </a:extLst>
          </p:cNvPr>
          <p:cNvSpPr/>
          <p:nvPr/>
        </p:nvSpPr>
        <p:spPr>
          <a:xfrm>
            <a:off x="12027532" y="6427113"/>
            <a:ext cx="6012818" cy="861774"/>
          </a:xfrm>
          <a:prstGeom prst="rect">
            <a:avLst/>
          </a:prstGeom>
        </p:spPr>
        <p:txBody>
          <a:bodyPr wrap="square">
            <a:spAutoFit/>
          </a:bodyPr>
          <a:lstStyle/>
          <a:p>
            <a:r>
              <a:rPr lang="hr-HR">
                <a:latin typeface="-webkit-standard"/>
              </a:rPr>
              <a:t> </a:t>
            </a:r>
            <a:endParaRPr lang="hr-HR"/>
          </a:p>
        </p:txBody>
      </p:sp>
      <p:sp>
        <p:nvSpPr>
          <p:cNvPr id="3" name="Rectangle 2">
            <a:extLst>
              <a:ext uri="{FF2B5EF4-FFF2-40B4-BE49-F238E27FC236}">
                <a16:creationId xmlns:a16="http://schemas.microsoft.com/office/drawing/2014/main" id="{A27A004B-BA79-F049-974B-3E033A9190A1}"/>
              </a:ext>
            </a:extLst>
          </p:cNvPr>
          <p:cNvSpPr/>
          <p:nvPr/>
        </p:nvSpPr>
        <p:spPr>
          <a:xfrm>
            <a:off x="11561021" y="5229287"/>
            <a:ext cx="7141699" cy="1631216"/>
          </a:xfrm>
          <a:prstGeom prst="rect">
            <a:avLst/>
          </a:prstGeom>
        </p:spPr>
        <p:txBody>
          <a:bodyPr wrap="none">
            <a:spAutoFit/>
          </a:bodyPr>
          <a:lstStyle/>
          <a:p>
            <a:pPr algn="l"/>
            <a:r>
              <a:rPr lang="hr-HR" dirty="0">
                <a:latin typeface="Camber Light" pitchFamily="50" charset="0"/>
              </a:rPr>
              <a:t> </a:t>
            </a:r>
            <a:r>
              <a:rPr lang="hr-HR" dirty="0">
                <a:solidFill>
                  <a:srgbClr val="53585F"/>
                </a:solidFill>
                <a:latin typeface="Camber Light" pitchFamily="2" charset="0"/>
                <a:sym typeface="Roboto"/>
              </a:rPr>
              <a:t>Osnivači:</a:t>
            </a:r>
          </a:p>
          <a:p>
            <a:pPr marL="685800" indent="-685800" algn="l">
              <a:buFont typeface="Arial" panose="020B0604020202020204" pitchFamily="34" charset="0"/>
              <a:buChar char="•"/>
            </a:pPr>
            <a:r>
              <a:rPr lang="hr-HR" dirty="0">
                <a:solidFill>
                  <a:srgbClr val="53585F"/>
                </a:solidFill>
                <a:latin typeface="Camber Light" pitchFamily="2" charset="0"/>
                <a:sym typeface="Roboto"/>
              </a:rPr>
              <a:t>predstavnici osnivača</a:t>
            </a:r>
          </a:p>
        </p:txBody>
      </p:sp>
      <p:sp>
        <p:nvSpPr>
          <p:cNvPr id="4" name="Rectangle 3">
            <a:extLst>
              <a:ext uri="{FF2B5EF4-FFF2-40B4-BE49-F238E27FC236}">
                <a16:creationId xmlns:a16="http://schemas.microsoft.com/office/drawing/2014/main" id="{5D34D16B-6DBB-3C4C-9B45-8C83896A4F00}"/>
              </a:ext>
            </a:extLst>
          </p:cNvPr>
          <p:cNvSpPr/>
          <p:nvPr/>
        </p:nvSpPr>
        <p:spPr>
          <a:xfrm>
            <a:off x="12027532" y="6427113"/>
            <a:ext cx="328936" cy="861774"/>
          </a:xfrm>
          <a:prstGeom prst="rect">
            <a:avLst/>
          </a:prstGeom>
        </p:spPr>
        <p:txBody>
          <a:bodyPr wrap="none">
            <a:spAutoFit/>
          </a:bodyPr>
          <a:lstStyle/>
          <a:p>
            <a:r>
              <a:rPr lang="hr-HR">
                <a:latin typeface="-webkit-standard"/>
              </a:rPr>
              <a:t> </a:t>
            </a:r>
            <a:endParaRPr lang="hr-HR"/>
          </a:p>
        </p:txBody>
      </p:sp>
      <p:sp>
        <p:nvSpPr>
          <p:cNvPr id="5" name="Rectangle 4">
            <a:extLst>
              <a:ext uri="{FF2B5EF4-FFF2-40B4-BE49-F238E27FC236}">
                <a16:creationId xmlns:a16="http://schemas.microsoft.com/office/drawing/2014/main" id="{C0757477-B769-564E-909B-79C8B744C966}"/>
              </a:ext>
            </a:extLst>
          </p:cNvPr>
          <p:cNvSpPr/>
          <p:nvPr/>
        </p:nvSpPr>
        <p:spPr>
          <a:xfrm>
            <a:off x="12027532" y="6427113"/>
            <a:ext cx="328936" cy="861774"/>
          </a:xfrm>
          <a:prstGeom prst="rect">
            <a:avLst/>
          </a:prstGeom>
        </p:spPr>
        <p:txBody>
          <a:bodyPr wrap="none">
            <a:spAutoFit/>
          </a:bodyPr>
          <a:lstStyle/>
          <a:p>
            <a:r>
              <a:rPr lang="hr-HR">
                <a:latin typeface="-webkit-standard"/>
              </a:rPr>
              <a:t> </a:t>
            </a:r>
            <a:endParaRPr lang="hr-HR"/>
          </a:p>
        </p:txBody>
      </p:sp>
    </p:spTree>
    <p:extLst>
      <p:ext uri="{BB962C8B-B14F-4D97-AF65-F5344CB8AC3E}">
        <p14:creationId xmlns:p14="http://schemas.microsoft.com/office/powerpoint/2010/main" val="210280501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a:extLst>
              <a:ext uri="{FF2B5EF4-FFF2-40B4-BE49-F238E27FC236}">
                <a16:creationId xmlns:a16="http://schemas.microsoft.com/office/drawing/2014/main" id="{13F3CB14-13FF-0E4E-859E-97C371246EB8}"/>
              </a:ext>
            </a:extLst>
          </p:cNvPr>
          <p:cNvSpPr/>
          <p:nvPr/>
        </p:nvSpPr>
        <p:spPr>
          <a:xfrm>
            <a:off x="762000" y="3145518"/>
            <a:ext cx="10512946" cy="1067599"/>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b="1">
                <a:solidFill>
                  <a:schemeClr val="accent1">
                    <a:satOff val="-3355"/>
                    <a:lumOff val="26614"/>
                  </a:schemeClr>
                </a:solidFill>
                <a:latin typeface="Roboto"/>
                <a:ea typeface="Roboto"/>
                <a:cs typeface="Roboto"/>
                <a:sym typeface="Roboto"/>
              </a:defRPr>
            </a:lvl1pPr>
          </a:lstStyle>
          <a:p>
            <a:r>
              <a:rPr lang="hr-HR" sz="6000" b="0" i="0" dirty="0">
                <a:solidFill>
                  <a:schemeClr val="tx1">
                    <a:lumMod val="50000"/>
                    <a:lumOff val="50000"/>
                  </a:schemeClr>
                </a:solidFill>
                <a:latin typeface="Camber SemiBold" pitchFamily="2" charset="0"/>
              </a:rPr>
              <a:t>POČETNA STRANICA</a:t>
            </a:r>
            <a:endParaRPr sz="6000" b="0" i="0" dirty="0">
              <a:solidFill>
                <a:schemeClr val="tx1">
                  <a:lumMod val="50000"/>
                  <a:lumOff val="50000"/>
                </a:schemeClr>
              </a:solidFill>
              <a:latin typeface="Camber SemiBold" pitchFamily="2" charset="0"/>
            </a:endParaRPr>
          </a:p>
        </p:txBody>
      </p:sp>
      <p:sp>
        <p:nvSpPr>
          <p:cNvPr id="9" name="TEXT 1 - Lorem ipsum dolor sit amet, consectetuer adipiscing elit, sed diam nonummy nibh euismod tincidunt ut laoreet dolore magna aliquam erat volutpat. Ut wisi enim ad minim veniam, quis nostrud exerci tation ullamcorper suscipit lobortis nisl ut aliquip ex ea commodo consequat.">
            <a:extLst>
              <a:ext uri="{FF2B5EF4-FFF2-40B4-BE49-F238E27FC236}">
                <a16:creationId xmlns:a16="http://schemas.microsoft.com/office/drawing/2014/main" id="{E6AC3B51-1D71-434E-A923-DE886B07840D}"/>
              </a:ext>
            </a:extLst>
          </p:cNvPr>
          <p:cNvSpPr/>
          <p:nvPr/>
        </p:nvSpPr>
        <p:spPr>
          <a:xfrm>
            <a:off x="1917382" y="4322137"/>
            <a:ext cx="10512946" cy="913711"/>
          </a:xfrm>
          <a:prstGeom prst="rect">
            <a:avLst/>
          </a:prstGeom>
          <a:ln w="12700">
            <a:miter lim="400000"/>
          </a:ln>
          <a:extLst>
            <a:ext uri="{C572A759-6A51-4108-AA02-DFA0A04FC94B}">
              <ma14:wrappingTextBoxFlag xmlns="" xmlns:ma14="http://schemas.microsoft.com/office/mac/drawingml/2011/main" val="1"/>
            </a:ext>
          </a:extLst>
        </p:spPr>
        <p:txBody>
          <a:bodyPr wrap="square" lIns="71437" tIns="71437" rIns="71437" bIns="71437">
            <a:spAutoFit/>
          </a:bodyPr>
          <a:lstStyle>
            <a:lvl1pPr algn="l">
              <a:defRPr>
                <a:solidFill>
                  <a:srgbClr val="53585F"/>
                </a:solidFill>
                <a:latin typeface="Roboto"/>
                <a:ea typeface="Roboto"/>
                <a:cs typeface="Roboto"/>
                <a:sym typeface="Roboto"/>
              </a:defRPr>
            </a:lvl1pPr>
          </a:lstStyle>
          <a:p>
            <a:endParaRPr b="0" i="0">
              <a:latin typeface="Camber Light" pitchFamily="2" charset="0"/>
            </a:endParaRPr>
          </a:p>
        </p:txBody>
      </p:sp>
      <p:pic>
        <p:nvPicPr>
          <p:cNvPr id="2050" name="Picture 2" descr="/var/folders/tz/p95tn_1j7n3cm3zjbv2tgv780000gp/T/com.microsoft.Powerpoint/WebArchiveCopyPasteTempFiles/Z">
            <a:extLst>
              <a:ext uri="{FF2B5EF4-FFF2-40B4-BE49-F238E27FC236}">
                <a16:creationId xmlns:a16="http://schemas.microsoft.com/office/drawing/2014/main" id="{1FE264A4-A7D5-114F-8083-42F8239272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1300" y="5235848"/>
            <a:ext cx="14700250" cy="580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32885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55A9C57D97A94EA8AE2B60BF057AA5" ma:contentTypeVersion="2" ma:contentTypeDescription="Create a new document." ma:contentTypeScope="" ma:versionID="e588e496a73ac0da1f6a12f5f10b4fed">
  <xsd:schema xmlns:xsd="http://www.w3.org/2001/XMLSchema" xmlns:xs="http://www.w3.org/2001/XMLSchema" xmlns:p="http://schemas.microsoft.com/office/2006/metadata/properties" xmlns:ns2="4a587e19-ebcb-45eb-80a3-2908977f315c" targetNamespace="http://schemas.microsoft.com/office/2006/metadata/properties" ma:root="true" ma:fieldsID="779bd2c03ec6a07668261c89dbf1b452" ns2:_="">
    <xsd:import namespace="4a587e19-ebcb-45eb-80a3-2908977f315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87e19-ebcb-45eb-80a3-2908977f31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DBEEC-2A51-4AC4-9788-0A15E30A3BD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2EA4EAE-C899-4B32-9B3A-0460E6C3F1D5}">
  <ds:schemaRefs>
    <ds:schemaRef ds:uri="http://schemas.microsoft.com/sharepoint/v3/contenttype/forms"/>
  </ds:schemaRefs>
</ds:datastoreItem>
</file>

<file path=customXml/itemProps3.xml><?xml version="1.0" encoding="utf-8"?>
<ds:datastoreItem xmlns:ds="http://schemas.openxmlformats.org/officeDocument/2006/customXml" ds:itemID="{A2EE64B6-848A-40CE-851F-85F962D126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87e19-ebcb-45eb-80a3-2908977f31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Prilagođeno</PresentationFormat>
  <Paragraphs>95</Paragraphs>
  <Slides>12</Slides>
  <Notes>2</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12</vt:i4>
      </vt:variant>
    </vt:vector>
  </HeadingPairs>
  <TitlesOfParts>
    <vt:vector size="21" baseType="lpstr">
      <vt:lpstr>Arial</vt:lpstr>
      <vt:lpstr>Calibri</vt:lpstr>
      <vt:lpstr>Camber Light</vt:lpstr>
      <vt:lpstr>Camber Medium</vt:lpstr>
      <vt:lpstr>Camber SemiBold</vt:lpstr>
      <vt:lpstr>Helvetica Light</vt:lpstr>
      <vt:lpstr>Helvetica Neue</vt:lpstr>
      <vt:lpstr>-webkit-standard</vt:lpstr>
      <vt:lpstr>White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Ivana Gleđ</cp:lastModifiedBy>
  <cp:revision>7</cp:revision>
  <dcterms:modified xsi:type="dcterms:W3CDTF">2019-10-29T13:00:09Z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0x010100D855A9C57D97A94EA8AE2B60BF057AA5</vt:lpwstr>
  </property>
</Properties>
</file>